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1144" r:id="rId3"/>
    <p:sldId id="1143" r:id="rId4"/>
    <p:sldId id="1184" r:id="rId5"/>
    <p:sldId id="1179" r:id="rId6"/>
    <p:sldId id="1185" r:id="rId7"/>
    <p:sldId id="1075" r:id="rId8"/>
    <p:sldId id="1186" r:id="rId9"/>
    <p:sldId id="107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8"/>
    <p:restoredTop sz="96327"/>
  </p:normalViewPr>
  <p:slideViewPr>
    <p:cSldViewPr snapToGrid="0">
      <p:cViewPr varScale="1">
        <p:scale>
          <a:sx n="143" d="100"/>
          <a:sy n="143" d="100"/>
        </p:scale>
        <p:origin x="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69079-5AE4-984F-8FF6-7CE01513C088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A957F-4EF9-0848-8436-88AF3AC4A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73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8A4CD-CA0D-443F-AFA4-9C1CECE6A8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74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611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289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86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So etwas funktioniert in der Praxis schlecht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A957F-4EF9-0848-8436-88AF3AC4A38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70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A957F-4EF9-0848-8436-88AF3AC4A38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2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960B1-86C1-78C0-0632-B80775D79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CF7848-90DA-8907-16FC-42164B68D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A3C7B-CEF1-32C5-B164-9EA19100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515CA6-C6FD-2E80-F1BD-3E109774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E5D457-1014-2460-0E4A-BA169ACD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12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8BED8-53BF-4F6D-0984-4EE556D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CDDB9-40AC-3EBB-4533-2469C0252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F4DB52-D1FC-22BE-5320-0B7B006E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524E72-CA41-4529-1F7E-361E95AC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57BE35-780A-E0CE-C963-F11D3060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33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249BBE-9249-58FD-5EB1-8927C8CE8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3D3AD0-FFC6-D416-4962-BD4BEA05B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56388-071C-097B-09FB-763739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3864E2-15CA-1FE7-13ED-BB53BF3A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7F4C9-072C-2614-26D1-6A271A38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30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14E95-6073-ECC9-9657-C18D4806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53B64-EADA-24C7-F5EA-892B1744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11AA1-AB96-AB5D-6CD7-8676AC49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F0523-4A0C-9862-FE94-E5683125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D48F8C-DFB6-48DD-29E5-4CB6C393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2E0B-6B5C-39E0-5B2F-11CB47CD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D66935-E977-144E-E9A8-51335E528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5D056-2408-D58A-6D81-9243CE61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45B27D-0618-4DF0-13BF-DB516EBA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847AB-9879-2182-BD10-434F6595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2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AB18E-E3B5-0E48-2C24-FC7EDD0B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C0313A-1017-B6EF-CAE1-7F6DE75B1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CE4412-1838-5349-617F-FF4DF955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B491D8-3047-3534-A8A6-0B998EA5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6396DD-30EC-E298-EF7D-B1E03152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848447-447E-DC61-FB9F-F443C21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46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AB4B4-9FED-1EE2-89DB-C488791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CB760A-BB09-340A-823A-7A45CD5D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640077-BB3C-9534-DB63-379197E3F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87F0B4-3BE3-C148-6B34-9FFE80F75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F82BDA-843D-A0AC-6EB3-1A6D6DF0A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0C4B22-8E89-9A2B-BC5A-12348082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29B93E-9471-83AE-32C5-CA72339D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1B7DF5-EBC1-9D6C-9709-43655DBA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E24D-A357-6DCC-ADB0-2F7C412A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62D749-EA9E-76C0-01CD-57083DF4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FDFF1D-B50F-AECE-5779-3382983B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D092C9-8309-D13C-1BB8-ACA6A961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4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5FC155-D93B-9722-ADAB-4FC14697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AF1705-4C48-3E91-E602-29EFD780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98BC1B-9835-E486-E136-8E19B226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26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33AB1-F1B4-97A3-E5DD-41218E90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3F31A-EA8B-4F4D-9D2B-3A2DE852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D075F4-6267-0ED6-2E16-81FE4F43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81C3A0-0D51-2798-7A93-C2E3AEB9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49D493-F24F-2E42-1151-1DDC5181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A1BBBE-4475-A83B-EC81-03F08931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64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F3263-5ECC-A5E3-3B3A-287BD6AA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758F02-F68E-79AE-37A7-7DFFCC367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83F72C-EDF4-DC78-D942-BB7B9965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77800E-C600-C2B1-016A-36F6BF03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32B989-4652-3873-546A-4D759E45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C9F9E5-DC87-5D02-C3C9-9E2E872D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49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0599B84-A43A-6CCF-AE96-88AFA72D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ABD309-3C9B-0284-D4E4-F38D91812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3B7BA-A00F-C8C1-A5E5-29A8EFA87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72D77-DA49-394F-A7AB-278D957208A1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85DF08-1029-D0DC-1074-1C9C7B138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87DE63-264A-1C9E-8F59-AD93EFEE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24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E6BFF-4F71-4FAE-804E-88041C62F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407" y="567173"/>
            <a:ext cx="5431629" cy="5907199"/>
          </a:xfrm>
        </p:spPr>
        <p:txBody>
          <a:bodyPr>
            <a:normAutofit fontScale="90000"/>
          </a:bodyPr>
          <a:lstStyle/>
          <a:p>
            <a:br>
              <a:rPr lang="de-DE" sz="3000" b="1" dirty="0"/>
            </a:br>
            <a:r>
              <a:rPr lang="de-DE" sz="3000" b="1" dirty="0"/>
              <a:t>Projektmanagement </a:t>
            </a:r>
            <a:br>
              <a:rPr lang="de-DE" sz="3000" b="1" dirty="0"/>
            </a:br>
            <a:r>
              <a:rPr lang="de-DE" sz="3000" b="1" dirty="0"/>
              <a:t>(AI1145)</a:t>
            </a:r>
            <a:br>
              <a:rPr lang="de-DE" sz="3000" b="1" dirty="0"/>
            </a:br>
            <a:r>
              <a:rPr lang="de-DE" sz="2200" dirty="0" err="1"/>
              <a:t>WiSe</a:t>
            </a:r>
            <a:r>
              <a:rPr lang="de-DE" sz="2200" dirty="0"/>
              <a:t> 2023/24</a:t>
            </a:r>
            <a:br>
              <a:rPr lang="de-DE" sz="2200" b="1" dirty="0"/>
            </a:br>
            <a:r>
              <a:rPr lang="de-DE" sz="2200" b="1" dirty="0"/>
              <a:t> </a:t>
            </a:r>
            <a:br>
              <a:rPr lang="de-DE" sz="2200" b="1" dirty="0"/>
            </a:br>
            <a:r>
              <a:rPr lang="de-DE" sz="2200" dirty="0"/>
              <a:t>Daniel Knorn | Sebastian Brähler </a:t>
            </a:r>
            <a:br>
              <a:rPr lang="de-DE" sz="2200" dirty="0"/>
            </a:br>
            <a:r>
              <a:rPr lang="de-DE" sz="2200" dirty="0"/>
              <a:t>@</a:t>
            </a:r>
            <a:r>
              <a:rPr lang="de-DE" sz="2200" dirty="0" err="1"/>
              <a:t>kaleidos:code</a:t>
            </a:r>
            <a:r>
              <a:rPr lang="de-DE" sz="2200" dirty="0"/>
              <a:t> GmbH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Michaela Ludolph @HS Fulda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In Vertretung von Prof. Dr. Michael </a:t>
            </a:r>
            <a:r>
              <a:rPr lang="de-DE" sz="2200" dirty="0" err="1"/>
              <a:t>Kaib</a:t>
            </a:r>
            <a:br>
              <a:rPr lang="de-DE" sz="800" dirty="0"/>
            </a:br>
            <a:br>
              <a:rPr lang="de-DE" sz="3000" b="1" dirty="0"/>
            </a:br>
            <a:r>
              <a:rPr lang="de-DE" sz="3000" b="1" dirty="0"/>
              <a:t>- Praktische Übung –</a:t>
            </a:r>
            <a:br>
              <a:rPr lang="de-DE" sz="3000" b="1" dirty="0"/>
            </a:br>
            <a:br>
              <a:rPr lang="de-DE" sz="1300" b="1" dirty="0"/>
            </a:br>
            <a:r>
              <a:rPr lang="de-DE" sz="1300" b="1" dirty="0"/>
              <a:t>Basierend auf Praktikumsunterlagen von:</a:t>
            </a:r>
            <a:br>
              <a:rPr lang="de-DE" sz="1300" b="1" dirty="0"/>
            </a:br>
            <a:r>
              <a:rPr lang="de-DE" sz="1300" b="1" dirty="0"/>
              <a:t> Prof. Dr. Michael </a:t>
            </a:r>
            <a:r>
              <a:rPr lang="de-DE" sz="1300" b="1" dirty="0" err="1"/>
              <a:t>Kaib</a:t>
            </a:r>
            <a:br>
              <a:rPr lang="de-DE" sz="1300" b="1" dirty="0"/>
            </a:br>
            <a:br>
              <a:rPr lang="de-DE" sz="3000" b="1" dirty="0"/>
            </a:br>
            <a:endParaRPr lang="de-DE" sz="3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7" y="2503492"/>
            <a:ext cx="5431629" cy="135790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D1BC468-AEA4-84A5-3C33-D53EC2EDE786}"/>
              </a:ext>
            </a:extLst>
          </p:cNvPr>
          <p:cNvSpPr txBox="1"/>
          <p:nvPr/>
        </p:nvSpPr>
        <p:spPr>
          <a:xfrm>
            <a:off x="1311965" y="3861400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de-DE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860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A0A0F-496F-990C-7008-8C0C59C1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656"/>
            <a:ext cx="10515600" cy="718833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8A34A-F08A-3580-9E1A-7177EE6B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965"/>
            <a:ext cx="10515600" cy="44389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Organisatorisches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Übung 1 und 2: Projektidee</a:t>
            </a:r>
            <a:r>
              <a:rPr lang="de-DE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Übung 3: Auswahl Projektidee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Übung 4 und 5: Stakeholder- und Risikoanalyse + Ziele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Übung 6 und 7: Netzplan, Meilensteine und PSP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Übung 8: Aufwandsschätzung, Ressourcenplan und Kostenplan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Präsentationen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A511CC-3C33-0EDF-8F71-2BFA5B76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3108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2650" y="203932"/>
            <a:ext cx="7886700" cy="936712"/>
          </a:xfrm>
        </p:spPr>
        <p:txBody>
          <a:bodyPr/>
          <a:lstStyle/>
          <a:p>
            <a:r>
              <a:rPr lang="de-DE" dirty="0"/>
              <a:t>Terminplanung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3</a:t>
            </a:fld>
            <a:endParaRPr lang="en-GB" noProof="0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472290"/>
              </p:ext>
            </p:extLst>
          </p:nvPr>
        </p:nvGraphicFramePr>
        <p:xfrm>
          <a:off x="1765610" y="1254512"/>
          <a:ext cx="9198779" cy="4962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17">
                  <a:extLst>
                    <a:ext uri="{9D8B030D-6E8A-4147-A177-3AD203B41FA5}">
                      <a16:colId xmlns:a16="http://schemas.microsoft.com/office/drawing/2014/main" val="71886152"/>
                    </a:ext>
                  </a:extLst>
                </a:gridCol>
                <a:gridCol w="1446101">
                  <a:extLst>
                    <a:ext uri="{9D8B030D-6E8A-4147-A177-3AD203B41FA5}">
                      <a16:colId xmlns:a16="http://schemas.microsoft.com/office/drawing/2014/main" val="4184174098"/>
                    </a:ext>
                  </a:extLst>
                </a:gridCol>
                <a:gridCol w="2407699">
                  <a:extLst>
                    <a:ext uri="{9D8B030D-6E8A-4147-A177-3AD203B41FA5}">
                      <a16:colId xmlns:a16="http://schemas.microsoft.com/office/drawing/2014/main" val="3446618945"/>
                    </a:ext>
                  </a:extLst>
                </a:gridCol>
                <a:gridCol w="3969662">
                  <a:extLst>
                    <a:ext uri="{9D8B030D-6E8A-4147-A177-3AD203B41FA5}">
                      <a16:colId xmlns:a16="http://schemas.microsoft.com/office/drawing/2014/main" val="2051428403"/>
                    </a:ext>
                  </a:extLst>
                </a:gridCol>
              </a:tblGrid>
              <a:tr h="289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i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Übungsveranstaltung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Gruppenarbeit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845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26.10/27.10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b="1" dirty="0"/>
                        <a:t>Organisatorisches</a:t>
                      </a:r>
                      <a:endParaRPr lang="de-DE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aseline="0" dirty="0"/>
                        <a:t>Gruppeneinteilung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01474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 dirty="0"/>
                        <a:t>02.11/03.11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b="1" dirty="0"/>
                        <a:t>Kreativitätstechniken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 1: Projektidee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284146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9.11/10.11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 2:</a:t>
                      </a:r>
                      <a:r>
                        <a:rPr lang="de-DE" sz="1600" baseline="0" dirty="0"/>
                        <a:t> Projektidee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15449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16.11/17.11</a:t>
                      </a: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Nutzwertanalyse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Ü 3: Auswahl Projektidee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21328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23.11/24.11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Ü</a:t>
                      </a:r>
                      <a:r>
                        <a:rPr lang="de-DE" sz="1600" baseline="0" dirty="0"/>
                        <a:t> 4: Stakeholder- und Risikoanalyse + Ziele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9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30.11/01.12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</a:t>
                      </a:r>
                      <a:r>
                        <a:rPr lang="de-DE" sz="1600" baseline="0" dirty="0"/>
                        <a:t> 5: Stakeholder- und Risikoanalyse + Ziele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24511"/>
                  </a:ext>
                </a:extLst>
              </a:tr>
              <a:tr h="26775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07.12/08.12</a:t>
                      </a: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</a:t>
                      </a:r>
                      <a:r>
                        <a:rPr lang="de-DE" sz="1600" baseline="0" dirty="0"/>
                        <a:t> 6: Netzplan, Meilensteine und PSP</a:t>
                      </a:r>
                      <a:endParaRPr lang="de-DE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487431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14.12/15.12</a:t>
                      </a: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</a:t>
                      </a:r>
                      <a:r>
                        <a:rPr lang="de-DE" sz="1600" baseline="0" dirty="0"/>
                        <a:t> 7: Netzplan, Meilensteine und PSP</a:t>
                      </a:r>
                      <a:endParaRPr lang="de-DE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554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51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21.12/22.12</a:t>
                      </a:r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ragen/ Support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Ü</a:t>
                      </a: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8:</a:t>
                      </a:r>
                      <a:r>
                        <a:rPr lang="de-DE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Aufwandschätzung, Ressourcenplan, Kostenplan</a:t>
                      </a:r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32083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KW 52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de-DE" sz="14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Weihnachtspause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24844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KW 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de-DE" sz="14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Weihnachtspause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45855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11.01/12.01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Pitch und Präsentationstechniken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06988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18.01/19.01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Vorbereitung Präsentation</a:t>
                      </a:r>
                      <a:r>
                        <a:rPr lang="de-DE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(Dry-Run)</a:t>
                      </a:r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542549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 dirty="0"/>
                        <a:t>25.01/26.01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b="1" dirty="0"/>
                        <a:t>Präsentationen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600"/>
                        </a:lnSpc>
                      </a:pPr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05804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01.02/02.02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b="1" dirty="0"/>
                        <a:t>Präsentationen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600"/>
                        </a:lnSpc>
                      </a:pPr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10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3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734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PSP, Aufwandsschätzung und Ressourcenplan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98"/>
            <a:ext cx="10515600" cy="4511666"/>
          </a:xfrm>
        </p:spPr>
        <p:txBody>
          <a:bodyPr>
            <a:noAutofit/>
          </a:bodyPr>
          <a:lstStyle/>
          <a:p>
            <a:r>
              <a:rPr lang="de-DE" sz="2800" dirty="0"/>
              <a:t>Das Team soll beispielhaft soll beispielhaft für 10 </a:t>
            </a:r>
            <a:r>
              <a:rPr lang="de-DE" sz="2800" dirty="0" err="1"/>
              <a:t>Aps</a:t>
            </a:r>
            <a:r>
              <a:rPr lang="de-DE" sz="2800" dirty="0"/>
              <a:t> einen Ressourcenplan und einen Kostenplan durchführen</a:t>
            </a:r>
          </a:p>
          <a:p>
            <a:r>
              <a:rPr lang="de-DE" dirty="0"/>
              <a:t>Einzelaufgaben von Übung 8: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/>
              <a:t>Legen Sie einen neuen Projektleiter für diese Übung fest.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/>
              <a:t>Führen Sie für </a:t>
            </a:r>
            <a:r>
              <a:rPr lang="de-DE" sz="2000" b="1" dirty="0"/>
              <a:t>10 </a:t>
            </a:r>
            <a:r>
              <a:rPr lang="de-DE" sz="2000" dirty="0"/>
              <a:t>Arbeitspakete eine Aufwandsschätzung nach der </a:t>
            </a:r>
            <a:r>
              <a:rPr lang="de-DE" sz="2000" b="1" dirty="0"/>
              <a:t>Dreipunktschätzung </a:t>
            </a:r>
            <a:r>
              <a:rPr lang="de-DE" sz="2000" dirty="0"/>
              <a:t>durch.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/>
              <a:t>Ordnen Sie </a:t>
            </a:r>
            <a:r>
              <a:rPr lang="de-DE" sz="2000" b="1" dirty="0"/>
              <a:t>10 </a:t>
            </a:r>
            <a:r>
              <a:rPr lang="de-DE" sz="2000" dirty="0"/>
              <a:t>Arbeitspaketen die entsprechenden personellen und sachlichen </a:t>
            </a:r>
            <a:r>
              <a:rPr lang="de-DE" sz="2000" b="1" dirty="0"/>
              <a:t>Ressourcen </a:t>
            </a:r>
            <a:r>
              <a:rPr lang="de-DE" sz="2000" dirty="0"/>
              <a:t>zu.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/>
              <a:t>Erstellen sie dazu einen </a:t>
            </a:r>
            <a:r>
              <a:rPr lang="de-DE" sz="2000" b="1" dirty="0"/>
              <a:t>Ressourcenplan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/>
              <a:t>Erstellen sie ebenfalls einen </a:t>
            </a:r>
            <a:r>
              <a:rPr lang="de-DE" sz="2000" b="1" dirty="0"/>
              <a:t>Kostenplan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/>
              <a:t>Stellen Sie die Ergebnisse in der Präsentation dar.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9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Hinweise zur Aufwandsschätzung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b="1" dirty="0"/>
              <a:t>Aufwandsschätzung</a:t>
            </a:r>
            <a:r>
              <a:rPr lang="de-DE" dirty="0"/>
              <a:t>: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Führen Sie für 10 der Arbeitspakete eine Aufwandsschätzung nach der Formel für die </a:t>
            </a:r>
            <a:r>
              <a:rPr lang="de-DE" b="1" dirty="0"/>
              <a:t>Dreipunktschätzung </a:t>
            </a:r>
            <a:r>
              <a:rPr lang="de-DE" dirty="0"/>
              <a:t>durch.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Dokumentieren Sie die Schätzungen in einer tabellarischen Darstellung des PSPs.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5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074E0A8-492C-E7E7-8C2F-632157B8E108}"/>
                  </a:ext>
                </a:extLst>
              </p:cNvPr>
              <p:cNvSpPr txBox="1"/>
              <p:nvPr/>
            </p:nvSpPr>
            <p:spPr>
              <a:xfrm>
                <a:off x="4349416" y="4168389"/>
                <a:ext cx="2941721" cy="2098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Schätzwert</a:t>
                </a:r>
                <a:r>
                  <a:rPr lang="en-US" sz="1800" dirty="0"/>
                  <a:t>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+4∙</m:t>
                        </m:r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de-DE" sz="1800" dirty="0"/>
                  <a:t>mit</a:t>
                </a:r>
              </a:p>
              <a:p>
                <a:pPr marL="0" indent="0">
                  <a:buNone/>
                </a:pPr>
                <a:r>
                  <a:rPr lang="de-DE" sz="1800" dirty="0"/>
                  <a:t>A = optimistischer Wert</a:t>
                </a:r>
              </a:p>
              <a:p>
                <a:pPr marL="0" indent="0">
                  <a:buNone/>
                </a:pPr>
                <a:r>
                  <a:rPr lang="de-DE" sz="1800" dirty="0"/>
                  <a:t>B = realistischer Wert</a:t>
                </a:r>
              </a:p>
              <a:p>
                <a:pPr marL="0" indent="0">
                  <a:buNone/>
                </a:pPr>
                <a:r>
                  <a:rPr lang="de-DE" sz="1800" dirty="0"/>
                  <a:t>C = pessimistischer Wert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074E0A8-492C-E7E7-8C2F-632157B8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6" y="4168389"/>
                <a:ext cx="2941721" cy="2098267"/>
              </a:xfrm>
              <a:prstGeom prst="rect">
                <a:avLst/>
              </a:prstGeom>
              <a:blipFill>
                <a:blip r:embed="rId2"/>
                <a:stretch>
                  <a:fillRect l="-1717" b="-4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Hinweise zur Ressourcenplanung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b="1" dirty="0"/>
              <a:t>Ressourcenplan</a:t>
            </a:r>
            <a:r>
              <a:rPr lang="de-DE" dirty="0"/>
              <a:t>: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Geben Sie zu 10 APs die </a:t>
            </a:r>
            <a:r>
              <a:rPr lang="de-DE" b="1" dirty="0"/>
              <a:t>ausführenden Personen </a:t>
            </a:r>
            <a:r>
              <a:rPr lang="de-DE" dirty="0"/>
              <a:t>an (inkl. Vertretern).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Geben Sie ebenfalls alle sachlichen Ressourcen an.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Ergänzen Sie dazu die tabellarische Darstellung des PSPs.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Bei mehreren gelisteten Personen ist die zuerst aufgeführte verantwortlich für das Arbeitspaket.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6572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Ressourcenplan auf Basis von Arbeitspaketen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7</a:t>
            </a:fld>
            <a:endParaRPr lang="en-GB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64" y="1546607"/>
            <a:ext cx="6744787" cy="437542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992033" y="6008385"/>
            <a:ext cx="4618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0000"/>
                </a:solidFill>
                <a:cs typeface="Arial" panose="020B0604020202020204" pitchFamily="34" charset="0"/>
              </a:rPr>
              <a:t>Quelle: </a:t>
            </a:r>
            <a:r>
              <a:rPr lang="de-DE" sz="1100" dirty="0" err="1">
                <a:solidFill>
                  <a:srgbClr val="000000"/>
                </a:solidFill>
                <a:cs typeface="Arial" panose="020B0604020202020204" pitchFamily="34" charset="0"/>
              </a:rPr>
              <a:t>Dechange</a:t>
            </a:r>
            <a:r>
              <a:rPr lang="de-DE" sz="1100" dirty="0">
                <a:solidFill>
                  <a:srgbClr val="000000"/>
                </a:solidFill>
                <a:cs typeface="Arial" panose="020B0604020202020204" pitchFamily="34" charset="0"/>
              </a:rPr>
              <a:t>, Projektmanagement -schnell erfasst, Springer Gabler, 2020</a:t>
            </a:r>
            <a:endParaRPr lang="de-DE" sz="1100" dirty="0"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8199" y="1442101"/>
            <a:ext cx="248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Beispiel Ressourcenplan</a:t>
            </a:r>
          </a:p>
        </p:txBody>
      </p:sp>
    </p:spTree>
    <p:extLst>
      <p:ext uri="{BB962C8B-B14F-4D97-AF65-F5344CB8AC3E}">
        <p14:creationId xmlns:p14="http://schemas.microsoft.com/office/powerpoint/2010/main" val="348233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Hinweise zur Kostenplanung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b="1" dirty="0"/>
              <a:t>Kostenplanung</a:t>
            </a:r>
            <a:r>
              <a:rPr lang="de-DE" dirty="0"/>
              <a:t>: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Geben Sie zu den 10 APs aus dem Ressourcenplan eine Kostenschätzung ab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Bei den Kosten für Projekttage beachten sie (Unterlagen: Vorlesung 5)</a:t>
            </a:r>
          </a:p>
          <a:p>
            <a:pPr lvl="2">
              <a:lnSpc>
                <a:spcPct val="120000"/>
              </a:lnSpc>
            </a:pPr>
            <a:r>
              <a:rPr lang="de-DE" dirty="0"/>
              <a:t>Sachkosten (Hardware, Software, Raumkosten, Reisekosten, ….)</a:t>
            </a:r>
          </a:p>
          <a:p>
            <a:pPr lvl="2">
              <a:lnSpc>
                <a:spcPct val="120000"/>
              </a:lnSpc>
            </a:pPr>
            <a:r>
              <a:rPr lang="de-DE" dirty="0"/>
              <a:t>Personalkosten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Sie Können von Tagesätzen von 500€ – 800€ ausgehen</a:t>
            </a:r>
          </a:p>
          <a:p>
            <a:pPr lvl="1">
              <a:lnSpc>
                <a:spcPct val="120000"/>
              </a:lnSpc>
            </a:pPr>
            <a:r>
              <a:rPr lang="de-DE" sz="2400" dirty="0"/>
              <a:t>Berechnung durch Multiplikation von Aufwand (PT) und Tagessätzen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1499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9</a:t>
            </a:fld>
            <a:endParaRPr lang="en-GB" noProof="0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073793" y="1498541"/>
            <a:ext cx="6178228" cy="4678423"/>
            <a:chOff x="1482886" y="1507539"/>
            <a:chExt cx="6178228" cy="4678423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886" y="1507539"/>
              <a:ext cx="6178228" cy="4528771"/>
            </a:xfrm>
            <a:prstGeom prst="rect">
              <a:avLst/>
            </a:prstGeom>
          </p:spPr>
        </p:pic>
        <p:sp>
          <p:nvSpPr>
            <p:cNvPr id="6" name="Flussdiagramm: Dokument 5"/>
            <p:cNvSpPr/>
            <p:nvPr/>
          </p:nvSpPr>
          <p:spPr>
            <a:xfrm flipV="1">
              <a:off x="1509132" y="5940635"/>
              <a:ext cx="6125736" cy="245327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8" name="Rechteck 7"/>
          <p:cNvSpPr/>
          <p:nvPr/>
        </p:nvSpPr>
        <p:spPr>
          <a:xfrm>
            <a:off x="4716186" y="6027311"/>
            <a:ext cx="4618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0000"/>
                </a:solidFill>
                <a:cs typeface="Arial" panose="020B0604020202020204" pitchFamily="34" charset="0"/>
              </a:rPr>
              <a:t>Quelle: </a:t>
            </a:r>
            <a:r>
              <a:rPr lang="de-DE" sz="1100" dirty="0" err="1">
                <a:solidFill>
                  <a:srgbClr val="000000"/>
                </a:solidFill>
                <a:cs typeface="Arial" panose="020B0604020202020204" pitchFamily="34" charset="0"/>
              </a:rPr>
              <a:t>Dechange</a:t>
            </a:r>
            <a:r>
              <a:rPr lang="de-DE" sz="1100" dirty="0">
                <a:solidFill>
                  <a:srgbClr val="000000"/>
                </a:solidFill>
                <a:cs typeface="Arial" panose="020B0604020202020204" pitchFamily="34" charset="0"/>
              </a:rPr>
              <a:t>, Projektmanagement -schnell erfasst, Springer Gabler, 2020</a:t>
            </a:r>
            <a:endParaRPr lang="de-DE" sz="1100" dirty="0"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44495" y="1498541"/>
            <a:ext cx="204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Beispiel Kostenplan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3308196" y="1725440"/>
            <a:ext cx="899532" cy="69065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Phase/</a:t>
            </a:r>
            <a:br>
              <a:rPr lang="de-DE" sz="1200" b="1" dirty="0">
                <a:solidFill>
                  <a:schemeClr val="tx1"/>
                </a:solidFill>
              </a:rPr>
            </a:br>
            <a:r>
              <a:rPr lang="de-DE" sz="1200" b="1" dirty="0">
                <a:solidFill>
                  <a:schemeClr val="tx1"/>
                </a:solidFill>
              </a:rPr>
              <a:t>Arbeitspaket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308196" y="2416099"/>
            <a:ext cx="899532" cy="57986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PSP-Code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4200294" y="1725440"/>
            <a:ext cx="802888" cy="69065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Kostenart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4995746" y="1725440"/>
            <a:ext cx="802888" cy="69065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Ressourcen-art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5798634" y="1725440"/>
            <a:ext cx="728546" cy="69065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Menge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6527180" y="1725440"/>
            <a:ext cx="877230" cy="69065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Kosten pro Einheit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7404406" y="1725440"/>
            <a:ext cx="802892" cy="69065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Summe pro Kosten-/ Ressourcen-art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8207758" y="1725440"/>
            <a:ext cx="802892" cy="69065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Kosten pro Arbeits-paket/ Phase</a:t>
            </a:r>
          </a:p>
        </p:txBody>
      </p:sp>
      <p:sp>
        <p:nvSpPr>
          <p:cNvPr id="18" name="Flussdiagramm: Prozess 17"/>
          <p:cNvSpPr/>
          <p:nvPr/>
        </p:nvSpPr>
        <p:spPr>
          <a:xfrm>
            <a:off x="4196578" y="2416099"/>
            <a:ext cx="799169" cy="57986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Flussdiagramm: Prozess 18"/>
          <p:cNvSpPr/>
          <p:nvPr/>
        </p:nvSpPr>
        <p:spPr>
          <a:xfrm>
            <a:off x="4997606" y="2416099"/>
            <a:ext cx="801029" cy="57986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Einteilung der Ressource</a:t>
            </a:r>
          </a:p>
        </p:txBody>
      </p:sp>
      <p:sp>
        <p:nvSpPr>
          <p:cNvPr id="20" name="Flussdiagramm: Prozess 19"/>
          <p:cNvSpPr/>
          <p:nvPr/>
        </p:nvSpPr>
        <p:spPr>
          <a:xfrm>
            <a:off x="5800490" y="2416099"/>
            <a:ext cx="726691" cy="57986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Aufwand (PT)/ Stückzahl</a:t>
            </a:r>
          </a:p>
        </p:txBody>
      </p:sp>
      <p:sp>
        <p:nvSpPr>
          <p:cNvPr id="21" name="Flussdiagramm: Prozess 20"/>
          <p:cNvSpPr/>
          <p:nvPr/>
        </p:nvSpPr>
        <p:spPr>
          <a:xfrm>
            <a:off x="6527180" y="2416099"/>
            <a:ext cx="877226" cy="57986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Tagessatz/ Stückkosten (pauschal)</a:t>
            </a:r>
          </a:p>
        </p:txBody>
      </p:sp>
      <p:sp>
        <p:nvSpPr>
          <p:cNvPr id="23" name="Flussdiagramm: Prozess 22"/>
          <p:cNvSpPr/>
          <p:nvPr/>
        </p:nvSpPr>
        <p:spPr>
          <a:xfrm>
            <a:off x="7403946" y="2416099"/>
            <a:ext cx="803352" cy="57986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Euro</a:t>
            </a:r>
          </a:p>
        </p:txBody>
      </p:sp>
      <p:sp>
        <p:nvSpPr>
          <p:cNvPr id="24" name="Flussdiagramm: Prozess 23"/>
          <p:cNvSpPr/>
          <p:nvPr/>
        </p:nvSpPr>
        <p:spPr>
          <a:xfrm>
            <a:off x="8207528" y="2416099"/>
            <a:ext cx="803352" cy="57986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Euro</a:t>
            </a:r>
          </a:p>
        </p:txBody>
      </p:sp>
    </p:spTree>
    <p:extLst>
      <p:ext uri="{BB962C8B-B14F-4D97-AF65-F5344CB8AC3E}">
        <p14:creationId xmlns:p14="http://schemas.microsoft.com/office/powerpoint/2010/main" val="373883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Macintosh PowerPoint</Application>
  <PresentationFormat>Breitbild</PresentationFormat>
  <Paragraphs>133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 Projektmanagement  (AI1145) WiSe 2023/24   Daniel Knorn | Sebastian Brähler  @kaleidos:code GmbH  Michaela Ludolph @HS Fulda  In Vertretung von Prof. Dr. Michael Kaib  - Praktische Übung –  Basierend auf Praktikumsunterlagen von:  Prof. Dr. Michael Kaib  </vt:lpstr>
      <vt:lpstr>Gliederung</vt:lpstr>
      <vt:lpstr>Terminplanung</vt:lpstr>
      <vt:lpstr>PSP, Aufwandsschätzung und Ressourcenplan</vt:lpstr>
      <vt:lpstr>Hinweise zur Aufwandsschätzung</vt:lpstr>
      <vt:lpstr>Hinweise zur Ressourcenplanung</vt:lpstr>
      <vt:lpstr>Ressourcenplan auf Basis von Arbeitspaketen</vt:lpstr>
      <vt:lpstr>Hinweise zur Kostenplanung</vt:lpstr>
      <vt:lpstr>Kostenplan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Projektmanagement  (AI1145) WiSe 2023/24   Daniel Knorn | Sebastian Brähler  @kaleidos:code GmbH  Michaela Ludolph @HS Fulda  In Vertretung von Prof. Dr. Michael Kaib  - Praktische Übung –  Basierend auf Praktikumsunterlagen von:  Prof. Dr. Michael Kaib  </dc:title>
  <dc:creator>Daniel Knorn</dc:creator>
  <cp:lastModifiedBy>Daniel Knorn</cp:lastModifiedBy>
  <cp:revision>20</cp:revision>
  <dcterms:created xsi:type="dcterms:W3CDTF">2023-11-14T14:59:04Z</dcterms:created>
  <dcterms:modified xsi:type="dcterms:W3CDTF">2023-12-21T07:34:45Z</dcterms:modified>
</cp:coreProperties>
</file>