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1144" r:id="rId3"/>
    <p:sldId id="1143" r:id="rId4"/>
    <p:sldId id="1145" r:id="rId5"/>
    <p:sldId id="1184" r:id="rId6"/>
    <p:sldId id="1187" r:id="rId7"/>
    <p:sldId id="1185" r:id="rId8"/>
    <p:sldId id="1188" r:id="rId9"/>
    <p:sldId id="1186" r:id="rId10"/>
    <p:sldId id="118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9"/>
    <p:restoredTop sz="96327"/>
  </p:normalViewPr>
  <p:slideViewPr>
    <p:cSldViewPr snapToGrid="0">
      <p:cViewPr varScale="1">
        <p:scale>
          <a:sx n="148" d="100"/>
          <a:sy n="148" d="100"/>
        </p:scale>
        <p:origin x="216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69079-5AE4-984F-8FF6-7CE01513C088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A957F-4EF9-0848-8436-88AF3AC4A3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73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8A4CD-CA0D-443F-AFA4-9C1CECE6A8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746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19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1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289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244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86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4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537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088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4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960B1-86C1-78C0-0632-B80775D79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CF7848-90DA-8907-16FC-42164B68D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A3C7B-CEF1-32C5-B164-9EA19100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15CA6-C6FD-2E80-F1BD-3E109774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5D457-1014-2460-0E4A-BA169ACD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2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8BED8-53BF-4F6D-0984-4EE556DB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CDDB9-40AC-3EBB-4533-2469C0252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4DB52-D1FC-22BE-5320-0B7B006E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524E72-CA41-4529-1F7E-361E95AC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57BE35-780A-E0CE-C963-F11D3060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33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249BBE-9249-58FD-5EB1-8927C8CE8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3D3AD0-FFC6-D416-4962-BD4BEA05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56388-071C-097B-09FB-763739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3864E2-15CA-1FE7-13ED-BB53BF3A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7F4C9-072C-2614-26D1-6A271A38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30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14E95-6073-ECC9-9657-C18D4806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53B64-EADA-24C7-F5EA-892B1744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11AA1-AB96-AB5D-6CD7-8676AC49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F0523-4A0C-9862-FE94-E5683125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D48F8C-DFB6-48DD-29E5-4CB6C393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2E0B-6B5C-39E0-5B2F-11CB47CD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D66935-E977-144E-E9A8-51335E528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5D056-2408-D58A-6D81-9243CE61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45B27D-0618-4DF0-13BF-DB516EB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847AB-9879-2182-BD10-434F6595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AB18E-E3B5-0E48-2C24-FC7EDD0B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0313A-1017-B6EF-CAE1-7F6DE75B1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CE4412-1838-5349-617F-FF4DF955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B491D8-3047-3534-A8A6-0B998EA5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6396DD-30EC-E298-EF7D-B1E03152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848447-447E-DC61-FB9F-F443C21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46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AB4B4-9FED-1EE2-89DB-C488791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CB760A-BB09-340A-823A-7A45CD5D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640077-BB3C-9534-DB63-379197E3F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87F0B4-3BE3-C148-6B34-9FFE80F75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F82BDA-843D-A0AC-6EB3-1A6D6DF0A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0C4B22-8E89-9A2B-BC5A-12348082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29B93E-9471-83AE-32C5-CA72339D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1B7DF5-EBC1-9D6C-9709-43655DBA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E24D-A357-6DCC-ADB0-2F7C412A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62D749-EA9E-76C0-01CD-57083DF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FDFF1D-B50F-AECE-5779-3382983B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D092C9-8309-D13C-1BB8-ACA6A961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4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5FC155-D93B-9722-ADAB-4FC14697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AF1705-4C48-3E91-E602-29EFD780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98BC1B-9835-E486-E136-8E19B226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26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33AB1-F1B4-97A3-E5DD-41218E90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3F31A-EA8B-4F4D-9D2B-3A2DE852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D075F4-6267-0ED6-2E16-81FE4F43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81C3A0-0D51-2798-7A93-C2E3AEB9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49D493-F24F-2E42-1151-1DDC5181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A1BBBE-4475-A83B-EC81-03F08931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64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F3263-5ECC-A5E3-3B3A-287BD6AA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758F02-F68E-79AE-37A7-7DFFCC367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83F72C-EDF4-DC78-D942-BB7B9965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77800E-C600-C2B1-016A-36F6BF03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2D77-DA49-394F-A7AB-278D957208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32B989-4652-3873-546A-4D759E45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C9F9E5-DC87-5D02-C3C9-9E2E872D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49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0599B84-A43A-6CCF-AE96-88AFA72D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ABD309-3C9B-0284-D4E4-F38D9181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3B7BA-A00F-C8C1-A5E5-29A8EFA87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72D77-DA49-394F-A7AB-278D957208A1}" type="datetimeFigureOut">
              <a:rPr lang="de-DE" smtClean="0"/>
              <a:t>14.11.23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85DF08-1029-D0DC-1074-1C9C7B138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87DE63-264A-1C9E-8F59-AD93EFEE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C76A-7E8C-9740-BE1B-C8413AE5A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24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E6BFF-4F71-4FAE-804E-88041C62F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407" y="567173"/>
            <a:ext cx="5431629" cy="5907199"/>
          </a:xfrm>
        </p:spPr>
        <p:txBody>
          <a:bodyPr>
            <a:normAutofit fontScale="90000"/>
          </a:bodyPr>
          <a:lstStyle/>
          <a:p>
            <a:br>
              <a:rPr lang="de-DE" sz="3000" b="1" dirty="0"/>
            </a:br>
            <a:r>
              <a:rPr lang="de-DE" sz="3000" b="1" dirty="0"/>
              <a:t>Projektmanagement </a:t>
            </a:r>
            <a:br>
              <a:rPr lang="de-DE" sz="3000" b="1" dirty="0"/>
            </a:br>
            <a:r>
              <a:rPr lang="de-DE" sz="3000" b="1" dirty="0"/>
              <a:t>(AI1145)</a:t>
            </a:r>
            <a:br>
              <a:rPr lang="de-DE" sz="3000" b="1" dirty="0"/>
            </a:br>
            <a:r>
              <a:rPr lang="de-DE" sz="2200" dirty="0" err="1"/>
              <a:t>WiSe</a:t>
            </a:r>
            <a:r>
              <a:rPr lang="de-DE" sz="2200" dirty="0"/>
              <a:t> 2023/24</a:t>
            </a:r>
            <a:br>
              <a:rPr lang="de-DE" sz="2200" b="1" dirty="0"/>
            </a:br>
            <a:r>
              <a:rPr lang="de-DE" sz="2200" b="1" dirty="0"/>
              <a:t> </a:t>
            </a:r>
            <a:br>
              <a:rPr lang="de-DE" sz="2200" b="1" dirty="0"/>
            </a:br>
            <a:r>
              <a:rPr lang="de-DE" sz="2200" dirty="0"/>
              <a:t>Daniel Knorn | Sebastian Brähler </a:t>
            </a:r>
            <a:br>
              <a:rPr lang="de-DE" sz="2200" dirty="0"/>
            </a:br>
            <a:r>
              <a:rPr lang="de-DE" sz="2200" dirty="0"/>
              <a:t>@</a:t>
            </a:r>
            <a:r>
              <a:rPr lang="de-DE" sz="2200" dirty="0" err="1"/>
              <a:t>kaleidos:code</a:t>
            </a:r>
            <a:r>
              <a:rPr lang="de-DE" sz="2200" dirty="0"/>
              <a:t> GmbH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Michaela Ludolph @HS Fulda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In Vertretung von Prof. Dr. Michael </a:t>
            </a:r>
            <a:r>
              <a:rPr lang="de-DE" sz="2200" dirty="0" err="1"/>
              <a:t>Kaib</a:t>
            </a:r>
            <a:br>
              <a:rPr lang="de-DE" sz="800" dirty="0"/>
            </a:br>
            <a:br>
              <a:rPr lang="de-DE" sz="3000" b="1" dirty="0"/>
            </a:br>
            <a:r>
              <a:rPr lang="de-DE" sz="3000" b="1" dirty="0"/>
              <a:t>- Praktische Übung –</a:t>
            </a:r>
            <a:br>
              <a:rPr lang="de-DE" sz="3000" b="1" dirty="0"/>
            </a:br>
            <a:br>
              <a:rPr lang="de-DE" sz="1300" b="1" dirty="0"/>
            </a:br>
            <a:r>
              <a:rPr lang="de-DE" sz="1300" b="1" dirty="0"/>
              <a:t>Basierend auf Praktikumsunterlagen von:</a:t>
            </a:r>
            <a:br>
              <a:rPr lang="de-DE" sz="1300" b="1" dirty="0"/>
            </a:br>
            <a:r>
              <a:rPr lang="de-DE" sz="1300" b="1" dirty="0"/>
              <a:t> Prof. Dr. Michael </a:t>
            </a:r>
            <a:r>
              <a:rPr lang="de-DE" sz="1300" b="1" dirty="0" err="1"/>
              <a:t>Kaib</a:t>
            </a:r>
            <a:br>
              <a:rPr lang="de-DE" sz="1300" b="1" dirty="0"/>
            </a:br>
            <a:br>
              <a:rPr lang="de-DE" sz="3000" b="1" dirty="0"/>
            </a:br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7" y="2503492"/>
            <a:ext cx="5431629" cy="135790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D1BC468-AEA4-84A5-3C33-D53EC2EDE786}"/>
              </a:ext>
            </a:extLst>
          </p:cNvPr>
          <p:cNvSpPr txBox="1"/>
          <p:nvPr/>
        </p:nvSpPr>
        <p:spPr>
          <a:xfrm>
            <a:off x="1311965" y="3861400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de-DE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60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der Präsentation (Abgabe)</a:t>
            </a:r>
            <a:br>
              <a:rPr lang="de-DE" dirty="0"/>
            </a:br>
            <a:r>
              <a:rPr lang="de-DE" sz="2800" dirty="0"/>
              <a:t>(Übung 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Präferenzmatrix (mind. 5 Kriterien)</a:t>
            </a:r>
          </a:p>
          <a:p>
            <a:pPr>
              <a:lnSpc>
                <a:spcPct val="100000"/>
              </a:lnSpc>
            </a:pPr>
            <a:r>
              <a:rPr lang="de-DE" dirty="0"/>
              <a:t>Nutzwertanalyse (8 wichtigste Projektideen)</a:t>
            </a:r>
          </a:p>
          <a:p>
            <a:pPr>
              <a:lnSpc>
                <a:spcPct val="100000"/>
              </a:lnSpc>
            </a:pPr>
            <a:r>
              <a:rPr lang="de-DE" dirty="0"/>
              <a:t>Ergebnis der Nutzwertanalyse (ausgewähltes Projekt)</a:t>
            </a:r>
          </a:p>
          <a:p>
            <a:pPr>
              <a:lnSpc>
                <a:spcPct val="100000"/>
              </a:lnSpc>
            </a:pPr>
            <a:r>
              <a:rPr lang="de-DE" dirty="0"/>
              <a:t>Reflektion zu Übung 3</a:t>
            </a:r>
          </a:p>
          <a:p>
            <a:pPr>
              <a:lnSpc>
                <a:spcPct val="100000"/>
              </a:lnSpc>
            </a:pPr>
            <a:r>
              <a:rPr lang="de-DE" dirty="0"/>
              <a:t>Abgabe: 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Termin: 22.11.2023 23:00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Protokoll (</a:t>
            </a:r>
            <a:r>
              <a:rPr lang="de-DE" dirty="0" err="1"/>
              <a:t>pdf</a:t>
            </a:r>
            <a:r>
              <a:rPr lang="de-DE" dirty="0"/>
              <a:t>), Präsentation (</a:t>
            </a:r>
            <a:r>
              <a:rPr lang="de-DE" dirty="0" err="1"/>
              <a:t>ppt</a:t>
            </a:r>
            <a:r>
              <a:rPr lang="de-DE" dirty="0"/>
              <a:t>, Komplett)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Projektleiter kümmert sich um Abgabe der Dateien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A920279-BAC1-F397-0535-64B0542932F6}"/>
              </a:ext>
            </a:extLst>
          </p:cNvPr>
          <p:cNvSpPr txBox="1"/>
          <p:nvPr/>
        </p:nvSpPr>
        <p:spPr>
          <a:xfrm>
            <a:off x="5244662" y="5244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83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A0A0F-496F-990C-7008-8C0C59C1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656"/>
            <a:ext cx="10515600" cy="718833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8A34A-F08A-3580-9E1A-7177EE6B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965"/>
            <a:ext cx="10515600" cy="44389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Organisatorisches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Übung 1 und 2: Projektidee</a:t>
            </a:r>
            <a:r>
              <a:rPr lang="de-DE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Übung 3: Auswahl Projektidee</a:t>
            </a:r>
            <a:r>
              <a:rPr lang="de-DE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Übung 4 und 5: Stakeholder- und Risikoanalyse + Ziele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Übung 6 und 7: Phasenplan, Meilensteine und PSP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Übung 8: PSP, Aufwandsschätzung und Ressourcenplan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Präsentationen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A511CC-3C33-0EDF-8F71-2BFA5B76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3108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2650" y="203932"/>
            <a:ext cx="7886700" cy="936712"/>
          </a:xfrm>
        </p:spPr>
        <p:txBody>
          <a:bodyPr/>
          <a:lstStyle/>
          <a:p>
            <a:r>
              <a:rPr lang="de-DE" dirty="0"/>
              <a:t>Terminplanung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3</a:t>
            </a:fld>
            <a:endParaRPr lang="en-GB" noProof="0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348343"/>
              </p:ext>
            </p:extLst>
          </p:nvPr>
        </p:nvGraphicFramePr>
        <p:xfrm>
          <a:off x="1765610" y="1254512"/>
          <a:ext cx="9198779" cy="4759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17">
                  <a:extLst>
                    <a:ext uri="{9D8B030D-6E8A-4147-A177-3AD203B41FA5}">
                      <a16:colId xmlns:a16="http://schemas.microsoft.com/office/drawing/2014/main" val="71886152"/>
                    </a:ext>
                  </a:extLst>
                </a:gridCol>
                <a:gridCol w="1446101">
                  <a:extLst>
                    <a:ext uri="{9D8B030D-6E8A-4147-A177-3AD203B41FA5}">
                      <a16:colId xmlns:a16="http://schemas.microsoft.com/office/drawing/2014/main" val="4184174098"/>
                    </a:ext>
                  </a:extLst>
                </a:gridCol>
                <a:gridCol w="2407699">
                  <a:extLst>
                    <a:ext uri="{9D8B030D-6E8A-4147-A177-3AD203B41FA5}">
                      <a16:colId xmlns:a16="http://schemas.microsoft.com/office/drawing/2014/main" val="3446618945"/>
                    </a:ext>
                  </a:extLst>
                </a:gridCol>
                <a:gridCol w="3969662">
                  <a:extLst>
                    <a:ext uri="{9D8B030D-6E8A-4147-A177-3AD203B41FA5}">
                      <a16:colId xmlns:a16="http://schemas.microsoft.com/office/drawing/2014/main" val="2051428403"/>
                    </a:ext>
                  </a:extLst>
                </a:gridCol>
              </a:tblGrid>
              <a:tr h="289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i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Übungsveranstaltung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Gruppenarbeit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845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26.10/27.10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Organisatorisches</a:t>
                      </a:r>
                      <a:endParaRPr lang="de-DE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aseline="0" dirty="0"/>
                        <a:t>Gruppeneinteilung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01474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dirty="0"/>
                        <a:t>02.11/03.11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Kreativitätstechniken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 1: Projektidee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284146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9.11/10.11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 2:</a:t>
                      </a:r>
                      <a:r>
                        <a:rPr lang="de-DE" sz="1600" baseline="0" dirty="0"/>
                        <a:t> Projektidee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5449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16.11/17.11</a:t>
                      </a:r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Nutzwertanalyse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Ü 3: Auswahl Projektidee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1328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23.11/24.11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4: Stakeholder- und Risikoanalyse + Ziele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9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30.11/01.12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5: Stakeholder- und Risikoanalyse + Ziele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24511"/>
                  </a:ext>
                </a:extLst>
              </a:tr>
              <a:tr h="26775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07.12/08.12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6: Phasenplan, Meilensteine und PSP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87431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14.12/15.12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7: Phasenplan, Meilensteine und PSP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54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21.12/22.12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Ü 8:</a:t>
                      </a:r>
                      <a:r>
                        <a:rPr lang="de-DE" sz="16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PSP, Aufwandschätzung, Ressourcenplan</a:t>
                      </a:r>
                      <a:endParaRPr lang="de-DE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32083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KW 52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de-DE" sz="14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Weihnachtspause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24844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KW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de-DE" sz="14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Weihnachtspause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45855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11.01/12.01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und Präsentationstechniken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06988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18.01/19.01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Vorbereitung Präsentation</a:t>
                      </a:r>
                      <a:r>
                        <a:rPr lang="de-DE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(Dry-Run)</a:t>
                      </a:r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42549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dirty="0"/>
                        <a:t>25.01/26.01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Präsentationen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</a:pPr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05804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01.02/02.02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Präsentationen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</a:pPr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1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3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Auswahl </a:t>
            </a:r>
            <a:r>
              <a:rPr lang="de-DE" sz="4000" dirty="0" err="1"/>
              <a:t>ProjektIdee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r>
              <a:rPr lang="de-DE" dirty="0"/>
              <a:t>Das Team soll eine Ideen für ein innovatives IT-Geschäftsmodell auswählen</a:t>
            </a:r>
          </a:p>
          <a:p>
            <a:r>
              <a:rPr lang="de-DE" dirty="0"/>
              <a:t>Einzelaufgaben zur Ideenauswahl: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Legen Sie einen neuen Projektleiter für diese Übung fest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Führen Sie zu den in Übung 1 und 2 entwickelten IT-Geschäftsmodellen und gegebenenfalls weiteren neuen Ideen eine </a:t>
            </a:r>
            <a:r>
              <a:rPr lang="de-DE" b="1" dirty="0"/>
              <a:t>Nutzwertanalyse </a:t>
            </a:r>
            <a:r>
              <a:rPr lang="de-DE" dirty="0"/>
              <a:t>durch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Darstellung</a:t>
            </a:r>
            <a:endParaRPr lang="de-DE" sz="2000" dirty="0"/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178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Hinweise zur Nutzwertanalyse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r>
              <a:rPr lang="de-DE" sz="2800" dirty="0"/>
              <a:t>Kriterien der Nutzwertanalyse: exotischste Idee, Umsetzbarkeit plus weitere selbst formulierte Kriterien </a:t>
            </a:r>
            <a:br>
              <a:rPr lang="de-DE" sz="2800" dirty="0"/>
            </a:br>
            <a:r>
              <a:rPr lang="de-DE" sz="2800" dirty="0"/>
              <a:t>(z. B. Gewinnerwartung); insgesamt </a:t>
            </a:r>
            <a:r>
              <a:rPr lang="de-DE" sz="2800" b="1" dirty="0"/>
              <a:t>mindestens 5 Kriterien</a:t>
            </a:r>
            <a:r>
              <a:rPr lang="de-DE" sz="2800" dirty="0"/>
              <a:t>.</a:t>
            </a:r>
          </a:p>
          <a:p>
            <a:r>
              <a:rPr lang="de-DE" sz="2800" dirty="0"/>
              <a:t>Erstellen Sie zunächst für die Kriterien der Nutzwertanalyse eine </a:t>
            </a:r>
            <a:r>
              <a:rPr lang="de-DE" sz="2800" b="1" dirty="0"/>
              <a:t>Präferenzmatrix</a:t>
            </a:r>
            <a:r>
              <a:rPr lang="de-DE" sz="2800" dirty="0"/>
              <a:t>.</a:t>
            </a:r>
          </a:p>
          <a:p>
            <a:r>
              <a:rPr lang="de-DE" sz="2800" dirty="0"/>
              <a:t>Die Nutzwertanalyse muss für die </a:t>
            </a:r>
            <a:r>
              <a:rPr lang="de-DE" sz="2800" b="1" dirty="0"/>
              <a:t>8 wichtigsten Ideen </a:t>
            </a:r>
            <a:r>
              <a:rPr lang="de-DE" sz="2800" dirty="0"/>
              <a:t>aus der Anwendung der Kreativitätstechnik gefundenen innovativen Ideen durchgeführt werden.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Präferenzmatrix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CDAFCE51-6DEE-49D3-D793-7D1BE6F1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9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2800" b="1" dirty="0"/>
              <a:t>Gewichtung der Kriterien/Ziele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2-er Vergleich der Bewertungskriterien untereinander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Anteilige Häufigkeit der „Siege“ ist die Basis für die Gewichtung der Kriterien (Summe der Gewichte muss 100% ergeben.)</a:t>
            </a:r>
          </a:p>
          <a:p>
            <a:endParaRPr lang="de-DE" dirty="0"/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149C3545-41B3-01FA-F95A-496665500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36375"/>
              </p:ext>
            </p:extLst>
          </p:nvPr>
        </p:nvGraphicFramePr>
        <p:xfrm>
          <a:off x="2376898" y="3918822"/>
          <a:ext cx="420793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587">
                  <a:extLst>
                    <a:ext uri="{9D8B030D-6E8A-4147-A177-3AD203B41FA5}">
                      <a16:colId xmlns:a16="http://schemas.microsoft.com/office/drawing/2014/main" val="3345946833"/>
                    </a:ext>
                  </a:extLst>
                </a:gridCol>
                <a:gridCol w="841587">
                  <a:extLst>
                    <a:ext uri="{9D8B030D-6E8A-4147-A177-3AD203B41FA5}">
                      <a16:colId xmlns:a16="http://schemas.microsoft.com/office/drawing/2014/main" val="926621864"/>
                    </a:ext>
                  </a:extLst>
                </a:gridCol>
                <a:gridCol w="841587">
                  <a:extLst>
                    <a:ext uri="{9D8B030D-6E8A-4147-A177-3AD203B41FA5}">
                      <a16:colId xmlns:a16="http://schemas.microsoft.com/office/drawing/2014/main" val="3170560866"/>
                    </a:ext>
                  </a:extLst>
                </a:gridCol>
                <a:gridCol w="841587">
                  <a:extLst>
                    <a:ext uri="{9D8B030D-6E8A-4147-A177-3AD203B41FA5}">
                      <a16:colId xmlns:a16="http://schemas.microsoft.com/office/drawing/2014/main" val="128538297"/>
                    </a:ext>
                  </a:extLst>
                </a:gridCol>
                <a:gridCol w="841587">
                  <a:extLst>
                    <a:ext uri="{9D8B030D-6E8A-4147-A177-3AD203B41FA5}">
                      <a16:colId xmlns:a16="http://schemas.microsoft.com/office/drawing/2014/main" val="3680211619"/>
                    </a:ext>
                  </a:extLst>
                </a:gridCol>
              </a:tblGrid>
              <a:tr h="33384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00443"/>
                  </a:ext>
                </a:extLst>
              </a:tr>
              <a:tr h="33384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AB:B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60328"/>
                  </a:ext>
                </a:extLst>
              </a:tr>
              <a:tr h="33384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AC:A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BC:B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08435"/>
                  </a:ext>
                </a:extLst>
              </a:tr>
              <a:tr h="33384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AD:D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BD:B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CD:D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16232"/>
                  </a:ext>
                </a:extLst>
              </a:tr>
              <a:tr h="33384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AE:E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BE:B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CE:E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DE:E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65782669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2198A09B-9AB0-CF51-3171-8ABB11D56493}"/>
              </a:ext>
            </a:extLst>
          </p:cNvPr>
          <p:cNvSpPr txBox="1"/>
          <p:nvPr/>
        </p:nvSpPr>
        <p:spPr>
          <a:xfrm>
            <a:off x="2309163" y="3461493"/>
            <a:ext cx="156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Kriterien/Ziele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2520E82-2E26-9463-CD63-DAC0C54751FD}"/>
              </a:ext>
            </a:extLst>
          </p:cNvPr>
          <p:cNvSpPr txBox="1"/>
          <p:nvPr/>
        </p:nvSpPr>
        <p:spPr>
          <a:xfrm>
            <a:off x="4341163" y="3461493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Vergleiche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F194472-F7A1-BEF5-6366-1AF62B58ADC7}"/>
              </a:ext>
            </a:extLst>
          </p:cNvPr>
          <p:cNvSpPr txBox="1"/>
          <p:nvPr/>
        </p:nvSpPr>
        <p:spPr>
          <a:xfrm>
            <a:off x="2309164" y="5767336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Der Sieger des Vergleichs steht hinter </a:t>
            </a:r>
            <a:br>
              <a:rPr lang="de-DE" sz="1600" dirty="0"/>
            </a:br>
            <a:r>
              <a:rPr lang="de-DE" sz="1600" dirty="0"/>
              <a:t>dem Doppelpunkt (insgesamt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de-DE" sz="1600" dirty="0"/>
              <a:t> Siege)</a:t>
            </a:r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0D85BE11-14C1-FC25-F0A4-AA1E19EB9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87592"/>
              </p:ext>
            </p:extLst>
          </p:nvPr>
        </p:nvGraphicFramePr>
        <p:xfrm>
          <a:off x="7065314" y="3918822"/>
          <a:ext cx="79586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6">
                  <a:extLst>
                    <a:ext uri="{9D8B030D-6E8A-4147-A177-3AD203B41FA5}">
                      <a16:colId xmlns:a16="http://schemas.microsoft.com/office/drawing/2014/main" val="2623690490"/>
                    </a:ext>
                  </a:extLst>
                </a:gridCol>
              </a:tblGrid>
              <a:tr h="3421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24010"/>
                  </a:ext>
                </a:extLst>
              </a:tr>
              <a:tr h="3421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83757"/>
                  </a:ext>
                </a:extLst>
              </a:tr>
              <a:tr h="3421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31106"/>
                  </a:ext>
                </a:extLst>
              </a:tr>
              <a:tr h="3421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82573"/>
                  </a:ext>
                </a:extLst>
              </a:tr>
              <a:tr h="3421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757496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D3222223-07F3-5FB6-C268-9F654362C5AA}"/>
              </a:ext>
            </a:extLst>
          </p:cNvPr>
          <p:cNvSpPr txBox="1"/>
          <p:nvPr/>
        </p:nvSpPr>
        <p:spPr>
          <a:xfrm>
            <a:off x="7018702" y="3461493"/>
            <a:ext cx="88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„Siege“</a:t>
            </a:r>
          </a:p>
        </p:txBody>
      </p:sp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3678AF0D-BE3C-AE04-2C85-802313B21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14940"/>
              </p:ext>
            </p:extLst>
          </p:nvPr>
        </p:nvGraphicFramePr>
        <p:xfrm>
          <a:off x="8388274" y="3918822"/>
          <a:ext cx="139695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56">
                  <a:extLst>
                    <a:ext uri="{9D8B030D-6E8A-4147-A177-3AD203B41FA5}">
                      <a16:colId xmlns:a16="http://schemas.microsoft.com/office/drawing/2014/main" val="2623690490"/>
                    </a:ext>
                  </a:extLst>
                </a:gridCol>
              </a:tblGrid>
              <a:tr h="3654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* (1/</a:t>
                      </a:r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24010"/>
                  </a:ext>
                </a:extLst>
              </a:tr>
              <a:tr h="365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100 * (4/</a:t>
                      </a:r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83757"/>
                  </a:ext>
                </a:extLst>
              </a:tr>
              <a:tr h="365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100 * (0/</a:t>
                      </a:r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31106"/>
                  </a:ext>
                </a:extLst>
              </a:tr>
              <a:tr h="3654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* (2/</a:t>
                      </a:r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82573"/>
                  </a:ext>
                </a:extLst>
              </a:tr>
              <a:tr h="3654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* (3/</a:t>
                      </a:r>
                      <a:r>
                        <a:rPr lang="de-D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757496"/>
                  </a:ext>
                </a:extLst>
              </a:tr>
            </a:tbl>
          </a:graphicData>
        </a:graphic>
      </p:graphicFrame>
      <p:sp>
        <p:nvSpPr>
          <p:cNvPr id="31" name="Textfeld 30">
            <a:extLst>
              <a:ext uri="{FF2B5EF4-FFF2-40B4-BE49-F238E27FC236}">
                <a16:creationId xmlns:a16="http://schemas.microsoft.com/office/drawing/2014/main" id="{2C940592-4FE5-76BC-B8B1-7A156CD588C8}"/>
              </a:ext>
            </a:extLst>
          </p:cNvPr>
          <p:cNvSpPr txBox="1"/>
          <p:nvPr/>
        </p:nvSpPr>
        <p:spPr>
          <a:xfrm>
            <a:off x="8524714" y="3461493"/>
            <a:ext cx="97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Gewicht</a:t>
            </a:r>
          </a:p>
        </p:txBody>
      </p:sp>
    </p:spTree>
    <p:extLst>
      <p:ext uri="{BB962C8B-B14F-4D97-AF65-F5344CB8AC3E}">
        <p14:creationId xmlns:p14="http://schemas.microsoft.com/office/powerpoint/2010/main" val="94486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Vorgehen der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/>
              <a:t>Kriterien sammeln insgesamt: 5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Präferenzmatrix für die Kriterien erstellen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Übertragen der Kriterien und Gewichtung in Nutzwertanalyse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Die 8 Ideen zusammentragen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Nutzwertanalyse durchführen</a:t>
            </a:r>
            <a:r>
              <a:rPr lang="de-DE" sz="2800" dirty="0"/>
              <a:t>	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668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Vorgehen der Nutzwertanalyse (Scoring-Modell)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/>
              <a:t>Bestimmung der Alternativen (Ideen)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Festlegung der relevanten Kriterien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Festlegung der Gewichte für jedes Kriterium</a:t>
            </a:r>
            <a:br>
              <a:rPr lang="de-DE" sz="2800" dirty="0"/>
            </a:br>
            <a:r>
              <a:rPr lang="de-DE" sz="2800" dirty="0"/>
              <a:t>(aus der Präferenzmatrix)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Bewertung jeder Alternative für jedes Kriterium anhand einer geeigneten Skala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Multiplikation von Punktezahl und Gewichtungsfaktor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Addition der gewichteten Punkte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/>
              <a:t>Auswahl der Alternative mit dem besten Ergebnis	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7134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Beispiel: Nutzwertanalyse zur Standortwahl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714" y="1601646"/>
            <a:ext cx="7539486" cy="595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Zu bewertende Standorte: Standort A, Standort B und Standort C</a:t>
            </a:r>
          </a:p>
          <a:p>
            <a:pPr marL="514350" indent="-514350">
              <a:buFont typeface="+mj-lt"/>
              <a:buAutoNum type="arabicPeriod"/>
            </a:pPr>
            <a:endParaRPr lang="de-DE" sz="2800" dirty="0"/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9</a:t>
            </a:fld>
            <a:endParaRPr lang="en-GB" noProof="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18DC988-DED7-9E92-5CBC-6A2106B5B2EC}"/>
              </a:ext>
            </a:extLst>
          </p:cNvPr>
          <p:cNvGraphicFramePr>
            <a:graphicFrameLocks noGrp="1"/>
          </p:cNvGraphicFramePr>
          <p:nvPr/>
        </p:nvGraphicFramePr>
        <p:xfrm>
          <a:off x="7980621" y="2314577"/>
          <a:ext cx="1880793" cy="2727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31">
                  <a:extLst>
                    <a:ext uri="{9D8B030D-6E8A-4147-A177-3AD203B41FA5}">
                      <a16:colId xmlns:a16="http://schemas.microsoft.com/office/drawing/2014/main" val="2573382634"/>
                    </a:ext>
                  </a:extLst>
                </a:gridCol>
                <a:gridCol w="626931">
                  <a:extLst>
                    <a:ext uri="{9D8B030D-6E8A-4147-A177-3AD203B41FA5}">
                      <a16:colId xmlns:a16="http://schemas.microsoft.com/office/drawing/2014/main" val="1257438349"/>
                    </a:ext>
                  </a:extLst>
                </a:gridCol>
                <a:gridCol w="626931">
                  <a:extLst>
                    <a:ext uri="{9D8B030D-6E8A-4147-A177-3AD203B41FA5}">
                      <a16:colId xmlns:a16="http://schemas.microsoft.com/office/drawing/2014/main" val="1070698256"/>
                    </a:ext>
                  </a:extLst>
                </a:gridCol>
              </a:tblGrid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R="90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94275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80940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48536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046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07362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03776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66304"/>
                  </a:ext>
                </a:extLst>
              </a:tr>
            </a:tbl>
          </a:graphicData>
        </a:graphic>
      </p:graphicFrame>
      <p:sp>
        <p:nvSpPr>
          <p:cNvPr id="5" name="Ellipse 27">
            <a:extLst>
              <a:ext uri="{FF2B5EF4-FFF2-40B4-BE49-F238E27FC236}">
                <a16:creationId xmlns:a16="http://schemas.microsoft.com/office/drawing/2014/main" id="{0805C1E8-D288-81B9-4423-EA051239F870}"/>
              </a:ext>
            </a:extLst>
          </p:cNvPr>
          <p:cNvSpPr/>
          <p:nvPr/>
        </p:nvSpPr>
        <p:spPr>
          <a:xfrm>
            <a:off x="1819637" y="1523733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1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CFF9067-7CDD-894D-666A-CF4E2715084F}"/>
              </a:ext>
            </a:extLst>
          </p:cNvPr>
          <p:cNvGraphicFramePr>
            <a:graphicFrameLocks noGrp="1"/>
          </p:cNvGraphicFramePr>
          <p:nvPr/>
        </p:nvGraphicFramePr>
        <p:xfrm>
          <a:off x="2190290" y="2314577"/>
          <a:ext cx="2347880" cy="2727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880">
                  <a:extLst>
                    <a:ext uri="{9D8B030D-6E8A-4147-A177-3AD203B41FA5}">
                      <a16:colId xmlns:a16="http://schemas.microsoft.com/office/drawing/2014/main" val="859054247"/>
                    </a:ext>
                  </a:extLst>
                </a:gridCol>
              </a:tblGrid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Kriterium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94275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l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Transportkosten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80940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l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Arbeitsmarkt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48536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l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Mietkosten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046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l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Steuern und Abgaben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07362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l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Fördermittel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03776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l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Expansion</a:t>
                      </a:r>
                      <a:r>
                        <a:rPr lang="de-DE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möglich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66304"/>
                  </a:ext>
                </a:extLst>
              </a:tr>
            </a:tbl>
          </a:graphicData>
        </a:graphic>
      </p:graphicFrame>
      <p:sp>
        <p:nvSpPr>
          <p:cNvPr id="8" name="Ellipse 29">
            <a:extLst>
              <a:ext uri="{FF2B5EF4-FFF2-40B4-BE49-F238E27FC236}">
                <a16:creationId xmlns:a16="http://schemas.microsoft.com/office/drawing/2014/main" id="{8A38B70A-80BB-B2AD-A344-A530CB093C0D}"/>
              </a:ext>
            </a:extLst>
          </p:cNvPr>
          <p:cNvSpPr/>
          <p:nvPr/>
        </p:nvSpPr>
        <p:spPr>
          <a:xfrm>
            <a:off x="1819637" y="213124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2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1F6957CB-9DAB-95E7-3E85-8F4D45A2C7DD}"/>
              </a:ext>
            </a:extLst>
          </p:cNvPr>
          <p:cNvGraphicFramePr>
            <a:graphicFrameLocks noGrp="1"/>
          </p:cNvGraphicFramePr>
          <p:nvPr/>
        </p:nvGraphicFramePr>
        <p:xfrm>
          <a:off x="4538170" y="2314577"/>
          <a:ext cx="1562988" cy="2727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988">
                  <a:extLst>
                    <a:ext uri="{9D8B030D-6E8A-4147-A177-3AD203B41FA5}">
                      <a16:colId xmlns:a16="http://schemas.microsoft.com/office/drawing/2014/main" val="1886215313"/>
                    </a:ext>
                  </a:extLst>
                </a:gridCol>
              </a:tblGrid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Gewichtung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94275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80940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48536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046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07362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03776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66304"/>
                  </a:ext>
                </a:extLst>
              </a:tr>
            </a:tbl>
          </a:graphicData>
        </a:graphic>
      </p:graphicFrame>
      <p:sp>
        <p:nvSpPr>
          <p:cNvPr id="10" name="Ellipse 31">
            <a:extLst>
              <a:ext uri="{FF2B5EF4-FFF2-40B4-BE49-F238E27FC236}">
                <a16:creationId xmlns:a16="http://schemas.microsoft.com/office/drawing/2014/main" id="{B5458203-41BF-7DB6-1F4A-B13FB23016AD}"/>
              </a:ext>
            </a:extLst>
          </p:cNvPr>
          <p:cNvSpPr/>
          <p:nvPr/>
        </p:nvSpPr>
        <p:spPr>
          <a:xfrm>
            <a:off x="4245017" y="213124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AFDB5EC9-A136-E5F5-8452-21751E362268}"/>
              </a:ext>
            </a:extLst>
          </p:cNvPr>
          <p:cNvGraphicFramePr>
            <a:graphicFrameLocks noGrp="1"/>
          </p:cNvGraphicFramePr>
          <p:nvPr/>
        </p:nvGraphicFramePr>
        <p:xfrm>
          <a:off x="6101158" y="2314577"/>
          <a:ext cx="1880793" cy="2727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31">
                  <a:extLst>
                    <a:ext uri="{9D8B030D-6E8A-4147-A177-3AD203B41FA5}">
                      <a16:colId xmlns:a16="http://schemas.microsoft.com/office/drawing/2014/main" val="2211841821"/>
                    </a:ext>
                  </a:extLst>
                </a:gridCol>
                <a:gridCol w="626931">
                  <a:extLst>
                    <a:ext uri="{9D8B030D-6E8A-4147-A177-3AD203B41FA5}">
                      <a16:colId xmlns:a16="http://schemas.microsoft.com/office/drawing/2014/main" val="3030630975"/>
                    </a:ext>
                  </a:extLst>
                </a:gridCol>
                <a:gridCol w="626931">
                  <a:extLst>
                    <a:ext uri="{9D8B030D-6E8A-4147-A177-3AD203B41FA5}">
                      <a16:colId xmlns:a16="http://schemas.microsoft.com/office/drawing/2014/main" val="4146503766"/>
                    </a:ext>
                  </a:extLst>
                </a:gridCol>
              </a:tblGrid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R="90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94275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180940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748536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6046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107362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603776"/>
                  </a:ext>
                </a:extLst>
              </a:tr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666304"/>
                  </a:ext>
                </a:extLst>
              </a:tr>
            </a:tbl>
          </a:graphicData>
        </a:graphic>
      </p:graphicFrame>
      <p:sp>
        <p:nvSpPr>
          <p:cNvPr id="12" name="Ellipse 33">
            <a:extLst>
              <a:ext uri="{FF2B5EF4-FFF2-40B4-BE49-F238E27FC236}">
                <a16:creationId xmlns:a16="http://schemas.microsoft.com/office/drawing/2014/main" id="{7CD3A521-8C0B-8FF2-BE11-6D8A3334B972}"/>
              </a:ext>
            </a:extLst>
          </p:cNvPr>
          <p:cNvSpPr/>
          <p:nvPr/>
        </p:nvSpPr>
        <p:spPr>
          <a:xfrm>
            <a:off x="5867158" y="213124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B8BE108-1D98-B896-210B-8D3705FFEB8E}"/>
              </a:ext>
            </a:extLst>
          </p:cNvPr>
          <p:cNvSpPr txBox="1"/>
          <p:nvPr/>
        </p:nvSpPr>
        <p:spPr>
          <a:xfrm>
            <a:off x="2190291" y="5658399"/>
            <a:ext cx="356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Skala: 1 = sehr gut, 6 = sehr schlecht</a:t>
            </a:r>
          </a:p>
        </p:txBody>
      </p:sp>
      <p:sp>
        <p:nvSpPr>
          <p:cNvPr id="14" name="Ellipse 35">
            <a:extLst>
              <a:ext uri="{FF2B5EF4-FFF2-40B4-BE49-F238E27FC236}">
                <a16:creationId xmlns:a16="http://schemas.microsoft.com/office/drawing/2014/main" id="{E353D40D-E505-90F7-50B7-DB00763B479F}"/>
              </a:ext>
            </a:extLst>
          </p:cNvPr>
          <p:cNvSpPr/>
          <p:nvPr/>
        </p:nvSpPr>
        <p:spPr>
          <a:xfrm>
            <a:off x="7747951" y="2131241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E21D2C1-3602-D984-2746-84DB28667FEB}"/>
              </a:ext>
            </a:extLst>
          </p:cNvPr>
          <p:cNvSpPr txBox="1"/>
          <p:nvPr/>
        </p:nvSpPr>
        <p:spPr>
          <a:xfrm>
            <a:off x="7084222" y="50728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Summe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860BF3-FE20-198A-74F7-0D1E67021B23}"/>
              </a:ext>
            </a:extLst>
          </p:cNvPr>
          <p:cNvSpPr txBox="1"/>
          <p:nvPr/>
        </p:nvSpPr>
        <p:spPr>
          <a:xfrm>
            <a:off x="4945278" y="507283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100%</a:t>
            </a:r>
          </a:p>
        </p:txBody>
      </p:sp>
      <p:sp>
        <p:nvSpPr>
          <p:cNvPr id="17" name="Gleichschenkliges Dreieck 38">
            <a:extLst>
              <a:ext uri="{FF2B5EF4-FFF2-40B4-BE49-F238E27FC236}">
                <a16:creationId xmlns:a16="http://schemas.microsoft.com/office/drawing/2014/main" id="{8086C52C-E508-9719-3A9D-1457D2965E63}"/>
              </a:ext>
            </a:extLst>
          </p:cNvPr>
          <p:cNvSpPr/>
          <p:nvPr/>
        </p:nvSpPr>
        <p:spPr>
          <a:xfrm>
            <a:off x="8144831" y="5547587"/>
            <a:ext cx="309926" cy="262265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40">
            <a:extLst>
              <a:ext uri="{FF2B5EF4-FFF2-40B4-BE49-F238E27FC236}">
                <a16:creationId xmlns:a16="http://schemas.microsoft.com/office/drawing/2014/main" id="{2F839575-C5C7-8FCB-B56F-EA13F08492A1}"/>
              </a:ext>
            </a:extLst>
          </p:cNvPr>
          <p:cNvSpPr/>
          <p:nvPr/>
        </p:nvSpPr>
        <p:spPr>
          <a:xfrm>
            <a:off x="7111158" y="5630462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7</a:t>
            </a:r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BCDEA97D-FD42-A366-ADC6-1FB156014BB2}"/>
              </a:ext>
            </a:extLst>
          </p:cNvPr>
          <p:cNvGraphicFramePr>
            <a:graphicFrameLocks noGrp="1"/>
          </p:cNvGraphicFramePr>
          <p:nvPr/>
        </p:nvGraphicFramePr>
        <p:xfrm>
          <a:off x="7980620" y="5040910"/>
          <a:ext cx="1880793" cy="389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31">
                  <a:extLst>
                    <a:ext uri="{9D8B030D-6E8A-4147-A177-3AD203B41FA5}">
                      <a16:colId xmlns:a16="http://schemas.microsoft.com/office/drawing/2014/main" val="2573382634"/>
                    </a:ext>
                  </a:extLst>
                </a:gridCol>
                <a:gridCol w="626931">
                  <a:extLst>
                    <a:ext uri="{9D8B030D-6E8A-4147-A177-3AD203B41FA5}">
                      <a16:colId xmlns:a16="http://schemas.microsoft.com/office/drawing/2014/main" val="1257438349"/>
                    </a:ext>
                  </a:extLst>
                </a:gridCol>
                <a:gridCol w="626931">
                  <a:extLst>
                    <a:ext uri="{9D8B030D-6E8A-4147-A177-3AD203B41FA5}">
                      <a16:colId xmlns:a16="http://schemas.microsoft.com/office/drawing/2014/main" val="1070698256"/>
                    </a:ext>
                  </a:extLst>
                </a:gridCol>
              </a:tblGrid>
              <a:tr h="389677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52046"/>
                  </a:ext>
                </a:extLst>
              </a:tr>
            </a:tbl>
          </a:graphicData>
        </a:graphic>
      </p:graphicFrame>
      <p:sp>
        <p:nvSpPr>
          <p:cNvPr id="20" name="Ellipse 42">
            <a:extLst>
              <a:ext uri="{FF2B5EF4-FFF2-40B4-BE49-F238E27FC236}">
                <a16:creationId xmlns:a16="http://schemas.microsoft.com/office/drawing/2014/main" id="{63298ADB-8BAD-3847-54EF-B9CEE39E23BE}"/>
              </a:ext>
            </a:extLst>
          </p:cNvPr>
          <p:cNvSpPr/>
          <p:nvPr/>
        </p:nvSpPr>
        <p:spPr>
          <a:xfrm>
            <a:off x="9748200" y="5301648"/>
            <a:ext cx="468000" cy="46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3E31B07-8A6C-72EA-D152-6B1AC50C69F0}"/>
              </a:ext>
            </a:extLst>
          </p:cNvPr>
          <p:cNvSpPr txBox="1"/>
          <p:nvPr/>
        </p:nvSpPr>
        <p:spPr>
          <a:xfrm>
            <a:off x="7579158" y="588664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Entscheidung</a:t>
            </a:r>
          </a:p>
        </p:txBody>
      </p:sp>
    </p:spTree>
    <p:extLst>
      <p:ext uri="{BB962C8B-B14F-4D97-AF65-F5344CB8AC3E}">
        <p14:creationId xmlns:p14="http://schemas.microsoft.com/office/powerpoint/2010/main" val="22543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 animBg="1"/>
      <p:bldP spid="20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Macintosh PowerPoint</Application>
  <PresentationFormat>Breitbild</PresentationFormat>
  <Paragraphs>224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 Projektmanagement  (AI1145) WiSe 2023/24   Daniel Knorn | Sebastian Brähler  @kaleidos:code GmbH  Michaela Ludolph @HS Fulda  In Vertretung von Prof. Dr. Michael Kaib  - Praktische Übung –  Basierend auf Praktikumsunterlagen von:  Prof. Dr. Michael Kaib  </vt:lpstr>
      <vt:lpstr>Gliederung</vt:lpstr>
      <vt:lpstr>Terminplanung</vt:lpstr>
      <vt:lpstr>Auswahl ProjektIdee</vt:lpstr>
      <vt:lpstr>Hinweise zur Nutzwertanalyse</vt:lpstr>
      <vt:lpstr>Präferenzmatrix</vt:lpstr>
      <vt:lpstr>Vorgehen der Übung</vt:lpstr>
      <vt:lpstr>Vorgehen der Nutzwertanalyse (Scoring-Modell)</vt:lpstr>
      <vt:lpstr>Beispiel: Nutzwertanalyse zur Standortwahl</vt:lpstr>
      <vt:lpstr>Gliederung der Präsentation (Abgabe) (Übung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Projektmanagement  (AI1145) WiSe 2023/24   Daniel Knorn | Sebastian Brähler  @kaleidos:code GmbH  Michaela Ludolph @HS Fulda  In Vertretung von Prof. Dr. Michael Kaib  - Praktische Übung –  Basierend auf Praktikumsunterlagen von:  Prof. Dr. Michael Kaib  </dc:title>
  <dc:creator>Daniel Knorn</dc:creator>
  <cp:lastModifiedBy>Daniel Knorn</cp:lastModifiedBy>
  <cp:revision>8</cp:revision>
  <dcterms:created xsi:type="dcterms:W3CDTF">2023-11-14T14:59:04Z</dcterms:created>
  <dcterms:modified xsi:type="dcterms:W3CDTF">2023-11-15T14:57:21Z</dcterms:modified>
</cp:coreProperties>
</file>