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sldIdLst>
    <p:sldId id="257" r:id="rId2"/>
    <p:sldId id="1144" r:id="rId3"/>
    <p:sldId id="1143" r:id="rId4"/>
    <p:sldId id="1145" r:id="rId5"/>
    <p:sldId id="1201" r:id="rId6"/>
    <p:sldId id="1202" r:id="rId7"/>
    <p:sldId id="1203" r:id="rId8"/>
    <p:sldId id="1204" r:id="rId9"/>
    <p:sldId id="1205" r:id="rId10"/>
    <p:sldId id="1206" r:id="rId11"/>
    <p:sldId id="1207" r:id="rId12"/>
    <p:sldId id="1208" r:id="rId13"/>
    <p:sldId id="1209" r:id="rId14"/>
    <p:sldId id="1210" r:id="rId15"/>
    <p:sldId id="1211" r:id="rId16"/>
    <p:sldId id="1195" r:id="rId17"/>
    <p:sldId id="261" r:id="rId18"/>
    <p:sldId id="263" r:id="rId19"/>
    <p:sldId id="26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4150"/>
  </p:normalViewPr>
  <p:slideViewPr>
    <p:cSldViewPr snapToGrid="0">
      <p:cViewPr varScale="1">
        <p:scale>
          <a:sx n="93" d="100"/>
          <a:sy n="93" d="100"/>
        </p:scale>
        <p:origin x="2168"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4A06B-26A8-2B43-A424-99ACEB0B5BE7}" type="datetimeFigureOut">
              <a:rPr lang="de-DE" smtClean="0"/>
              <a:t>14.11.23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B09D9-9F17-DD4E-B37A-832A795A8B00}" type="slidenum">
              <a:rPr lang="de-DE" smtClean="0"/>
              <a:t>‹#›</a:t>
            </a:fld>
            <a:endParaRPr lang="de-DE"/>
          </a:p>
        </p:txBody>
      </p:sp>
    </p:spTree>
    <p:extLst>
      <p:ext uri="{BB962C8B-B14F-4D97-AF65-F5344CB8AC3E}">
        <p14:creationId xmlns:p14="http://schemas.microsoft.com/office/powerpoint/2010/main" val="1138050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478A4CD-CA0D-443F-AFA4-9C1CECE6A8CD}" type="slidenum">
              <a:rPr lang="de-DE" smtClean="0"/>
              <a:t>1</a:t>
            </a:fld>
            <a:endParaRPr lang="de-DE"/>
          </a:p>
        </p:txBody>
      </p:sp>
    </p:spTree>
    <p:extLst>
      <p:ext uri="{BB962C8B-B14F-4D97-AF65-F5344CB8AC3E}">
        <p14:creationId xmlns:p14="http://schemas.microsoft.com/office/powerpoint/2010/main" val="132574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13</a:t>
            </a:fld>
            <a:endParaRPr lang="de-DE"/>
          </a:p>
        </p:txBody>
      </p:sp>
    </p:spTree>
    <p:extLst>
      <p:ext uri="{BB962C8B-B14F-4D97-AF65-F5344CB8AC3E}">
        <p14:creationId xmlns:p14="http://schemas.microsoft.com/office/powerpoint/2010/main" val="14708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14</a:t>
            </a:fld>
            <a:endParaRPr lang="de-DE"/>
          </a:p>
        </p:txBody>
      </p:sp>
    </p:spTree>
    <p:extLst>
      <p:ext uri="{BB962C8B-B14F-4D97-AF65-F5344CB8AC3E}">
        <p14:creationId xmlns:p14="http://schemas.microsoft.com/office/powerpoint/2010/main" val="133329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16</a:t>
            </a:fld>
            <a:endParaRPr lang="de-DE"/>
          </a:p>
        </p:txBody>
      </p:sp>
    </p:spTree>
    <p:extLst>
      <p:ext uri="{BB962C8B-B14F-4D97-AF65-F5344CB8AC3E}">
        <p14:creationId xmlns:p14="http://schemas.microsoft.com/office/powerpoint/2010/main" val="355291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2</a:t>
            </a:fld>
            <a:endParaRPr lang="de-DE"/>
          </a:p>
        </p:txBody>
      </p:sp>
    </p:spTree>
    <p:extLst>
      <p:ext uri="{BB962C8B-B14F-4D97-AF65-F5344CB8AC3E}">
        <p14:creationId xmlns:p14="http://schemas.microsoft.com/office/powerpoint/2010/main" val="132861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3</a:t>
            </a:fld>
            <a:endParaRPr lang="de-DE"/>
          </a:p>
        </p:txBody>
      </p:sp>
    </p:spTree>
    <p:extLst>
      <p:ext uri="{BB962C8B-B14F-4D97-AF65-F5344CB8AC3E}">
        <p14:creationId xmlns:p14="http://schemas.microsoft.com/office/powerpoint/2010/main" val="278028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4</a:t>
            </a:fld>
            <a:endParaRPr lang="de-DE"/>
          </a:p>
        </p:txBody>
      </p:sp>
    </p:spTree>
    <p:extLst>
      <p:ext uri="{BB962C8B-B14F-4D97-AF65-F5344CB8AC3E}">
        <p14:creationId xmlns:p14="http://schemas.microsoft.com/office/powerpoint/2010/main" val="58524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5</a:t>
            </a:fld>
            <a:endParaRPr lang="de-DE"/>
          </a:p>
        </p:txBody>
      </p:sp>
    </p:spTree>
    <p:extLst>
      <p:ext uri="{BB962C8B-B14F-4D97-AF65-F5344CB8AC3E}">
        <p14:creationId xmlns:p14="http://schemas.microsoft.com/office/powerpoint/2010/main" val="287012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6</a:t>
            </a:fld>
            <a:endParaRPr lang="de-DE"/>
          </a:p>
        </p:txBody>
      </p:sp>
    </p:spTree>
    <p:extLst>
      <p:ext uri="{BB962C8B-B14F-4D97-AF65-F5344CB8AC3E}">
        <p14:creationId xmlns:p14="http://schemas.microsoft.com/office/powerpoint/2010/main" val="384645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8</a:t>
            </a:fld>
            <a:endParaRPr lang="de-DE"/>
          </a:p>
        </p:txBody>
      </p:sp>
    </p:spTree>
    <p:extLst>
      <p:ext uri="{BB962C8B-B14F-4D97-AF65-F5344CB8AC3E}">
        <p14:creationId xmlns:p14="http://schemas.microsoft.com/office/powerpoint/2010/main" val="33653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10</a:t>
            </a:fld>
            <a:endParaRPr lang="de-DE"/>
          </a:p>
        </p:txBody>
      </p:sp>
    </p:spTree>
    <p:extLst>
      <p:ext uri="{BB962C8B-B14F-4D97-AF65-F5344CB8AC3E}">
        <p14:creationId xmlns:p14="http://schemas.microsoft.com/office/powerpoint/2010/main" val="2907722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DB09D9-9F17-DD4E-B37A-832A795A8B00}" type="slidenum">
              <a:rPr lang="de-DE" smtClean="0"/>
              <a:t>11</a:t>
            </a:fld>
            <a:endParaRPr lang="de-DE"/>
          </a:p>
        </p:txBody>
      </p:sp>
    </p:spTree>
    <p:extLst>
      <p:ext uri="{BB962C8B-B14F-4D97-AF65-F5344CB8AC3E}">
        <p14:creationId xmlns:p14="http://schemas.microsoft.com/office/powerpoint/2010/main" val="184085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EC8535-3F90-CFA5-F762-77FFE1F4EC1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71EF945-B9F9-1788-951D-8241FD332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A50983F-3B28-43B5-3035-153AB86D1F9E}"/>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D4413185-EBE6-D1B1-2C95-7174DBC4CC8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52B9E23F-2569-0153-E416-6712767A3FBE}"/>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3665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9F786-8288-5367-97D7-DA98BE4F4B1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0B2F2DE-44B8-A949-0CB7-5F667F5DBC4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9D90E2D-9383-CDF3-3E5A-26D4DD3B3E2B}"/>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3A473A6E-A9BD-0433-B454-27320EA4307A}"/>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74366359-EAF7-C74B-B4D6-E7CDF7092552}"/>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08588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080068C-B374-9F22-B5F7-BD578C4EFC5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37F746D-C483-CAE9-4893-89568A6E4F4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6C0A202-8C60-5EF1-6B7E-E3C3EA8CB95C}"/>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38ACB78F-DC19-EA8C-B048-742B34ED032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10B4E9B-81E6-D8FC-6EC8-E850D559E50B}"/>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5156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2D5EE-8454-DE94-4331-E3933101825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FADD70A-F72F-DF9C-84AB-962A293B829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37539DD-E82C-1292-6176-7942AAB1BE8E}"/>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B71C00AE-30F4-4099-1E1F-E69D95E60CEE}"/>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4362C620-6395-5E40-7F70-3B5F6C3F0AB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7250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1FDF1E-5A1D-C454-E590-D1A5F167041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AFAFC54-7149-3F6F-25D8-59E677CEC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799A3B-F838-4194-9F2E-C6C75F38C70A}"/>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3E774B45-A67B-F7E9-FC7B-1C058DB4B344}"/>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87E27CE-38E0-7AA3-7545-F5B8D46ECFAE}"/>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8421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E58BB-8DE9-4561-5725-51AB438842F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CD3DE57-AEB9-FD91-25DC-95A0F08E54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60BA66D-059B-31DF-2046-66AC0B04E6C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657F3F5-0BD7-4D92-F707-D48929709C9B}"/>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6" name="Fußzeilenplatzhalter 5">
            <a:extLst>
              <a:ext uri="{FF2B5EF4-FFF2-40B4-BE49-F238E27FC236}">
                <a16:creationId xmlns:a16="http://schemas.microsoft.com/office/drawing/2014/main" id="{FAA84111-218C-759F-E034-D38A53BA659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A6401ABF-E99E-9A23-17FB-0543B2968197}"/>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9143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C384D-1AFB-2B29-7529-C0A6C2268E1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36E2996-3C74-BB32-8387-9E7330EB9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209AA1-27A1-F810-45F0-B1E022F50D9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D612998-21B3-FA10-7EED-CB42551C9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0DC946F-90D5-DED5-24F8-335157E6974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438D1A2-E917-76CF-6BC8-C21B06AE8B1F}"/>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8" name="Fußzeilenplatzhalter 7">
            <a:extLst>
              <a:ext uri="{FF2B5EF4-FFF2-40B4-BE49-F238E27FC236}">
                <a16:creationId xmlns:a16="http://schemas.microsoft.com/office/drawing/2014/main" id="{0B872FD0-E171-5FBC-BD25-659D4C951718}"/>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6A8F493-CD59-D183-5E56-ADEB4CC2C760}"/>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956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23C57-160C-14D2-41A8-49D19CC6401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A1E8488-1C48-88BC-477D-8027DE9B6C06}"/>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4" name="Fußzeilenplatzhalter 3">
            <a:extLst>
              <a:ext uri="{FF2B5EF4-FFF2-40B4-BE49-F238E27FC236}">
                <a16:creationId xmlns:a16="http://schemas.microsoft.com/office/drawing/2014/main" id="{446FE8DB-40EB-98F8-4D08-512ECF94CD30}"/>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5CCCDC7F-C93E-8944-550D-7E68C0DBF585}"/>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09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3638642-4C67-9C53-8889-306EE847436E}"/>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3" name="Fußzeilenplatzhalter 2">
            <a:extLst>
              <a:ext uri="{FF2B5EF4-FFF2-40B4-BE49-F238E27FC236}">
                <a16:creationId xmlns:a16="http://schemas.microsoft.com/office/drawing/2014/main" id="{849730C8-E600-061F-C6E7-E14F6E5215B1}"/>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4793C8F5-FDA7-7DEA-B477-9315AA147200}"/>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8012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ACB081-BC1E-B00C-377F-0F53C7B58C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402EE0D-2D39-E77A-E3C0-57E24B905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CCB3339-4A1E-7AD3-BAF5-78B2056B1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A41CB4A-9CBA-E424-F6F5-40B3878EBA89}"/>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6" name="Fußzeilenplatzhalter 5">
            <a:extLst>
              <a:ext uri="{FF2B5EF4-FFF2-40B4-BE49-F238E27FC236}">
                <a16:creationId xmlns:a16="http://schemas.microsoft.com/office/drawing/2014/main" id="{7B445640-2D5B-F5A4-545E-671CAB45F689}"/>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B76AD03F-6B7B-6FAF-DD5F-DCBE5BC33D45}"/>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9508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CBCF9-4CDB-CF4F-5262-4C1BEDB6BC7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9B9256E-EAA1-C7DD-CDD8-B5599C806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1895AC3-DACB-8194-4119-71EB5EF58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40417F-9D2A-CD21-10EB-D7EDBE1B6E7A}"/>
              </a:ext>
            </a:extLst>
          </p:cNvPr>
          <p:cNvSpPr>
            <a:spLocks noGrp="1"/>
          </p:cNvSpPr>
          <p:nvPr>
            <p:ph type="dt" sz="half" idx="10"/>
          </p:nvPr>
        </p:nvSpPr>
        <p:spPr/>
        <p:txBody>
          <a:bodyPr/>
          <a:lstStyle/>
          <a:p>
            <a:fld id="{A5B0A250-5CC0-1746-B209-08E8B0DAE6AF}" type="datetimeFigureOut">
              <a:rPr lang="en-US" smtClean="0"/>
              <a:pPr/>
              <a:t>11/14/23</a:t>
            </a:fld>
            <a:endParaRPr lang="en-US" dirty="0"/>
          </a:p>
        </p:txBody>
      </p:sp>
      <p:sp>
        <p:nvSpPr>
          <p:cNvPr id="6" name="Fußzeilenplatzhalter 5">
            <a:extLst>
              <a:ext uri="{FF2B5EF4-FFF2-40B4-BE49-F238E27FC236}">
                <a16:creationId xmlns:a16="http://schemas.microsoft.com/office/drawing/2014/main" id="{577920B8-6592-EBF7-5D01-CAC2796B3C0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0174B336-77BA-7551-5296-716BCA19C50B}"/>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65229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AA6BE5D-A7A6-F7CC-3130-8E6688310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F6811B-3258-548F-E1E0-73A866AE8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CFFC4C-4BD7-47D0-2670-027F6C673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11/14/23</a:t>
            </a:fld>
            <a:endParaRPr lang="en-US" dirty="0"/>
          </a:p>
        </p:txBody>
      </p:sp>
      <p:sp>
        <p:nvSpPr>
          <p:cNvPr id="5" name="Fußzeilenplatzhalter 4">
            <a:extLst>
              <a:ext uri="{FF2B5EF4-FFF2-40B4-BE49-F238E27FC236}">
                <a16:creationId xmlns:a16="http://schemas.microsoft.com/office/drawing/2014/main" id="{53140DD9-8CCD-E485-880D-2916CC54A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DB818D3C-1556-DDAB-59A6-288DD9F34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28124589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4.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0.sv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 Id="rId27"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E6BFF-4F71-4FAE-804E-88041C62FCF0}"/>
              </a:ext>
            </a:extLst>
          </p:cNvPr>
          <p:cNvSpPr>
            <a:spLocks noGrp="1"/>
          </p:cNvSpPr>
          <p:nvPr>
            <p:ph type="ctrTitle"/>
          </p:nvPr>
        </p:nvSpPr>
        <p:spPr>
          <a:xfrm>
            <a:off x="6001407" y="567173"/>
            <a:ext cx="5431629" cy="5907199"/>
          </a:xfrm>
        </p:spPr>
        <p:txBody>
          <a:bodyPr>
            <a:normAutofit fontScale="90000"/>
          </a:bodyPr>
          <a:lstStyle/>
          <a:p>
            <a:br>
              <a:rPr lang="de-DE" sz="3000" b="1" dirty="0"/>
            </a:br>
            <a:r>
              <a:rPr lang="de-DE" sz="3000" b="1" dirty="0"/>
              <a:t>Projektmanagement </a:t>
            </a:r>
            <a:br>
              <a:rPr lang="de-DE" sz="3000" b="1" dirty="0"/>
            </a:br>
            <a:r>
              <a:rPr lang="de-DE" sz="3000" b="1" dirty="0"/>
              <a:t>(AI1145)</a:t>
            </a:r>
            <a:br>
              <a:rPr lang="de-DE" sz="3000" b="1" dirty="0"/>
            </a:br>
            <a:r>
              <a:rPr lang="de-DE" sz="2200" dirty="0" err="1"/>
              <a:t>WiSe</a:t>
            </a:r>
            <a:r>
              <a:rPr lang="de-DE" sz="2200" dirty="0"/>
              <a:t> 2023/24</a:t>
            </a:r>
            <a:br>
              <a:rPr lang="de-DE" sz="2200" b="1" dirty="0"/>
            </a:br>
            <a:r>
              <a:rPr lang="de-DE" sz="2200" b="1" dirty="0"/>
              <a:t> </a:t>
            </a:r>
            <a:br>
              <a:rPr lang="de-DE" sz="2200" b="1" dirty="0"/>
            </a:br>
            <a:r>
              <a:rPr lang="de-DE" sz="2200" dirty="0"/>
              <a:t>Daniel Knorn | Sebastian Brähler </a:t>
            </a:r>
            <a:br>
              <a:rPr lang="de-DE" sz="2200" dirty="0"/>
            </a:br>
            <a:r>
              <a:rPr lang="de-DE" sz="2200" dirty="0"/>
              <a:t>@</a:t>
            </a:r>
            <a:r>
              <a:rPr lang="de-DE" sz="2200" dirty="0" err="1"/>
              <a:t>kaleidos:code</a:t>
            </a:r>
            <a:r>
              <a:rPr lang="de-DE" sz="2200" dirty="0"/>
              <a:t> GmbH</a:t>
            </a:r>
            <a:br>
              <a:rPr lang="de-DE" sz="2200" dirty="0"/>
            </a:br>
            <a:br>
              <a:rPr lang="de-DE" sz="2200" dirty="0"/>
            </a:br>
            <a:r>
              <a:rPr lang="de-DE" sz="2200" dirty="0"/>
              <a:t>Michaela Ludolph @HS Fulda</a:t>
            </a:r>
            <a:br>
              <a:rPr lang="de-DE" sz="2200" dirty="0"/>
            </a:br>
            <a:br>
              <a:rPr lang="de-DE" sz="2200" dirty="0"/>
            </a:br>
            <a:r>
              <a:rPr lang="de-DE" sz="2200" dirty="0"/>
              <a:t>In Vertretung von Prof. Dr. Michael </a:t>
            </a:r>
            <a:r>
              <a:rPr lang="de-DE" sz="2200" dirty="0" err="1"/>
              <a:t>Kaib</a:t>
            </a:r>
            <a:br>
              <a:rPr lang="de-DE" sz="800" dirty="0"/>
            </a:br>
            <a:br>
              <a:rPr lang="de-DE" sz="3000" b="1" dirty="0"/>
            </a:br>
            <a:r>
              <a:rPr lang="de-DE" sz="3000" b="1" dirty="0"/>
              <a:t>- Praktische Übung –</a:t>
            </a:r>
            <a:br>
              <a:rPr lang="de-DE" sz="3000" b="1" dirty="0"/>
            </a:br>
            <a:br>
              <a:rPr lang="de-DE" sz="1300" b="1" dirty="0"/>
            </a:br>
            <a:r>
              <a:rPr lang="de-DE" sz="1300" b="1" dirty="0"/>
              <a:t>Basierend auf Praktikumsunterlagen von:</a:t>
            </a:r>
            <a:br>
              <a:rPr lang="de-DE" sz="1300" b="1" dirty="0"/>
            </a:br>
            <a:r>
              <a:rPr lang="de-DE" sz="1300" b="1" dirty="0"/>
              <a:t> Prof. Dr. Michael </a:t>
            </a:r>
            <a:r>
              <a:rPr lang="de-DE" sz="1300" b="1" dirty="0" err="1"/>
              <a:t>Kaib</a:t>
            </a:r>
            <a:br>
              <a:rPr lang="de-DE" sz="1300" b="1" dirty="0"/>
            </a:br>
            <a:br>
              <a:rPr lang="de-DE" sz="3000" b="1" dirty="0"/>
            </a:br>
            <a:endParaRPr lang="de-DE" sz="3000" b="1" dirty="0"/>
          </a:p>
        </p:txBody>
      </p:sp>
      <p:pic>
        <p:nvPicPr>
          <p:cNvPr id="6" name="Grafik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0537" y="2503492"/>
            <a:ext cx="5431629" cy="1357908"/>
          </a:xfrm>
          <a:prstGeom prst="rect">
            <a:avLst/>
          </a:prstGeom>
        </p:spPr>
      </p:pic>
      <p:sp>
        <p:nvSpPr>
          <p:cNvPr id="10" name="Textfeld 9">
            <a:extLst>
              <a:ext uri="{FF2B5EF4-FFF2-40B4-BE49-F238E27FC236}">
                <a16:creationId xmlns:a16="http://schemas.microsoft.com/office/drawing/2014/main" id="{2D1BC468-AEA4-84A5-3C33-D53EC2EDE786}"/>
              </a:ext>
            </a:extLst>
          </p:cNvPr>
          <p:cNvSpPr txBox="1"/>
          <p:nvPr/>
        </p:nvSpPr>
        <p:spPr>
          <a:xfrm>
            <a:off x="1311965" y="3861400"/>
            <a:ext cx="184731" cy="369332"/>
          </a:xfrm>
          <a:prstGeom prst="rect">
            <a:avLst/>
          </a:prstGeom>
          <a:noFill/>
        </p:spPr>
        <p:txBody>
          <a:bodyPr wrap="none" lIns="91440" tIns="45720" rIns="91440" bIns="45720" rtlCol="0" anchor="t">
            <a:spAutoFit/>
          </a:bodyPr>
          <a:lstStyle/>
          <a:p>
            <a:endParaRPr lang="de-DE">
              <a:highlight>
                <a:srgbClr val="FFFF00"/>
              </a:highlight>
              <a:cs typeface="Calibri"/>
            </a:endParaRPr>
          </a:p>
        </p:txBody>
      </p:sp>
    </p:spTree>
    <p:extLst>
      <p:ext uri="{BB962C8B-B14F-4D97-AF65-F5344CB8AC3E}">
        <p14:creationId xmlns:p14="http://schemas.microsoft.com/office/powerpoint/2010/main" val="288860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Brainstorming/ Brainwriting (1)</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spcBef>
                <a:spcPts val="800"/>
              </a:spcBef>
              <a:buNone/>
            </a:pPr>
            <a:r>
              <a:rPr lang="de-DE" sz="2000" b="1" dirty="0"/>
              <a:t>Hilfsmittel: </a:t>
            </a:r>
            <a:r>
              <a:rPr lang="de-DE" sz="2000" dirty="0"/>
              <a:t>Flipchart, Metaplanwand, Karten, Klebepunkte </a:t>
            </a:r>
          </a:p>
          <a:p>
            <a:pPr marL="0" indent="0">
              <a:lnSpc>
                <a:spcPct val="100000"/>
              </a:lnSpc>
              <a:spcBef>
                <a:spcPts val="800"/>
              </a:spcBef>
              <a:buNone/>
            </a:pPr>
            <a:r>
              <a:rPr lang="de-DE" sz="2000" b="1" dirty="0"/>
              <a:t>Onlinetools:</a:t>
            </a:r>
            <a:r>
              <a:rPr lang="de-DE" sz="2000" dirty="0"/>
              <a:t> </a:t>
            </a:r>
            <a:r>
              <a:rPr lang="de-DE" sz="2000" dirty="0" err="1"/>
              <a:t>Lucidspark</a:t>
            </a:r>
            <a:r>
              <a:rPr lang="de-DE" sz="2000" dirty="0"/>
              <a:t>, Miro ….</a:t>
            </a:r>
          </a:p>
          <a:p>
            <a:pPr marL="0" indent="0">
              <a:lnSpc>
                <a:spcPct val="100000"/>
              </a:lnSpc>
              <a:spcBef>
                <a:spcPts val="800"/>
              </a:spcBef>
              <a:buNone/>
            </a:pPr>
            <a:r>
              <a:rPr lang="de-DE" sz="2000" b="1" dirty="0"/>
              <a:t>Variante 1: Kartenfrage</a:t>
            </a:r>
            <a:endParaRPr lang="de-DE" sz="2000" dirty="0"/>
          </a:p>
          <a:p>
            <a:pPr marL="514350" indent="-514350">
              <a:lnSpc>
                <a:spcPct val="100000"/>
              </a:lnSpc>
              <a:spcBef>
                <a:spcPts val="800"/>
              </a:spcBef>
              <a:buFont typeface="+mj-lt"/>
              <a:buAutoNum type="arabicPeriod"/>
            </a:pPr>
            <a:r>
              <a:rPr lang="de-DE" sz="2000" dirty="0"/>
              <a:t>Aufgabenstellung ist klar formuliert und für alle sichtbar</a:t>
            </a:r>
          </a:p>
          <a:p>
            <a:pPr marL="514350" indent="-514350">
              <a:lnSpc>
                <a:spcPct val="100000"/>
              </a:lnSpc>
              <a:spcBef>
                <a:spcPts val="800"/>
              </a:spcBef>
              <a:buFont typeface="+mj-lt"/>
              <a:buAutoNum type="arabicPeriod"/>
            </a:pPr>
            <a:r>
              <a:rPr lang="de-DE" sz="2000" dirty="0"/>
              <a:t>Teilnehmende bekommen </a:t>
            </a:r>
            <a:r>
              <a:rPr lang="de-DE" sz="2000" i="1" dirty="0" err="1"/>
              <a:t>n</a:t>
            </a:r>
            <a:r>
              <a:rPr lang="de-DE" sz="2000" i="1" dirty="0"/>
              <a:t> </a:t>
            </a:r>
            <a:r>
              <a:rPr lang="de-DE" sz="2000" dirty="0"/>
              <a:t>Karten und schreiben für </a:t>
            </a:r>
            <a:r>
              <a:rPr lang="de-DE" sz="2000" i="1" dirty="0"/>
              <a:t>m </a:t>
            </a:r>
            <a:r>
              <a:rPr lang="de-DE" sz="2000" dirty="0"/>
              <a:t>Minuten Ideen auf (immer nur eine Idee je Karte, max. 3 Zeilen je Karte) </a:t>
            </a:r>
          </a:p>
          <a:p>
            <a:pPr marL="514350" indent="-514350">
              <a:lnSpc>
                <a:spcPct val="100000"/>
              </a:lnSpc>
              <a:spcBef>
                <a:spcPts val="800"/>
              </a:spcBef>
              <a:buFont typeface="+mj-lt"/>
              <a:buAutoNum type="arabicPeriod"/>
            </a:pPr>
            <a:r>
              <a:rPr lang="de-DE" sz="2000" dirty="0"/>
              <a:t>Einsammeln der Karten durch Moderator/in</a:t>
            </a:r>
          </a:p>
          <a:p>
            <a:pPr marL="514350" indent="-514350">
              <a:lnSpc>
                <a:spcPct val="100000"/>
              </a:lnSpc>
              <a:spcBef>
                <a:spcPts val="800"/>
              </a:spcBef>
              <a:buFont typeface="+mj-lt"/>
              <a:buAutoNum type="arabicPeriod"/>
            </a:pPr>
            <a:r>
              <a:rPr lang="de-DE" sz="2000" dirty="0"/>
              <a:t>mischen, vorlesen, anpinnen, ggf. clustern der Karten durch Moderator/in</a:t>
            </a:r>
          </a:p>
          <a:p>
            <a:pPr marL="514350" indent="-514350">
              <a:lnSpc>
                <a:spcPct val="100000"/>
              </a:lnSpc>
              <a:spcBef>
                <a:spcPts val="800"/>
              </a:spcBef>
              <a:buFont typeface="+mj-lt"/>
              <a:buAutoNum type="arabicPeriod"/>
            </a:pPr>
            <a:r>
              <a:rPr lang="de-DE" sz="2000" dirty="0"/>
              <a:t>Teilnehmende kommentieren bei Bedarf ihre eigenen(!) Karten oder ergänzen vorhandene Karten</a:t>
            </a:r>
          </a:p>
          <a:p>
            <a:pPr marL="514350" indent="-514350">
              <a:lnSpc>
                <a:spcPct val="100000"/>
              </a:lnSpc>
              <a:spcBef>
                <a:spcPts val="800"/>
              </a:spcBef>
              <a:buFont typeface="+mj-lt"/>
              <a:buAutoNum type="arabicPeriod"/>
            </a:pPr>
            <a:r>
              <a:rPr lang="de-DE" sz="2000" dirty="0"/>
              <a:t>Duplikate entfernen</a:t>
            </a:r>
          </a:p>
          <a:p>
            <a:pPr marL="514350" indent="-514350">
              <a:lnSpc>
                <a:spcPct val="100000"/>
              </a:lnSpc>
              <a:spcBef>
                <a:spcPts val="800"/>
              </a:spcBef>
              <a:buFont typeface="+mj-lt"/>
              <a:buAutoNum type="arabicPeriod"/>
            </a:pPr>
            <a:r>
              <a:rPr lang="de-DE" sz="2000" dirty="0"/>
              <a:t>Möglichkeit zur Bewertung, bspw. durch Klebepunkte</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10</a:t>
            </a:fld>
            <a:endParaRPr lang="en-GB" noProof="0" dirty="0"/>
          </a:p>
        </p:txBody>
      </p:sp>
    </p:spTree>
    <p:extLst>
      <p:ext uri="{BB962C8B-B14F-4D97-AF65-F5344CB8AC3E}">
        <p14:creationId xmlns:p14="http://schemas.microsoft.com/office/powerpoint/2010/main" val="361061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Brainstorming/ Brainwriting (2)</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buNone/>
            </a:pPr>
            <a:r>
              <a:rPr lang="de-DE" sz="2000" b="1" dirty="0"/>
              <a:t>Hilfsmittel: </a:t>
            </a:r>
            <a:r>
              <a:rPr lang="de-DE" sz="2000" dirty="0"/>
              <a:t>Flipchart, Metaplanwand, Karten, Klebepunkte </a:t>
            </a:r>
          </a:p>
          <a:p>
            <a:pPr marL="0" indent="0">
              <a:lnSpc>
                <a:spcPct val="100000"/>
              </a:lnSpc>
              <a:buNone/>
            </a:pPr>
            <a:r>
              <a:rPr lang="de-DE" sz="2000" b="1" dirty="0"/>
              <a:t>Onlinetools:</a:t>
            </a:r>
            <a:r>
              <a:rPr lang="de-DE" sz="2000" dirty="0"/>
              <a:t> </a:t>
            </a:r>
            <a:r>
              <a:rPr lang="de-DE" sz="2000" dirty="0" err="1"/>
              <a:t>Lucidspark</a:t>
            </a:r>
            <a:r>
              <a:rPr lang="de-DE" sz="2000" dirty="0"/>
              <a:t>, Miro ….</a:t>
            </a:r>
          </a:p>
          <a:p>
            <a:pPr marL="0" indent="0">
              <a:lnSpc>
                <a:spcPct val="100000"/>
              </a:lnSpc>
              <a:buNone/>
            </a:pPr>
            <a:r>
              <a:rPr lang="de-DE" sz="2000" b="1" dirty="0"/>
              <a:t>Variante 2: Zuruffrage</a:t>
            </a:r>
            <a:endParaRPr lang="de-DE" sz="2000" dirty="0"/>
          </a:p>
          <a:p>
            <a:pPr marL="514350" indent="-514350">
              <a:lnSpc>
                <a:spcPct val="100000"/>
              </a:lnSpc>
              <a:buFont typeface="+mj-lt"/>
              <a:buAutoNum type="arabicPeriod"/>
            </a:pPr>
            <a:r>
              <a:rPr lang="de-DE" sz="1800" dirty="0"/>
              <a:t>Aufgabenstellung ist klar formuliert und für alle sichtbar</a:t>
            </a:r>
          </a:p>
          <a:p>
            <a:pPr marL="514350" indent="-514350">
              <a:lnSpc>
                <a:spcPct val="100000"/>
              </a:lnSpc>
              <a:buFont typeface="+mj-lt"/>
              <a:buAutoNum type="arabicPeriod"/>
            </a:pPr>
            <a:r>
              <a:rPr lang="de-DE" sz="1800" dirty="0"/>
              <a:t>Moderator/in schreibt die Karten selbst</a:t>
            </a:r>
          </a:p>
          <a:p>
            <a:pPr marL="514350" indent="-514350">
              <a:lnSpc>
                <a:spcPct val="100000"/>
              </a:lnSpc>
              <a:buFont typeface="+mj-lt"/>
              <a:buAutoNum type="arabicPeriod"/>
            </a:pPr>
            <a:r>
              <a:rPr lang="de-DE" sz="1800" dirty="0"/>
              <a:t>Teilnehmende werfen die Ideen (verbal) in den Raum</a:t>
            </a:r>
          </a:p>
          <a:p>
            <a:pPr marL="514350" indent="-514350">
              <a:lnSpc>
                <a:spcPct val="100000"/>
              </a:lnSpc>
              <a:buFont typeface="+mj-lt"/>
              <a:buAutoNum type="arabicPeriod"/>
            </a:pPr>
            <a:r>
              <a:rPr lang="de-DE" sz="1800" dirty="0"/>
              <a:t>Anpinnen, ggf. clustern der Karten durch Moderator/in</a:t>
            </a:r>
          </a:p>
          <a:p>
            <a:pPr marL="514350" indent="-514350">
              <a:lnSpc>
                <a:spcPct val="100000"/>
              </a:lnSpc>
              <a:buFont typeface="+mj-lt"/>
              <a:buAutoNum type="arabicPeriod"/>
            </a:pPr>
            <a:r>
              <a:rPr lang="de-DE" sz="1800" dirty="0"/>
              <a:t>Möglichkeit zur Bewertung, bspw. durch Klebepunkte</a:t>
            </a:r>
          </a:p>
          <a:p>
            <a:pPr marL="0" indent="0">
              <a:lnSpc>
                <a:spcPct val="100000"/>
              </a:lnSpc>
              <a:buNone/>
            </a:pPr>
            <a:r>
              <a:rPr lang="de-DE" sz="2000" dirty="0"/>
              <a:t>Hinweis: Zuruffrage geht i. d. R. schneller und spontaner als die Kartenfrage, ist aber abhängig von der Teilnehmerzahl; </a:t>
            </a:r>
            <a:br>
              <a:rPr lang="de-DE" sz="2000" dirty="0"/>
            </a:br>
            <a:r>
              <a:rPr lang="de-DE" sz="2000" dirty="0"/>
              <a:t>ggf. zweite Person zum Kartenschreiben einsetzen</a:t>
            </a:r>
          </a:p>
          <a:p>
            <a:pPr marL="0" indent="0">
              <a:lnSpc>
                <a:spcPct val="100000"/>
              </a:lnSpc>
              <a:buNone/>
            </a:pPr>
            <a:r>
              <a:rPr lang="de-DE" sz="2000" b="1" dirty="0">
                <a:solidFill>
                  <a:schemeClr val="accent6">
                    <a:lumMod val="75000"/>
                  </a:schemeClr>
                </a:solidFill>
              </a:rPr>
              <a:t>Beim Brainstorming/ Brainwriting geht es primär um Quantität nicht Qualität!</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11</a:t>
            </a:fld>
            <a:endParaRPr lang="en-GB" noProof="0" dirty="0"/>
          </a:p>
        </p:txBody>
      </p:sp>
    </p:spTree>
    <p:extLst>
      <p:ext uri="{BB962C8B-B14F-4D97-AF65-F5344CB8AC3E}">
        <p14:creationId xmlns:p14="http://schemas.microsoft.com/office/powerpoint/2010/main" val="162406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6-3-5 Methode</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buNone/>
            </a:pPr>
            <a:r>
              <a:rPr lang="de-DE" sz="2000" b="1" dirty="0"/>
              <a:t>Hilfsmittel: </a:t>
            </a:r>
            <a:r>
              <a:rPr lang="de-DE" sz="2000" dirty="0"/>
              <a:t>Papier</a:t>
            </a:r>
          </a:p>
          <a:p>
            <a:r>
              <a:rPr lang="de-DE" sz="2000" dirty="0"/>
              <a:t>Aufgabenstellung ist klar formuliert und für alle sichtbar</a:t>
            </a:r>
          </a:p>
          <a:p>
            <a:r>
              <a:rPr lang="de-DE" sz="2000" dirty="0"/>
              <a:t>6 (8) Teilnehmende</a:t>
            </a:r>
          </a:p>
          <a:p>
            <a:r>
              <a:rPr lang="de-DE" sz="2000" dirty="0"/>
              <a:t>Jeder schreibt 3 Vorschläge innerhalb von 5 Minuten auf ein Blatt Papier</a:t>
            </a:r>
          </a:p>
          <a:p>
            <a:r>
              <a:rPr lang="de-DE" sz="2000" dirty="0"/>
              <a:t>Dann wird das Papier zur Nächsten weitergereicht</a:t>
            </a:r>
          </a:p>
          <a:p>
            <a:r>
              <a:rPr lang="de-DE" sz="2000" dirty="0"/>
              <a:t>Jeder schreibt 3 Vorschläge innerhalb von 5 Minuten auf ein Blatt Papier (die vorhandenen Vorschläge dienen als Anregung)</a:t>
            </a:r>
          </a:p>
          <a:p>
            <a:r>
              <a:rPr lang="de-DE" sz="2000" dirty="0"/>
              <a:t>Nach 6 Runden Auswertung der Blätter</a:t>
            </a:r>
          </a:p>
          <a:p>
            <a:pPr marL="0" indent="0">
              <a:buNone/>
            </a:pPr>
            <a:r>
              <a:rPr lang="de-DE" sz="2000" b="1" dirty="0"/>
              <a:t>Vorteile</a:t>
            </a:r>
          </a:p>
          <a:p>
            <a:r>
              <a:rPr lang="de-DE" sz="2000" dirty="0"/>
              <a:t>Lösungen zum Teil durchdachter als beim Brainstorming</a:t>
            </a:r>
          </a:p>
          <a:p>
            <a:r>
              <a:rPr lang="de-DE" sz="2000" dirty="0"/>
              <a:t>Kritische Ideen werden eher schriftlich formuliert</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12</a:t>
            </a:fld>
            <a:endParaRPr lang="en-GB" noProof="0" dirty="0"/>
          </a:p>
        </p:txBody>
      </p:sp>
    </p:spTree>
    <p:extLst>
      <p:ext uri="{BB962C8B-B14F-4D97-AF65-F5344CB8AC3E}">
        <p14:creationId xmlns:p14="http://schemas.microsoft.com/office/powerpoint/2010/main" val="100073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World Café</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buNone/>
            </a:pPr>
            <a:r>
              <a:rPr lang="de-DE" sz="2000" b="1" dirty="0"/>
              <a:t>Hilfsmittel: </a:t>
            </a:r>
            <a:r>
              <a:rPr lang="de-DE" sz="2000" dirty="0"/>
              <a:t>Plakat oder großes Papier</a:t>
            </a:r>
          </a:p>
          <a:p>
            <a:r>
              <a:rPr lang="de-DE" sz="2000" dirty="0"/>
              <a:t>Mehrere Tische mit jeweils unterschiedlichen Themenstellungen</a:t>
            </a:r>
          </a:p>
          <a:p>
            <a:r>
              <a:rPr lang="de-DE" sz="2000" dirty="0"/>
              <a:t>Moderator/in je Tisch (bei eingespielten Teams geht es auch ohne Moderator/in)</a:t>
            </a:r>
          </a:p>
          <a:p>
            <a:r>
              <a:rPr lang="de-DE" sz="2000" dirty="0"/>
              <a:t>Aufgabenstellung ist jeweils klar formuliert und für alle sichtbar</a:t>
            </a:r>
          </a:p>
          <a:p>
            <a:r>
              <a:rPr lang="de-DE" sz="2000" dirty="0"/>
              <a:t>Gedanken/Ideen zum jeweiligen Thema auf das Plakat schreiben und ggf. kommentieren</a:t>
            </a:r>
          </a:p>
          <a:p>
            <a:r>
              <a:rPr lang="de-DE" sz="2000" dirty="0"/>
              <a:t>Herumlaufen hilft bei der Übersicht, ggf. Ideen ergänzen</a:t>
            </a:r>
          </a:p>
          <a:p>
            <a:r>
              <a:rPr lang="de-DE" sz="2000" dirty="0"/>
              <a:t>Nach x Minuten wechseln die Gruppen (!) zum nächsten Tisch. Moderator/in bleibt</a:t>
            </a:r>
          </a:p>
          <a:p>
            <a:r>
              <a:rPr lang="de-DE" sz="2000" dirty="0"/>
              <a:t>Finale Auswertung der Ideen</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13</a:t>
            </a:fld>
            <a:endParaRPr lang="en-GB" noProof="0" dirty="0"/>
          </a:p>
        </p:txBody>
      </p:sp>
    </p:spTree>
    <p:extLst>
      <p:ext uri="{BB962C8B-B14F-4D97-AF65-F5344CB8AC3E}">
        <p14:creationId xmlns:p14="http://schemas.microsoft.com/office/powerpoint/2010/main" val="145822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Umkehrtechnik/ Kopfstand</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buNone/>
            </a:pPr>
            <a:r>
              <a:rPr lang="de-DE" sz="2000" b="1" dirty="0"/>
              <a:t>Hilfsmittel: </a:t>
            </a:r>
            <a:r>
              <a:rPr lang="de-DE" sz="2000" dirty="0"/>
              <a:t>Flipchart, Papier oder Pinnwand, Stifte</a:t>
            </a:r>
          </a:p>
          <a:p>
            <a:r>
              <a:rPr lang="de-DE" sz="2000" dirty="0"/>
              <a:t>Bei dieser Technik wird Brainstorming miteinbezogen. Sie kann sowohl einzeln als auch in der Gruppe angewendet werden</a:t>
            </a:r>
          </a:p>
          <a:p>
            <a:r>
              <a:rPr lang="de-DE" sz="2000" dirty="0"/>
              <a:t>Schilderung des Problems</a:t>
            </a:r>
          </a:p>
          <a:p>
            <a:r>
              <a:rPr lang="de-DE" sz="2000" dirty="0"/>
              <a:t>Umkehrung der Problemstellung (Es wird nach Gegenteil gesucht)</a:t>
            </a:r>
          </a:p>
          <a:p>
            <a:r>
              <a:rPr lang="de-DE" sz="2000" dirty="0"/>
              <a:t>Spontanlösungen werden in einer Brainstorming-Phase gesammelt (20 min.)</a:t>
            </a:r>
          </a:p>
          <a:p>
            <a:r>
              <a:rPr lang="de-DE" sz="2000" dirty="0"/>
              <a:t>Jede so gewonnene Idee wird wieder umgekehrt und als Lösung vorgeschlagen</a:t>
            </a:r>
          </a:p>
          <a:p>
            <a:r>
              <a:rPr lang="de-DE" sz="2000" dirty="0"/>
              <a:t>Finale Auswertung der Ideen</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14</a:t>
            </a:fld>
            <a:endParaRPr lang="en-GB" noProof="0" dirty="0"/>
          </a:p>
        </p:txBody>
      </p:sp>
    </p:spTree>
    <p:extLst>
      <p:ext uri="{BB962C8B-B14F-4D97-AF65-F5344CB8AC3E}">
        <p14:creationId xmlns:p14="http://schemas.microsoft.com/office/powerpoint/2010/main" val="359187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Walt-Disney-Methode</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marL="0" indent="0">
              <a:lnSpc>
                <a:spcPct val="100000"/>
              </a:lnSpc>
              <a:buNone/>
            </a:pPr>
            <a:r>
              <a:rPr lang="de-DE" sz="2000" b="1" dirty="0"/>
              <a:t>Hilfsmittel: </a:t>
            </a:r>
            <a:r>
              <a:rPr lang="de-DE" sz="2000" dirty="0"/>
              <a:t>Flipchart, Papier, Stifte</a:t>
            </a:r>
          </a:p>
          <a:p>
            <a:r>
              <a:rPr lang="de-DE" sz="1800" dirty="0"/>
              <a:t>Kreativitätstechnik, die auf dem Konzept des Rollenspiels basiert. </a:t>
            </a:r>
          </a:p>
          <a:p>
            <a:r>
              <a:rPr lang="de-DE" sz="1800" dirty="0"/>
              <a:t>Perspektiven, die nacheinander eingenommen werden: Träumer, Macher, Kritiker. </a:t>
            </a:r>
          </a:p>
          <a:p>
            <a:r>
              <a:rPr lang="de-DE" sz="1800" dirty="0"/>
              <a:t>kann allein oder im Team durchgeführt werden</a:t>
            </a:r>
          </a:p>
          <a:p>
            <a:pPr fontAlgn="base"/>
            <a:r>
              <a:rPr lang="de-DE" sz="1800" dirty="0"/>
              <a:t>im Team sollte jeder Teilnehmende jede Rolle einmal einnehmen</a:t>
            </a:r>
          </a:p>
          <a:p>
            <a:pPr fontAlgn="base"/>
            <a:r>
              <a:rPr lang="de-DE" sz="1800" dirty="0"/>
              <a:t>Zusätzlich sollte ein neutraler Beobachter beteiligt sein, der den Prozess moderiert und die Gedanken der Teilnehmenden festhält. Dieser Beobachter sollte auch auf die Einhaltung der Regeln und Rollen achten</a:t>
            </a:r>
          </a:p>
          <a:p>
            <a:pPr fontAlgn="base"/>
            <a:r>
              <a:rPr lang="de-DE" sz="1800" dirty="0"/>
              <a:t>Auswertung der Ideen:</a:t>
            </a:r>
          </a:p>
          <a:p>
            <a:pPr lvl="1" fontAlgn="base"/>
            <a:r>
              <a:rPr lang="de-DE" sz="1400" dirty="0"/>
              <a:t>Welche Träumer-Ideen sollen weiter verfolgt werden?</a:t>
            </a:r>
          </a:p>
          <a:p>
            <a:pPr lvl="1" fontAlgn="base"/>
            <a:r>
              <a:rPr lang="de-DE" sz="1400" dirty="0"/>
              <a:t>Welche Kritiker-Anmerkungen müssen beachtet und berücksichtigt werden?</a:t>
            </a:r>
          </a:p>
          <a:p>
            <a:pPr lvl="1" fontAlgn="base"/>
            <a:r>
              <a:rPr lang="de-DE" sz="1400" dirty="0"/>
              <a:t>Welche Macher-Schritte sollten als nächstes angegangen werden?</a:t>
            </a:r>
          </a:p>
          <a:p>
            <a:pPr marL="457200" lvl="1" indent="0">
              <a:buNone/>
            </a:pPr>
            <a:endParaRPr lang="de-DE" sz="1400" dirty="0"/>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15</a:t>
            </a:fld>
            <a:endParaRPr lang="en-GB" noProof="0" dirty="0"/>
          </a:p>
        </p:txBody>
      </p:sp>
    </p:spTree>
    <p:extLst>
      <p:ext uri="{BB962C8B-B14F-4D97-AF65-F5344CB8AC3E}">
        <p14:creationId xmlns:p14="http://schemas.microsoft.com/office/powerpoint/2010/main" val="14182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 der Präsentation</a:t>
            </a:r>
            <a:br>
              <a:rPr lang="de-DE" dirty="0"/>
            </a:br>
            <a:r>
              <a:rPr lang="de-DE" sz="2800" dirty="0"/>
              <a:t>(Übung 1 und 2)</a:t>
            </a:r>
          </a:p>
        </p:txBody>
      </p:sp>
      <p:sp>
        <p:nvSpPr>
          <p:cNvPr id="3" name="Inhaltsplatzhalter 2"/>
          <p:cNvSpPr>
            <a:spLocks noGrp="1"/>
          </p:cNvSpPr>
          <p:nvPr>
            <p:ph idx="1"/>
          </p:nvPr>
        </p:nvSpPr>
        <p:spPr/>
        <p:txBody>
          <a:bodyPr>
            <a:noAutofit/>
          </a:bodyPr>
          <a:lstStyle/>
          <a:p>
            <a:pPr>
              <a:lnSpc>
                <a:spcPct val="100000"/>
              </a:lnSpc>
            </a:pPr>
            <a:r>
              <a:rPr lang="de-DE" sz="2000" dirty="0"/>
              <a:t>Ideenfindung und Ideen</a:t>
            </a:r>
          </a:p>
          <a:p>
            <a:pPr>
              <a:lnSpc>
                <a:spcPct val="100000"/>
              </a:lnSpc>
            </a:pPr>
            <a:r>
              <a:rPr lang="de-DE" sz="2000" dirty="0"/>
              <a:t>Darstellung von Ablauf und Ergebnis der gewählten Kreativitätstechnik</a:t>
            </a:r>
          </a:p>
          <a:p>
            <a:pPr>
              <a:lnSpc>
                <a:spcPct val="100000"/>
              </a:lnSpc>
            </a:pPr>
            <a:r>
              <a:rPr lang="de-DE" sz="2000" dirty="0"/>
              <a:t>Kurze Beschreibung der 8 wichtigsten Ideen </a:t>
            </a:r>
          </a:p>
          <a:p>
            <a:pPr>
              <a:lnSpc>
                <a:spcPct val="100000"/>
              </a:lnSpc>
            </a:pPr>
            <a:r>
              <a:rPr lang="de-DE" sz="2000" dirty="0"/>
              <a:t>Warum wurde sich für die Idee entschieden?</a:t>
            </a:r>
          </a:p>
          <a:p>
            <a:pPr>
              <a:lnSpc>
                <a:spcPct val="100000"/>
              </a:lnSpc>
            </a:pPr>
            <a:r>
              <a:rPr lang="de-DE" sz="2000" dirty="0"/>
              <a:t>Reflektion zu Übung 1 &amp; 2</a:t>
            </a:r>
          </a:p>
        </p:txBody>
      </p:sp>
      <p:sp>
        <p:nvSpPr>
          <p:cNvPr id="4" name="Foliennummernplatzhalter 3"/>
          <p:cNvSpPr>
            <a:spLocks noGrp="1"/>
          </p:cNvSpPr>
          <p:nvPr>
            <p:ph type="sldNum" sz="quarter" idx="12"/>
          </p:nvPr>
        </p:nvSpPr>
        <p:spPr/>
        <p:txBody>
          <a:bodyPr/>
          <a:lstStyle/>
          <a:p>
            <a:fld id="{759F796E-79CB-43D5-A930-96A4C602F9BB}" type="slidenum">
              <a:rPr lang="en-GB" noProof="0" smtClean="0"/>
              <a:pPr/>
              <a:t>16</a:t>
            </a:fld>
            <a:endParaRPr lang="en-GB" noProof="0" dirty="0"/>
          </a:p>
        </p:txBody>
      </p:sp>
      <p:sp>
        <p:nvSpPr>
          <p:cNvPr id="5" name="Textfeld 4">
            <a:extLst>
              <a:ext uri="{FF2B5EF4-FFF2-40B4-BE49-F238E27FC236}">
                <a16:creationId xmlns:a16="http://schemas.microsoft.com/office/drawing/2014/main" id="{6A920279-BAC1-F397-0535-64B0542932F6}"/>
              </a:ext>
            </a:extLst>
          </p:cNvPr>
          <p:cNvSpPr txBox="1"/>
          <p:nvPr/>
        </p:nvSpPr>
        <p:spPr>
          <a:xfrm>
            <a:off x="5244662" y="5244662"/>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53875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txBody>
          <a:bodyPr/>
          <a:lstStyle/>
          <a:p>
            <a:endParaRPr lang="en-DE" sz="1200"/>
          </a:p>
        </p:txBody>
      </p:sp>
      <p:sp>
        <p:nvSpPr>
          <p:cNvPr id="3" name="Freeform 3"/>
          <p:cNvSpPr/>
          <p:nvPr/>
        </p:nvSpPr>
        <p:spPr>
          <a:xfrm rot="-5282649">
            <a:off x="502119" y="2568238"/>
            <a:ext cx="5044763" cy="1721525"/>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DE" sz="1200"/>
          </a:p>
        </p:txBody>
      </p:sp>
      <p:sp>
        <p:nvSpPr>
          <p:cNvPr id="4" name="Freeform 4"/>
          <p:cNvSpPr/>
          <p:nvPr/>
        </p:nvSpPr>
        <p:spPr>
          <a:xfrm>
            <a:off x="1186821" y="1358376"/>
            <a:ext cx="3675358" cy="4141249"/>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E" sz="1200"/>
          </a:p>
        </p:txBody>
      </p:sp>
      <p:sp>
        <p:nvSpPr>
          <p:cNvPr id="5" name="TextBox 5"/>
          <p:cNvSpPr txBox="1"/>
          <p:nvPr/>
        </p:nvSpPr>
        <p:spPr>
          <a:xfrm>
            <a:off x="5772677" y="1563812"/>
            <a:ext cx="5232502" cy="760978"/>
          </a:xfrm>
          <a:prstGeom prst="rect">
            <a:avLst/>
          </a:prstGeom>
        </p:spPr>
        <p:txBody>
          <a:bodyPr lIns="0" tIns="0" rIns="0" bIns="0" rtlCol="0" anchor="t">
            <a:spAutoFit/>
          </a:bodyPr>
          <a:lstStyle/>
          <a:p>
            <a:pPr>
              <a:lnSpc>
                <a:spcPts val="5820"/>
              </a:lnSpc>
            </a:pPr>
            <a:r>
              <a:rPr lang="en-US" sz="6000" dirty="0">
                <a:solidFill>
                  <a:srgbClr val="000000"/>
                </a:solidFill>
                <a:latin typeface="DM Sans Bold"/>
              </a:rPr>
              <a:t>Creation process</a:t>
            </a:r>
          </a:p>
        </p:txBody>
      </p:sp>
      <p:sp>
        <p:nvSpPr>
          <p:cNvPr id="6" name="TextBox 6"/>
          <p:cNvSpPr txBox="1"/>
          <p:nvPr/>
        </p:nvSpPr>
        <p:spPr>
          <a:xfrm>
            <a:off x="5772677" y="3205038"/>
            <a:ext cx="5138381" cy="2299412"/>
          </a:xfrm>
          <a:prstGeom prst="rect">
            <a:avLst/>
          </a:prstGeom>
        </p:spPr>
        <p:txBody>
          <a:bodyPr lIns="0" tIns="0" rIns="0" bIns="0" rtlCol="0" anchor="t">
            <a:spAutoFit/>
          </a:bodyPr>
          <a:lstStyle/>
          <a:p>
            <a:pPr>
              <a:lnSpc>
                <a:spcPts val="1799"/>
              </a:lnSpc>
              <a:spcBef>
                <a:spcPct val="0"/>
              </a:spcBef>
            </a:pPr>
            <a:r>
              <a:rPr lang="en-US" sz="1333" spc="7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nSpc>
                <a:spcPts val="1799"/>
              </a:lnSpc>
              <a:spcBef>
                <a:spcPct val="0"/>
              </a:spcBef>
            </a:pPr>
            <a:endParaRPr lang="en-US" sz="1333" spc="79">
              <a:solidFill>
                <a:srgbClr val="000000"/>
              </a:solidFill>
              <a:latin typeface="DM Sans"/>
            </a:endParaRPr>
          </a:p>
          <a:p>
            <a:pPr>
              <a:lnSpc>
                <a:spcPts val="1799"/>
              </a:lnSpc>
              <a:spcBef>
                <a:spcPct val="0"/>
              </a:spcBef>
            </a:pPr>
            <a:r>
              <a:rPr lang="en-US" sz="1333" spc="7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txBody>
          <a:bodyPr/>
          <a:lstStyle/>
          <a:p>
            <a:endParaRPr lang="en-DE" sz="1200"/>
          </a:p>
        </p:txBody>
      </p:sp>
      <p:sp>
        <p:nvSpPr>
          <p:cNvPr id="3" name="TextBox 3"/>
          <p:cNvSpPr txBox="1"/>
          <p:nvPr/>
        </p:nvSpPr>
        <p:spPr>
          <a:xfrm>
            <a:off x="2757700" y="2916856"/>
            <a:ext cx="6676601" cy="590803"/>
          </a:xfrm>
          <a:prstGeom prst="rect">
            <a:avLst/>
          </a:prstGeom>
        </p:spPr>
        <p:txBody>
          <a:bodyPr lIns="0" tIns="0" rIns="0" bIns="0" rtlCol="0" anchor="t">
            <a:spAutoFit/>
          </a:bodyPr>
          <a:lstStyle/>
          <a:p>
            <a:pPr algn="ctr">
              <a:lnSpc>
                <a:spcPts val="4526"/>
              </a:lnSpc>
            </a:pPr>
            <a:r>
              <a:rPr lang="en-US" sz="4666">
                <a:solidFill>
                  <a:srgbClr val="000000"/>
                </a:solidFill>
                <a:latin typeface="DM Sans Bold"/>
              </a:rPr>
              <a:t>Success cases</a:t>
            </a:r>
          </a:p>
        </p:txBody>
      </p:sp>
      <p:sp>
        <p:nvSpPr>
          <p:cNvPr id="4" name="TextBox 4"/>
          <p:cNvSpPr txBox="1"/>
          <p:nvPr/>
        </p:nvSpPr>
        <p:spPr>
          <a:xfrm>
            <a:off x="2814652" y="3713361"/>
            <a:ext cx="6562697" cy="1837747"/>
          </a:xfrm>
          <a:prstGeom prst="rect">
            <a:avLst/>
          </a:prstGeom>
        </p:spPr>
        <p:txBody>
          <a:bodyPr lIns="0" tIns="0" rIns="0" bIns="0" rtlCol="0" anchor="t">
            <a:spAutoFit/>
          </a:bodyPr>
          <a:lstStyle/>
          <a:p>
            <a:pPr algn="ctr">
              <a:lnSpc>
                <a:spcPts val="1799"/>
              </a:lnSpc>
              <a:spcBef>
                <a:spcPct val="0"/>
              </a:spcBef>
            </a:pPr>
            <a:r>
              <a:rPr lang="en-US" sz="1333" spc="7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ctr">
              <a:lnSpc>
                <a:spcPts val="1799"/>
              </a:lnSpc>
              <a:spcBef>
                <a:spcPct val="0"/>
              </a:spcBef>
            </a:pPr>
            <a:endParaRPr lang="en-US" sz="1333" spc="79">
              <a:solidFill>
                <a:srgbClr val="000000"/>
              </a:solidFill>
              <a:latin typeface="DM Sans"/>
            </a:endParaRPr>
          </a:p>
          <a:p>
            <a:pPr algn="ctr">
              <a:lnSpc>
                <a:spcPts val="1799"/>
              </a:lnSpc>
              <a:spcBef>
                <a:spcPct val="0"/>
              </a:spcBef>
            </a:pPr>
            <a:r>
              <a:rPr lang="en-US" sz="1333" spc="7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id="5" name="TextBox 5"/>
          <p:cNvSpPr txBox="1"/>
          <p:nvPr/>
        </p:nvSpPr>
        <p:spPr>
          <a:xfrm>
            <a:off x="3657645" y="1265039"/>
            <a:ext cx="4876711" cy="1652825"/>
          </a:xfrm>
          <a:prstGeom prst="rect">
            <a:avLst/>
          </a:prstGeom>
        </p:spPr>
        <p:txBody>
          <a:bodyPr lIns="0" tIns="0" rIns="0" bIns="0" rtlCol="0" anchor="t">
            <a:spAutoFit/>
          </a:bodyPr>
          <a:lstStyle/>
          <a:p>
            <a:pPr algn="ctr">
              <a:lnSpc>
                <a:spcPts val="12635"/>
              </a:lnSpc>
            </a:pPr>
            <a:r>
              <a:rPr lang="en-US" sz="13026">
                <a:solidFill>
                  <a:srgbClr val="000000"/>
                </a:solidFill>
                <a:latin typeface="DM Sans Bold"/>
              </a:rPr>
              <a:t>95%</a:t>
            </a:r>
          </a:p>
        </p:txBody>
      </p:sp>
      <p:sp>
        <p:nvSpPr>
          <p:cNvPr id="6" name="Freeform 6"/>
          <p:cNvSpPr/>
          <p:nvPr/>
        </p:nvSpPr>
        <p:spPr>
          <a:xfrm>
            <a:off x="-1552932" y="6011989"/>
            <a:ext cx="3266632" cy="2229476"/>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E" sz="1200"/>
          </a:p>
        </p:txBody>
      </p:sp>
      <p:sp>
        <p:nvSpPr>
          <p:cNvPr id="7" name="Freeform 7"/>
          <p:cNvSpPr/>
          <p:nvPr/>
        </p:nvSpPr>
        <p:spPr>
          <a:xfrm>
            <a:off x="3898029" y="6588250"/>
            <a:ext cx="2197971" cy="539502"/>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E" sz="1200"/>
          </a:p>
        </p:txBody>
      </p:sp>
      <p:sp>
        <p:nvSpPr>
          <p:cNvPr id="8" name="Freeform 8"/>
          <p:cNvSpPr/>
          <p:nvPr/>
        </p:nvSpPr>
        <p:spPr>
          <a:xfrm>
            <a:off x="9663182" y="6011989"/>
            <a:ext cx="2951895" cy="2320928"/>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DE" sz="1200"/>
          </a:p>
        </p:txBody>
      </p:sp>
      <p:sp>
        <p:nvSpPr>
          <p:cNvPr id="9" name="Freeform 9"/>
          <p:cNvSpPr/>
          <p:nvPr/>
        </p:nvSpPr>
        <p:spPr>
          <a:xfrm>
            <a:off x="-508932" y="-1022864"/>
            <a:ext cx="3266632" cy="2045728"/>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DE" sz="1200"/>
          </a:p>
        </p:txBody>
      </p:sp>
      <p:sp>
        <p:nvSpPr>
          <p:cNvPr id="10" name="Freeform 10"/>
          <p:cNvSpPr/>
          <p:nvPr/>
        </p:nvSpPr>
        <p:spPr>
          <a:xfrm>
            <a:off x="8534355" y="-2035986"/>
            <a:ext cx="2861616" cy="2580657"/>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DE" sz="1200"/>
          </a:p>
        </p:txBody>
      </p:sp>
      <p:sp>
        <p:nvSpPr>
          <p:cNvPr id="11" name="Freeform 11"/>
          <p:cNvSpPr/>
          <p:nvPr/>
        </p:nvSpPr>
        <p:spPr>
          <a:xfrm>
            <a:off x="6759290" y="6172200"/>
            <a:ext cx="2717513" cy="1909053"/>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DE" sz="1200"/>
          </a:p>
        </p:txBody>
      </p:sp>
      <p:sp>
        <p:nvSpPr>
          <p:cNvPr id="12" name="Freeform 12"/>
          <p:cNvSpPr/>
          <p:nvPr/>
        </p:nvSpPr>
        <p:spPr>
          <a:xfrm>
            <a:off x="4997015" y="-2198529"/>
            <a:ext cx="3662039" cy="27432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DE" sz="1200"/>
          </a:p>
        </p:txBody>
      </p:sp>
      <p:sp>
        <p:nvSpPr>
          <p:cNvPr id="13" name="Freeform 13"/>
          <p:cNvSpPr/>
          <p:nvPr/>
        </p:nvSpPr>
        <p:spPr>
          <a:xfrm rot="4747568">
            <a:off x="-1981561" y="2443545"/>
            <a:ext cx="3264065" cy="1823796"/>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DE" sz="1200"/>
          </a:p>
        </p:txBody>
      </p:sp>
      <p:sp>
        <p:nvSpPr>
          <p:cNvPr id="14" name="Freeform 14"/>
          <p:cNvSpPr/>
          <p:nvPr/>
        </p:nvSpPr>
        <p:spPr>
          <a:xfrm>
            <a:off x="3240769" y="-1401529"/>
            <a:ext cx="1928508" cy="19462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DE" sz="1200"/>
          </a:p>
        </p:txBody>
      </p:sp>
      <p:sp>
        <p:nvSpPr>
          <p:cNvPr id="15" name="Freeform 15"/>
          <p:cNvSpPr/>
          <p:nvPr/>
        </p:nvSpPr>
        <p:spPr>
          <a:xfrm>
            <a:off x="11663207" y="1580687"/>
            <a:ext cx="2383694" cy="2383694"/>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DE" sz="1200"/>
          </a:p>
        </p:txBody>
      </p:sp>
      <p:sp>
        <p:nvSpPr>
          <p:cNvPr id="16" name="Freeform 16"/>
          <p:cNvSpPr/>
          <p:nvPr/>
        </p:nvSpPr>
        <p:spPr>
          <a:xfrm>
            <a:off x="1713699" y="6331218"/>
            <a:ext cx="1724680" cy="1591017"/>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DE" sz="1200"/>
          </a:p>
        </p:txBody>
      </p:sp>
      <p:sp>
        <p:nvSpPr>
          <p:cNvPr id="17" name="Freeform 17"/>
          <p:cNvSpPr/>
          <p:nvPr/>
        </p:nvSpPr>
        <p:spPr>
          <a:xfrm rot="-5282649">
            <a:off x="11064338" y="4647246"/>
            <a:ext cx="2255325" cy="769629"/>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DE" sz="1200"/>
          </a:p>
        </p:txBody>
      </p:sp>
      <p:sp>
        <p:nvSpPr>
          <p:cNvPr id="18" name="Freeform 18"/>
          <p:cNvSpPr/>
          <p:nvPr/>
        </p:nvSpPr>
        <p:spPr>
          <a:xfrm>
            <a:off x="11506200" y="-647773"/>
            <a:ext cx="2069681" cy="2228459"/>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DE"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txBody>
          <a:bodyPr/>
          <a:lstStyle/>
          <a:p>
            <a:endParaRPr lang="en-DE" sz="1200"/>
          </a:p>
        </p:txBody>
      </p:sp>
      <p:sp>
        <p:nvSpPr>
          <p:cNvPr id="3" name="Freeform 3"/>
          <p:cNvSpPr/>
          <p:nvPr/>
        </p:nvSpPr>
        <p:spPr>
          <a:xfrm>
            <a:off x="7213272" y="1300304"/>
            <a:ext cx="2805715" cy="2831456"/>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DE" sz="1200"/>
          </a:p>
        </p:txBody>
      </p:sp>
      <p:sp>
        <p:nvSpPr>
          <p:cNvPr id="4" name="Freeform 4"/>
          <p:cNvSpPr/>
          <p:nvPr/>
        </p:nvSpPr>
        <p:spPr>
          <a:xfrm>
            <a:off x="6837411" y="1759366"/>
            <a:ext cx="4787483" cy="3339269"/>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E" sz="1200"/>
          </a:p>
        </p:txBody>
      </p:sp>
      <p:sp>
        <p:nvSpPr>
          <p:cNvPr id="5" name="TextBox 5"/>
          <p:cNvSpPr txBox="1"/>
          <p:nvPr/>
        </p:nvSpPr>
        <p:spPr>
          <a:xfrm>
            <a:off x="1003300" y="1169670"/>
            <a:ext cx="5834110" cy="1504771"/>
          </a:xfrm>
          <a:prstGeom prst="rect">
            <a:avLst/>
          </a:prstGeom>
        </p:spPr>
        <p:txBody>
          <a:bodyPr lIns="0" tIns="0" rIns="0" bIns="0" rtlCol="0" anchor="t">
            <a:spAutoFit/>
          </a:bodyPr>
          <a:lstStyle/>
          <a:p>
            <a:pPr>
              <a:lnSpc>
                <a:spcPts val="5820"/>
              </a:lnSpc>
            </a:pPr>
            <a:r>
              <a:rPr lang="en-US" sz="6000">
                <a:solidFill>
                  <a:srgbClr val="000000"/>
                </a:solidFill>
                <a:latin typeface="DM Sans Bold"/>
              </a:rPr>
              <a:t>Final reflections and future steps</a:t>
            </a:r>
          </a:p>
        </p:txBody>
      </p:sp>
      <p:sp>
        <p:nvSpPr>
          <p:cNvPr id="6" name="TextBox 6"/>
          <p:cNvSpPr txBox="1"/>
          <p:nvPr/>
        </p:nvSpPr>
        <p:spPr>
          <a:xfrm>
            <a:off x="1003300" y="3599180"/>
            <a:ext cx="5138381" cy="2299412"/>
          </a:xfrm>
          <a:prstGeom prst="rect">
            <a:avLst/>
          </a:prstGeom>
        </p:spPr>
        <p:txBody>
          <a:bodyPr lIns="0" tIns="0" rIns="0" bIns="0" rtlCol="0" anchor="t">
            <a:spAutoFit/>
          </a:bodyPr>
          <a:lstStyle/>
          <a:p>
            <a:pPr>
              <a:lnSpc>
                <a:spcPts val="1799"/>
              </a:lnSpc>
              <a:spcBef>
                <a:spcPct val="0"/>
              </a:spcBef>
            </a:pPr>
            <a:r>
              <a:rPr lang="en-US" sz="1333" spc="7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nSpc>
                <a:spcPts val="1799"/>
              </a:lnSpc>
              <a:spcBef>
                <a:spcPct val="0"/>
              </a:spcBef>
            </a:pPr>
            <a:endParaRPr lang="en-US" sz="1333" spc="79">
              <a:solidFill>
                <a:srgbClr val="000000"/>
              </a:solidFill>
              <a:latin typeface="DM Sans"/>
            </a:endParaRPr>
          </a:p>
          <a:p>
            <a:pPr>
              <a:lnSpc>
                <a:spcPts val="1799"/>
              </a:lnSpc>
              <a:spcBef>
                <a:spcPct val="0"/>
              </a:spcBef>
            </a:pPr>
            <a:r>
              <a:rPr lang="en-US" sz="1333" spc="7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A0A0F-496F-990C-7008-8C0C59C16B50}"/>
              </a:ext>
            </a:extLst>
          </p:cNvPr>
          <p:cNvSpPr>
            <a:spLocks noGrp="1"/>
          </p:cNvSpPr>
          <p:nvPr>
            <p:ph type="title"/>
          </p:nvPr>
        </p:nvSpPr>
        <p:spPr>
          <a:xfrm>
            <a:off x="838200" y="517656"/>
            <a:ext cx="10515600" cy="718833"/>
          </a:xfrm>
        </p:spPr>
        <p:txBody>
          <a:bodyPr/>
          <a:lstStyle/>
          <a:p>
            <a:r>
              <a:rPr lang="de-DE" dirty="0"/>
              <a:t>Gliederung</a:t>
            </a:r>
          </a:p>
        </p:txBody>
      </p:sp>
      <p:sp>
        <p:nvSpPr>
          <p:cNvPr id="3" name="Inhaltsplatzhalter 2">
            <a:extLst>
              <a:ext uri="{FF2B5EF4-FFF2-40B4-BE49-F238E27FC236}">
                <a16:creationId xmlns:a16="http://schemas.microsoft.com/office/drawing/2014/main" id="{0658A34A-F08A-3580-9E1A-7177EE6B1912}"/>
              </a:ext>
            </a:extLst>
          </p:cNvPr>
          <p:cNvSpPr>
            <a:spLocks noGrp="1"/>
          </p:cNvSpPr>
          <p:nvPr>
            <p:ph idx="1"/>
          </p:nvPr>
        </p:nvSpPr>
        <p:spPr>
          <a:xfrm>
            <a:off x="838200" y="1737965"/>
            <a:ext cx="10515600" cy="4438997"/>
          </a:xfrm>
        </p:spPr>
        <p:txBody>
          <a:bodyPr>
            <a:normAutofit/>
          </a:bodyPr>
          <a:lstStyle/>
          <a:p>
            <a:pPr marL="514350" indent="-514350">
              <a:buFont typeface="+mj-lt"/>
              <a:buAutoNum type="arabicPeriod"/>
            </a:pPr>
            <a:r>
              <a:rPr lang="de-DE" sz="2400" dirty="0"/>
              <a:t>Organisatorisches</a:t>
            </a:r>
          </a:p>
          <a:p>
            <a:pPr marL="514350" indent="-514350">
              <a:buFont typeface="+mj-lt"/>
              <a:buAutoNum type="arabicPeriod"/>
            </a:pPr>
            <a:r>
              <a:rPr lang="de-DE" sz="2400" dirty="0">
                <a:solidFill>
                  <a:schemeClr val="accent6">
                    <a:lumMod val="60000"/>
                    <a:lumOff val="40000"/>
                  </a:schemeClr>
                </a:solidFill>
              </a:rPr>
              <a:t>Übung 1 und 2: Projektidee </a:t>
            </a:r>
          </a:p>
          <a:p>
            <a:pPr marL="514350" indent="-514350">
              <a:buFont typeface="+mj-lt"/>
              <a:buAutoNum type="arabicPeriod"/>
            </a:pPr>
            <a:r>
              <a:rPr lang="de-DE" sz="2400" dirty="0"/>
              <a:t>Übung 3: Auswahl Projektidee </a:t>
            </a:r>
          </a:p>
          <a:p>
            <a:pPr marL="514350" indent="-514350">
              <a:buFont typeface="+mj-lt"/>
              <a:buAutoNum type="arabicPeriod"/>
            </a:pPr>
            <a:r>
              <a:rPr lang="de-DE" sz="2400" dirty="0"/>
              <a:t>Übung 4 und 5: Stakeholder- und Risikoanalyse + Ziele</a:t>
            </a:r>
          </a:p>
          <a:p>
            <a:pPr marL="514350" indent="-514350">
              <a:buFont typeface="+mj-lt"/>
              <a:buAutoNum type="arabicPeriod"/>
            </a:pPr>
            <a:r>
              <a:rPr lang="de-DE" sz="2400" dirty="0"/>
              <a:t>Übung 6 und 7: Phasenplan, Meilensteine und PSP </a:t>
            </a:r>
          </a:p>
          <a:p>
            <a:pPr marL="514350" indent="-514350">
              <a:buFont typeface="+mj-lt"/>
              <a:buAutoNum type="arabicPeriod"/>
            </a:pPr>
            <a:r>
              <a:rPr lang="de-DE" sz="2400" dirty="0"/>
              <a:t>Übung 8: PSP, Aufwandsschätzung und Ressourcenplan</a:t>
            </a:r>
          </a:p>
          <a:p>
            <a:pPr marL="514350" indent="-514350">
              <a:buFont typeface="+mj-lt"/>
              <a:buAutoNum type="arabicPeriod"/>
            </a:pPr>
            <a:r>
              <a:rPr lang="de-DE" sz="2400" dirty="0"/>
              <a:t>Präsentationen</a:t>
            </a:r>
          </a:p>
          <a:p>
            <a:pPr marL="514350" indent="-514350">
              <a:buFont typeface="+mj-lt"/>
              <a:buAutoNum type="arabicPeriod"/>
            </a:pPr>
            <a:endParaRPr lang="de-DE" sz="2400" dirty="0"/>
          </a:p>
          <a:p>
            <a:endParaRPr lang="de-DE" sz="2400" dirty="0"/>
          </a:p>
        </p:txBody>
      </p:sp>
      <p:sp>
        <p:nvSpPr>
          <p:cNvPr id="4" name="Foliennummernplatzhalter 3">
            <a:extLst>
              <a:ext uri="{FF2B5EF4-FFF2-40B4-BE49-F238E27FC236}">
                <a16:creationId xmlns:a16="http://schemas.microsoft.com/office/drawing/2014/main" id="{A1A511CC-3C33-0EDF-8F71-2BFA5B76559E}"/>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2</a:t>
            </a:fld>
            <a:endParaRPr lang="en-GB" noProof="0" dirty="0"/>
          </a:p>
        </p:txBody>
      </p:sp>
    </p:spTree>
    <p:extLst>
      <p:ext uri="{BB962C8B-B14F-4D97-AF65-F5344CB8AC3E}">
        <p14:creationId xmlns:p14="http://schemas.microsoft.com/office/powerpoint/2010/main" val="6310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52650" y="203932"/>
            <a:ext cx="7886700" cy="936712"/>
          </a:xfrm>
        </p:spPr>
        <p:txBody>
          <a:bodyPr/>
          <a:lstStyle/>
          <a:p>
            <a:r>
              <a:rPr lang="de-DE" dirty="0"/>
              <a:t>Terminplanung</a:t>
            </a:r>
          </a:p>
        </p:txBody>
      </p:sp>
      <p:sp>
        <p:nvSpPr>
          <p:cNvPr id="4" name="Foliennummernplatzhalter 3"/>
          <p:cNvSpPr>
            <a:spLocks noGrp="1"/>
          </p:cNvSpPr>
          <p:nvPr>
            <p:ph type="sldNum" sz="quarter" idx="12"/>
          </p:nvPr>
        </p:nvSpPr>
        <p:spPr/>
        <p:txBody>
          <a:bodyPr/>
          <a:lstStyle/>
          <a:p>
            <a:fld id="{759F796E-79CB-43D5-A930-96A4C602F9BB}" type="slidenum">
              <a:rPr lang="en-GB" noProof="0" smtClean="0"/>
              <a:pPr/>
              <a:t>3</a:t>
            </a:fld>
            <a:endParaRPr lang="en-GB" noProof="0"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881769888"/>
              </p:ext>
            </p:extLst>
          </p:nvPr>
        </p:nvGraphicFramePr>
        <p:xfrm>
          <a:off x="1765610" y="1254512"/>
          <a:ext cx="9198779" cy="4759918"/>
        </p:xfrm>
        <a:graphic>
          <a:graphicData uri="http://schemas.openxmlformats.org/drawingml/2006/table">
            <a:tbl>
              <a:tblPr firstRow="1" bandRow="1">
                <a:tableStyleId>{5940675A-B579-460E-94D1-54222C63F5DA}</a:tableStyleId>
              </a:tblPr>
              <a:tblGrid>
                <a:gridCol w="1375317">
                  <a:extLst>
                    <a:ext uri="{9D8B030D-6E8A-4147-A177-3AD203B41FA5}">
                      <a16:colId xmlns:a16="http://schemas.microsoft.com/office/drawing/2014/main" val="71886152"/>
                    </a:ext>
                  </a:extLst>
                </a:gridCol>
                <a:gridCol w="1446101">
                  <a:extLst>
                    <a:ext uri="{9D8B030D-6E8A-4147-A177-3AD203B41FA5}">
                      <a16:colId xmlns:a16="http://schemas.microsoft.com/office/drawing/2014/main" val="4184174098"/>
                    </a:ext>
                  </a:extLst>
                </a:gridCol>
                <a:gridCol w="2407699">
                  <a:extLst>
                    <a:ext uri="{9D8B030D-6E8A-4147-A177-3AD203B41FA5}">
                      <a16:colId xmlns:a16="http://schemas.microsoft.com/office/drawing/2014/main" val="3446618945"/>
                    </a:ext>
                  </a:extLst>
                </a:gridCol>
                <a:gridCol w="3969662">
                  <a:extLst>
                    <a:ext uri="{9D8B030D-6E8A-4147-A177-3AD203B41FA5}">
                      <a16:colId xmlns:a16="http://schemas.microsoft.com/office/drawing/2014/main" val="2051428403"/>
                    </a:ext>
                  </a:extLst>
                </a:gridCol>
              </a:tblGrid>
              <a:tr h="289310">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lang="de-DE" sz="1400" i="1" kern="1200" baseline="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lang="de-DE" sz="1200" i="1" kern="1200" baseline="0">
                        <a:solidFill>
                          <a:schemeClr val="tx1"/>
                        </a:solidFill>
                        <a:latin typeface="+mn-lt"/>
                        <a:ea typeface="+mn-ea"/>
                        <a:cs typeface="+mn-c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de-DE" sz="1600" b="1" kern="1200" baseline="0" dirty="0">
                          <a:solidFill>
                            <a:schemeClr val="bg1"/>
                          </a:solidFill>
                          <a:latin typeface="+mn-lt"/>
                          <a:ea typeface="+mn-ea"/>
                          <a:cs typeface="+mn-cs"/>
                        </a:rPr>
                        <a:t>Übungsveranstaltung</a:t>
                      </a:r>
                    </a:p>
                  </a:txBody>
                  <a:tcPr anchor="ctr">
                    <a:solidFill>
                      <a:schemeClr val="tx1"/>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de-DE" sz="1600" b="1" kern="1200" baseline="0" dirty="0">
                          <a:solidFill>
                            <a:schemeClr val="bg1"/>
                          </a:solidFill>
                          <a:latin typeface="+mn-lt"/>
                          <a:ea typeface="+mn-ea"/>
                          <a:cs typeface="+mn-cs"/>
                        </a:rPr>
                        <a:t>Gruppenarbeit</a:t>
                      </a:r>
                    </a:p>
                  </a:txBody>
                  <a:tcPr anchor="ctr">
                    <a:solidFill>
                      <a:schemeClr val="tx1"/>
                    </a:solidFill>
                  </a:tcPr>
                </a:tc>
                <a:extLst>
                  <a:ext uri="{0D108BD9-81ED-4DB2-BD59-A6C34878D82A}">
                    <a16:rowId xmlns:a16="http://schemas.microsoft.com/office/drawing/2014/main" val="1128845036"/>
                  </a:ext>
                </a:extLst>
              </a:tr>
              <a:tr h="0">
                <a:tc>
                  <a:txBody>
                    <a:bodyPr/>
                    <a:lstStyle/>
                    <a:p>
                      <a:pPr>
                        <a:lnSpc>
                          <a:spcPts val="1600"/>
                        </a:lnSpc>
                      </a:pPr>
                      <a:r>
                        <a:rPr lang="de-DE" sz="1600" dirty="0"/>
                        <a:t>KW 43</a:t>
                      </a:r>
                    </a:p>
                  </a:txBody>
                  <a:tcPr/>
                </a:tc>
                <a:tc>
                  <a:txBody>
                    <a:bodyPr/>
                    <a:lstStyle/>
                    <a:p>
                      <a:pPr>
                        <a:lnSpc>
                          <a:spcPts val="1600"/>
                        </a:lnSpc>
                      </a:pPr>
                      <a:r>
                        <a:rPr lang="de-DE" sz="1400"/>
                        <a:t>26.10/27.10</a:t>
                      </a:r>
                    </a:p>
                  </a:txBody>
                  <a:tcPr/>
                </a:tc>
                <a:tc>
                  <a:txBody>
                    <a:bodyPr/>
                    <a:lstStyle/>
                    <a:p>
                      <a:pPr>
                        <a:lnSpc>
                          <a:spcPts val="1600"/>
                        </a:lnSpc>
                      </a:pPr>
                      <a:r>
                        <a:rPr lang="de-DE" sz="1600" b="1" dirty="0"/>
                        <a:t>Organisatorisches</a:t>
                      </a:r>
                      <a:endParaRPr lang="de-DE" sz="1600" b="1" baseline="0" dirty="0"/>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baseline="0" dirty="0"/>
                        <a:t>Gruppeneinteilung</a:t>
                      </a:r>
                    </a:p>
                  </a:txBody>
                  <a:tcPr/>
                </a:tc>
                <a:extLst>
                  <a:ext uri="{0D108BD9-81ED-4DB2-BD59-A6C34878D82A}">
                    <a16:rowId xmlns:a16="http://schemas.microsoft.com/office/drawing/2014/main" val="2935001474"/>
                  </a:ext>
                </a:extLst>
              </a:tr>
              <a:tr h="289310">
                <a:tc>
                  <a:txBody>
                    <a:bodyPr/>
                    <a:lstStyle/>
                    <a:p>
                      <a:pPr>
                        <a:lnSpc>
                          <a:spcPts val="1600"/>
                        </a:lnSpc>
                      </a:pPr>
                      <a:r>
                        <a:rPr lang="de-DE" sz="1600" dirty="0"/>
                        <a:t>KW 44</a:t>
                      </a:r>
                    </a:p>
                  </a:txBody>
                  <a:tcPr>
                    <a:solidFill>
                      <a:schemeClr val="accent6">
                        <a:lumMod val="60000"/>
                        <a:lumOff val="40000"/>
                      </a:schemeClr>
                    </a:solidFill>
                  </a:tcPr>
                </a:tc>
                <a:tc>
                  <a:txBody>
                    <a:bodyPr/>
                    <a:lstStyle/>
                    <a:p>
                      <a:pPr>
                        <a:lnSpc>
                          <a:spcPts val="1600"/>
                        </a:lnSpc>
                      </a:pPr>
                      <a:r>
                        <a:rPr lang="de-DE" sz="1400" dirty="0"/>
                        <a:t>02.11/03.11</a:t>
                      </a:r>
                    </a:p>
                  </a:txBody>
                  <a:tcPr>
                    <a:solidFill>
                      <a:schemeClr val="accent6">
                        <a:lumMod val="60000"/>
                        <a:lumOff val="40000"/>
                      </a:schemeClr>
                    </a:solidFill>
                  </a:tcPr>
                </a:tc>
                <a:tc>
                  <a:txBody>
                    <a:bodyPr/>
                    <a:lstStyle/>
                    <a:p>
                      <a:pPr>
                        <a:lnSpc>
                          <a:spcPts val="1600"/>
                        </a:lnSpc>
                      </a:pPr>
                      <a:r>
                        <a:rPr lang="de-DE" sz="1600" b="1" dirty="0"/>
                        <a:t>Kreativitätstechniken </a:t>
                      </a:r>
                    </a:p>
                  </a:txBody>
                  <a:tcPr>
                    <a:solidFill>
                      <a:schemeClr val="accent6">
                        <a:lumMod val="60000"/>
                        <a:lumOff val="4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dirty="0"/>
                        <a:t>Ü 1: Projektidee</a:t>
                      </a:r>
                    </a:p>
                  </a:txBody>
                  <a:tcPr>
                    <a:solidFill>
                      <a:schemeClr val="accent6">
                        <a:lumMod val="60000"/>
                        <a:lumOff val="40000"/>
                      </a:schemeClr>
                    </a:solidFill>
                  </a:tcPr>
                </a:tc>
                <a:extLst>
                  <a:ext uri="{0D108BD9-81ED-4DB2-BD59-A6C34878D82A}">
                    <a16:rowId xmlns:a16="http://schemas.microsoft.com/office/drawing/2014/main" val="4272284146"/>
                  </a:ext>
                </a:extLst>
              </a:tr>
              <a:tr h="289310">
                <a:tc>
                  <a:txBody>
                    <a:bodyPr/>
                    <a:lstStyle/>
                    <a:p>
                      <a:pPr>
                        <a:lnSpc>
                          <a:spcPts val="1600"/>
                        </a:lnSpc>
                      </a:pPr>
                      <a:r>
                        <a:rPr lang="de-DE" sz="1600" dirty="0"/>
                        <a:t>KW 45</a:t>
                      </a:r>
                    </a:p>
                  </a:txBody>
                  <a:tcPr/>
                </a:tc>
                <a:tc>
                  <a:txBody>
                    <a:bodyPr/>
                    <a:lstStyle/>
                    <a:p>
                      <a:pPr>
                        <a:lnSpc>
                          <a:spcPts val="1600"/>
                        </a:lnSpc>
                      </a:pPr>
                      <a:r>
                        <a:rPr lang="de-DE" sz="1400"/>
                        <a:t>9.11/10.11</a:t>
                      </a:r>
                      <a:endParaRPr lang="de-DE"/>
                    </a:p>
                  </a:txBody>
                  <a:tcPr/>
                </a:tc>
                <a:tc>
                  <a:txBody>
                    <a:bodyPr/>
                    <a:lstStyle/>
                    <a:p>
                      <a:pPr>
                        <a:lnSpc>
                          <a:spcPts val="1600"/>
                        </a:lnSpc>
                      </a:pPr>
                      <a:r>
                        <a:rPr lang="de-DE" sz="1200" dirty="0">
                          <a:solidFill>
                            <a:schemeClr val="bg1">
                              <a:lumMod val="50000"/>
                            </a:schemeClr>
                          </a:solidFill>
                        </a:rPr>
                        <a:t>Fragen/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dirty="0"/>
                        <a:t>Ü 2:</a:t>
                      </a:r>
                      <a:r>
                        <a:rPr lang="de-DE" sz="1600" baseline="0" dirty="0"/>
                        <a:t> Projektidee</a:t>
                      </a:r>
                      <a:endParaRPr lang="de-DE" sz="1600" dirty="0"/>
                    </a:p>
                  </a:txBody>
                  <a:tcPr/>
                </a:tc>
                <a:extLst>
                  <a:ext uri="{0D108BD9-81ED-4DB2-BD59-A6C34878D82A}">
                    <a16:rowId xmlns:a16="http://schemas.microsoft.com/office/drawing/2014/main" val="2525415449"/>
                  </a:ext>
                </a:extLst>
              </a:tr>
              <a:tr h="289310">
                <a:tc>
                  <a:txBody>
                    <a:bodyPr/>
                    <a:lstStyle/>
                    <a:p>
                      <a:pPr>
                        <a:lnSpc>
                          <a:spcPts val="1600"/>
                        </a:lnSpc>
                      </a:pPr>
                      <a:r>
                        <a:rPr lang="de-DE" sz="1600" dirty="0"/>
                        <a:t>KW 46</a:t>
                      </a:r>
                    </a:p>
                  </a:txBody>
                  <a:tcPr/>
                </a:tc>
                <a:tc>
                  <a:txBody>
                    <a:bodyPr/>
                    <a:lstStyle/>
                    <a:p>
                      <a:pPr>
                        <a:lnSpc>
                          <a:spcPts val="1600"/>
                        </a:lnSpc>
                      </a:pPr>
                      <a:r>
                        <a:rPr lang="de-DE" sz="1400"/>
                        <a:t>16.11/17.11</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b="1" kern="1200" noProof="0" dirty="0">
                          <a:solidFill>
                            <a:schemeClr val="tx1"/>
                          </a:solidFill>
                          <a:latin typeface="+mn-lt"/>
                          <a:ea typeface="+mn-ea"/>
                          <a:cs typeface="+mn-cs"/>
                        </a:rPr>
                        <a:t>Nutzwertanalyse</a:t>
                      </a:r>
                    </a:p>
                  </a:txBody>
                  <a:tcPr/>
                </a:tc>
                <a:tc>
                  <a:txBody>
                    <a:bodyPr/>
                    <a:lstStyle/>
                    <a:p>
                      <a:pPr>
                        <a:lnSpc>
                          <a:spcPts val="1600"/>
                        </a:lnSpc>
                      </a:pPr>
                      <a:r>
                        <a:rPr lang="de-DE" sz="1600" dirty="0"/>
                        <a:t>Ü 3: Auswahl Projektidee</a:t>
                      </a:r>
                    </a:p>
                  </a:txBody>
                  <a:tcPr/>
                </a:tc>
                <a:extLst>
                  <a:ext uri="{0D108BD9-81ED-4DB2-BD59-A6C34878D82A}">
                    <a16:rowId xmlns:a16="http://schemas.microsoft.com/office/drawing/2014/main" val="139221328"/>
                  </a:ext>
                </a:extLst>
              </a:tr>
              <a:tr h="289310">
                <a:tc>
                  <a:txBody>
                    <a:bodyPr/>
                    <a:lstStyle/>
                    <a:p>
                      <a:pPr>
                        <a:lnSpc>
                          <a:spcPts val="1600"/>
                        </a:lnSpc>
                      </a:pPr>
                      <a:r>
                        <a:rPr lang="de-DE" sz="1600" dirty="0"/>
                        <a:t>KW 47</a:t>
                      </a:r>
                    </a:p>
                  </a:txBody>
                  <a:tcPr/>
                </a:tc>
                <a:tc>
                  <a:txBody>
                    <a:bodyPr/>
                    <a:lstStyle/>
                    <a:p>
                      <a:pPr>
                        <a:lnSpc>
                          <a:spcPts val="1600"/>
                        </a:lnSpc>
                      </a:pPr>
                      <a:r>
                        <a:rPr lang="de-DE" sz="1400"/>
                        <a:t>23.11/24.11</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a:lnSpc>
                          <a:spcPts val="1600"/>
                        </a:lnSpc>
                      </a:pPr>
                      <a:r>
                        <a:rPr lang="de-DE" sz="1600" dirty="0"/>
                        <a:t>Ü</a:t>
                      </a:r>
                      <a:r>
                        <a:rPr lang="de-DE" sz="1600" baseline="0" dirty="0"/>
                        <a:t> 4: Stakeholder- und Risikoanalyse + Ziele</a:t>
                      </a:r>
                      <a:endParaRPr lang="de-DE" sz="1600" dirty="0"/>
                    </a:p>
                  </a:txBody>
                  <a:tcPr/>
                </a:tc>
                <a:extLst>
                  <a:ext uri="{0D108BD9-81ED-4DB2-BD59-A6C34878D82A}">
                    <a16:rowId xmlns:a16="http://schemas.microsoft.com/office/drawing/2014/main" val="3781096800"/>
                  </a:ext>
                </a:extLst>
              </a:tr>
              <a:tr h="0">
                <a:tc>
                  <a:txBody>
                    <a:bodyPr/>
                    <a:lstStyle/>
                    <a:p>
                      <a:pPr>
                        <a:lnSpc>
                          <a:spcPts val="1600"/>
                        </a:lnSpc>
                      </a:pPr>
                      <a:r>
                        <a:rPr lang="de-DE" sz="1600" dirty="0"/>
                        <a:t>KW 48</a:t>
                      </a:r>
                    </a:p>
                  </a:txBody>
                  <a:tcPr/>
                </a:tc>
                <a:tc>
                  <a:txBody>
                    <a:bodyPr/>
                    <a:lstStyle/>
                    <a:p>
                      <a:pPr>
                        <a:lnSpc>
                          <a:spcPts val="1600"/>
                        </a:lnSpc>
                      </a:pPr>
                      <a:r>
                        <a:rPr lang="de-DE" sz="1400"/>
                        <a:t>30.11/01.12</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dirty="0"/>
                        <a:t>Ü</a:t>
                      </a:r>
                      <a:r>
                        <a:rPr lang="de-DE" sz="1600" baseline="0" dirty="0"/>
                        <a:t> 5: Stakeholder- und Risikoanalyse + Ziele</a:t>
                      </a:r>
                      <a:endParaRPr lang="de-DE" sz="1600" dirty="0"/>
                    </a:p>
                  </a:txBody>
                  <a:tcPr/>
                </a:tc>
                <a:extLst>
                  <a:ext uri="{0D108BD9-81ED-4DB2-BD59-A6C34878D82A}">
                    <a16:rowId xmlns:a16="http://schemas.microsoft.com/office/drawing/2014/main" val="3295424511"/>
                  </a:ext>
                </a:extLst>
              </a:tr>
              <a:tr h="267754">
                <a:tc>
                  <a:txBody>
                    <a:bodyPr/>
                    <a:lstStyle/>
                    <a:p>
                      <a:pPr>
                        <a:lnSpc>
                          <a:spcPts val="1600"/>
                        </a:lnSpc>
                      </a:pPr>
                      <a:r>
                        <a:rPr lang="de-DE" sz="1600" dirty="0"/>
                        <a:t>KW 49</a:t>
                      </a:r>
                    </a:p>
                  </a:txBody>
                  <a:tcPr/>
                </a:tc>
                <a:tc>
                  <a:txBody>
                    <a:bodyPr/>
                    <a:lstStyle/>
                    <a:p>
                      <a:pPr>
                        <a:lnSpc>
                          <a:spcPts val="1600"/>
                        </a:lnSpc>
                      </a:pPr>
                      <a:r>
                        <a:rPr lang="de-DE" sz="1400"/>
                        <a:t>07.12/08.12</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dirty="0"/>
                        <a:t>Ü</a:t>
                      </a:r>
                      <a:r>
                        <a:rPr lang="de-DE" sz="1600" baseline="0" dirty="0"/>
                        <a:t> 6: Phasenplan, Meilensteine und PSP</a:t>
                      </a:r>
                      <a:endParaRPr lang="de-DE" sz="1600" dirty="0"/>
                    </a:p>
                  </a:txBody>
                  <a:tcPr/>
                </a:tc>
                <a:extLst>
                  <a:ext uri="{0D108BD9-81ED-4DB2-BD59-A6C34878D82A}">
                    <a16:rowId xmlns:a16="http://schemas.microsoft.com/office/drawing/2014/main" val="766487431"/>
                  </a:ext>
                </a:extLst>
              </a:tr>
              <a:tr h="289310">
                <a:tc>
                  <a:txBody>
                    <a:bodyPr/>
                    <a:lstStyle/>
                    <a:p>
                      <a:pPr>
                        <a:lnSpc>
                          <a:spcPts val="1600"/>
                        </a:lnSpc>
                      </a:pPr>
                      <a:r>
                        <a:rPr lang="de-DE" sz="1600" dirty="0"/>
                        <a:t>KW 50</a:t>
                      </a:r>
                    </a:p>
                  </a:txBody>
                  <a:tcPr/>
                </a:tc>
                <a:tc>
                  <a:txBody>
                    <a:bodyPr/>
                    <a:lstStyle/>
                    <a:p>
                      <a:pPr>
                        <a:lnSpc>
                          <a:spcPts val="1600"/>
                        </a:lnSpc>
                      </a:pPr>
                      <a:r>
                        <a:rPr lang="de-DE" sz="1400"/>
                        <a:t>14.12/15.12</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dirty="0"/>
                        <a:t>Ü</a:t>
                      </a:r>
                      <a:r>
                        <a:rPr lang="de-DE" sz="1600" baseline="0" dirty="0"/>
                        <a:t> 7: Phasenplan, Meilensteine und PSP</a:t>
                      </a:r>
                      <a:endParaRPr lang="de-DE" sz="1600" dirty="0"/>
                    </a:p>
                  </a:txBody>
                  <a:tcPr/>
                </a:tc>
                <a:extLst>
                  <a:ext uri="{0D108BD9-81ED-4DB2-BD59-A6C34878D82A}">
                    <a16:rowId xmlns:a16="http://schemas.microsoft.com/office/drawing/2014/main" val="901554652"/>
                  </a:ext>
                </a:extLst>
              </a:tr>
              <a:tr h="0">
                <a:tc>
                  <a:txBody>
                    <a:bodyPr/>
                    <a:lstStyle/>
                    <a:p>
                      <a:pPr>
                        <a:lnSpc>
                          <a:spcPts val="1600"/>
                        </a:lnSpc>
                      </a:pPr>
                      <a:r>
                        <a:rPr lang="de-DE" sz="1600" dirty="0"/>
                        <a:t>KW 51</a:t>
                      </a:r>
                    </a:p>
                  </a:txBody>
                  <a:tcPr/>
                </a:tc>
                <a:tc>
                  <a:txBody>
                    <a:bodyPr/>
                    <a:lstStyle/>
                    <a:p>
                      <a:pPr>
                        <a:lnSpc>
                          <a:spcPts val="1600"/>
                        </a:lnSpc>
                      </a:pPr>
                      <a:r>
                        <a:rPr lang="de-DE" sz="1400"/>
                        <a:t>21.12/22.12</a:t>
                      </a:r>
                      <a:endParaRPr lang="de-DE"/>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lumMod val="50000"/>
                            </a:schemeClr>
                          </a:solidFill>
                          <a:effectLst/>
                          <a:uLnTx/>
                          <a:uFillTx/>
                          <a:latin typeface="+mn-lt"/>
                          <a:ea typeface="+mn-ea"/>
                          <a:cs typeface="+mn-cs"/>
                        </a:rPr>
                        <a:t>F</a:t>
                      </a:r>
                      <a:r>
                        <a:rPr kumimoji="0" lang="de-DE" sz="1200" b="0" i="0" u="none" strike="noStrike" kern="1200" cap="none" spc="0" normalizeH="0" baseline="0" noProof="0" dirty="0">
                          <a:ln>
                            <a:noFill/>
                          </a:ln>
                          <a:solidFill>
                            <a:schemeClr val="bg1">
                              <a:lumMod val="50000"/>
                            </a:schemeClr>
                          </a:solidFill>
                          <a:effectLst/>
                          <a:uLnTx/>
                          <a:uFillTx/>
                          <a:latin typeface="+mn-lt"/>
                          <a:ea typeface="+mn-ea"/>
                          <a:cs typeface="+mn-cs"/>
                        </a:rPr>
                        <a:t>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kern="1200">
                          <a:solidFill>
                            <a:schemeClr val="tx1"/>
                          </a:solidFill>
                          <a:latin typeface="+mn-lt"/>
                          <a:ea typeface="+mn-ea"/>
                          <a:cs typeface="+mn-cs"/>
                        </a:rPr>
                        <a:t>Ü 8:</a:t>
                      </a:r>
                      <a:r>
                        <a:rPr lang="de-DE" sz="1600" kern="1200" baseline="0">
                          <a:solidFill>
                            <a:schemeClr val="tx1"/>
                          </a:solidFill>
                          <a:latin typeface="+mn-lt"/>
                          <a:ea typeface="+mn-ea"/>
                          <a:cs typeface="+mn-cs"/>
                        </a:rPr>
                        <a:t> PSP, Aufwandschätzung, Ressourcenplan</a:t>
                      </a:r>
                      <a:endParaRPr lang="de-DE" sz="1600" kern="1200">
                        <a:solidFill>
                          <a:schemeClr val="tx1"/>
                        </a:solidFill>
                        <a:latin typeface="+mn-lt"/>
                        <a:ea typeface="+mn-ea"/>
                        <a:cs typeface="+mn-cs"/>
                      </a:endParaRPr>
                    </a:p>
                  </a:txBody>
                  <a:tcPr/>
                </a:tc>
                <a:extLst>
                  <a:ext uri="{0D108BD9-81ED-4DB2-BD59-A6C34878D82A}">
                    <a16:rowId xmlns:a16="http://schemas.microsoft.com/office/drawing/2014/main" val="3407832083"/>
                  </a:ext>
                </a:extLst>
              </a:tr>
              <a:tr h="289310">
                <a:tc>
                  <a:txBody>
                    <a:bodyPr/>
                    <a:lstStyle/>
                    <a:p>
                      <a:pPr>
                        <a:lnSpc>
                          <a:spcPts val="1600"/>
                        </a:lnSpc>
                      </a:pPr>
                      <a:r>
                        <a:rPr lang="de-DE" sz="1600" dirty="0">
                          <a:solidFill>
                            <a:schemeClr val="bg1">
                              <a:lumMod val="50000"/>
                            </a:schemeClr>
                          </a:solidFill>
                        </a:rPr>
                        <a:t>KW 52</a:t>
                      </a:r>
                    </a:p>
                  </a:txBody>
                  <a:tcPr>
                    <a:solidFill>
                      <a:schemeClr val="bg1">
                        <a:lumMod val="85000"/>
                      </a:schemeClr>
                    </a:solidFill>
                  </a:tcPr>
                </a:tc>
                <a:tc>
                  <a:txBody>
                    <a:bodyPr/>
                    <a:lstStyle/>
                    <a:p>
                      <a:pPr>
                        <a:lnSpc>
                          <a:spcPts val="1600"/>
                        </a:lnSpc>
                      </a:pPr>
                      <a:endParaRPr lang="de-DE" sz="1400">
                        <a:solidFill>
                          <a:schemeClr val="bg1">
                            <a:lumMod val="50000"/>
                          </a:schemeClr>
                        </a:solidFill>
                      </a:endParaRPr>
                    </a:p>
                  </a:txBody>
                  <a:tcPr>
                    <a:solidFill>
                      <a:schemeClr val="bg1">
                        <a:lumMod val="85000"/>
                      </a:schemeClr>
                    </a:solidFill>
                  </a:tcPr>
                </a:tc>
                <a:tc gridSpan="2">
                  <a:txBody>
                    <a:bodyPr/>
                    <a:lstStyle/>
                    <a:p>
                      <a:pPr>
                        <a:lnSpc>
                          <a:spcPts val="1600"/>
                        </a:lnSpc>
                      </a:pPr>
                      <a:r>
                        <a:rPr lang="de-DE" sz="1400" i="1" dirty="0">
                          <a:solidFill>
                            <a:schemeClr val="bg1">
                              <a:lumMod val="50000"/>
                            </a:schemeClr>
                          </a:solidFill>
                        </a:rPr>
                        <a:t>Weihnachtspause</a:t>
                      </a:r>
                    </a:p>
                  </a:txBody>
                  <a:tcPr>
                    <a:solidFill>
                      <a:schemeClr val="bg1">
                        <a:lumMod val="85000"/>
                      </a:schemeClr>
                    </a:solidFill>
                  </a:tcPr>
                </a:tc>
                <a:tc hMerge="1">
                  <a:txBody>
                    <a:bodyPr/>
                    <a:lstStyle/>
                    <a:p>
                      <a:endParaRPr lang="de-DE"/>
                    </a:p>
                  </a:txBody>
                  <a:tcPr/>
                </a:tc>
                <a:extLst>
                  <a:ext uri="{0D108BD9-81ED-4DB2-BD59-A6C34878D82A}">
                    <a16:rowId xmlns:a16="http://schemas.microsoft.com/office/drawing/2014/main" val="2023224844"/>
                  </a:ext>
                </a:extLst>
              </a:tr>
              <a:tr h="297512">
                <a:tc>
                  <a:txBody>
                    <a:bodyPr/>
                    <a:lstStyle/>
                    <a:p>
                      <a:pPr>
                        <a:lnSpc>
                          <a:spcPts val="1600"/>
                        </a:lnSpc>
                      </a:pPr>
                      <a:r>
                        <a:rPr lang="de-DE" sz="1600" dirty="0">
                          <a:solidFill>
                            <a:schemeClr val="bg1">
                              <a:lumMod val="50000"/>
                            </a:schemeClr>
                          </a:solidFill>
                        </a:rPr>
                        <a:t>KW 1</a:t>
                      </a:r>
                    </a:p>
                  </a:txBody>
                  <a:tcPr>
                    <a:solidFill>
                      <a:schemeClr val="bg1">
                        <a:lumMod val="85000"/>
                      </a:schemeClr>
                    </a:solidFill>
                  </a:tcPr>
                </a:tc>
                <a:tc>
                  <a:txBody>
                    <a:bodyPr/>
                    <a:lstStyle/>
                    <a:p>
                      <a:pPr>
                        <a:lnSpc>
                          <a:spcPts val="1600"/>
                        </a:lnSpc>
                      </a:pPr>
                      <a:endParaRPr lang="de-DE" sz="1400">
                        <a:solidFill>
                          <a:schemeClr val="bg1">
                            <a:lumMod val="50000"/>
                          </a:schemeClr>
                        </a:solidFill>
                      </a:endParaRPr>
                    </a:p>
                  </a:txBody>
                  <a:tcPr>
                    <a:solidFill>
                      <a:schemeClr val="bg1">
                        <a:lumMod val="85000"/>
                      </a:schemeClr>
                    </a:solidFill>
                  </a:tcPr>
                </a:tc>
                <a:tc gridSpan="2">
                  <a:txBody>
                    <a:bodyPr/>
                    <a:lstStyle/>
                    <a:p>
                      <a:pPr>
                        <a:lnSpc>
                          <a:spcPts val="1600"/>
                        </a:lnSpc>
                      </a:pPr>
                      <a:r>
                        <a:rPr lang="de-DE" sz="1400" i="1" dirty="0">
                          <a:solidFill>
                            <a:schemeClr val="bg1">
                              <a:lumMod val="50000"/>
                            </a:schemeClr>
                          </a:solidFill>
                        </a:rPr>
                        <a:t>Weihnachtspause</a:t>
                      </a:r>
                    </a:p>
                  </a:txBody>
                  <a:tcPr>
                    <a:solidFill>
                      <a:schemeClr val="bg1">
                        <a:lumMod val="85000"/>
                      </a:schemeClr>
                    </a:solidFill>
                  </a:tcPr>
                </a:tc>
                <a:tc hMerge="1">
                  <a:txBody>
                    <a:bodyPr/>
                    <a:lstStyle/>
                    <a:p>
                      <a:endParaRPr lang="de-DE"/>
                    </a:p>
                  </a:txBody>
                  <a:tcPr/>
                </a:tc>
                <a:extLst>
                  <a:ext uri="{0D108BD9-81ED-4DB2-BD59-A6C34878D82A}">
                    <a16:rowId xmlns:a16="http://schemas.microsoft.com/office/drawing/2014/main" val="3829845855"/>
                  </a:ext>
                </a:extLst>
              </a:tr>
              <a:tr h="289310">
                <a:tc>
                  <a:txBody>
                    <a:bodyPr/>
                    <a:lstStyle/>
                    <a:p>
                      <a:pPr>
                        <a:lnSpc>
                          <a:spcPts val="1600"/>
                        </a:lnSpc>
                      </a:pPr>
                      <a:r>
                        <a:rPr lang="de-DE" sz="1600" dirty="0"/>
                        <a:t>KW 2</a:t>
                      </a:r>
                    </a:p>
                  </a:txBody>
                  <a:tcPr/>
                </a:tc>
                <a:tc>
                  <a:txBody>
                    <a:bodyPr/>
                    <a:lstStyle/>
                    <a:p>
                      <a:pPr>
                        <a:lnSpc>
                          <a:spcPts val="1600"/>
                        </a:lnSpc>
                      </a:pPr>
                      <a:r>
                        <a:rPr lang="de-DE" sz="1400"/>
                        <a:t>11.01/12.01</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de-DE" sz="1600" kern="1200" dirty="0">
                          <a:solidFill>
                            <a:schemeClr val="tx1"/>
                          </a:solidFill>
                          <a:latin typeface="+mn-lt"/>
                          <a:ea typeface="+mn-ea"/>
                          <a:cs typeface="+mn-cs"/>
                        </a:rPr>
                        <a:t>Pitch und Präsentationstechniken</a:t>
                      </a:r>
                    </a:p>
                  </a:txBody>
                  <a:tcPr/>
                </a:tc>
                <a:extLst>
                  <a:ext uri="{0D108BD9-81ED-4DB2-BD59-A6C34878D82A}">
                    <a16:rowId xmlns:a16="http://schemas.microsoft.com/office/drawing/2014/main" val="2587106988"/>
                  </a:ext>
                </a:extLst>
              </a:tr>
              <a:tr h="289310">
                <a:tc>
                  <a:txBody>
                    <a:bodyPr/>
                    <a:lstStyle/>
                    <a:p>
                      <a:pPr>
                        <a:lnSpc>
                          <a:spcPts val="1600"/>
                        </a:lnSpc>
                      </a:pPr>
                      <a:r>
                        <a:rPr lang="de-DE" sz="1600" dirty="0"/>
                        <a:t>KW 3</a:t>
                      </a:r>
                    </a:p>
                  </a:txBody>
                  <a:tcPr/>
                </a:tc>
                <a:tc>
                  <a:txBody>
                    <a:bodyPr/>
                    <a:lstStyle/>
                    <a:p>
                      <a:pPr>
                        <a:lnSpc>
                          <a:spcPts val="1600"/>
                        </a:lnSpc>
                      </a:pPr>
                      <a:r>
                        <a:rPr lang="de-DE" sz="1400"/>
                        <a:t>18.01/19.01</a:t>
                      </a:r>
                    </a:p>
                  </a:txBody>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de-DE" sz="1200" b="0" i="0" u="none" strike="noStrike" kern="1200" cap="none" spc="0" normalizeH="0" baseline="0" noProof="0" dirty="0">
                          <a:ln>
                            <a:noFill/>
                          </a:ln>
                          <a:solidFill>
                            <a:schemeClr val="bg1">
                              <a:lumMod val="50000"/>
                            </a:schemeClr>
                          </a:solidFill>
                          <a:effectLst/>
                          <a:uLnTx/>
                          <a:uFillTx/>
                          <a:latin typeface="Calibri" panose="020F0502020204030204"/>
                          <a:ea typeface="+mn-ea"/>
                          <a:cs typeface="+mn-cs"/>
                        </a:rPr>
                        <a:t>Fragen/ Support</a:t>
                      </a:r>
                    </a:p>
                  </a:txBody>
                  <a:tcPr/>
                </a:tc>
                <a:tc>
                  <a:txBody>
                    <a:bodyPr/>
                    <a:lstStyle/>
                    <a:p>
                      <a:pPr marL="0" algn="l" defTabSz="914400" rtl="0" eaLnBrk="1" latinLnBrk="0" hangingPunct="1">
                        <a:lnSpc>
                          <a:spcPts val="1600"/>
                        </a:lnSpc>
                      </a:pPr>
                      <a:r>
                        <a:rPr lang="de-DE" sz="1600" kern="1200" dirty="0">
                          <a:solidFill>
                            <a:schemeClr val="tx1"/>
                          </a:solidFill>
                          <a:latin typeface="+mn-lt"/>
                          <a:ea typeface="+mn-ea"/>
                          <a:cs typeface="+mn-cs"/>
                        </a:rPr>
                        <a:t>Vorbereitung Präsentation</a:t>
                      </a:r>
                      <a:r>
                        <a:rPr lang="de-DE" sz="1600" kern="1200" baseline="0" dirty="0">
                          <a:solidFill>
                            <a:schemeClr val="tx1"/>
                          </a:solidFill>
                          <a:latin typeface="+mn-lt"/>
                          <a:ea typeface="+mn-ea"/>
                          <a:cs typeface="+mn-cs"/>
                        </a:rPr>
                        <a:t> (Dry-Run)</a:t>
                      </a:r>
                      <a:endParaRPr lang="de-DE" sz="1600" kern="1200" dirty="0">
                        <a:solidFill>
                          <a:schemeClr val="tx1"/>
                        </a:solidFill>
                        <a:latin typeface="+mn-lt"/>
                        <a:ea typeface="+mn-ea"/>
                        <a:cs typeface="+mn-cs"/>
                      </a:endParaRPr>
                    </a:p>
                  </a:txBody>
                  <a:tcPr/>
                </a:tc>
                <a:extLst>
                  <a:ext uri="{0D108BD9-81ED-4DB2-BD59-A6C34878D82A}">
                    <a16:rowId xmlns:a16="http://schemas.microsoft.com/office/drawing/2014/main" val="4215542549"/>
                  </a:ext>
                </a:extLst>
              </a:tr>
              <a:tr h="289310">
                <a:tc>
                  <a:txBody>
                    <a:bodyPr/>
                    <a:lstStyle/>
                    <a:p>
                      <a:pPr>
                        <a:lnSpc>
                          <a:spcPts val="1600"/>
                        </a:lnSpc>
                      </a:pPr>
                      <a:r>
                        <a:rPr lang="de-DE" sz="1600" dirty="0"/>
                        <a:t>KW 4</a:t>
                      </a:r>
                    </a:p>
                  </a:txBody>
                  <a:tcPr/>
                </a:tc>
                <a:tc>
                  <a:txBody>
                    <a:bodyPr/>
                    <a:lstStyle/>
                    <a:p>
                      <a:pPr>
                        <a:lnSpc>
                          <a:spcPts val="1600"/>
                        </a:lnSpc>
                      </a:pPr>
                      <a:r>
                        <a:rPr lang="de-DE" sz="1400" dirty="0"/>
                        <a:t>25.01/26.01</a:t>
                      </a:r>
                    </a:p>
                  </a:txBody>
                  <a:tcPr/>
                </a:tc>
                <a:tc>
                  <a:txBody>
                    <a:bodyPr/>
                    <a:lstStyle/>
                    <a:p>
                      <a:pPr>
                        <a:lnSpc>
                          <a:spcPts val="1600"/>
                        </a:lnSpc>
                      </a:pPr>
                      <a:r>
                        <a:rPr lang="de-DE" sz="1600" b="1" dirty="0"/>
                        <a:t>Präsentationen</a:t>
                      </a:r>
                    </a:p>
                  </a:txBody>
                  <a:tcPr/>
                </a:tc>
                <a:tc>
                  <a:txBody>
                    <a:bodyPr/>
                    <a:lstStyle/>
                    <a:p>
                      <a:pPr marL="0" algn="l" defTabSz="914400" rtl="0" eaLnBrk="1" latinLnBrk="0" hangingPunct="1">
                        <a:lnSpc>
                          <a:spcPts val="1600"/>
                        </a:lnSpc>
                      </a:pPr>
                      <a:endParaRPr lang="de-DE" sz="1600" kern="1200" dirty="0">
                        <a:solidFill>
                          <a:schemeClr val="tx1"/>
                        </a:solidFill>
                        <a:latin typeface="+mn-lt"/>
                        <a:ea typeface="+mn-ea"/>
                        <a:cs typeface="+mn-cs"/>
                      </a:endParaRPr>
                    </a:p>
                  </a:txBody>
                  <a:tcPr/>
                </a:tc>
                <a:extLst>
                  <a:ext uri="{0D108BD9-81ED-4DB2-BD59-A6C34878D82A}">
                    <a16:rowId xmlns:a16="http://schemas.microsoft.com/office/drawing/2014/main" val="2675905804"/>
                  </a:ext>
                </a:extLst>
              </a:tr>
              <a:tr h="289310">
                <a:tc>
                  <a:txBody>
                    <a:bodyPr/>
                    <a:lstStyle/>
                    <a:p>
                      <a:pPr>
                        <a:lnSpc>
                          <a:spcPts val="1600"/>
                        </a:lnSpc>
                      </a:pPr>
                      <a:r>
                        <a:rPr lang="de-DE" sz="1600" dirty="0"/>
                        <a:t>KW 5</a:t>
                      </a:r>
                    </a:p>
                  </a:txBody>
                  <a:tcPr/>
                </a:tc>
                <a:tc>
                  <a:txBody>
                    <a:bodyPr/>
                    <a:lstStyle/>
                    <a:p>
                      <a:pPr>
                        <a:lnSpc>
                          <a:spcPts val="1600"/>
                        </a:lnSpc>
                      </a:pPr>
                      <a:r>
                        <a:rPr lang="de-DE" sz="1400"/>
                        <a:t>01.02/02.02</a:t>
                      </a:r>
                    </a:p>
                  </a:txBody>
                  <a:tcPr/>
                </a:tc>
                <a:tc>
                  <a:txBody>
                    <a:bodyPr/>
                    <a:lstStyle/>
                    <a:p>
                      <a:pPr>
                        <a:lnSpc>
                          <a:spcPts val="1600"/>
                        </a:lnSpc>
                      </a:pPr>
                      <a:r>
                        <a:rPr lang="de-DE" sz="1600" b="1" dirty="0"/>
                        <a:t>Präsentationen</a:t>
                      </a:r>
                    </a:p>
                  </a:txBody>
                  <a:tcPr/>
                </a:tc>
                <a:tc>
                  <a:txBody>
                    <a:bodyPr/>
                    <a:lstStyle/>
                    <a:p>
                      <a:pPr marL="0" algn="l" defTabSz="914400" rtl="0" eaLnBrk="1" latinLnBrk="0" hangingPunct="1">
                        <a:lnSpc>
                          <a:spcPts val="1600"/>
                        </a:lnSpc>
                      </a:pPr>
                      <a:endParaRPr lang="de-DE" sz="1600" kern="1200" dirty="0">
                        <a:solidFill>
                          <a:schemeClr val="tx1"/>
                        </a:solidFill>
                        <a:latin typeface="+mn-lt"/>
                        <a:ea typeface="+mn-ea"/>
                        <a:cs typeface="+mn-cs"/>
                      </a:endParaRPr>
                    </a:p>
                  </a:txBody>
                  <a:tcPr/>
                </a:tc>
                <a:extLst>
                  <a:ext uri="{0D108BD9-81ED-4DB2-BD59-A6C34878D82A}">
                    <a16:rowId xmlns:a16="http://schemas.microsoft.com/office/drawing/2014/main" val="1363710935"/>
                  </a:ext>
                </a:extLst>
              </a:tr>
            </a:tbl>
          </a:graphicData>
        </a:graphic>
      </p:graphicFrame>
    </p:spTree>
    <p:extLst>
      <p:ext uri="{BB962C8B-B14F-4D97-AF65-F5344CB8AC3E}">
        <p14:creationId xmlns:p14="http://schemas.microsoft.com/office/powerpoint/2010/main" val="111703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Vorstellung &amp; Protokolle</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a:lnSpc>
                <a:spcPct val="100000"/>
              </a:lnSpc>
              <a:spcBef>
                <a:spcPts val="800"/>
              </a:spcBef>
            </a:pPr>
            <a:r>
              <a:rPr lang="de-DE" sz="2000" dirty="0"/>
              <a:t>Vorstellung </a:t>
            </a:r>
          </a:p>
          <a:p>
            <a:pPr lvl="1">
              <a:lnSpc>
                <a:spcPct val="100000"/>
              </a:lnSpc>
              <a:spcBef>
                <a:spcPts val="800"/>
              </a:spcBef>
            </a:pPr>
            <a:r>
              <a:rPr lang="de-DE" sz="2000" dirty="0"/>
              <a:t>Kurze Vorstellung der Teams und den Mitgliedern</a:t>
            </a:r>
          </a:p>
          <a:p>
            <a:pPr>
              <a:lnSpc>
                <a:spcPct val="100000"/>
              </a:lnSpc>
              <a:spcBef>
                <a:spcPts val="800"/>
              </a:spcBef>
            </a:pPr>
            <a:r>
              <a:rPr lang="de-DE" sz="2000" dirty="0"/>
              <a:t>Wahl des Projektleiters der aktuellen Übung</a:t>
            </a:r>
          </a:p>
          <a:p>
            <a:pPr>
              <a:lnSpc>
                <a:spcPct val="100000"/>
              </a:lnSpc>
              <a:spcBef>
                <a:spcPts val="800"/>
              </a:spcBef>
            </a:pPr>
            <a:r>
              <a:rPr lang="de-DE" sz="2000" dirty="0"/>
              <a:t>Team Meetings</a:t>
            </a:r>
          </a:p>
          <a:p>
            <a:pPr lvl="1">
              <a:lnSpc>
                <a:spcPct val="100000"/>
              </a:lnSpc>
              <a:spcBef>
                <a:spcPts val="800"/>
              </a:spcBef>
            </a:pPr>
            <a:r>
              <a:rPr lang="de-DE" sz="2000" dirty="0"/>
              <a:t>Pflegen des Besprechungsprotokoll bei jeder Team Sitzung</a:t>
            </a:r>
          </a:p>
          <a:p>
            <a:pPr lvl="1">
              <a:lnSpc>
                <a:spcPct val="100000"/>
              </a:lnSpc>
              <a:spcBef>
                <a:spcPts val="800"/>
              </a:spcBef>
            </a:pPr>
            <a:r>
              <a:rPr lang="de-DE" sz="2000" dirty="0"/>
              <a:t>Abwechselnd immer ein Schriftführer</a:t>
            </a:r>
          </a:p>
          <a:p>
            <a:pPr lvl="1">
              <a:lnSpc>
                <a:spcPct val="100000"/>
              </a:lnSpc>
              <a:spcBef>
                <a:spcPts val="800"/>
              </a:spcBef>
            </a:pPr>
            <a:r>
              <a:rPr lang="de-DE" sz="2000" dirty="0"/>
              <a:t>Protokolle dienen der Dokumentation und Nachvollziehbarkeit</a:t>
            </a:r>
          </a:p>
          <a:p>
            <a:pPr>
              <a:lnSpc>
                <a:spcPct val="100000"/>
              </a:lnSpc>
              <a:spcBef>
                <a:spcPts val="800"/>
              </a:spcBef>
            </a:pPr>
            <a:r>
              <a:rPr lang="de-DE" sz="2000" dirty="0"/>
              <a:t>Aufgaben werden durch Projektleiter aufgeteilt </a:t>
            </a:r>
          </a:p>
          <a:p>
            <a:pPr>
              <a:lnSpc>
                <a:spcPct val="100000"/>
              </a:lnSpc>
              <a:spcBef>
                <a:spcPts val="800"/>
              </a:spcBef>
            </a:pPr>
            <a:r>
              <a:rPr lang="de-DE" sz="2000" dirty="0"/>
              <a:t>Zeiterfassung pflegen (Jeder für sich)</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4</a:t>
            </a:fld>
            <a:endParaRPr lang="en-GB" noProof="0" dirty="0"/>
          </a:p>
        </p:txBody>
      </p:sp>
    </p:spTree>
    <p:extLst>
      <p:ext uri="{BB962C8B-B14F-4D97-AF65-F5344CB8AC3E}">
        <p14:creationId xmlns:p14="http://schemas.microsoft.com/office/powerpoint/2010/main" val="120178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Projektidee</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pPr>
              <a:lnSpc>
                <a:spcPct val="110000"/>
              </a:lnSpc>
            </a:pPr>
            <a:r>
              <a:rPr lang="de-DE" sz="2000" dirty="0"/>
              <a:t>Das Team soll Ideen für innovative IT-Geschäftsmodelle entwickeln</a:t>
            </a:r>
          </a:p>
          <a:p>
            <a:pPr lvl="1">
              <a:lnSpc>
                <a:spcPct val="110000"/>
              </a:lnSpc>
            </a:pPr>
            <a:r>
              <a:rPr lang="de-DE" sz="2000" dirty="0"/>
              <a:t>Produkte, Services, Unternehmen …</a:t>
            </a:r>
          </a:p>
          <a:p>
            <a:pPr lvl="1">
              <a:lnSpc>
                <a:spcPct val="110000"/>
              </a:lnSpc>
            </a:pPr>
            <a:r>
              <a:rPr lang="de-DE" sz="2000" dirty="0"/>
              <a:t>Neuartige Ideen</a:t>
            </a:r>
          </a:p>
          <a:p>
            <a:pPr>
              <a:lnSpc>
                <a:spcPct val="110000"/>
              </a:lnSpc>
            </a:pPr>
            <a:r>
              <a:rPr lang="de-DE" sz="2000" dirty="0"/>
              <a:t>Einzelaufgaben zur Projektidee	 </a:t>
            </a:r>
          </a:p>
          <a:p>
            <a:pPr marL="914400" lvl="1" indent="-457200">
              <a:lnSpc>
                <a:spcPct val="110000"/>
              </a:lnSpc>
              <a:buFont typeface="+mj-lt"/>
              <a:buAutoNum type="arabicPeriod"/>
            </a:pPr>
            <a:r>
              <a:rPr lang="de-DE" sz="2000" dirty="0"/>
              <a:t>Anwendung </a:t>
            </a:r>
            <a:r>
              <a:rPr lang="de-DE" sz="2000" b="1" dirty="0"/>
              <a:t>einer</a:t>
            </a:r>
            <a:r>
              <a:rPr lang="de-DE" sz="2000" dirty="0"/>
              <a:t> Kreativitätstechnik (bspw. Brainwriting) zum Finden von Ideen für innovative IT-Geschäftsmodelle </a:t>
            </a:r>
          </a:p>
          <a:p>
            <a:pPr marL="914400" lvl="1" indent="-457200">
              <a:lnSpc>
                <a:spcPct val="110000"/>
              </a:lnSpc>
              <a:buFont typeface="+mj-lt"/>
              <a:buAutoNum type="arabicPeriod"/>
            </a:pPr>
            <a:r>
              <a:rPr lang="de-DE" sz="2000" dirty="0"/>
              <a:t>Verdichtung der erzeugten Ideen auf die 8 wichtigsten (diese 8 Ideen müssen innovativ, d. h. neuartig sein)</a:t>
            </a:r>
          </a:p>
          <a:p>
            <a:pPr marL="914400" lvl="1" indent="-457200">
              <a:lnSpc>
                <a:spcPct val="110000"/>
              </a:lnSpc>
              <a:buFont typeface="+mj-lt"/>
              <a:buAutoNum type="arabicPeriod"/>
            </a:pPr>
            <a:r>
              <a:rPr lang="de-DE" sz="2000" dirty="0"/>
              <a:t>Darstellung der Ideenfindung in der Präsentation</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5</a:t>
            </a:fld>
            <a:endParaRPr lang="en-GB" noProof="0" dirty="0"/>
          </a:p>
        </p:txBody>
      </p:sp>
    </p:spTree>
    <p:extLst>
      <p:ext uri="{BB962C8B-B14F-4D97-AF65-F5344CB8AC3E}">
        <p14:creationId xmlns:p14="http://schemas.microsoft.com/office/powerpoint/2010/main" val="192837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Hinweise zur Projektidee</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r>
              <a:rPr lang="de-DE" sz="2000" dirty="0"/>
              <a:t>Jedes Teammitglied sollte ca. 8 Ideen erzeugen (Masse statt Klasse)</a:t>
            </a:r>
          </a:p>
          <a:p>
            <a:r>
              <a:rPr lang="de-DE" sz="2000" dirty="0"/>
              <a:t>Die Bewertung der Ideen erfolgt erst </a:t>
            </a:r>
            <a:r>
              <a:rPr lang="de-DE" sz="2000" b="1" dirty="0"/>
              <a:t>nach(!) </a:t>
            </a:r>
            <a:r>
              <a:rPr lang="de-DE" sz="2000" dirty="0"/>
              <a:t>der Ideenfindung</a:t>
            </a:r>
          </a:p>
          <a:p>
            <a:r>
              <a:rPr lang="de-DE" sz="2000" dirty="0"/>
              <a:t>Es muss sich bei den Ideen um wirklich </a:t>
            </a:r>
            <a:r>
              <a:rPr lang="de-DE" sz="2000" b="1" dirty="0"/>
              <a:t>neuartige</a:t>
            </a:r>
            <a:r>
              <a:rPr lang="de-DE" sz="2000" dirty="0"/>
              <a:t> handeln. </a:t>
            </a:r>
          </a:p>
          <a:p>
            <a:r>
              <a:rPr lang="de-DE" sz="2000" dirty="0"/>
              <a:t>Überprüfung per Internetrecherche</a:t>
            </a:r>
          </a:p>
          <a:p>
            <a:r>
              <a:rPr lang="de-DE" sz="2000" dirty="0"/>
              <a:t>Ideen die jenseits der fachlichen Kompetenz liegen werden ausgeschlossen</a:t>
            </a:r>
          </a:p>
          <a:p>
            <a:r>
              <a:rPr lang="de-DE" sz="2000" dirty="0"/>
              <a:t>Die endgültige Auswahl der besten Idee erfolgt in einer </a:t>
            </a:r>
            <a:r>
              <a:rPr lang="de-DE" sz="2000" b="1" dirty="0"/>
              <a:t>späteren Aufgabe (Übung 3)</a:t>
            </a:r>
          </a:p>
          <a:p>
            <a:pPr marL="0" indent="0">
              <a:buNone/>
            </a:pPr>
            <a:endParaRPr lang="de-DE" sz="2000" dirty="0"/>
          </a:p>
          <a:p>
            <a:pPr marL="0" indent="0">
              <a:buNone/>
            </a:pPr>
            <a:endParaRPr lang="de-DE" sz="2000" dirty="0"/>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6</a:t>
            </a:fld>
            <a:endParaRPr lang="en-GB" noProof="0" dirty="0"/>
          </a:p>
        </p:txBody>
      </p:sp>
    </p:spTree>
    <p:extLst>
      <p:ext uri="{BB962C8B-B14F-4D97-AF65-F5344CB8AC3E}">
        <p14:creationId xmlns:p14="http://schemas.microsoft.com/office/powerpoint/2010/main" val="327669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Kreativitätstechniken</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r>
              <a:rPr lang="de-DE" sz="2000" dirty="0"/>
              <a:t>Kreativitätstechniken helfen, neue Themen zu erkunden</a:t>
            </a:r>
          </a:p>
          <a:p>
            <a:r>
              <a:rPr lang="de-DE" sz="2000" dirty="0"/>
              <a:t>Sie liefern sehr rasch, sehr viele Grundideen</a:t>
            </a:r>
          </a:p>
          <a:p>
            <a:r>
              <a:rPr lang="de-DE" sz="2000" dirty="0"/>
              <a:t>Gruppe fördert Kreativität: Gegenseitige Inspiration</a:t>
            </a:r>
          </a:p>
          <a:p>
            <a:r>
              <a:rPr lang="de-DE" sz="2000" dirty="0"/>
              <a:t>Einsatz: Ideen für neue Produkte, Services, Unternehmen, ... </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7</a:t>
            </a:fld>
            <a:endParaRPr lang="en-GB" noProof="0" dirty="0"/>
          </a:p>
        </p:txBody>
      </p:sp>
    </p:spTree>
    <p:extLst>
      <p:ext uri="{BB962C8B-B14F-4D97-AF65-F5344CB8AC3E}">
        <p14:creationId xmlns:p14="http://schemas.microsoft.com/office/powerpoint/2010/main" val="324738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Der kreative Prozess</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8</a:t>
            </a:fld>
            <a:endParaRPr lang="en-GB" noProof="0" dirty="0"/>
          </a:p>
        </p:txBody>
      </p:sp>
      <p:sp>
        <p:nvSpPr>
          <p:cNvPr id="7" name="Textfeld 6">
            <a:extLst>
              <a:ext uri="{FF2B5EF4-FFF2-40B4-BE49-F238E27FC236}">
                <a16:creationId xmlns:a16="http://schemas.microsoft.com/office/drawing/2014/main" id="{7545103D-86D1-0F1F-C0D3-4280E9BEC4D8}"/>
              </a:ext>
            </a:extLst>
          </p:cNvPr>
          <p:cNvSpPr txBox="1"/>
          <p:nvPr/>
        </p:nvSpPr>
        <p:spPr>
          <a:xfrm>
            <a:off x="2892547" y="1682535"/>
            <a:ext cx="2622063" cy="954107"/>
          </a:xfrm>
          <a:prstGeom prst="rect">
            <a:avLst/>
          </a:prstGeom>
          <a:noFill/>
        </p:spPr>
        <p:txBody>
          <a:bodyPr wrap="none" rtlCol="0">
            <a:spAutoFit/>
          </a:bodyPr>
          <a:lstStyle/>
          <a:p>
            <a:pPr algn="r"/>
            <a:r>
              <a:rPr lang="de-DE" sz="2000" b="1" dirty="0"/>
              <a:t>Ist-Analyse</a:t>
            </a:r>
          </a:p>
          <a:p>
            <a:pPr algn="r"/>
            <a:r>
              <a:rPr lang="de-DE" dirty="0"/>
              <a:t>Was ist die Ausgangslage?</a:t>
            </a:r>
          </a:p>
          <a:p>
            <a:pPr algn="r"/>
            <a:r>
              <a:rPr lang="de-DE" dirty="0"/>
              <a:t>Was ist das Problem?</a:t>
            </a:r>
          </a:p>
        </p:txBody>
      </p:sp>
      <p:sp>
        <p:nvSpPr>
          <p:cNvPr id="8" name="Textfeld 7">
            <a:extLst>
              <a:ext uri="{FF2B5EF4-FFF2-40B4-BE49-F238E27FC236}">
                <a16:creationId xmlns:a16="http://schemas.microsoft.com/office/drawing/2014/main" id="{075632B9-2794-17B6-C264-F3E5B7FE0A1D}"/>
              </a:ext>
            </a:extLst>
          </p:cNvPr>
          <p:cNvSpPr txBox="1"/>
          <p:nvPr/>
        </p:nvSpPr>
        <p:spPr>
          <a:xfrm>
            <a:off x="2903445" y="3203246"/>
            <a:ext cx="2611164" cy="954107"/>
          </a:xfrm>
          <a:prstGeom prst="rect">
            <a:avLst/>
          </a:prstGeom>
          <a:noFill/>
        </p:spPr>
        <p:txBody>
          <a:bodyPr wrap="none" rtlCol="0">
            <a:spAutoFit/>
          </a:bodyPr>
          <a:lstStyle/>
          <a:p>
            <a:pPr algn="r"/>
            <a:r>
              <a:rPr lang="de-DE" sz="2000" b="1" dirty="0"/>
              <a:t>Teambildung</a:t>
            </a:r>
          </a:p>
          <a:p>
            <a:pPr algn="r"/>
            <a:r>
              <a:rPr lang="de-DE" dirty="0"/>
              <a:t>Wen brauchen wir dazu?</a:t>
            </a:r>
          </a:p>
          <a:p>
            <a:pPr algn="r"/>
            <a:r>
              <a:rPr lang="de-DE" dirty="0"/>
              <a:t>Wer hat welches Stärken?</a:t>
            </a:r>
          </a:p>
        </p:txBody>
      </p:sp>
      <p:sp>
        <p:nvSpPr>
          <p:cNvPr id="9" name="Textfeld 8">
            <a:extLst>
              <a:ext uri="{FF2B5EF4-FFF2-40B4-BE49-F238E27FC236}">
                <a16:creationId xmlns:a16="http://schemas.microsoft.com/office/drawing/2014/main" id="{C1382293-67AE-AEA5-8E01-BF7AD2DDE542}"/>
              </a:ext>
            </a:extLst>
          </p:cNvPr>
          <p:cNvSpPr txBox="1"/>
          <p:nvPr/>
        </p:nvSpPr>
        <p:spPr>
          <a:xfrm>
            <a:off x="2456593" y="4723957"/>
            <a:ext cx="3052567" cy="954107"/>
          </a:xfrm>
          <a:prstGeom prst="rect">
            <a:avLst/>
          </a:prstGeom>
          <a:noFill/>
        </p:spPr>
        <p:txBody>
          <a:bodyPr wrap="none" rtlCol="0">
            <a:spAutoFit/>
          </a:bodyPr>
          <a:lstStyle/>
          <a:p>
            <a:pPr algn="r"/>
            <a:r>
              <a:rPr lang="de-DE" sz="2000" b="1" dirty="0"/>
              <a:t>Selektionsphase</a:t>
            </a:r>
          </a:p>
          <a:p>
            <a:pPr algn="r"/>
            <a:r>
              <a:rPr lang="de-DE" dirty="0"/>
              <a:t>Welche Ideen sind realistisch?</a:t>
            </a:r>
          </a:p>
          <a:p>
            <a:pPr algn="r"/>
            <a:r>
              <a:rPr lang="de-DE" dirty="0"/>
              <a:t>Welche Ideen passen optimal?</a:t>
            </a:r>
          </a:p>
        </p:txBody>
      </p:sp>
      <p:sp>
        <p:nvSpPr>
          <p:cNvPr id="10" name="Textfeld 9">
            <a:extLst>
              <a:ext uri="{FF2B5EF4-FFF2-40B4-BE49-F238E27FC236}">
                <a16:creationId xmlns:a16="http://schemas.microsoft.com/office/drawing/2014/main" id="{0D12CA8F-D044-CB8B-F188-7825D574604B}"/>
              </a:ext>
            </a:extLst>
          </p:cNvPr>
          <p:cNvSpPr txBox="1"/>
          <p:nvPr/>
        </p:nvSpPr>
        <p:spPr>
          <a:xfrm>
            <a:off x="6688293" y="2440149"/>
            <a:ext cx="2539221" cy="954107"/>
          </a:xfrm>
          <a:prstGeom prst="rect">
            <a:avLst/>
          </a:prstGeom>
          <a:noFill/>
        </p:spPr>
        <p:txBody>
          <a:bodyPr wrap="none" rtlCol="0">
            <a:spAutoFit/>
          </a:bodyPr>
          <a:lstStyle/>
          <a:p>
            <a:r>
              <a:rPr lang="de-DE" sz="2000" b="1" dirty="0"/>
              <a:t>Zieldefinition</a:t>
            </a:r>
          </a:p>
          <a:p>
            <a:r>
              <a:rPr lang="de-DE" dirty="0"/>
              <a:t>Wo wollen wir hin?</a:t>
            </a:r>
          </a:p>
          <a:p>
            <a:r>
              <a:rPr lang="de-DE" dirty="0"/>
              <a:t>Was soll die Idee leisten?</a:t>
            </a:r>
          </a:p>
        </p:txBody>
      </p:sp>
      <p:sp>
        <p:nvSpPr>
          <p:cNvPr id="11" name="Textfeld 10">
            <a:extLst>
              <a:ext uri="{FF2B5EF4-FFF2-40B4-BE49-F238E27FC236}">
                <a16:creationId xmlns:a16="http://schemas.microsoft.com/office/drawing/2014/main" id="{700C1270-C02E-F9D4-93E2-D66537FA54AC}"/>
              </a:ext>
            </a:extLst>
          </p:cNvPr>
          <p:cNvSpPr txBox="1"/>
          <p:nvPr/>
        </p:nvSpPr>
        <p:spPr>
          <a:xfrm>
            <a:off x="6688291" y="3976685"/>
            <a:ext cx="2081724" cy="954107"/>
          </a:xfrm>
          <a:prstGeom prst="rect">
            <a:avLst/>
          </a:prstGeom>
          <a:noFill/>
        </p:spPr>
        <p:txBody>
          <a:bodyPr wrap="none" rtlCol="0">
            <a:spAutoFit/>
          </a:bodyPr>
          <a:lstStyle/>
          <a:p>
            <a:r>
              <a:rPr lang="de-DE" sz="2000" b="1" dirty="0"/>
              <a:t>Kreativphase</a:t>
            </a:r>
          </a:p>
          <a:p>
            <a:r>
              <a:rPr lang="de-DE" dirty="0"/>
              <a:t>Was sind die Ideen?</a:t>
            </a:r>
          </a:p>
          <a:p>
            <a:r>
              <a:rPr lang="de-DE" dirty="0"/>
              <a:t>Keine Denkverbote!</a:t>
            </a:r>
          </a:p>
        </p:txBody>
      </p:sp>
      <p:cxnSp>
        <p:nvCxnSpPr>
          <p:cNvPr id="12" name="Gerade Verbindung mit Pfeil 11">
            <a:extLst>
              <a:ext uri="{FF2B5EF4-FFF2-40B4-BE49-F238E27FC236}">
                <a16:creationId xmlns:a16="http://schemas.microsoft.com/office/drawing/2014/main" id="{1664160E-90A8-7450-642F-B49222BE2BDA}"/>
              </a:ext>
            </a:extLst>
          </p:cNvPr>
          <p:cNvCxnSpPr/>
          <p:nvPr/>
        </p:nvCxnSpPr>
        <p:spPr>
          <a:xfrm flipH="1">
            <a:off x="6089422" y="1555320"/>
            <a:ext cx="6578" cy="447990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r Verbinder 14">
            <a:extLst>
              <a:ext uri="{FF2B5EF4-FFF2-40B4-BE49-F238E27FC236}">
                <a16:creationId xmlns:a16="http://schemas.microsoft.com/office/drawing/2014/main" id="{CA54E4A7-A16B-2891-E16B-DA2B57D86100}"/>
              </a:ext>
            </a:extLst>
          </p:cNvPr>
          <p:cNvCxnSpPr/>
          <p:nvPr/>
        </p:nvCxnSpPr>
        <p:spPr>
          <a:xfrm>
            <a:off x="5576541" y="1871083"/>
            <a:ext cx="516171"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5">
            <a:extLst>
              <a:ext uri="{FF2B5EF4-FFF2-40B4-BE49-F238E27FC236}">
                <a16:creationId xmlns:a16="http://schemas.microsoft.com/office/drawing/2014/main" id="{7EE1FDB5-1B36-B0D2-8E13-37CC975224C1}"/>
              </a:ext>
            </a:extLst>
          </p:cNvPr>
          <p:cNvCxnSpPr/>
          <p:nvPr/>
        </p:nvCxnSpPr>
        <p:spPr>
          <a:xfrm>
            <a:off x="6089423" y="2636641"/>
            <a:ext cx="516171"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6">
            <a:extLst>
              <a:ext uri="{FF2B5EF4-FFF2-40B4-BE49-F238E27FC236}">
                <a16:creationId xmlns:a16="http://schemas.microsoft.com/office/drawing/2014/main" id="{A35C76EA-7816-64C4-06EF-4E7D248903B6}"/>
              </a:ext>
            </a:extLst>
          </p:cNvPr>
          <p:cNvCxnSpPr/>
          <p:nvPr/>
        </p:nvCxnSpPr>
        <p:spPr>
          <a:xfrm>
            <a:off x="5579830" y="3410969"/>
            <a:ext cx="516171"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7">
            <a:extLst>
              <a:ext uri="{FF2B5EF4-FFF2-40B4-BE49-F238E27FC236}">
                <a16:creationId xmlns:a16="http://schemas.microsoft.com/office/drawing/2014/main" id="{B400F4BF-2782-2AC9-CB34-F1DEFBB4BB97}"/>
              </a:ext>
            </a:extLst>
          </p:cNvPr>
          <p:cNvCxnSpPr/>
          <p:nvPr/>
        </p:nvCxnSpPr>
        <p:spPr>
          <a:xfrm>
            <a:off x="6096001" y="4165563"/>
            <a:ext cx="516171"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Gerader Verbinder 18">
            <a:extLst>
              <a:ext uri="{FF2B5EF4-FFF2-40B4-BE49-F238E27FC236}">
                <a16:creationId xmlns:a16="http://schemas.microsoft.com/office/drawing/2014/main" id="{AB6CD219-232E-EF83-37F0-876AF432FB62}"/>
              </a:ext>
            </a:extLst>
          </p:cNvPr>
          <p:cNvCxnSpPr/>
          <p:nvPr/>
        </p:nvCxnSpPr>
        <p:spPr>
          <a:xfrm>
            <a:off x="5579830" y="4937078"/>
            <a:ext cx="516171"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04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4DFEC-A184-C22E-53A2-52CC465B2681}"/>
              </a:ext>
            </a:extLst>
          </p:cNvPr>
          <p:cNvSpPr>
            <a:spLocks noGrp="1"/>
          </p:cNvSpPr>
          <p:nvPr>
            <p:ph type="title"/>
          </p:nvPr>
        </p:nvSpPr>
        <p:spPr>
          <a:xfrm>
            <a:off x="838200" y="546795"/>
            <a:ext cx="10515600" cy="809667"/>
          </a:xfrm>
        </p:spPr>
        <p:txBody>
          <a:bodyPr>
            <a:normAutofit/>
          </a:bodyPr>
          <a:lstStyle/>
          <a:p>
            <a:r>
              <a:rPr lang="de-DE" sz="4000" dirty="0"/>
              <a:t>Anwendung von Kreativitätstechniken</a:t>
            </a:r>
          </a:p>
        </p:txBody>
      </p:sp>
      <p:sp>
        <p:nvSpPr>
          <p:cNvPr id="3" name="Inhaltsplatzhalter 2">
            <a:extLst>
              <a:ext uri="{FF2B5EF4-FFF2-40B4-BE49-F238E27FC236}">
                <a16:creationId xmlns:a16="http://schemas.microsoft.com/office/drawing/2014/main" id="{14146619-8832-8ABB-6023-7BB48498899C}"/>
              </a:ext>
            </a:extLst>
          </p:cNvPr>
          <p:cNvSpPr>
            <a:spLocks noGrp="1"/>
          </p:cNvSpPr>
          <p:nvPr>
            <p:ph idx="1"/>
          </p:nvPr>
        </p:nvSpPr>
        <p:spPr>
          <a:xfrm>
            <a:off x="838200" y="1665298"/>
            <a:ext cx="10515600" cy="4511666"/>
          </a:xfrm>
        </p:spPr>
        <p:txBody>
          <a:bodyPr>
            <a:noAutofit/>
          </a:bodyPr>
          <a:lstStyle/>
          <a:p>
            <a:r>
              <a:rPr lang="de-DE" sz="2000" dirty="0"/>
              <a:t>Es sollten alle Ideen und Vorschläge aufgenommen werden und nicht vor Abschluss der Bewertung bereits verworfen werden.</a:t>
            </a:r>
          </a:p>
          <a:p>
            <a:r>
              <a:rPr lang="de-DE" sz="2000" dirty="0"/>
              <a:t>Keine Wertung oder Beurteilung der Ideen im Vorfeld.</a:t>
            </a:r>
          </a:p>
          <a:p>
            <a:r>
              <a:rPr lang="de-DE" sz="2000" dirty="0"/>
              <a:t>Jeder soll seine Meinung frei äußern können.</a:t>
            </a:r>
          </a:p>
          <a:p>
            <a:r>
              <a:rPr lang="de-DE" sz="2000" dirty="0"/>
              <a:t>Man kann auf Ideen der anderen aufbauen.</a:t>
            </a:r>
          </a:p>
          <a:p>
            <a:r>
              <a:rPr lang="de-DE" sz="2000" dirty="0"/>
              <a:t>Keine „Totschlagargumente“ (Das haben wir schon immer so gemacht).</a:t>
            </a:r>
          </a:p>
          <a:p>
            <a:r>
              <a:rPr lang="de-DE" sz="2000" dirty="0"/>
              <a:t>Je kreativer, desto besser.</a:t>
            </a:r>
          </a:p>
          <a:p>
            <a:r>
              <a:rPr lang="de-DE" sz="2000" dirty="0"/>
              <a:t>Gerade bei Kreativitätsterminen auf ausreichende Pausen und Erholung achten.</a:t>
            </a:r>
          </a:p>
          <a:p>
            <a:r>
              <a:rPr lang="de-DE" sz="2000" dirty="0"/>
              <a:t>Positives Umfeld schaffen (Raum, Klima, Licht, etc.).</a:t>
            </a:r>
          </a:p>
        </p:txBody>
      </p:sp>
      <p:sp>
        <p:nvSpPr>
          <p:cNvPr id="6" name="Foliennummernplatzhalter 3">
            <a:extLst>
              <a:ext uri="{FF2B5EF4-FFF2-40B4-BE49-F238E27FC236}">
                <a16:creationId xmlns:a16="http://schemas.microsoft.com/office/drawing/2014/main" id="{5CF940DD-AD4A-0F90-4ABD-A7A398C7DABF}"/>
              </a:ext>
            </a:extLst>
          </p:cNvPr>
          <p:cNvSpPr>
            <a:spLocks noGrp="1"/>
          </p:cNvSpPr>
          <p:nvPr>
            <p:ph type="sldNum" sz="quarter" idx="12"/>
          </p:nvPr>
        </p:nvSpPr>
        <p:spPr>
          <a:xfrm>
            <a:off x="8610600" y="6356350"/>
            <a:ext cx="2743200" cy="365125"/>
          </a:xfrm>
        </p:spPr>
        <p:txBody>
          <a:bodyPr/>
          <a:lstStyle/>
          <a:p>
            <a:fld id="{759F796E-79CB-43D5-A930-96A4C602F9BB}" type="slidenum">
              <a:rPr lang="en-GB" noProof="0" smtClean="0"/>
              <a:pPr/>
              <a:t>9</a:t>
            </a:fld>
            <a:endParaRPr lang="en-GB" noProof="0" dirty="0"/>
          </a:p>
        </p:txBody>
      </p:sp>
    </p:spTree>
    <p:extLst>
      <p:ext uri="{BB962C8B-B14F-4D97-AF65-F5344CB8AC3E}">
        <p14:creationId xmlns:p14="http://schemas.microsoft.com/office/powerpoint/2010/main" val="26723843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1459</Words>
  <Application>Microsoft Macintosh PowerPoint</Application>
  <PresentationFormat>Widescreen</PresentationFormat>
  <Paragraphs>228</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DM Sans</vt:lpstr>
      <vt:lpstr>DM Sans Bold</vt:lpstr>
      <vt:lpstr>Office</vt:lpstr>
      <vt:lpstr> Projektmanagement  (AI1145) WiSe 2023/24   Daniel Knorn | Sebastian Brähler  @kaleidos:code GmbH  Michaela Ludolph @HS Fulda  In Vertretung von Prof. Dr. Michael Kaib  - Praktische Übung –  Basierend auf Praktikumsunterlagen von:  Prof. Dr. Michael Kaib  </vt:lpstr>
      <vt:lpstr>Gliederung</vt:lpstr>
      <vt:lpstr>Terminplanung</vt:lpstr>
      <vt:lpstr>Vorstellung &amp; Protokolle</vt:lpstr>
      <vt:lpstr>Projektidee</vt:lpstr>
      <vt:lpstr>Hinweise zur Projektidee</vt:lpstr>
      <vt:lpstr>Kreativitätstechniken</vt:lpstr>
      <vt:lpstr>Der kreative Prozess</vt:lpstr>
      <vt:lpstr>Anwendung von Kreativitätstechniken</vt:lpstr>
      <vt:lpstr>Brainstorming/ Brainwriting (1)</vt:lpstr>
      <vt:lpstr>Brainstorming/ Brainwriting (2)</vt:lpstr>
      <vt:lpstr>6-3-5 Methode</vt:lpstr>
      <vt:lpstr>World Café</vt:lpstr>
      <vt:lpstr>Umkehrtechnik/ Kopfstand</vt:lpstr>
      <vt:lpstr>Walt-Disney-Methode</vt:lpstr>
      <vt:lpstr>Gliederung der Präsentation (Übung 1 und 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Projektmanagement  (AI1145)   Sebastian Brähler, Daniel Knorn &amp; Michaela Ludolph  - Praktische Übung –  Basierend auf Praktikumsunterlagen von:  Prof. Dr. Michael Kaib  </dc:title>
  <dc:creator>Daniel Knorn</dc:creator>
  <cp:lastModifiedBy>Pham Phuong Anh Nguyen</cp:lastModifiedBy>
  <cp:revision>31</cp:revision>
  <dcterms:created xsi:type="dcterms:W3CDTF">2023-10-19T13:40:23Z</dcterms:created>
  <dcterms:modified xsi:type="dcterms:W3CDTF">2023-11-14T21:15:56Z</dcterms:modified>
</cp:coreProperties>
</file>