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8"/>
  </p:notesMasterIdLst>
  <p:sldIdLst>
    <p:sldId id="257" r:id="rId2"/>
    <p:sldId id="1144" r:id="rId3"/>
    <p:sldId id="1143" r:id="rId4"/>
    <p:sldId id="1145" r:id="rId5"/>
    <p:sldId id="1201" r:id="rId6"/>
    <p:sldId id="1202" r:id="rId7"/>
    <p:sldId id="1203" r:id="rId8"/>
    <p:sldId id="1204" r:id="rId9"/>
    <p:sldId id="1205" r:id="rId10"/>
    <p:sldId id="1206" r:id="rId11"/>
    <p:sldId id="1207" r:id="rId12"/>
    <p:sldId id="1208" r:id="rId13"/>
    <p:sldId id="1209" r:id="rId14"/>
    <p:sldId id="1210" r:id="rId15"/>
    <p:sldId id="1211" r:id="rId16"/>
    <p:sldId id="119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0"/>
    <p:restoredTop sz="74052"/>
  </p:normalViewPr>
  <p:slideViewPr>
    <p:cSldViewPr snapToGrid="0">
      <p:cViewPr varScale="1">
        <p:scale>
          <a:sx n="108" d="100"/>
          <a:sy n="108" d="100"/>
        </p:scale>
        <p:origin x="2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4A06B-26A8-2B43-A424-99ACEB0B5BE7}" type="datetimeFigureOut">
              <a:rPr lang="de-DE" smtClean="0"/>
              <a:t>01.11.23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B09D9-9F17-DD4E-B37A-832A795A8B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050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8A4CD-CA0D-443F-AFA4-9C1CECE6A8C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746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B09D9-9F17-DD4E-B37A-832A795A8B0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089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B09D9-9F17-DD4E-B37A-832A795A8B0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292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B09D9-9F17-DD4E-B37A-832A795A8B0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91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B09D9-9F17-DD4E-B37A-832A795A8B0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611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B09D9-9F17-DD4E-B37A-832A795A8B0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289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B09D9-9F17-DD4E-B37A-832A795A8B0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244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B09D9-9F17-DD4E-B37A-832A795A8B0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128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B09D9-9F17-DD4E-B37A-832A795A8B0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457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B09D9-9F17-DD4E-B37A-832A795A8B0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4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B09D9-9F17-DD4E-B37A-832A795A8B0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722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B09D9-9F17-DD4E-B37A-832A795A8B0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85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C8535-3F90-CFA5-F762-77FFE1F4E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1EF945-B9F9-1788-951D-8241FD332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50983F-3B28-43B5-3035-153AB86D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11/1/23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413185-EBE6-D1B1-2C95-7174DBC4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B9E23F-2569-0153-E416-6712767A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5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9F786-8288-5367-97D7-DA98BE4F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B2F2DE-44B8-A949-0CB7-5F667F5DB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D90E2D-9383-CDF3-3E5A-26D4DD3B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11/1/23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73A6E-A9BD-0433-B454-27320EA4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366359-EAF7-C74B-B4D6-E7CDF709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8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80068C-B374-9F22-B5F7-BD578C4EF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7F746D-C483-CAE9-4893-89568A6E4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C0A202-8C60-5EF1-6B7E-E3C3EA8C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11/1/23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ACB78F-DC19-EA8C-B048-742B34ED0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0B4E9B-81E6-D8FC-6EC8-E850D559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6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B2D5EE-8454-DE94-4331-E3933101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ADD70A-F72F-DF9C-84AB-962A293B8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7539DD-E82C-1292-6176-7942AAB1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11/1/23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1C00AE-30F4-4099-1E1F-E69D95E6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62C620-6395-5E40-7F70-3B5F6C3F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0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FDF1E-5A1D-C454-E590-D1A5F167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FAFC54-7149-3F6F-25D8-59E677CE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799A3B-F838-4194-9F2E-C6C75F38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11/1/23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774B45-A67B-F7E9-FC7B-1C058DB4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7E27CE-38E0-7AA3-7545-F5B8D46E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21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E58BB-8DE9-4561-5725-51AB4388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D3DE57-AEB9-FD91-25DC-95A0F08E5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0BA66D-059B-31DF-2046-66AC0B04E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57F3F5-0BD7-4D92-F707-D4892970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11/1/23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A84111-218C-759F-E034-D38A53BA6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401ABF-E99E-9A23-17FB-0543B296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43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C384D-1AFB-2B29-7529-C0A6C226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6E2996-3C74-BB32-8387-9E7330EB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209AA1-27A1-F810-45F0-B1E022F50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D612998-21B3-FA10-7EED-CB42551C9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0DC946F-90D5-DED5-24F8-335157E69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38D1A2-E917-76CF-6BC8-C21B06AE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11/1/23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872FD0-E171-5FBC-BD25-659D4C95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A8F493-CD59-D183-5E56-ADEB4CC2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6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23C57-160C-14D2-41A8-49D19CC6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1E8488-1C48-88BC-477D-8027DE9B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11/1/23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6FE8DB-40EB-98F8-4D08-512ECF94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CCDC7F-C93E-8944-550D-7E68C0DB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3638642-4C67-9C53-8889-306EE847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11/1/23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9730C8-E600-061F-C6E7-E14F6E521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93C8F5-FDA7-7DEA-B477-9315AA14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2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CB081-BC1E-B00C-377F-0F53C7B5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02EE0D-2D39-E77A-E3C0-57E24B905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CB3339-4A1E-7AD3-BAF5-78B2056B1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41CB4A-9CBA-E424-F6F5-40B3878E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11/1/23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445640-2D5B-F5A4-545E-671CAB45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6AD03F-6B7B-6FAF-DD5F-DCBE5BC3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8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CBCF9-4CDB-CF4F-5262-4C1BEDB6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9B9256E-EAA1-C7DD-CDD8-B5599C806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895AC3-DACB-8194-4119-71EB5EF58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40417F-9D2A-CD21-10EB-D7EDBE1B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11/1/23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7920B8-6592-EBF7-5D01-CAC2796B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74B336-77BA-7551-5296-716BCA19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9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AA6BE5D-A7A6-F7CC-3130-8E6688310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F6811B-3258-548F-E1E0-73A866AE8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CFFC4C-4BD7-47D0-2670-027F6C673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11/1/23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140DD9-8CCD-E485-880D-2916CC54A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818D3C-1556-DDAB-59A6-288DD9F34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4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E6BFF-4F71-4FAE-804E-88041C62F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407" y="567173"/>
            <a:ext cx="5431629" cy="5907199"/>
          </a:xfrm>
        </p:spPr>
        <p:txBody>
          <a:bodyPr>
            <a:normAutofit fontScale="90000"/>
          </a:bodyPr>
          <a:lstStyle/>
          <a:p>
            <a:br>
              <a:rPr lang="de-DE" sz="3000" b="1" dirty="0"/>
            </a:br>
            <a:r>
              <a:rPr lang="de-DE" sz="3000" b="1" dirty="0"/>
              <a:t>Projektmanagement </a:t>
            </a:r>
            <a:br>
              <a:rPr lang="de-DE" sz="3000" b="1" dirty="0"/>
            </a:br>
            <a:r>
              <a:rPr lang="de-DE" sz="3000" b="1" dirty="0"/>
              <a:t>(AI1145)</a:t>
            </a:r>
            <a:br>
              <a:rPr lang="de-DE" sz="3000" b="1" dirty="0"/>
            </a:br>
            <a:r>
              <a:rPr lang="de-DE" sz="2200" dirty="0" err="1"/>
              <a:t>WiSe</a:t>
            </a:r>
            <a:r>
              <a:rPr lang="de-DE" sz="2200" dirty="0"/>
              <a:t> 2023/24</a:t>
            </a:r>
            <a:br>
              <a:rPr lang="de-DE" sz="2200" b="1" dirty="0"/>
            </a:br>
            <a:r>
              <a:rPr lang="de-DE" sz="2200" b="1" dirty="0"/>
              <a:t> </a:t>
            </a:r>
            <a:br>
              <a:rPr lang="de-DE" sz="2200" b="1" dirty="0"/>
            </a:br>
            <a:r>
              <a:rPr lang="de-DE" sz="2200" dirty="0"/>
              <a:t>Daniel Knorn | Sebastian Brähler </a:t>
            </a:r>
            <a:br>
              <a:rPr lang="de-DE" sz="2200" dirty="0"/>
            </a:br>
            <a:r>
              <a:rPr lang="de-DE" sz="2200" dirty="0"/>
              <a:t>@</a:t>
            </a:r>
            <a:r>
              <a:rPr lang="de-DE" sz="2200" dirty="0" err="1"/>
              <a:t>kaleidos:code</a:t>
            </a:r>
            <a:r>
              <a:rPr lang="de-DE" sz="2200" dirty="0"/>
              <a:t> GmbH</a:t>
            </a:r>
            <a:br>
              <a:rPr lang="de-DE" sz="2200" dirty="0"/>
            </a:br>
            <a:br>
              <a:rPr lang="de-DE" sz="2200" dirty="0"/>
            </a:br>
            <a:r>
              <a:rPr lang="de-DE" sz="2200" dirty="0"/>
              <a:t>Michaela Ludolph @HS Fulda</a:t>
            </a:r>
            <a:br>
              <a:rPr lang="de-DE" sz="2200" dirty="0"/>
            </a:br>
            <a:br>
              <a:rPr lang="de-DE" sz="2200" dirty="0"/>
            </a:br>
            <a:r>
              <a:rPr lang="de-DE" sz="2200" dirty="0"/>
              <a:t>In Vertretung von Prof. Dr. Michael </a:t>
            </a:r>
            <a:r>
              <a:rPr lang="de-DE" sz="2200" dirty="0" err="1"/>
              <a:t>Kaib</a:t>
            </a:r>
            <a:br>
              <a:rPr lang="de-DE" sz="800" dirty="0"/>
            </a:br>
            <a:br>
              <a:rPr lang="de-DE" sz="3000" b="1" dirty="0"/>
            </a:br>
            <a:r>
              <a:rPr lang="de-DE" sz="3000" b="1" dirty="0"/>
              <a:t>- Praktische Übung –</a:t>
            </a:r>
            <a:br>
              <a:rPr lang="de-DE" sz="3000" b="1" dirty="0"/>
            </a:br>
            <a:br>
              <a:rPr lang="de-DE" sz="1300" b="1" dirty="0"/>
            </a:br>
            <a:r>
              <a:rPr lang="de-DE" sz="1300" b="1" dirty="0"/>
              <a:t>Basierend auf Praktikumsunterlagen von:</a:t>
            </a:r>
            <a:br>
              <a:rPr lang="de-DE" sz="1300" b="1" dirty="0"/>
            </a:br>
            <a:r>
              <a:rPr lang="de-DE" sz="1300" b="1" dirty="0"/>
              <a:t> Prof. Dr. Michael </a:t>
            </a:r>
            <a:r>
              <a:rPr lang="de-DE" sz="1300" b="1" dirty="0" err="1"/>
              <a:t>Kaib</a:t>
            </a:r>
            <a:br>
              <a:rPr lang="de-DE" sz="1300" b="1" dirty="0"/>
            </a:br>
            <a:br>
              <a:rPr lang="de-DE" sz="3000" b="1" dirty="0"/>
            </a:br>
            <a:endParaRPr lang="de-DE" sz="3000" b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37" y="2503492"/>
            <a:ext cx="5431629" cy="135790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D1BC468-AEA4-84A5-3C33-D53EC2EDE786}"/>
              </a:ext>
            </a:extLst>
          </p:cNvPr>
          <p:cNvSpPr txBox="1"/>
          <p:nvPr/>
        </p:nvSpPr>
        <p:spPr>
          <a:xfrm>
            <a:off x="1311965" y="3861400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de-DE">
              <a:highlight>
                <a:srgbClr val="FFFF00"/>
              </a:highligh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8608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4DFEC-A184-C22E-53A2-52CC465B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795"/>
            <a:ext cx="10515600" cy="809667"/>
          </a:xfrm>
        </p:spPr>
        <p:txBody>
          <a:bodyPr>
            <a:normAutofit/>
          </a:bodyPr>
          <a:lstStyle/>
          <a:p>
            <a:r>
              <a:rPr lang="de-DE" sz="4000" dirty="0"/>
              <a:t>Brainstorming/ Brainwriting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146619-8832-8ABB-6023-7BB484988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298"/>
            <a:ext cx="10515600" cy="451166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de-DE" sz="2000" b="1" dirty="0"/>
              <a:t>Hilfsmittel: </a:t>
            </a:r>
            <a:r>
              <a:rPr lang="de-DE" sz="2000" dirty="0"/>
              <a:t>Flipchart, Metaplanwand, Karten, Klebepunkte 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de-DE" sz="2000" b="1" dirty="0"/>
              <a:t>Onlinetools:</a:t>
            </a:r>
            <a:r>
              <a:rPr lang="de-DE" sz="2000" dirty="0"/>
              <a:t> </a:t>
            </a:r>
            <a:r>
              <a:rPr lang="de-DE" sz="2000" dirty="0" err="1"/>
              <a:t>Lucidspark</a:t>
            </a:r>
            <a:r>
              <a:rPr lang="de-DE" sz="2000" dirty="0"/>
              <a:t>, Miro ….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de-DE" sz="2000" b="1" dirty="0"/>
              <a:t>Variante 1: Kartenfrage</a:t>
            </a:r>
            <a:endParaRPr lang="de-DE" sz="2000" dirty="0"/>
          </a:p>
          <a:p>
            <a:pPr marL="514350" indent="-51435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de-DE" sz="2000" dirty="0"/>
              <a:t>Aufgabenstellung ist klar formuliert und für alle sichtbar</a:t>
            </a:r>
          </a:p>
          <a:p>
            <a:pPr marL="514350" indent="-51435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de-DE" sz="2000" dirty="0"/>
              <a:t>Teilnehmende bekommen </a:t>
            </a:r>
            <a:r>
              <a:rPr lang="de-DE" sz="2000" i="1" dirty="0" err="1"/>
              <a:t>n</a:t>
            </a:r>
            <a:r>
              <a:rPr lang="de-DE" sz="2000" i="1" dirty="0"/>
              <a:t> </a:t>
            </a:r>
            <a:r>
              <a:rPr lang="de-DE" sz="2000" dirty="0"/>
              <a:t>Karten und schreiben für </a:t>
            </a:r>
            <a:r>
              <a:rPr lang="de-DE" sz="2000" i="1" dirty="0"/>
              <a:t>m </a:t>
            </a:r>
            <a:r>
              <a:rPr lang="de-DE" sz="2000" dirty="0"/>
              <a:t>Minuten Ideen auf (immer nur eine Idee je Karte, max. 3 Zeilen je Karte) </a:t>
            </a:r>
          </a:p>
          <a:p>
            <a:pPr marL="514350" indent="-51435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de-DE" sz="2000" dirty="0"/>
              <a:t>Einsammeln der Karten durch Moderator/in</a:t>
            </a:r>
          </a:p>
          <a:p>
            <a:pPr marL="514350" indent="-51435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de-DE" sz="2000" dirty="0"/>
              <a:t>mischen, vorlesen, anpinnen, ggf. clustern der Karten durch Moderator/in</a:t>
            </a:r>
          </a:p>
          <a:p>
            <a:pPr marL="514350" indent="-51435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de-DE" sz="2000" dirty="0"/>
              <a:t>Teilnehmende kommentieren bei Bedarf ihre eigenen(!) Karten oder ergänzen vorhandene Karten</a:t>
            </a:r>
          </a:p>
          <a:p>
            <a:pPr marL="514350" indent="-51435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de-DE" sz="2000" dirty="0"/>
              <a:t>Duplikate entfernen</a:t>
            </a:r>
          </a:p>
          <a:p>
            <a:pPr marL="514350" indent="-514350">
              <a:lnSpc>
                <a:spcPct val="100000"/>
              </a:lnSpc>
              <a:spcBef>
                <a:spcPts val="800"/>
              </a:spcBef>
              <a:buFont typeface="+mj-lt"/>
              <a:buAutoNum type="arabicPeriod"/>
            </a:pPr>
            <a:r>
              <a:rPr lang="de-DE" sz="2000" dirty="0"/>
              <a:t>Möglichkeit zur Bewertung, bspw. durch Klebepunkte</a:t>
            </a:r>
          </a:p>
        </p:txBody>
      </p:sp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id="{5CF940DD-AD4A-0F90-4ABD-A7A398C7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9F796E-79CB-43D5-A930-96A4C602F9BB}" type="slidenum">
              <a:rPr lang="en-GB" noProof="0" smtClean="0"/>
              <a:pPr/>
              <a:t>10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1061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4DFEC-A184-C22E-53A2-52CC465B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795"/>
            <a:ext cx="10515600" cy="809667"/>
          </a:xfrm>
        </p:spPr>
        <p:txBody>
          <a:bodyPr>
            <a:normAutofit/>
          </a:bodyPr>
          <a:lstStyle/>
          <a:p>
            <a:r>
              <a:rPr lang="de-DE" sz="4000" dirty="0"/>
              <a:t>Brainstorming/ Brainwriting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146619-8832-8ABB-6023-7BB484988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298"/>
            <a:ext cx="10515600" cy="451166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000" b="1" dirty="0"/>
              <a:t>Hilfsmittel: </a:t>
            </a:r>
            <a:r>
              <a:rPr lang="de-DE" sz="2000" dirty="0"/>
              <a:t>Flipchart, Metaplanwand, Karten, Klebepunkte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000" b="1" dirty="0"/>
              <a:t>Onlinetools:</a:t>
            </a:r>
            <a:r>
              <a:rPr lang="de-DE" sz="2000" dirty="0"/>
              <a:t> </a:t>
            </a:r>
            <a:r>
              <a:rPr lang="de-DE" sz="2000" dirty="0" err="1"/>
              <a:t>Lucidspark</a:t>
            </a:r>
            <a:r>
              <a:rPr lang="de-DE" sz="2000" dirty="0"/>
              <a:t>, Miro ….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000" b="1" dirty="0"/>
              <a:t>Variante 2: Zuruffrage</a:t>
            </a:r>
            <a:endParaRPr lang="de-DE" sz="20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de-DE" sz="1800" dirty="0"/>
              <a:t>Aufgabenstellung ist klar formuliert und für alle sichtbar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de-DE" sz="1800" dirty="0"/>
              <a:t>Moderator/in schreibt die Karten selbst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de-DE" sz="1800" dirty="0"/>
              <a:t>Teilnehmende werfen die Ideen (verbal) in den Raum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de-DE" sz="1800" dirty="0"/>
              <a:t>Anpinnen, ggf. clustern der Karten durch Moderator/in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de-DE" sz="1800" dirty="0"/>
              <a:t>Möglichkeit zur Bewertung, bspw. durch Klebepunkte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000" dirty="0"/>
              <a:t>Hinweis: Zuruffrage geht i. d. R. schneller und spontaner als die Kartenfrage, ist aber abhängig von der Teilnehmerzahl; </a:t>
            </a:r>
            <a:br>
              <a:rPr lang="de-DE" sz="2000" dirty="0"/>
            </a:br>
            <a:r>
              <a:rPr lang="de-DE" sz="2000" dirty="0"/>
              <a:t>ggf. zweite Person zum Kartenschreiben einsetzen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</a:rPr>
              <a:t>Beim Brainstorming/ Brainwriting geht es primär um Quantität nicht Qualität!</a:t>
            </a:r>
          </a:p>
        </p:txBody>
      </p:sp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id="{5CF940DD-AD4A-0F90-4ABD-A7A398C7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9F796E-79CB-43D5-A930-96A4C602F9BB}" type="slidenum">
              <a:rPr lang="en-GB" noProof="0" smtClean="0"/>
              <a:pPr/>
              <a:t>11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4068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4DFEC-A184-C22E-53A2-52CC465B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795"/>
            <a:ext cx="10515600" cy="809667"/>
          </a:xfrm>
        </p:spPr>
        <p:txBody>
          <a:bodyPr>
            <a:normAutofit/>
          </a:bodyPr>
          <a:lstStyle/>
          <a:p>
            <a:r>
              <a:rPr lang="de-DE" sz="4000" dirty="0"/>
              <a:t>6-3-5 Methode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146619-8832-8ABB-6023-7BB484988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298"/>
            <a:ext cx="10515600" cy="451166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000" b="1" dirty="0"/>
              <a:t>Hilfsmittel: </a:t>
            </a:r>
            <a:r>
              <a:rPr lang="de-DE" sz="2000" dirty="0"/>
              <a:t>Papier</a:t>
            </a:r>
          </a:p>
          <a:p>
            <a:r>
              <a:rPr lang="de-DE" sz="2000" dirty="0"/>
              <a:t>Aufgabenstellung ist klar formuliert und für alle sichtbar</a:t>
            </a:r>
          </a:p>
          <a:p>
            <a:r>
              <a:rPr lang="de-DE" sz="2000" dirty="0"/>
              <a:t>6 (8) Teilnehmende</a:t>
            </a:r>
          </a:p>
          <a:p>
            <a:r>
              <a:rPr lang="de-DE" sz="2000" dirty="0"/>
              <a:t>Jeder schreibt 3 Vorschläge innerhalb von 5 Minuten auf ein Blatt Papier</a:t>
            </a:r>
          </a:p>
          <a:p>
            <a:r>
              <a:rPr lang="de-DE" sz="2000" dirty="0"/>
              <a:t>Dann wird das Papier zur Nächsten weitergereicht</a:t>
            </a:r>
          </a:p>
          <a:p>
            <a:r>
              <a:rPr lang="de-DE" sz="2000" dirty="0"/>
              <a:t>Jeder schreibt 3 Vorschläge innerhalb von 5 Minuten auf ein Blatt Papier (die vorhandenen Vorschläge dienen als Anregung)</a:t>
            </a:r>
          </a:p>
          <a:p>
            <a:r>
              <a:rPr lang="de-DE" sz="2000" dirty="0"/>
              <a:t>Nach 6 Runden Auswertung der Blätter</a:t>
            </a:r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r>
              <a:rPr lang="de-DE" sz="2000" dirty="0"/>
              <a:t>Lösungen zum Teil durchdachter als beim Brainstorming</a:t>
            </a:r>
          </a:p>
          <a:p>
            <a:r>
              <a:rPr lang="de-DE" sz="2000" dirty="0"/>
              <a:t>Kritische Ideen werden eher schriftlich formuliert</a:t>
            </a:r>
          </a:p>
        </p:txBody>
      </p:sp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id="{5CF940DD-AD4A-0F90-4ABD-A7A398C7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9F796E-79CB-43D5-A930-96A4C602F9BB}" type="slidenum">
              <a:rPr lang="en-GB" noProof="0" smtClean="0"/>
              <a:pPr/>
              <a:t>12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073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4DFEC-A184-C22E-53A2-52CC465B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795"/>
            <a:ext cx="10515600" cy="809667"/>
          </a:xfrm>
        </p:spPr>
        <p:txBody>
          <a:bodyPr>
            <a:normAutofit/>
          </a:bodyPr>
          <a:lstStyle/>
          <a:p>
            <a:r>
              <a:rPr lang="de-DE" sz="4000" dirty="0"/>
              <a:t>World Café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146619-8832-8ABB-6023-7BB484988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298"/>
            <a:ext cx="10515600" cy="451166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000" b="1" dirty="0"/>
              <a:t>Hilfsmittel: </a:t>
            </a:r>
            <a:r>
              <a:rPr lang="de-DE" sz="2000" dirty="0"/>
              <a:t>Plakat oder großes Papier</a:t>
            </a:r>
          </a:p>
          <a:p>
            <a:r>
              <a:rPr lang="de-DE" sz="2000" dirty="0"/>
              <a:t>Mehrere Tische mit jeweils unterschiedlichen Themenstellungen</a:t>
            </a:r>
          </a:p>
          <a:p>
            <a:r>
              <a:rPr lang="de-DE" sz="2000" dirty="0"/>
              <a:t>Moderator/in je Tisch (bei eingespielten Teams geht es auch ohne Moderator/in)</a:t>
            </a:r>
          </a:p>
          <a:p>
            <a:r>
              <a:rPr lang="de-DE" sz="2000" dirty="0"/>
              <a:t>Aufgabenstellung ist jeweils klar formuliert und für alle sichtbar</a:t>
            </a:r>
          </a:p>
          <a:p>
            <a:r>
              <a:rPr lang="de-DE" sz="2000" dirty="0"/>
              <a:t>Gedanken/Ideen zum jeweiligen Thema auf das Plakat schreiben und ggf. kommentieren</a:t>
            </a:r>
          </a:p>
          <a:p>
            <a:r>
              <a:rPr lang="de-DE" sz="2000" dirty="0"/>
              <a:t>Herumlaufen hilft bei der Übersicht, ggf. Ideen ergänzen</a:t>
            </a:r>
          </a:p>
          <a:p>
            <a:r>
              <a:rPr lang="de-DE" sz="2000" dirty="0"/>
              <a:t>Nach x Minuten wechseln die Gruppen (!) zum nächsten Tisch. Moderator/in bleibt</a:t>
            </a:r>
          </a:p>
          <a:p>
            <a:r>
              <a:rPr lang="de-DE" sz="2000" dirty="0"/>
              <a:t>Finale Auswertung der Ideen</a:t>
            </a:r>
          </a:p>
        </p:txBody>
      </p:sp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id="{5CF940DD-AD4A-0F90-4ABD-A7A398C7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9F796E-79CB-43D5-A930-96A4C602F9BB}" type="slidenum">
              <a:rPr lang="en-GB" noProof="0" smtClean="0"/>
              <a:pPr/>
              <a:t>13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5822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4DFEC-A184-C22E-53A2-52CC465B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795"/>
            <a:ext cx="10515600" cy="809667"/>
          </a:xfrm>
        </p:spPr>
        <p:txBody>
          <a:bodyPr>
            <a:normAutofit/>
          </a:bodyPr>
          <a:lstStyle/>
          <a:p>
            <a:r>
              <a:rPr lang="de-DE" sz="4000" dirty="0"/>
              <a:t>Umkehrtechnik/ Kopfstand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146619-8832-8ABB-6023-7BB484988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298"/>
            <a:ext cx="10515600" cy="451166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000" b="1" dirty="0"/>
              <a:t>Hilfsmittel: </a:t>
            </a:r>
            <a:r>
              <a:rPr lang="de-DE" sz="2000" dirty="0"/>
              <a:t>Flipchart, Papier oder Pinnwand, Stifte</a:t>
            </a:r>
          </a:p>
          <a:p>
            <a:r>
              <a:rPr lang="de-DE" sz="2000" dirty="0"/>
              <a:t>Bei dieser Technik wird Brainstorming miteinbezogen. Sie kann sowohl einzeln als auch in der Gruppe angewendet werden</a:t>
            </a:r>
          </a:p>
          <a:p>
            <a:r>
              <a:rPr lang="de-DE" sz="2000" dirty="0"/>
              <a:t>Schilderung des Problems</a:t>
            </a:r>
          </a:p>
          <a:p>
            <a:r>
              <a:rPr lang="de-DE" sz="2000" dirty="0"/>
              <a:t>Umkehrung der Problemstellung (Es wird nach Gegenteil gesucht)</a:t>
            </a:r>
          </a:p>
          <a:p>
            <a:r>
              <a:rPr lang="de-DE" sz="2000" dirty="0"/>
              <a:t>Spontanlösungen werden in einer Brainstorming-Phase gesammelt (20 min.)</a:t>
            </a:r>
          </a:p>
          <a:p>
            <a:r>
              <a:rPr lang="de-DE" sz="2000" dirty="0"/>
              <a:t>Jede so gewonnene Idee wird wieder umgekehrt und als Lösung vorgeschlagen</a:t>
            </a:r>
          </a:p>
          <a:p>
            <a:r>
              <a:rPr lang="de-DE" sz="2000" dirty="0"/>
              <a:t>Finale Auswertung der Ideen</a:t>
            </a:r>
          </a:p>
        </p:txBody>
      </p:sp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id="{5CF940DD-AD4A-0F90-4ABD-A7A398C7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9F796E-79CB-43D5-A930-96A4C602F9BB}" type="slidenum">
              <a:rPr lang="en-GB" noProof="0" smtClean="0"/>
              <a:pPr/>
              <a:t>14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9187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4DFEC-A184-C22E-53A2-52CC465B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795"/>
            <a:ext cx="10515600" cy="809667"/>
          </a:xfrm>
        </p:spPr>
        <p:txBody>
          <a:bodyPr>
            <a:normAutofit/>
          </a:bodyPr>
          <a:lstStyle/>
          <a:p>
            <a:r>
              <a:rPr lang="de-DE" sz="4000" dirty="0"/>
              <a:t>Walt-Disney-Methode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146619-8832-8ABB-6023-7BB484988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298"/>
            <a:ext cx="10515600" cy="451166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000" b="1" dirty="0"/>
              <a:t>Hilfsmittel: </a:t>
            </a:r>
            <a:r>
              <a:rPr lang="de-DE" sz="2000" dirty="0"/>
              <a:t>Flipchart, Papier, Stifte</a:t>
            </a:r>
          </a:p>
          <a:p>
            <a:r>
              <a:rPr lang="de-DE" sz="1800" dirty="0"/>
              <a:t>Kreativitätstechnik, die auf dem Konzept des Rollenspiels basiert. </a:t>
            </a:r>
          </a:p>
          <a:p>
            <a:r>
              <a:rPr lang="de-DE" sz="1800" dirty="0"/>
              <a:t>Perspektiven, die nacheinander eingenommen werden: Träumer, Macher, Kritiker. </a:t>
            </a:r>
          </a:p>
          <a:p>
            <a:r>
              <a:rPr lang="de-DE" sz="1800" dirty="0"/>
              <a:t>kann allein oder im Team durchgeführt werden</a:t>
            </a:r>
          </a:p>
          <a:p>
            <a:pPr fontAlgn="base"/>
            <a:r>
              <a:rPr lang="de-DE" sz="1800" dirty="0"/>
              <a:t>im Team sollte jeder Teilnehmende jede Rolle einmal einnehmen</a:t>
            </a:r>
          </a:p>
          <a:p>
            <a:pPr fontAlgn="base"/>
            <a:r>
              <a:rPr lang="de-DE" sz="1800" dirty="0"/>
              <a:t>Zusätzlich sollte ein neutraler Beobachter beteiligt sein, der den Prozess moderiert und die Gedanken der Teilnehmenden festhält. Dieser Beobachter sollte auch auf die Einhaltung der Regeln und Rollen achten</a:t>
            </a:r>
          </a:p>
          <a:p>
            <a:pPr fontAlgn="base"/>
            <a:r>
              <a:rPr lang="de-DE" sz="1800" dirty="0"/>
              <a:t>Auswertung der Ideen:</a:t>
            </a:r>
          </a:p>
          <a:p>
            <a:pPr lvl="1" fontAlgn="base"/>
            <a:r>
              <a:rPr lang="de-DE" sz="1400" dirty="0"/>
              <a:t>Welche Träumer-Ideen sollen weiter verfolgt werden?</a:t>
            </a:r>
          </a:p>
          <a:p>
            <a:pPr lvl="1" fontAlgn="base"/>
            <a:r>
              <a:rPr lang="de-DE" sz="1400" dirty="0"/>
              <a:t>Welche Kritiker-Anmerkungen müssen beachtet und berücksichtigt werden?</a:t>
            </a:r>
          </a:p>
          <a:p>
            <a:pPr lvl="1" fontAlgn="base"/>
            <a:r>
              <a:rPr lang="de-DE" sz="1400" dirty="0"/>
              <a:t>Welche Macher-Schritte sollten als nächstes angegangen werden?</a:t>
            </a:r>
          </a:p>
          <a:p>
            <a:pPr marL="457200" lvl="1" indent="0">
              <a:buNone/>
            </a:pPr>
            <a:endParaRPr lang="de-DE" sz="1400" dirty="0"/>
          </a:p>
        </p:txBody>
      </p:sp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id="{5CF940DD-AD4A-0F90-4ABD-A7A398C7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9F796E-79CB-43D5-A930-96A4C602F9BB}" type="slidenum">
              <a:rPr lang="en-GB" noProof="0" smtClean="0"/>
              <a:pPr/>
              <a:t>15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1826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 der Präsentation</a:t>
            </a:r>
            <a:br>
              <a:rPr lang="de-DE" dirty="0"/>
            </a:br>
            <a:r>
              <a:rPr lang="de-DE" sz="2800" dirty="0"/>
              <a:t>(Übung 1 und 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dirty="0"/>
              <a:t>Ideenfindung und Ideen</a:t>
            </a:r>
          </a:p>
          <a:p>
            <a:pPr>
              <a:lnSpc>
                <a:spcPct val="100000"/>
              </a:lnSpc>
            </a:pPr>
            <a:r>
              <a:rPr lang="de-DE" sz="2000" dirty="0"/>
              <a:t>Darstellung von Ablauf und Ergebnis der gewählten Kreativitätstechnik</a:t>
            </a:r>
          </a:p>
          <a:p>
            <a:pPr>
              <a:lnSpc>
                <a:spcPct val="100000"/>
              </a:lnSpc>
            </a:pPr>
            <a:r>
              <a:rPr lang="de-DE" sz="2000" dirty="0"/>
              <a:t>Kurze Beschreibung der 8 wichtigsten Ideen </a:t>
            </a:r>
          </a:p>
          <a:p>
            <a:pPr>
              <a:lnSpc>
                <a:spcPct val="100000"/>
              </a:lnSpc>
            </a:pPr>
            <a:r>
              <a:rPr lang="de-DE" sz="2000" dirty="0"/>
              <a:t>Warum wurde sich für die Idee entschieden?</a:t>
            </a:r>
          </a:p>
          <a:p>
            <a:pPr>
              <a:lnSpc>
                <a:spcPct val="100000"/>
              </a:lnSpc>
            </a:pPr>
            <a:r>
              <a:rPr lang="de-DE" sz="2000" dirty="0"/>
              <a:t>Reflektion zu Übung 1 &amp;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796E-79CB-43D5-A930-96A4C602F9BB}" type="slidenum">
              <a:rPr lang="en-GB" noProof="0" smtClean="0"/>
              <a:pPr/>
              <a:t>16</a:t>
            </a:fld>
            <a:endParaRPr lang="en-GB" noProof="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A920279-BAC1-F397-0535-64B0542932F6}"/>
              </a:ext>
            </a:extLst>
          </p:cNvPr>
          <p:cNvSpPr txBox="1"/>
          <p:nvPr/>
        </p:nvSpPr>
        <p:spPr>
          <a:xfrm>
            <a:off x="5244662" y="5244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875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A0A0F-496F-990C-7008-8C0C59C1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656"/>
            <a:ext cx="10515600" cy="718833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58A34A-F08A-3580-9E1A-7177EE6B1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7965"/>
            <a:ext cx="10515600" cy="443899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400" dirty="0"/>
              <a:t>Organisatorisches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Übung 1 und 2: Projektidee 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Übung 3: Auswahl Projektidee 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Übung 4 und 5: Stakeholder- und Risikoanalyse + Ziele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Übung 6 und 7: Phasenplan, Meilensteine und PSP 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Übung 8: PSP, Aufwandsschätzung und Ressourcenplan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Präsentationen</a:t>
            </a:r>
          </a:p>
          <a:p>
            <a:pPr marL="514350" indent="-514350">
              <a:buFont typeface="+mj-lt"/>
              <a:buAutoNum type="arabicPeriod"/>
            </a:pPr>
            <a:endParaRPr lang="de-DE" sz="2400" dirty="0"/>
          </a:p>
          <a:p>
            <a:endParaRPr lang="de-DE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A511CC-3C33-0EDF-8F71-2BFA5B76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9F796E-79CB-43D5-A930-96A4C602F9BB}" type="slidenum">
              <a:rPr lang="en-GB" noProof="0" smtClean="0"/>
              <a:pPr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3108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2650" y="203932"/>
            <a:ext cx="7886700" cy="936712"/>
          </a:xfrm>
        </p:spPr>
        <p:txBody>
          <a:bodyPr/>
          <a:lstStyle/>
          <a:p>
            <a:r>
              <a:rPr lang="de-DE" dirty="0"/>
              <a:t>Terminplanung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796E-79CB-43D5-A930-96A4C602F9BB}" type="slidenum">
              <a:rPr lang="en-GB" noProof="0" smtClean="0"/>
              <a:pPr/>
              <a:t>3</a:t>
            </a:fld>
            <a:endParaRPr lang="en-GB" noProof="0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769888"/>
              </p:ext>
            </p:extLst>
          </p:nvPr>
        </p:nvGraphicFramePr>
        <p:xfrm>
          <a:off x="1765610" y="1254512"/>
          <a:ext cx="9198779" cy="4759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317">
                  <a:extLst>
                    <a:ext uri="{9D8B030D-6E8A-4147-A177-3AD203B41FA5}">
                      <a16:colId xmlns:a16="http://schemas.microsoft.com/office/drawing/2014/main" val="71886152"/>
                    </a:ext>
                  </a:extLst>
                </a:gridCol>
                <a:gridCol w="1446101">
                  <a:extLst>
                    <a:ext uri="{9D8B030D-6E8A-4147-A177-3AD203B41FA5}">
                      <a16:colId xmlns:a16="http://schemas.microsoft.com/office/drawing/2014/main" val="4184174098"/>
                    </a:ext>
                  </a:extLst>
                </a:gridCol>
                <a:gridCol w="2407699">
                  <a:extLst>
                    <a:ext uri="{9D8B030D-6E8A-4147-A177-3AD203B41FA5}">
                      <a16:colId xmlns:a16="http://schemas.microsoft.com/office/drawing/2014/main" val="3446618945"/>
                    </a:ext>
                  </a:extLst>
                </a:gridCol>
                <a:gridCol w="3969662">
                  <a:extLst>
                    <a:ext uri="{9D8B030D-6E8A-4147-A177-3AD203B41FA5}">
                      <a16:colId xmlns:a16="http://schemas.microsoft.com/office/drawing/2014/main" val="2051428403"/>
                    </a:ext>
                  </a:extLst>
                </a:gridCol>
              </a:tblGrid>
              <a:tr h="2893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i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Übungsveranstaltung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Gruppenarbeit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845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26.10/27.10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b="1" dirty="0"/>
                        <a:t>Organisatorisches</a:t>
                      </a:r>
                      <a:endParaRPr lang="de-DE" sz="1600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aseline="0" dirty="0"/>
                        <a:t>Gruppeneinteilung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001474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44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 dirty="0"/>
                        <a:t>02.11/03.11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b="1" dirty="0"/>
                        <a:t>Kreativitätstechniken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Ü 1: Projektidee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284146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9.11/10.11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Fragen/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Ü 2:</a:t>
                      </a:r>
                      <a:r>
                        <a:rPr lang="de-DE" sz="1600" baseline="0" dirty="0"/>
                        <a:t> Projektidee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15449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16.11/17.11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Nutzwertanalyse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Ü 3: Auswahl Projektidee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21328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23.11/24.11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Fragen/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Ü</a:t>
                      </a:r>
                      <a:r>
                        <a:rPr lang="de-DE" sz="1600" baseline="0" dirty="0"/>
                        <a:t> 4: Stakeholder- und Risikoanalyse + Ziele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096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30.11/01.12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Fragen/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Ü</a:t>
                      </a:r>
                      <a:r>
                        <a:rPr lang="de-DE" sz="1600" baseline="0" dirty="0"/>
                        <a:t> 5: Stakeholder- und Risikoanalyse + Ziele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424511"/>
                  </a:ext>
                </a:extLst>
              </a:tr>
              <a:tr h="267754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07.12/08.12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Fragen/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Ü</a:t>
                      </a:r>
                      <a:r>
                        <a:rPr lang="de-DE" sz="1600" baseline="0" dirty="0"/>
                        <a:t> 6: Phasenplan, Meilensteine und PSP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487431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14.12/15.12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Fragen/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Ü</a:t>
                      </a:r>
                      <a:r>
                        <a:rPr lang="de-DE" sz="1600" baseline="0" dirty="0"/>
                        <a:t> 7: Phasenplan, Meilensteine und PSP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554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21.12/22.12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ragen/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Ü 8:</a:t>
                      </a:r>
                      <a:r>
                        <a:rPr lang="de-DE" sz="16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PSP, Aufwandschätzung, Ressourcenplan</a:t>
                      </a:r>
                      <a:endParaRPr lang="de-DE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832083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KW 52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de-DE" sz="14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Weihnachtspause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224844"/>
                  </a:ext>
                </a:extLst>
              </a:tr>
              <a:tr h="297512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KW 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endParaRPr lang="de-DE" sz="14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Weihnachtspause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45855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11.01/12.01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Fragen/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Pitch und Präsentationstechniken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106988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18.01/19.01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Fragen/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600"/>
                        </a:lnSpc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Vorbereitung Präsentation</a:t>
                      </a:r>
                      <a:r>
                        <a:rPr lang="de-DE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(Dry-Run)</a:t>
                      </a:r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542549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 dirty="0"/>
                        <a:t>25.01/26.01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b="1" dirty="0"/>
                        <a:t>Präsentationen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600"/>
                        </a:lnSpc>
                      </a:pPr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905804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dirty="0"/>
                        <a:t>KW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400"/>
                        <a:t>01.02/02.02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de-DE" sz="1600" b="1" dirty="0"/>
                        <a:t>Präsentationen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600"/>
                        </a:lnSpc>
                      </a:pPr>
                      <a:endParaRPr lang="de-DE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10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03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4DFEC-A184-C22E-53A2-52CC465B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795"/>
            <a:ext cx="10515600" cy="809667"/>
          </a:xfrm>
        </p:spPr>
        <p:txBody>
          <a:bodyPr>
            <a:normAutofit/>
          </a:bodyPr>
          <a:lstStyle/>
          <a:p>
            <a:r>
              <a:rPr lang="de-DE" sz="4000" dirty="0"/>
              <a:t>Vorstellung &amp; Protokolle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146619-8832-8ABB-6023-7BB484988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298"/>
            <a:ext cx="10515600" cy="45116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de-DE" sz="2000" dirty="0"/>
              <a:t>Vorstellung 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de-DE" sz="2000" dirty="0"/>
              <a:t>Kurze Vorstellung der Teams und den Mitgliedern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de-DE" sz="2000" dirty="0"/>
              <a:t>Wahl des Projektleiters der aktuellen Übung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de-DE" sz="2000" dirty="0"/>
              <a:t>Team Meetings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de-DE" sz="2000" dirty="0"/>
              <a:t>Pflegen des Besprechungsprotokoll bei jeder Team Sitzung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de-DE" sz="2000" dirty="0"/>
              <a:t>Abwechselnd immer ein Schriftführer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de-DE" sz="2000" dirty="0"/>
              <a:t>Protokolle dienen der Dokumentation und Nachvollziehbarkeit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de-DE" sz="2000" dirty="0"/>
              <a:t>Aufgaben werden durch Projektleiter aufgeteilt 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de-DE" sz="2000" dirty="0"/>
              <a:t>Zeiterfassung pflegen (Jeder für sich)</a:t>
            </a:r>
          </a:p>
        </p:txBody>
      </p:sp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id="{5CF940DD-AD4A-0F90-4ABD-A7A398C7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9F796E-79CB-43D5-A930-96A4C602F9BB}" type="slidenum">
              <a:rPr lang="en-GB" noProof="0" smtClean="0"/>
              <a:pPr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178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4DFEC-A184-C22E-53A2-52CC465B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795"/>
            <a:ext cx="10515600" cy="809667"/>
          </a:xfrm>
        </p:spPr>
        <p:txBody>
          <a:bodyPr>
            <a:normAutofit/>
          </a:bodyPr>
          <a:lstStyle/>
          <a:p>
            <a:r>
              <a:rPr lang="de-DE" sz="4000" dirty="0"/>
              <a:t>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146619-8832-8ABB-6023-7BB484988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298"/>
            <a:ext cx="10515600" cy="451166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de-DE" sz="2000" dirty="0"/>
              <a:t>Das Team soll Ideen für innovative IT-Geschäftsmodelle entwickeln</a:t>
            </a:r>
          </a:p>
          <a:p>
            <a:pPr lvl="1">
              <a:lnSpc>
                <a:spcPct val="110000"/>
              </a:lnSpc>
            </a:pPr>
            <a:r>
              <a:rPr lang="de-DE" sz="2000" dirty="0"/>
              <a:t>Produkte, Services, Unternehmen …</a:t>
            </a:r>
          </a:p>
          <a:p>
            <a:pPr lvl="1">
              <a:lnSpc>
                <a:spcPct val="110000"/>
              </a:lnSpc>
            </a:pPr>
            <a:r>
              <a:rPr lang="de-DE" sz="2000" dirty="0"/>
              <a:t>Neuartige Ideen</a:t>
            </a:r>
          </a:p>
          <a:p>
            <a:pPr>
              <a:lnSpc>
                <a:spcPct val="110000"/>
              </a:lnSpc>
            </a:pPr>
            <a:r>
              <a:rPr lang="de-DE" sz="2000" dirty="0"/>
              <a:t>Einzelaufgaben zur Projektidee	 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de-DE" sz="2000" dirty="0"/>
              <a:t>Anwendung </a:t>
            </a:r>
            <a:r>
              <a:rPr lang="de-DE" sz="2000" b="1" dirty="0"/>
              <a:t>einer</a:t>
            </a:r>
            <a:r>
              <a:rPr lang="de-DE" sz="2000" dirty="0"/>
              <a:t> Kreativitätstechnik (bspw. Brainwriting) zum Finden von Ideen für innovative IT-Geschäftsmodelle 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de-DE" sz="2000" dirty="0"/>
              <a:t>Verdichtung der erzeugten Ideen auf die 8 wichtigsten (diese 8 Ideen müssen innovativ, d. h. neuartig sein)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de-DE" sz="2000" dirty="0"/>
              <a:t>Darstellung der Ideenfindung in der Präsentation</a:t>
            </a:r>
          </a:p>
        </p:txBody>
      </p:sp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id="{5CF940DD-AD4A-0F90-4ABD-A7A398C7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9F796E-79CB-43D5-A930-96A4C602F9BB}" type="slidenum">
              <a:rPr lang="en-GB" noProof="0" smtClean="0"/>
              <a:pPr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2837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4DFEC-A184-C22E-53A2-52CC465B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795"/>
            <a:ext cx="10515600" cy="809667"/>
          </a:xfrm>
        </p:spPr>
        <p:txBody>
          <a:bodyPr>
            <a:normAutofit/>
          </a:bodyPr>
          <a:lstStyle/>
          <a:p>
            <a:r>
              <a:rPr lang="de-DE" sz="4000" dirty="0"/>
              <a:t>Hinweise zur 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146619-8832-8ABB-6023-7BB484988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298"/>
            <a:ext cx="10515600" cy="4511666"/>
          </a:xfrm>
        </p:spPr>
        <p:txBody>
          <a:bodyPr>
            <a:noAutofit/>
          </a:bodyPr>
          <a:lstStyle/>
          <a:p>
            <a:r>
              <a:rPr lang="de-DE" sz="2000" dirty="0"/>
              <a:t>Jedes Teammitglied sollte ca. 8 Ideen erzeugen (Masse statt Klasse)</a:t>
            </a:r>
          </a:p>
          <a:p>
            <a:r>
              <a:rPr lang="de-DE" sz="2000" dirty="0"/>
              <a:t>Die Bewertung der Ideen erfolgt erst </a:t>
            </a:r>
            <a:r>
              <a:rPr lang="de-DE" sz="2000" b="1" dirty="0"/>
              <a:t>nach(!) </a:t>
            </a:r>
            <a:r>
              <a:rPr lang="de-DE" sz="2000" dirty="0"/>
              <a:t>der Ideenfindung</a:t>
            </a:r>
          </a:p>
          <a:p>
            <a:r>
              <a:rPr lang="de-DE" sz="2000" dirty="0"/>
              <a:t>Es muss sich bei den Ideen um wirklich </a:t>
            </a:r>
            <a:r>
              <a:rPr lang="de-DE" sz="2000" b="1" dirty="0"/>
              <a:t>neuartige</a:t>
            </a:r>
            <a:r>
              <a:rPr lang="de-DE" sz="2000" dirty="0"/>
              <a:t> handeln. </a:t>
            </a:r>
          </a:p>
          <a:p>
            <a:r>
              <a:rPr lang="de-DE" sz="2000" dirty="0"/>
              <a:t>Überprüfung per Internetrecherche</a:t>
            </a:r>
          </a:p>
          <a:p>
            <a:r>
              <a:rPr lang="de-DE" sz="2000" dirty="0"/>
              <a:t>Ideen die jenseits der fachlichen Kompetenz liegen werden ausgeschlossen</a:t>
            </a:r>
          </a:p>
          <a:p>
            <a:r>
              <a:rPr lang="de-DE" sz="2000" dirty="0"/>
              <a:t>Die endgültige Auswahl der besten Idee erfolgt in einer </a:t>
            </a:r>
            <a:r>
              <a:rPr lang="de-DE" sz="2000" b="1" dirty="0"/>
              <a:t>späteren Aufgabe (Übung 3)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id="{5CF940DD-AD4A-0F90-4ABD-A7A398C7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9F796E-79CB-43D5-A930-96A4C602F9BB}" type="slidenum">
              <a:rPr lang="en-GB" noProof="0" smtClean="0"/>
              <a:pPr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7669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4DFEC-A184-C22E-53A2-52CC465B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795"/>
            <a:ext cx="10515600" cy="809667"/>
          </a:xfrm>
        </p:spPr>
        <p:txBody>
          <a:bodyPr>
            <a:normAutofit/>
          </a:bodyPr>
          <a:lstStyle/>
          <a:p>
            <a:r>
              <a:rPr lang="de-DE" sz="4000" dirty="0"/>
              <a:t>Kreativitätstechniken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146619-8832-8ABB-6023-7BB484988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298"/>
            <a:ext cx="10515600" cy="4511666"/>
          </a:xfrm>
        </p:spPr>
        <p:txBody>
          <a:bodyPr>
            <a:noAutofit/>
          </a:bodyPr>
          <a:lstStyle/>
          <a:p>
            <a:r>
              <a:rPr lang="de-DE" sz="2000" dirty="0"/>
              <a:t>Kreativitätstechniken helfen, neue Themen zu erkunden</a:t>
            </a:r>
          </a:p>
          <a:p>
            <a:r>
              <a:rPr lang="de-DE" sz="2000" dirty="0"/>
              <a:t>Sie liefern sehr rasch, sehr viele Grundideen</a:t>
            </a:r>
          </a:p>
          <a:p>
            <a:r>
              <a:rPr lang="de-DE" sz="2000" dirty="0"/>
              <a:t>Gruppe fördert Kreativität: Gegenseitige Inspiration</a:t>
            </a:r>
          </a:p>
          <a:p>
            <a:r>
              <a:rPr lang="de-DE" sz="2000" dirty="0"/>
              <a:t>Einsatz: Ideen für neue Produkte, Services, Unternehmen, ... </a:t>
            </a:r>
          </a:p>
        </p:txBody>
      </p:sp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id="{5CF940DD-AD4A-0F90-4ABD-A7A398C7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9F796E-79CB-43D5-A930-96A4C602F9BB}" type="slidenum">
              <a:rPr lang="en-GB" noProof="0" smtClean="0"/>
              <a:pPr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47384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4DFEC-A184-C22E-53A2-52CC465B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795"/>
            <a:ext cx="10515600" cy="809667"/>
          </a:xfrm>
        </p:spPr>
        <p:txBody>
          <a:bodyPr>
            <a:normAutofit/>
          </a:bodyPr>
          <a:lstStyle/>
          <a:p>
            <a:r>
              <a:rPr lang="de-DE" sz="4000" dirty="0"/>
              <a:t>Der kreative Prozess</a:t>
            </a:r>
          </a:p>
        </p:txBody>
      </p:sp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id="{5CF940DD-AD4A-0F90-4ABD-A7A398C7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9F796E-79CB-43D5-A930-96A4C602F9BB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545103D-86D1-0F1F-C0D3-4280E9BEC4D8}"/>
              </a:ext>
            </a:extLst>
          </p:cNvPr>
          <p:cNvSpPr txBox="1"/>
          <p:nvPr/>
        </p:nvSpPr>
        <p:spPr>
          <a:xfrm>
            <a:off x="2892547" y="1682535"/>
            <a:ext cx="26220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000" b="1" dirty="0"/>
              <a:t>Ist-Analyse</a:t>
            </a:r>
          </a:p>
          <a:p>
            <a:pPr algn="r"/>
            <a:r>
              <a:rPr lang="de-DE" dirty="0"/>
              <a:t>Was ist die Ausgangslage?</a:t>
            </a:r>
          </a:p>
          <a:p>
            <a:pPr algn="r"/>
            <a:r>
              <a:rPr lang="de-DE" dirty="0"/>
              <a:t>Was ist das Problem?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75632B9-2794-17B6-C264-F3E5B7FE0A1D}"/>
              </a:ext>
            </a:extLst>
          </p:cNvPr>
          <p:cNvSpPr txBox="1"/>
          <p:nvPr/>
        </p:nvSpPr>
        <p:spPr>
          <a:xfrm>
            <a:off x="2903445" y="3203246"/>
            <a:ext cx="26111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000" b="1" dirty="0"/>
              <a:t>Teambildung</a:t>
            </a:r>
          </a:p>
          <a:p>
            <a:pPr algn="r"/>
            <a:r>
              <a:rPr lang="de-DE" dirty="0"/>
              <a:t>Wen brauchen wir dazu?</a:t>
            </a:r>
          </a:p>
          <a:p>
            <a:pPr algn="r"/>
            <a:r>
              <a:rPr lang="de-DE" dirty="0"/>
              <a:t>Wer hat welches Stärken?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1382293-67AE-AEA5-8E01-BF7AD2DDE542}"/>
              </a:ext>
            </a:extLst>
          </p:cNvPr>
          <p:cNvSpPr txBox="1"/>
          <p:nvPr/>
        </p:nvSpPr>
        <p:spPr>
          <a:xfrm>
            <a:off x="2456593" y="4723957"/>
            <a:ext cx="30525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000" b="1" dirty="0"/>
              <a:t>Selektionsphase</a:t>
            </a:r>
          </a:p>
          <a:p>
            <a:pPr algn="r"/>
            <a:r>
              <a:rPr lang="de-DE" dirty="0"/>
              <a:t>Welche Ideen sind realistisch?</a:t>
            </a:r>
          </a:p>
          <a:p>
            <a:pPr algn="r"/>
            <a:r>
              <a:rPr lang="de-DE" dirty="0"/>
              <a:t>Welche Ideen passen optimal?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D12CA8F-D044-CB8B-F188-7825D574604B}"/>
              </a:ext>
            </a:extLst>
          </p:cNvPr>
          <p:cNvSpPr txBox="1"/>
          <p:nvPr/>
        </p:nvSpPr>
        <p:spPr>
          <a:xfrm>
            <a:off x="6688293" y="2440149"/>
            <a:ext cx="25392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Zieldefinition</a:t>
            </a:r>
          </a:p>
          <a:p>
            <a:r>
              <a:rPr lang="de-DE" dirty="0"/>
              <a:t>Wo wollen wir hin?</a:t>
            </a:r>
          </a:p>
          <a:p>
            <a:r>
              <a:rPr lang="de-DE" dirty="0"/>
              <a:t>Was soll die Idee leisten?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00C1270-C02E-F9D4-93E2-D66537FA54AC}"/>
              </a:ext>
            </a:extLst>
          </p:cNvPr>
          <p:cNvSpPr txBox="1"/>
          <p:nvPr/>
        </p:nvSpPr>
        <p:spPr>
          <a:xfrm>
            <a:off x="6688291" y="3976685"/>
            <a:ext cx="20817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Kreativphase</a:t>
            </a:r>
          </a:p>
          <a:p>
            <a:r>
              <a:rPr lang="de-DE" dirty="0"/>
              <a:t>Was sind die Ideen?</a:t>
            </a:r>
          </a:p>
          <a:p>
            <a:r>
              <a:rPr lang="de-DE" dirty="0"/>
              <a:t>Keine Denkverbote!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664160E-90A8-7450-642F-B49222BE2BDA}"/>
              </a:ext>
            </a:extLst>
          </p:cNvPr>
          <p:cNvCxnSpPr/>
          <p:nvPr/>
        </p:nvCxnSpPr>
        <p:spPr>
          <a:xfrm flipH="1">
            <a:off x="6089422" y="1555320"/>
            <a:ext cx="6578" cy="447990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4">
            <a:extLst>
              <a:ext uri="{FF2B5EF4-FFF2-40B4-BE49-F238E27FC236}">
                <a16:creationId xmlns:a16="http://schemas.microsoft.com/office/drawing/2014/main" id="{CA54E4A7-A16B-2891-E16B-DA2B57D86100}"/>
              </a:ext>
            </a:extLst>
          </p:cNvPr>
          <p:cNvCxnSpPr/>
          <p:nvPr/>
        </p:nvCxnSpPr>
        <p:spPr>
          <a:xfrm>
            <a:off x="5576541" y="1871083"/>
            <a:ext cx="516171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5">
            <a:extLst>
              <a:ext uri="{FF2B5EF4-FFF2-40B4-BE49-F238E27FC236}">
                <a16:creationId xmlns:a16="http://schemas.microsoft.com/office/drawing/2014/main" id="{7EE1FDB5-1B36-B0D2-8E13-37CC975224C1}"/>
              </a:ext>
            </a:extLst>
          </p:cNvPr>
          <p:cNvCxnSpPr/>
          <p:nvPr/>
        </p:nvCxnSpPr>
        <p:spPr>
          <a:xfrm>
            <a:off x="6089423" y="2636641"/>
            <a:ext cx="516171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6">
            <a:extLst>
              <a:ext uri="{FF2B5EF4-FFF2-40B4-BE49-F238E27FC236}">
                <a16:creationId xmlns:a16="http://schemas.microsoft.com/office/drawing/2014/main" id="{A35C76EA-7816-64C4-06EF-4E7D248903B6}"/>
              </a:ext>
            </a:extLst>
          </p:cNvPr>
          <p:cNvCxnSpPr/>
          <p:nvPr/>
        </p:nvCxnSpPr>
        <p:spPr>
          <a:xfrm>
            <a:off x="5579830" y="3410969"/>
            <a:ext cx="516171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7">
            <a:extLst>
              <a:ext uri="{FF2B5EF4-FFF2-40B4-BE49-F238E27FC236}">
                <a16:creationId xmlns:a16="http://schemas.microsoft.com/office/drawing/2014/main" id="{B400F4BF-2782-2AC9-CB34-F1DEFBB4BB97}"/>
              </a:ext>
            </a:extLst>
          </p:cNvPr>
          <p:cNvCxnSpPr/>
          <p:nvPr/>
        </p:nvCxnSpPr>
        <p:spPr>
          <a:xfrm>
            <a:off x="6096001" y="4165563"/>
            <a:ext cx="516171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8">
            <a:extLst>
              <a:ext uri="{FF2B5EF4-FFF2-40B4-BE49-F238E27FC236}">
                <a16:creationId xmlns:a16="http://schemas.microsoft.com/office/drawing/2014/main" id="{AB6CD219-232E-EF83-37F0-876AF432FB62}"/>
              </a:ext>
            </a:extLst>
          </p:cNvPr>
          <p:cNvCxnSpPr/>
          <p:nvPr/>
        </p:nvCxnSpPr>
        <p:spPr>
          <a:xfrm>
            <a:off x="5579830" y="4937078"/>
            <a:ext cx="516171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04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4DFEC-A184-C22E-53A2-52CC465B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795"/>
            <a:ext cx="10515600" cy="809667"/>
          </a:xfrm>
        </p:spPr>
        <p:txBody>
          <a:bodyPr>
            <a:normAutofit/>
          </a:bodyPr>
          <a:lstStyle/>
          <a:p>
            <a:r>
              <a:rPr lang="de-DE" sz="4000" dirty="0"/>
              <a:t>Anwendung von Kreativitätstechniken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146619-8832-8ABB-6023-7BB484988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298"/>
            <a:ext cx="10515600" cy="4511666"/>
          </a:xfrm>
        </p:spPr>
        <p:txBody>
          <a:bodyPr>
            <a:noAutofit/>
          </a:bodyPr>
          <a:lstStyle/>
          <a:p>
            <a:r>
              <a:rPr lang="de-DE" sz="2000" dirty="0"/>
              <a:t>Es sollten alle Ideen und Vorschläge aufgenommen werden und nicht vor Abschluss der Bewertung bereits verworfen werden.</a:t>
            </a:r>
          </a:p>
          <a:p>
            <a:r>
              <a:rPr lang="de-DE" sz="2000" dirty="0"/>
              <a:t>Keine Wertung oder Beurteilung der Ideen im Vorfeld.</a:t>
            </a:r>
          </a:p>
          <a:p>
            <a:r>
              <a:rPr lang="de-DE" sz="2000" dirty="0"/>
              <a:t>Jeder soll seine Meinung frei äußern können.</a:t>
            </a:r>
          </a:p>
          <a:p>
            <a:r>
              <a:rPr lang="de-DE" sz="2000" dirty="0"/>
              <a:t>Man kann auf Ideen der anderen aufbauen.</a:t>
            </a:r>
          </a:p>
          <a:p>
            <a:r>
              <a:rPr lang="de-DE" sz="2000" dirty="0"/>
              <a:t>Keine „Totschlagargumente“ (Das haben wir schon immer so gemacht).</a:t>
            </a:r>
          </a:p>
          <a:p>
            <a:r>
              <a:rPr lang="de-DE" sz="2000" dirty="0"/>
              <a:t>Je kreativer, desto besser.</a:t>
            </a:r>
          </a:p>
          <a:p>
            <a:r>
              <a:rPr lang="de-DE" sz="2000" dirty="0"/>
              <a:t>Gerade bei Kreativitätsterminen auf ausreichende Pausen und Erholung achten.</a:t>
            </a:r>
          </a:p>
          <a:p>
            <a:r>
              <a:rPr lang="de-DE" sz="2000" dirty="0"/>
              <a:t>Positives Umfeld schaffen (Raum, Klima, Licht, etc.).</a:t>
            </a:r>
          </a:p>
        </p:txBody>
      </p:sp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id="{5CF940DD-AD4A-0F90-4ABD-A7A398C7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9F796E-79CB-43D5-A930-96A4C602F9BB}" type="slidenum">
              <a:rPr lang="en-GB" noProof="0" smtClean="0"/>
              <a:pPr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7238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1217</Words>
  <Application>Microsoft Macintosh PowerPoint</Application>
  <PresentationFormat>Breitbild</PresentationFormat>
  <Paragraphs>215</Paragraphs>
  <Slides>16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 Projektmanagement  (AI1145) WiSe 2023/24   Daniel Knorn | Sebastian Brähler  @kaleidos:code GmbH  Michaela Ludolph @HS Fulda  In Vertretung von Prof. Dr. Michael Kaib  - Praktische Übung –  Basierend auf Praktikumsunterlagen von:  Prof. Dr. Michael Kaib  </vt:lpstr>
      <vt:lpstr>Gliederung</vt:lpstr>
      <vt:lpstr>Terminplanung</vt:lpstr>
      <vt:lpstr>Vorstellung &amp; Protokolle</vt:lpstr>
      <vt:lpstr>Projektidee</vt:lpstr>
      <vt:lpstr>Hinweise zur Projektidee</vt:lpstr>
      <vt:lpstr>Kreativitätstechniken</vt:lpstr>
      <vt:lpstr>Der kreative Prozess</vt:lpstr>
      <vt:lpstr>Anwendung von Kreativitätstechniken</vt:lpstr>
      <vt:lpstr>Brainstorming/ Brainwriting (1)</vt:lpstr>
      <vt:lpstr>Brainstorming/ Brainwriting (2)</vt:lpstr>
      <vt:lpstr>6-3-5 Methode</vt:lpstr>
      <vt:lpstr>World Café</vt:lpstr>
      <vt:lpstr>Umkehrtechnik/ Kopfstand</vt:lpstr>
      <vt:lpstr>Walt-Disney-Methode</vt:lpstr>
      <vt:lpstr>Gliederung der Präsentation (Übung 1 und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Projektmanagement  (AI1145)   Sebastian Brähler, Daniel Knorn &amp; Michaela Ludolph  - Praktische Übung –  Basierend auf Praktikumsunterlagen von:  Prof. Dr. Michael Kaib  </dc:title>
  <dc:creator>Daniel Knorn</dc:creator>
  <cp:lastModifiedBy>Daniel Knorn</cp:lastModifiedBy>
  <cp:revision>30</cp:revision>
  <dcterms:created xsi:type="dcterms:W3CDTF">2023-10-19T13:40:23Z</dcterms:created>
  <dcterms:modified xsi:type="dcterms:W3CDTF">2023-11-01T20:47:32Z</dcterms:modified>
</cp:coreProperties>
</file>