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Roboto Mono" charset="1" panose="00000000000000000000"/>
      <p:regular r:id="rId19"/>
    </p:embeddedFont>
    <p:embeddedFont>
      <p:font typeface="Roboto Mono Bold" charset="1" panose="00000000000000000000"/>
      <p:regular r:id="rId20"/>
    </p:embeddedFont>
    <p:embeddedFont>
      <p:font typeface="Noto Sans Bold" charset="1" panose="020B0802040504020204"/>
      <p:regular r:id="rId21"/>
    </p:embeddedFont>
    <p:embeddedFont>
      <p:font typeface="Canva Sans Bold" charset="1" panose="020B08030305010401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37.png" Type="http://schemas.openxmlformats.org/officeDocument/2006/relationships/image"/><Relationship Id="rId4" Target="../media/image3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7.png" Type="http://schemas.openxmlformats.org/officeDocument/2006/relationships/image"/><Relationship Id="rId4" Target="../media/image38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34.png" Type="http://schemas.openxmlformats.org/officeDocument/2006/relationships/image"/><Relationship Id="rId8" Target="../media/image3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7.png" Type="http://schemas.openxmlformats.org/officeDocument/2006/relationships/image"/><Relationship Id="rId4" Target="../media/image3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26.png" Type="http://schemas.openxmlformats.org/officeDocument/2006/relationships/image"/><Relationship Id="rId6" Target="../media/image27.svg" Type="http://schemas.openxmlformats.org/officeDocument/2006/relationships/image"/><Relationship Id="rId7" Target="../media/image2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9.png" Type="http://schemas.openxmlformats.org/officeDocument/2006/relationships/image"/><Relationship Id="rId4" Target="../media/image30.svg" Type="http://schemas.openxmlformats.org/officeDocument/2006/relationships/image"/><Relationship Id="rId5" Target="../media/image3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32.png" Type="http://schemas.openxmlformats.org/officeDocument/2006/relationships/image"/><Relationship Id="rId4" Target="../media/image33.svg" Type="http://schemas.openxmlformats.org/officeDocument/2006/relationships/image"/><Relationship Id="rId5" Target="../media/image34.png" Type="http://schemas.openxmlformats.org/officeDocument/2006/relationships/image"/><Relationship Id="rId6" Target="../media/image35.svg" Type="http://schemas.openxmlformats.org/officeDocument/2006/relationships/image"/><Relationship Id="rId7" Target="../media/image3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7.png" Type="http://schemas.openxmlformats.org/officeDocument/2006/relationships/image"/><Relationship Id="rId4" Target="../media/image38.svg" Type="http://schemas.openxmlformats.org/officeDocument/2006/relationships/image"/><Relationship Id="rId5" Target="../media/image39.pn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5" t="0" r="0" b="-7805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3047866"/>
            <a:ext cx="15879990" cy="4496835"/>
            <a:chOff x="0" y="0"/>
            <a:chExt cx="21173320" cy="599578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1173320" cy="5995780"/>
              <a:chOff x="0" y="0"/>
              <a:chExt cx="4559036" cy="129101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48260" y="48260"/>
                <a:ext cx="4510776" cy="1242751"/>
              </a:xfrm>
              <a:custGeom>
                <a:avLst/>
                <a:gdLst/>
                <a:ahLst/>
                <a:cxnLst/>
                <a:rect r="r" b="b" t="t" l="l"/>
                <a:pathLst>
                  <a:path h="1242751" w="4510776">
                    <a:moveTo>
                      <a:pt x="0" y="0"/>
                    </a:moveTo>
                    <a:lnTo>
                      <a:pt x="4510776" y="0"/>
                    </a:lnTo>
                    <a:lnTo>
                      <a:pt x="4510776" y="1242751"/>
                    </a:lnTo>
                    <a:lnTo>
                      <a:pt x="0" y="124275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 flipH="false" flipV="false" rot="0">
                <a:off x="6350" y="6350"/>
                <a:ext cx="4510776" cy="1242751"/>
              </a:xfrm>
              <a:custGeom>
                <a:avLst/>
                <a:gdLst/>
                <a:ahLst/>
                <a:cxnLst/>
                <a:rect r="r" b="b" t="t" l="l"/>
                <a:pathLst>
                  <a:path h="1242751" w="4510776">
                    <a:moveTo>
                      <a:pt x="0" y="0"/>
                    </a:moveTo>
                    <a:lnTo>
                      <a:pt x="4510776" y="0"/>
                    </a:lnTo>
                    <a:lnTo>
                      <a:pt x="4510776" y="1242751"/>
                    </a:lnTo>
                    <a:lnTo>
                      <a:pt x="0" y="1242751"/>
                    </a:lnTo>
                    <a:close/>
                  </a:path>
                </a:pathLst>
              </a:custGeom>
              <a:solidFill>
                <a:srgbClr val="2A6350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523476" cy="1255451"/>
              </a:xfrm>
              <a:custGeom>
                <a:avLst/>
                <a:gdLst/>
                <a:ahLst/>
                <a:cxnLst/>
                <a:rect r="r" b="b" t="t" l="l"/>
                <a:pathLst>
                  <a:path h="1255451" w="4523476">
                    <a:moveTo>
                      <a:pt x="4523476" y="1255451"/>
                    </a:moveTo>
                    <a:lnTo>
                      <a:pt x="0" y="1255451"/>
                    </a:lnTo>
                    <a:lnTo>
                      <a:pt x="0" y="0"/>
                    </a:lnTo>
                    <a:lnTo>
                      <a:pt x="4523476" y="0"/>
                    </a:lnTo>
                    <a:lnTo>
                      <a:pt x="4523476" y="1255451"/>
                    </a:lnTo>
                    <a:close/>
                    <a:moveTo>
                      <a:pt x="12700" y="1242751"/>
                    </a:moveTo>
                    <a:lnTo>
                      <a:pt x="4510776" y="1242751"/>
                    </a:lnTo>
                    <a:lnTo>
                      <a:pt x="4510776" y="12700"/>
                    </a:lnTo>
                    <a:lnTo>
                      <a:pt x="12700" y="12700"/>
                    </a:lnTo>
                    <a:lnTo>
                      <a:pt x="12700" y="124275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1593661" y="466056"/>
              <a:ext cx="17985997" cy="42613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514"/>
                </a:lnSpc>
              </a:pPr>
              <a:r>
                <a:rPr lang="en-US" sz="6549">
                  <a:solidFill>
                    <a:srgbClr val="F1EEE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Thiết kế và xây dựng hệ thống quản lý sách trong thư viện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33538" y="920629"/>
            <a:ext cx="3606239" cy="2858764"/>
          </a:xfrm>
          <a:custGeom>
            <a:avLst/>
            <a:gdLst/>
            <a:ahLst/>
            <a:cxnLst/>
            <a:rect r="r" b="b" t="t" l="l"/>
            <a:pathLst>
              <a:path h="2858764" w="3606239">
                <a:moveTo>
                  <a:pt x="0" y="0"/>
                </a:moveTo>
                <a:lnTo>
                  <a:pt x="3606238" y="0"/>
                </a:lnTo>
                <a:lnTo>
                  <a:pt x="3606238" y="2858763"/>
                </a:lnTo>
                <a:lnTo>
                  <a:pt x="0" y="28587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873575" y="5891426"/>
            <a:ext cx="2726164" cy="2939980"/>
          </a:xfrm>
          <a:custGeom>
            <a:avLst/>
            <a:gdLst/>
            <a:ahLst/>
            <a:cxnLst/>
            <a:rect r="r" b="b" t="t" l="l"/>
            <a:pathLst>
              <a:path h="2939980" w="2726164">
                <a:moveTo>
                  <a:pt x="0" y="0"/>
                </a:moveTo>
                <a:lnTo>
                  <a:pt x="2726164" y="0"/>
                </a:lnTo>
                <a:lnTo>
                  <a:pt x="2726164" y="2939980"/>
                </a:lnTo>
                <a:lnTo>
                  <a:pt x="0" y="29399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344399" y="1188190"/>
            <a:ext cx="2943601" cy="2943601"/>
          </a:xfrm>
          <a:custGeom>
            <a:avLst/>
            <a:gdLst/>
            <a:ahLst/>
            <a:cxnLst/>
            <a:rect r="r" b="b" t="t" l="l"/>
            <a:pathLst>
              <a:path h="2943601" w="2943601">
                <a:moveTo>
                  <a:pt x="0" y="0"/>
                </a:moveTo>
                <a:lnTo>
                  <a:pt x="2943601" y="0"/>
                </a:lnTo>
                <a:lnTo>
                  <a:pt x="2943601" y="2943601"/>
                </a:lnTo>
                <a:lnTo>
                  <a:pt x="0" y="29436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8132834" y="7544701"/>
            <a:ext cx="7540907" cy="2213783"/>
            <a:chOff x="0" y="0"/>
            <a:chExt cx="10054542" cy="2951710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0054542" cy="2951710"/>
              <a:chOff x="0" y="0"/>
              <a:chExt cx="1914139" cy="561934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48260" y="48260"/>
                <a:ext cx="1865879" cy="513674"/>
              </a:xfrm>
              <a:custGeom>
                <a:avLst/>
                <a:gdLst/>
                <a:ahLst/>
                <a:cxnLst/>
                <a:rect r="r" b="b" t="t" l="l"/>
                <a:pathLst>
                  <a:path h="513674" w="1865879">
                    <a:moveTo>
                      <a:pt x="0" y="0"/>
                    </a:moveTo>
                    <a:lnTo>
                      <a:pt x="1865879" y="0"/>
                    </a:lnTo>
                    <a:lnTo>
                      <a:pt x="1865879" y="513674"/>
                    </a:lnTo>
                    <a:lnTo>
                      <a:pt x="0" y="51367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6350" y="6350"/>
                <a:ext cx="1865879" cy="513673"/>
              </a:xfrm>
              <a:custGeom>
                <a:avLst/>
                <a:gdLst/>
                <a:ahLst/>
                <a:cxnLst/>
                <a:rect r="r" b="b" t="t" l="l"/>
                <a:pathLst>
                  <a:path h="513673" w="1865879">
                    <a:moveTo>
                      <a:pt x="0" y="0"/>
                    </a:moveTo>
                    <a:lnTo>
                      <a:pt x="1865879" y="0"/>
                    </a:lnTo>
                    <a:lnTo>
                      <a:pt x="1865879" y="513673"/>
                    </a:lnTo>
                    <a:lnTo>
                      <a:pt x="0" y="513673"/>
                    </a:lnTo>
                    <a:close/>
                  </a:path>
                </a:pathLst>
              </a:custGeom>
              <a:solidFill>
                <a:srgbClr val="E05142"/>
              </a:soli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878579" cy="526373"/>
              </a:xfrm>
              <a:custGeom>
                <a:avLst/>
                <a:gdLst/>
                <a:ahLst/>
                <a:cxnLst/>
                <a:rect r="r" b="b" t="t" l="l"/>
                <a:pathLst>
                  <a:path h="526373" w="1878579">
                    <a:moveTo>
                      <a:pt x="1878579" y="526373"/>
                    </a:moveTo>
                    <a:lnTo>
                      <a:pt x="0" y="526373"/>
                    </a:lnTo>
                    <a:lnTo>
                      <a:pt x="0" y="0"/>
                    </a:lnTo>
                    <a:lnTo>
                      <a:pt x="1878579" y="0"/>
                    </a:lnTo>
                    <a:lnTo>
                      <a:pt x="1878579" y="526373"/>
                    </a:lnTo>
                    <a:close/>
                    <a:moveTo>
                      <a:pt x="12700" y="513673"/>
                    </a:moveTo>
                    <a:lnTo>
                      <a:pt x="1865879" y="513673"/>
                    </a:lnTo>
                    <a:lnTo>
                      <a:pt x="1865879" y="12700"/>
                    </a:lnTo>
                    <a:lnTo>
                      <a:pt x="12700" y="12700"/>
                    </a:lnTo>
                    <a:lnTo>
                      <a:pt x="12700" y="51367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7" id="17"/>
            <p:cNvSpPr txBox="true"/>
            <p:nvPr/>
          </p:nvSpPr>
          <p:spPr>
            <a:xfrm rot="0">
              <a:off x="833940" y="599675"/>
              <a:ext cx="8386663" cy="1362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35"/>
                </a:lnSpc>
              </a:pPr>
              <a:r>
                <a:rPr lang="en-US" sz="3025">
                  <a:solidFill>
                    <a:srgbClr val="F1EEE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GVHD : GS.TS Lê Tiến Thường</a:t>
              </a:r>
            </a:p>
            <a:p>
              <a:pPr algn="l">
                <a:lnSpc>
                  <a:spcPts val="4235"/>
                </a:lnSpc>
              </a:pPr>
              <a:r>
                <a:rPr lang="en-US" sz="3025">
                  <a:solidFill>
                    <a:srgbClr val="F1EEE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Nguyễn Công Phương 2010536 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5344399" y="6919681"/>
            <a:ext cx="2820508" cy="4114800"/>
          </a:xfrm>
          <a:custGeom>
            <a:avLst/>
            <a:gdLst/>
            <a:ahLst/>
            <a:cxnLst/>
            <a:rect r="r" b="b" t="t" l="l"/>
            <a:pathLst>
              <a:path h="4114800" w="2820508">
                <a:moveTo>
                  <a:pt x="0" y="0"/>
                </a:moveTo>
                <a:lnTo>
                  <a:pt x="2820508" y="0"/>
                </a:lnTo>
                <a:lnTo>
                  <a:pt x="28205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false" rot="0">
            <a:off x="11479762" y="-126118"/>
            <a:ext cx="3117024" cy="2628617"/>
          </a:xfrm>
          <a:custGeom>
            <a:avLst/>
            <a:gdLst/>
            <a:ahLst/>
            <a:cxnLst/>
            <a:rect r="r" b="b" t="t" l="l"/>
            <a:pathLst>
              <a:path h="2628617" w="3117024">
                <a:moveTo>
                  <a:pt x="3117024" y="0"/>
                </a:moveTo>
                <a:lnTo>
                  <a:pt x="0" y="0"/>
                </a:lnTo>
                <a:lnTo>
                  <a:pt x="0" y="2628616"/>
                </a:lnTo>
                <a:lnTo>
                  <a:pt x="3117024" y="2628616"/>
                </a:lnTo>
                <a:lnTo>
                  <a:pt x="3117024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8557" y="154748"/>
            <a:ext cx="1740285" cy="1747904"/>
          </a:xfrm>
          <a:custGeom>
            <a:avLst/>
            <a:gdLst/>
            <a:ahLst/>
            <a:cxnLst/>
            <a:rect r="r" b="b" t="t" l="l"/>
            <a:pathLst>
              <a:path h="1747904" w="1740285">
                <a:moveTo>
                  <a:pt x="0" y="0"/>
                </a:moveTo>
                <a:lnTo>
                  <a:pt x="1740286" y="0"/>
                </a:lnTo>
                <a:lnTo>
                  <a:pt x="1740286" y="1747904"/>
                </a:lnTo>
                <a:lnTo>
                  <a:pt x="0" y="174790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-19448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5" t="0" r="0" b="-7805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453191" y="-892801"/>
            <a:ext cx="3372558" cy="3372558"/>
          </a:xfrm>
          <a:custGeom>
            <a:avLst/>
            <a:gdLst/>
            <a:ahLst/>
            <a:cxnLst/>
            <a:rect r="r" b="b" t="t" l="l"/>
            <a:pathLst>
              <a:path h="3372558" w="3372558">
                <a:moveTo>
                  <a:pt x="0" y="0"/>
                </a:moveTo>
                <a:lnTo>
                  <a:pt x="3372559" y="0"/>
                </a:lnTo>
                <a:lnTo>
                  <a:pt x="3372559" y="3372558"/>
                </a:lnTo>
                <a:lnTo>
                  <a:pt x="0" y="3372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17027" y="405856"/>
            <a:ext cx="8249583" cy="3489885"/>
            <a:chOff x="0" y="0"/>
            <a:chExt cx="10999445" cy="4653181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0999445" cy="4653181"/>
              <a:chOff x="0" y="0"/>
              <a:chExt cx="3121447" cy="132049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48260" y="48260"/>
                <a:ext cx="3073187" cy="1272230"/>
              </a:xfrm>
              <a:custGeom>
                <a:avLst/>
                <a:gdLst/>
                <a:ahLst/>
                <a:cxnLst/>
                <a:rect r="r" b="b" t="t" l="l"/>
                <a:pathLst>
                  <a:path h="1272230" w="3073187">
                    <a:moveTo>
                      <a:pt x="0" y="0"/>
                    </a:moveTo>
                    <a:lnTo>
                      <a:pt x="3073187" y="0"/>
                    </a:lnTo>
                    <a:lnTo>
                      <a:pt x="3073187" y="1272230"/>
                    </a:lnTo>
                    <a:lnTo>
                      <a:pt x="0" y="127223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 flipH="false" flipV="false" rot="0">
                <a:off x="6350" y="6350"/>
                <a:ext cx="3073187" cy="1272230"/>
              </a:xfrm>
              <a:custGeom>
                <a:avLst/>
                <a:gdLst/>
                <a:ahLst/>
                <a:cxnLst/>
                <a:rect r="r" b="b" t="t" l="l"/>
                <a:pathLst>
                  <a:path h="1272230" w="3073187">
                    <a:moveTo>
                      <a:pt x="0" y="0"/>
                    </a:moveTo>
                    <a:lnTo>
                      <a:pt x="3073187" y="0"/>
                    </a:lnTo>
                    <a:lnTo>
                      <a:pt x="3073187" y="1272230"/>
                    </a:lnTo>
                    <a:lnTo>
                      <a:pt x="0" y="1272230"/>
                    </a:lnTo>
                    <a:close/>
                  </a:path>
                </a:pathLst>
              </a:custGeom>
              <a:solidFill>
                <a:srgbClr val="8CB9C4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085887" cy="1284930"/>
              </a:xfrm>
              <a:custGeom>
                <a:avLst/>
                <a:gdLst/>
                <a:ahLst/>
                <a:cxnLst/>
                <a:rect r="r" b="b" t="t" l="l"/>
                <a:pathLst>
                  <a:path h="1284930" w="3085887">
                    <a:moveTo>
                      <a:pt x="3085887" y="1284930"/>
                    </a:moveTo>
                    <a:lnTo>
                      <a:pt x="0" y="1284930"/>
                    </a:lnTo>
                    <a:lnTo>
                      <a:pt x="0" y="0"/>
                    </a:lnTo>
                    <a:lnTo>
                      <a:pt x="3085887" y="0"/>
                    </a:lnTo>
                    <a:lnTo>
                      <a:pt x="3085887" y="1284930"/>
                    </a:lnTo>
                    <a:close/>
                    <a:moveTo>
                      <a:pt x="12700" y="1272230"/>
                    </a:moveTo>
                    <a:lnTo>
                      <a:pt x="3073187" y="1272230"/>
                    </a:lnTo>
                    <a:lnTo>
                      <a:pt x="3073187" y="12700"/>
                    </a:lnTo>
                    <a:lnTo>
                      <a:pt x="12700" y="12700"/>
                    </a:lnTo>
                    <a:lnTo>
                      <a:pt x="12700" y="127223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777260" y="813107"/>
              <a:ext cx="9366572" cy="14319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400"/>
                </a:lnSpc>
              </a:pPr>
              <a:r>
                <a:rPr lang="en-US" b="true" sz="7000">
                  <a:solidFill>
                    <a:srgbClr val="000000"/>
                  </a:solidFill>
                  <a:latin typeface="Roboto Mono Bold"/>
                  <a:ea typeface="Roboto Mono Bold"/>
                  <a:cs typeface="Roboto Mono Bold"/>
                  <a:sym typeface="Roboto Mono Bold"/>
                </a:rPr>
                <a:t>Quản trị viên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777260" y="2775818"/>
              <a:ext cx="9444924" cy="740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50"/>
                </a:lnSpc>
              </a:pPr>
              <a:r>
                <a:rPr lang="en-US" sz="350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hệ thống thư viện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5046" y="5229689"/>
            <a:ext cx="9046203" cy="1987840"/>
            <a:chOff x="0" y="0"/>
            <a:chExt cx="12061604" cy="2650454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12061604" cy="2650454"/>
              <a:chOff x="0" y="0"/>
              <a:chExt cx="3422869" cy="752152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48260" y="48260"/>
                <a:ext cx="3374609" cy="703892"/>
              </a:xfrm>
              <a:custGeom>
                <a:avLst/>
                <a:gdLst/>
                <a:ahLst/>
                <a:cxnLst/>
                <a:rect r="r" b="b" t="t" l="l"/>
                <a:pathLst>
                  <a:path h="703892" w="3374609">
                    <a:moveTo>
                      <a:pt x="0" y="0"/>
                    </a:moveTo>
                    <a:lnTo>
                      <a:pt x="3374609" y="0"/>
                    </a:lnTo>
                    <a:lnTo>
                      <a:pt x="3374609" y="703892"/>
                    </a:lnTo>
                    <a:lnTo>
                      <a:pt x="0" y="70389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6350" y="6350"/>
                <a:ext cx="3374610" cy="703892"/>
              </a:xfrm>
              <a:custGeom>
                <a:avLst/>
                <a:gdLst/>
                <a:ahLst/>
                <a:cxnLst/>
                <a:rect r="r" b="b" t="t" l="l"/>
                <a:pathLst>
                  <a:path h="703892" w="3374610">
                    <a:moveTo>
                      <a:pt x="0" y="0"/>
                    </a:moveTo>
                    <a:lnTo>
                      <a:pt x="3374610" y="0"/>
                    </a:lnTo>
                    <a:lnTo>
                      <a:pt x="3374610" y="703892"/>
                    </a:lnTo>
                    <a:lnTo>
                      <a:pt x="0" y="703892"/>
                    </a:lnTo>
                    <a:close/>
                  </a:path>
                </a:pathLst>
              </a:custGeom>
              <a:solidFill>
                <a:srgbClr val="E05142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3387310" cy="716592"/>
              </a:xfrm>
              <a:custGeom>
                <a:avLst/>
                <a:gdLst/>
                <a:ahLst/>
                <a:cxnLst/>
                <a:rect r="r" b="b" t="t" l="l"/>
                <a:pathLst>
                  <a:path h="716592" w="3387310">
                    <a:moveTo>
                      <a:pt x="3387310" y="716592"/>
                    </a:moveTo>
                    <a:lnTo>
                      <a:pt x="0" y="716592"/>
                    </a:lnTo>
                    <a:lnTo>
                      <a:pt x="0" y="0"/>
                    </a:lnTo>
                    <a:lnTo>
                      <a:pt x="3387310" y="0"/>
                    </a:lnTo>
                    <a:lnTo>
                      <a:pt x="3387310" y="716592"/>
                    </a:lnTo>
                    <a:close/>
                    <a:moveTo>
                      <a:pt x="12700" y="703892"/>
                    </a:moveTo>
                    <a:lnTo>
                      <a:pt x="3374610" y="703892"/>
                    </a:lnTo>
                    <a:lnTo>
                      <a:pt x="3374610" y="12700"/>
                    </a:lnTo>
                    <a:lnTo>
                      <a:pt x="12700" y="12700"/>
                    </a:lnTo>
                    <a:lnTo>
                      <a:pt x="12700" y="70389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895275" y="471727"/>
              <a:ext cx="10271053" cy="14319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400"/>
                </a:lnSpc>
              </a:pPr>
              <a:r>
                <a:rPr lang="en-US" b="true" sz="7000">
                  <a:solidFill>
                    <a:srgbClr val="F1EEE1"/>
                  </a:solidFill>
                  <a:latin typeface="Roboto Mono Bold"/>
                  <a:ea typeface="Roboto Mono Bold"/>
                  <a:cs typeface="Roboto Mono Bold"/>
                  <a:sym typeface="Roboto Mono Bold"/>
                </a:rPr>
                <a:t>ADMIN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 flipV="true">
            <a:off x="9151248" y="5229703"/>
            <a:ext cx="3246120" cy="99390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8" id="18"/>
          <p:cNvSpPr/>
          <p:nvPr/>
        </p:nvSpPr>
        <p:spPr>
          <a:xfrm flipV="true">
            <a:off x="9157470" y="3200798"/>
            <a:ext cx="3239898" cy="300931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9" id="19"/>
          <p:cNvSpPr/>
          <p:nvPr/>
        </p:nvSpPr>
        <p:spPr>
          <a:xfrm>
            <a:off x="9151248" y="6223609"/>
            <a:ext cx="3246120" cy="270508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0" id="20"/>
          <p:cNvGrpSpPr/>
          <p:nvPr/>
        </p:nvGrpSpPr>
        <p:grpSpPr>
          <a:xfrm rot="0">
            <a:off x="12397368" y="2479757"/>
            <a:ext cx="4993005" cy="1442080"/>
            <a:chOff x="0" y="0"/>
            <a:chExt cx="6657340" cy="1922774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6657340" cy="1922774"/>
              <a:chOff x="0" y="0"/>
              <a:chExt cx="3352308" cy="968214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48260" y="48260"/>
                <a:ext cx="3304047" cy="919954"/>
              </a:xfrm>
              <a:custGeom>
                <a:avLst/>
                <a:gdLst/>
                <a:ahLst/>
                <a:cxnLst/>
                <a:rect r="r" b="b" t="t" l="l"/>
                <a:pathLst>
                  <a:path h="919954" w="3304047">
                    <a:moveTo>
                      <a:pt x="0" y="0"/>
                    </a:moveTo>
                    <a:lnTo>
                      <a:pt x="3304047" y="0"/>
                    </a:lnTo>
                    <a:lnTo>
                      <a:pt x="3304047" y="919954"/>
                    </a:lnTo>
                    <a:lnTo>
                      <a:pt x="0" y="91995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3" id="23"/>
              <p:cNvSpPr/>
              <p:nvPr/>
            </p:nvSpPr>
            <p:spPr>
              <a:xfrm flipH="false" flipV="false" rot="0">
                <a:off x="6350" y="6350"/>
                <a:ext cx="3304048" cy="919954"/>
              </a:xfrm>
              <a:custGeom>
                <a:avLst/>
                <a:gdLst/>
                <a:ahLst/>
                <a:cxnLst/>
                <a:rect r="r" b="b" t="t" l="l"/>
                <a:pathLst>
                  <a:path h="919954" w="3304048">
                    <a:moveTo>
                      <a:pt x="0" y="0"/>
                    </a:moveTo>
                    <a:lnTo>
                      <a:pt x="3304048" y="0"/>
                    </a:lnTo>
                    <a:lnTo>
                      <a:pt x="3304048" y="919954"/>
                    </a:lnTo>
                    <a:lnTo>
                      <a:pt x="0" y="919954"/>
                    </a:lnTo>
                    <a:close/>
                  </a:path>
                </a:pathLst>
              </a:custGeom>
              <a:solidFill>
                <a:srgbClr val="8CB9C4"/>
              </a:solidFill>
            </p:spPr>
          </p:sp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3316748" cy="932654"/>
              </a:xfrm>
              <a:custGeom>
                <a:avLst/>
                <a:gdLst/>
                <a:ahLst/>
                <a:cxnLst/>
                <a:rect r="r" b="b" t="t" l="l"/>
                <a:pathLst>
                  <a:path h="932654" w="3316748">
                    <a:moveTo>
                      <a:pt x="3316748" y="932654"/>
                    </a:moveTo>
                    <a:lnTo>
                      <a:pt x="0" y="932654"/>
                    </a:lnTo>
                    <a:lnTo>
                      <a:pt x="0" y="0"/>
                    </a:lnTo>
                    <a:lnTo>
                      <a:pt x="3316748" y="0"/>
                    </a:lnTo>
                    <a:lnTo>
                      <a:pt x="3316748" y="932654"/>
                    </a:lnTo>
                    <a:close/>
                    <a:moveTo>
                      <a:pt x="12700" y="919954"/>
                    </a:moveTo>
                    <a:lnTo>
                      <a:pt x="3304048" y="919954"/>
                    </a:lnTo>
                    <a:lnTo>
                      <a:pt x="3304048" y="12700"/>
                    </a:lnTo>
                    <a:lnTo>
                      <a:pt x="12700" y="12700"/>
                    </a:lnTo>
                    <a:lnTo>
                      <a:pt x="12700" y="91995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25" id="25"/>
            <p:cNvSpPr txBox="true"/>
            <p:nvPr/>
          </p:nvSpPr>
          <p:spPr>
            <a:xfrm rot="0">
              <a:off x="494143" y="271216"/>
              <a:ext cx="5669055" cy="12310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52"/>
                </a:lnSpc>
              </a:pPr>
              <a:r>
                <a:rPr lang="en-US" b="true" sz="3043">
                  <a:solidFill>
                    <a:srgbClr val="000000"/>
                  </a:solidFill>
                  <a:latin typeface="Roboto Mono Bold"/>
                  <a:ea typeface="Roboto Mono Bold"/>
                  <a:cs typeface="Roboto Mono Bold"/>
                  <a:sym typeface="Roboto Mono Bold"/>
                </a:rPr>
                <a:t>Thêm danh sách nguời dùng mới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2397368" y="4508663"/>
            <a:ext cx="4742102" cy="1442080"/>
            <a:chOff x="0" y="0"/>
            <a:chExt cx="6322803" cy="1922774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0"/>
              <a:ext cx="6322803" cy="1922774"/>
              <a:chOff x="0" y="0"/>
              <a:chExt cx="3183851" cy="968214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48260" y="48260"/>
                <a:ext cx="3135591" cy="919954"/>
              </a:xfrm>
              <a:custGeom>
                <a:avLst/>
                <a:gdLst/>
                <a:ahLst/>
                <a:cxnLst/>
                <a:rect r="r" b="b" t="t" l="l"/>
                <a:pathLst>
                  <a:path h="919954" w="3135591">
                    <a:moveTo>
                      <a:pt x="0" y="0"/>
                    </a:moveTo>
                    <a:lnTo>
                      <a:pt x="3135591" y="0"/>
                    </a:lnTo>
                    <a:lnTo>
                      <a:pt x="3135591" y="919954"/>
                    </a:lnTo>
                    <a:lnTo>
                      <a:pt x="0" y="91995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29" id="29"/>
              <p:cNvSpPr/>
              <p:nvPr/>
            </p:nvSpPr>
            <p:spPr>
              <a:xfrm flipH="false" flipV="false" rot="0">
                <a:off x="6350" y="6350"/>
                <a:ext cx="3135591" cy="919954"/>
              </a:xfrm>
              <a:custGeom>
                <a:avLst/>
                <a:gdLst/>
                <a:ahLst/>
                <a:cxnLst/>
                <a:rect r="r" b="b" t="t" l="l"/>
                <a:pathLst>
                  <a:path h="919954" w="3135591">
                    <a:moveTo>
                      <a:pt x="0" y="0"/>
                    </a:moveTo>
                    <a:lnTo>
                      <a:pt x="3135591" y="0"/>
                    </a:lnTo>
                    <a:lnTo>
                      <a:pt x="3135591" y="919954"/>
                    </a:lnTo>
                    <a:lnTo>
                      <a:pt x="0" y="919954"/>
                    </a:lnTo>
                    <a:close/>
                  </a:path>
                </a:pathLst>
              </a:custGeom>
              <a:solidFill>
                <a:srgbClr val="8CB9C4"/>
              </a:solidFill>
            </p:spPr>
          </p:sp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3148291" cy="932654"/>
              </a:xfrm>
              <a:custGeom>
                <a:avLst/>
                <a:gdLst/>
                <a:ahLst/>
                <a:cxnLst/>
                <a:rect r="r" b="b" t="t" l="l"/>
                <a:pathLst>
                  <a:path h="932654" w="3148291">
                    <a:moveTo>
                      <a:pt x="3148291" y="932654"/>
                    </a:moveTo>
                    <a:lnTo>
                      <a:pt x="0" y="932654"/>
                    </a:lnTo>
                    <a:lnTo>
                      <a:pt x="0" y="0"/>
                    </a:lnTo>
                    <a:lnTo>
                      <a:pt x="3148291" y="0"/>
                    </a:lnTo>
                    <a:lnTo>
                      <a:pt x="3148291" y="932654"/>
                    </a:lnTo>
                    <a:close/>
                    <a:moveTo>
                      <a:pt x="12700" y="919954"/>
                    </a:moveTo>
                    <a:lnTo>
                      <a:pt x="3135591" y="919954"/>
                    </a:lnTo>
                    <a:lnTo>
                      <a:pt x="3135591" y="12700"/>
                    </a:lnTo>
                    <a:lnTo>
                      <a:pt x="12700" y="12700"/>
                    </a:lnTo>
                    <a:lnTo>
                      <a:pt x="12700" y="91995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31" id="31"/>
            <p:cNvSpPr txBox="true"/>
            <p:nvPr/>
          </p:nvSpPr>
          <p:spPr>
            <a:xfrm rot="0">
              <a:off x="469311" y="271216"/>
              <a:ext cx="5384180" cy="12310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52"/>
                </a:lnSpc>
              </a:pPr>
              <a:r>
                <a:rPr lang="en-US" b="true" sz="3043">
                  <a:solidFill>
                    <a:srgbClr val="000000"/>
                  </a:solidFill>
                  <a:latin typeface="Roboto Mono Bold"/>
                  <a:ea typeface="Roboto Mono Bold"/>
                  <a:cs typeface="Roboto Mono Bold"/>
                  <a:sym typeface="Roboto Mono Bold"/>
                </a:rPr>
                <a:t>Thêm, xóa sách trong hệ thống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445729" y="8472544"/>
            <a:ext cx="4693742" cy="1341896"/>
            <a:chOff x="0" y="0"/>
            <a:chExt cx="6258322" cy="1789194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0" y="0"/>
              <a:ext cx="6258322" cy="1789194"/>
              <a:chOff x="0" y="0"/>
              <a:chExt cx="3386660" cy="968214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48260" y="48260"/>
                <a:ext cx="3338400" cy="919954"/>
              </a:xfrm>
              <a:custGeom>
                <a:avLst/>
                <a:gdLst/>
                <a:ahLst/>
                <a:cxnLst/>
                <a:rect r="r" b="b" t="t" l="l"/>
                <a:pathLst>
                  <a:path h="919954" w="3338400">
                    <a:moveTo>
                      <a:pt x="0" y="0"/>
                    </a:moveTo>
                    <a:lnTo>
                      <a:pt x="3338400" y="0"/>
                    </a:lnTo>
                    <a:lnTo>
                      <a:pt x="3338400" y="919954"/>
                    </a:lnTo>
                    <a:lnTo>
                      <a:pt x="0" y="91995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35" id="35"/>
              <p:cNvSpPr/>
              <p:nvPr/>
            </p:nvSpPr>
            <p:spPr>
              <a:xfrm flipH="false" flipV="false" rot="0">
                <a:off x="6350" y="6350"/>
                <a:ext cx="3338400" cy="919954"/>
              </a:xfrm>
              <a:custGeom>
                <a:avLst/>
                <a:gdLst/>
                <a:ahLst/>
                <a:cxnLst/>
                <a:rect r="r" b="b" t="t" l="l"/>
                <a:pathLst>
                  <a:path h="919954" w="3338400">
                    <a:moveTo>
                      <a:pt x="0" y="0"/>
                    </a:moveTo>
                    <a:lnTo>
                      <a:pt x="3338400" y="0"/>
                    </a:lnTo>
                    <a:lnTo>
                      <a:pt x="3338400" y="919954"/>
                    </a:lnTo>
                    <a:lnTo>
                      <a:pt x="0" y="919954"/>
                    </a:lnTo>
                    <a:close/>
                  </a:path>
                </a:pathLst>
              </a:custGeom>
              <a:solidFill>
                <a:srgbClr val="8CB9C4"/>
              </a:solidFill>
            </p:spPr>
          </p:sp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3351100" cy="932654"/>
              </a:xfrm>
              <a:custGeom>
                <a:avLst/>
                <a:gdLst/>
                <a:ahLst/>
                <a:cxnLst/>
                <a:rect r="r" b="b" t="t" l="l"/>
                <a:pathLst>
                  <a:path h="932654" w="3351100">
                    <a:moveTo>
                      <a:pt x="3351100" y="932654"/>
                    </a:moveTo>
                    <a:lnTo>
                      <a:pt x="0" y="932654"/>
                    </a:lnTo>
                    <a:lnTo>
                      <a:pt x="0" y="0"/>
                    </a:lnTo>
                    <a:lnTo>
                      <a:pt x="3351100" y="0"/>
                    </a:lnTo>
                    <a:lnTo>
                      <a:pt x="3351100" y="932654"/>
                    </a:lnTo>
                    <a:close/>
                    <a:moveTo>
                      <a:pt x="12700" y="919954"/>
                    </a:moveTo>
                    <a:lnTo>
                      <a:pt x="3338400" y="919954"/>
                    </a:lnTo>
                    <a:lnTo>
                      <a:pt x="3338400" y="12700"/>
                    </a:lnTo>
                    <a:lnTo>
                      <a:pt x="12700" y="12700"/>
                    </a:lnTo>
                    <a:lnTo>
                      <a:pt x="12700" y="91995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37" id="37"/>
            <p:cNvSpPr txBox="true"/>
            <p:nvPr/>
          </p:nvSpPr>
          <p:spPr>
            <a:xfrm rot="0">
              <a:off x="464525" y="252374"/>
              <a:ext cx="5329272" cy="11455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98"/>
                </a:lnSpc>
              </a:pPr>
              <a:r>
                <a:rPr lang="en-US" b="true" sz="2832">
                  <a:solidFill>
                    <a:srgbClr val="000000"/>
                  </a:solidFill>
                  <a:latin typeface="Roboto Mono Bold"/>
                  <a:ea typeface="Roboto Mono Bold"/>
                  <a:cs typeface="Roboto Mono Bold"/>
                  <a:sym typeface="Roboto Mono Bold"/>
                </a:rPr>
                <a:t>Xóa, mở khóa tài khoản người dùng</a:t>
              </a:r>
            </a:p>
          </p:txBody>
        </p:sp>
      </p:grpSp>
      <p:sp>
        <p:nvSpPr>
          <p:cNvPr name="AutoShape 38" id="38"/>
          <p:cNvSpPr/>
          <p:nvPr/>
        </p:nvSpPr>
        <p:spPr>
          <a:xfrm>
            <a:off x="9151248" y="6223609"/>
            <a:ext cx="3246120" cy="64412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9" id="39"/>
          <p:cNvGrpSpPr/>
          <p:nvPr/>
        </p:nvGrpSpPr>
        <p:grpSpPr>
          <a:xfrm rot="0">
            <a:off x="12445729" y="6411580"/>
            <a:ext cx="4693742" cy="1341896"/>
            <a:chOff x="0" y="0"/>
            <a:chExt cx="6258322" cy="1789194"/>
          </a:xfrm>
        </p:grpSpPr>
        <p:grpSp>
          <p:nvGrpSpPr>
            <p:cNvPr name="Group 40" id="40"/>
            <p:cNvGrpSpPr/>
            <p:nvPr/>
          </p:nvGrpSpPr>
          <p:grpSpPr>
            <a:xfrm rot="0">
              <a:off x="0" y="0"/>
              <a:ext cx="6258322" cy="1789194"/>
              <a:chOff x="0" y="0"/>
              <a:chExt cx="3386660" cy="968214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48260" y="48260"/>
                <a:ext cx="3338400" cy="919954"/>
              </a:xfrm>
              <a:custGeom>
                <a:avLst/>
                <a:gdLst/>
                <a:ahLst/>
                <a:cxnLst/>
                <a:rect r="r" b="b" t="t" l="l"/>
                <a:pathLst>
                  <a:path h="919954" w="3338400">
                    <a:moveTo>
                      <a:pt x="0" y="0"/>
                    </a:moveTo>
                    <a:lnTo>
                      <a:pt x="3338400" y="0"/>
                    </a:lnTo>
                    <a:lnTo>
                      <a:pt x="3338400" y="919954"/>
                    </a:lnTo>
                    <a:lnTo>
                      <a:pt x="0" y="91995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42" id="42"/>
              <p:cNvSpPr/>
              <p:nvPr/>
            </p:nvSpPr>
            <p:spPr>
              <a:xfrm flipH="false" flipV="false" rot="0">
                <a:off x="6350" y="6350"/>
                <a:ext cx="3338400" cy="919954"/>
              </a:xfrm>
              <a:custGeom>
                <a:avLst/>
                <a:gdLst/>
                <a:ahLst/>
                <a:cxnLst/>
                <a:rect r="r" b="b" t="t" l="l"/>
                <a:pathLst>
                  <a:path h="919954" w="3338400">
                    <a:moveTo>
                      <a:pt x="0" y="0"/>
                    </a:moveTo>
                    <a:lnTo>
                      <a:pt x="3338400" y="0"/>
                    </a:lnTo>
                    <a:lnTo>
                      <a:pt x="3338400" y="919954"/>
                    </a:lnTo>
                    <a:lnTo>
                      <a:pt x="0" y="919954"/>
                    </a:lnTo>
                    <a:close/>
                  </a:path>
                </a:pathLst>
              </a:custGeom>
              <a:solidFill>
                <a:srgbClr val="8CB9C4"/>
              </a:solidFill>
            </p:spPr>
          </p:sp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3351100" cy="932654"/>
              </a:xfrm>
              <a:custGeom>
                <a:avLst/>
                <a:gdLst/>
                <a:ahLst/>
                <a:cxnLst/>
                <a:rect r="r" b="b" t="t" l="l"/>
                <a:pathLst>
                  <a:path h="932654" w="3351100">
                    <a:moveTo>
                      <a:pt x="3351100" y="932654"/>
                    </a:moveTo>
                    <a:lnTo>
                      <a:pt x="0" y="932654"/>
                    </a:lnTo>
                    <a:lnTo>
                      <a:pt x="0" y="0"/>
                    </a:lnTo>
                    <a:lnTo>
                      <a:pt x="3351100" y="0"/>
                    </a:lnTo>
                    <a:lnTo>
                      <a:pt x="3351100" y="932654"/>
                    </a:lnTo>
                    <a:close/>
                    <a:moveTo>
                      <a:pt x="12700" y="919954"/>
                    </a:moveTo>
                    <a:lnTo>
                      <a:pt x="3338400" y="919954"/>
                    </a:lnTo>
                    <a:lnTo>
                      <a:pt x="3338400" y="12700"/>
                    </a:lnTo>
                    <a:lnTo>
                      <a:pt x="12700" y="12700"/>
                    </a:lnTo>
                    <a:lnTo>
                      <a:pt x="12700" y="91995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44" id="44"/>
            <p:cNvSpPr txBox="true"/>
            <p:nvPr/>
          </p:nvSpPr>
          <p:spPr>
            <a:xfrm rot="0">
              <a:off x="464525" y="252374"/>
              <a:ext cx="5329272" cy="11455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98"/>
                </a:lnSpc>
              </a:pPr>
              <a:r>
                <a:rPr lang="en-US" b="true" sz="2832">
                  <a:solidFill>
                    <a:srgbClr val="000000"/>
                  </a:solidFill>
                  <a:latin typeface="Roboto Mono Bold"/>
                  <a:ea typeface="Roboto Mono Bold"/>
                  <a:cs typeface="Roboto Mono Bold"/>
                  <a:sym typeface="Roboto Mono Bold"/>
                </a:rPr>
                <a:t>Thống kê trạng thái sách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5" t="0" r="0" b="-7805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982546" y="496192"/>
            <a:ext cx="8322908" cy="2562355"/>
            <a:chOff x="0" y="0"/>
            <a:chExt cx="11097210" cy="3416473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1097210" cy="3416473"/>
              <a:chOff x="0" y="0"/>
              <a:chExt cx="4295062" cy="1322311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48260" y="48260"/>
                <a:ext cx="4246802" cy="1274051"/>
              </a:xfrm>
              <a:custGeom>
                <a:avLst/>
                <a:gdLst/>
                <a:ahLst/>
                <a:cxnLst/>
                <a:rect r="r" b="b" t="t" l="l"/>
                <a:pathLst>
                  <a:path h="1274051" w="4246802">
                    <a:moveTo>
                      <a:pt x="0" y="0"/>
                    </a:moveTo>
                    <a:lnTo>
                      <a:pt x="4246802" y="0"/>
                    </a:lnTo>
                    <a:lnTo>
                      <a:pt x="4246802" y="1274051"/>
                    </a:lnTo>
                    <a:lnTo>
                      <a:pt x="0" y="127405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 flipH="false" flipV="false" rot="0">
                <a:off x="6350" y="6350"/>
                <a:ext cx="4246802" cy="1274051"/>
              </a:xfrm>
              <a:custGeom>
                <a:avLst/>
                <a:gdLst/>
                <a:ahLst/>
                <a:cxnLst/>
                <a:rect r="r" b="b" t="t" l="l"/>
                <a:pathLst>
                  <a:path h="1274051" w="4246802">
                    <a:moveTo>
                      <a:pt x="0" y="0"/>
                    </a:moveTo>
                    <a:lnTo>
                      <a:pt x="4246802" y="0"/>
                    </a:lnTo>
                    <a:lnTo>
                      <a:pt x="4246802" y="1274051"/>
                    </a:lnTo>
                    <a:lnTo>
                      <a:pt x="0" y="1274051"/>
                    </a:lnTo>
                    <a:close/>
                  </a:path>
                </a:pathLst>
              </a:custGeom>
              <a:solidFill>
                <a:srgbClr val="F2BE4B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259502" cy="1286751"/>
              </a:xfrm>
              <a:custGeom>
                <a:avLst/>
                <a:gdLst/>
                <a:ahLst/>
                <a:cxnLst/>
                <a:rect r="r" b="b" t="t" l="l"/>
                <a:pathLst>
                  <a:path h="1286751" w="4259502">
                    <a:moveTo>
                      <a:pt x="4259502" y="1286751"/>
                    </a:moveTo>
                    <a:lnTo>
                      <a:pt x="0" y="1286751"/>
                    </a:lnTo>
                    <a:lnTo>
                      <a:pt x="0" y="0"/>
                    </a:lnTo>
                    <a:lnTo>
                      <a:pt x="4259502" y="0"/>
                    </a:lnTo>
                    <a:lnTo>
                      <a:pt x="4259502" y="1286751"/>
                    </a:lnTo>
                    <a:close/>
                    <a:moveTo>
                      <a:pt x="12700" y="1274051"/>
                    </a:moveTo>
                    <a:lnTo>
                      <a:pt x="4246802" y="1274051"/>
                    </a:lnTo>
                    <a:lnTo>
                      <a:pt x="4246802" y="12700"/>
                    </a:lnTo>
                    <a:lnTo>
                      <a:pt x="12700" y="12700"/>
                    </a:lnTo>
                    <a:lnTo>
                      <a:pt x="12700" y="127405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784169" y="589500"/>
              <a:ext cx="9449824" cy="10509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58"/>
                </a:lnSpc>
              </a:pPr>
              <a:r>
                <a:rPr lang="en-US" b="true" sz="5132">
                  <a:solidFill>
                    <a:srgbClr val="000000"/>
                  </a:solidFill>
                  <a:latin typeface="Roboto Mono Bold"/>
                  <a:ea typeface="Roboto Mono Bold"/>
                  <a:cs typeface="Roboto Mono Bold"/>
                  <a:sym typeface="Roboto Mono Bold"/>
                </a:rPr>
                <a:t>Kết quả thử nghiệm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784169" y="2023595"/>
              <a:ext cx="9528873" cy="5533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36"/>
                </a:lnSpc>
              </a:pPr>
              <a:r>
                <a:rPr lang="en-US" sz="2566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       Show demo time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96695" y="4215690"/>
            <a:ext cx="8771260" cy="1197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508967" indent="-754483" lvl="1">
              <a:lnSpc>
                <a:spcPts val="9784"/>
              </a:lnSpc>
              <a:buFont typeface="Arial"/>
              <a:buChar char="•"/>
            </a:pPr>
            <a:r>
              <a:rPr lang="en-US" b="true" sz="69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Qui trình quản lý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5453191" y="-892801"/>
            <a:ext cx="3372558" cy="3372558"/>
          </a:xfrm>
          <a:custGeom>
            <a:avLst/>
            <a:gdLst/>
            <a:ahLst/>
            <a:cxnLst/>
            <a:rect r="r" b="b" t="t" l="l"/>
            <a:pathLst>
              <a:path h="3372558" w="3372558">
                <a:moveTo>
                  <a:pt x="0" y="0"/>
                </a:moveTo>
                <a:lnTo>
                  <a:pt x="3372559" y="0"/>
                </a:lnTo>
                <a:lnTo>
                  <a:pt x="3372559" y="3372558"/>
                </a:lnTo>
                <a:lnTo>
                  <a:pt x="0" y="3372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-485746" y="467995"/>
            <a:ext cx="3486390" cy="3611138"/>
          </a:xfrm>
          <a:custGeom>
            <a:avLst/>
            <a:gdLst/>
            <a:ahLst/>
            <a:cxnLst/>
            <a:rect r="r" b="b" t="t" l="l"/>
            <a:pathLst>
              <a:path h="3611138" w="3486390">
                <a:moveTo>
                  <a:pt x="3486390" y="0"/>
                </a:moveTo>
                <a:lnTo>
                  <a:pt x="0" y="0"/>
                </a:lnTo>
                <a:lnTo>
                  <a:pt x="0" y="3611138"/>
                </a:lnTo>
                <a:lnTo>
                  <a:pt x="3486390" y="3611138"/>
                </a:lnTo>
                <a:lnTo>
                  <a:pt x="348639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96695" y="8592767"/>
            <a:ext cx="11990428" cy="1197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508967" indent="-754483" lvl="1">
              <a:lnSpc>
                <a:spcPts val="9784"/>
              </a:lnSpc>
              <a:buFont typeface="Arial"/>
              <a:buChar char="•"/>
            </a:pPr>
            <a:r>
              <a:rPr lang="en-US" b="true" sz="69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Qui trình mượn trả sách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96695" y="5571771"/>
            <a:ext cx="8993800" cy="1197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508967" indent="-754483" lvl="1">
              <a:lnSpc>
                <a:spcPts val="9784"/>
              </a:lnSpc>
              <a:buFont typeface="Arial"/>
              <a:buChar char="•"/>
            </a:pPr>
            <a:r>
              <a:rPr lang="en-US" b="true" sz="69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 cứu thông tin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96695" y="7082269"/>
            <a:ext cx="6856695" cy="1197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508967" indent="-754483" lvl="1">
              <a:lnSpc>
                <a:spcPts val="9784"/>
              </a:lnSpc>
              <a:buFont typeface="Arial"/>
              <a:buChar char="•"/>
            </a:pPr>
            <a:r>
              <a:rPr lang="en-US" b="true" sz="698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Tạo yêu cầu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5099659" y="8161865"/>
            <a:ext cx="2952307" cy="1862638"/>
          </a:xfrm>
          <a:custGeom>
            <a:avLst/>
            <a:gdLst/>
            <a:ahLst/>
            <a:cxnLst/>
            <a:rect r="r" b="b" t="t" l="l"/>
            <a:pathLst>
              <a:path h="1862638" w="2952307">
                <a:moveTo>
                  <a:pt x="0" y="0"/>
                </a:moveTo>
                <a:lnTo>
                  <a:pt x="2952307" y="0"/>
                </a:lnTo>
                <a:lnTo>
                  <a:pt x="2952307" y="1862638"/>
                </a:lnTo>
                <a:lnTo>
                  <a:pt x="0" y="186263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5" t="0" r="0" b="-7805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66818" y="-445608"/>
            <a:ext cx="3372558" cy="3372558"/>
          </a:xfrm>
          <a:custGeom>
            <a:avLst/>
            <a:gdLst/>
            <a:ahLst/>
            <a:cxnLst/>
            <a:rect r="r" b="b" t="t" l="l"/>
            <a:pathLst>
              <a:path h="3372558" w="3372558">
                <a:moveTo>
                  <a:pt x="0" y="0"/>
                </a:moveTo>
                <a:lnTo>
                  <a:pt x="3372558" y="0"/>
                </a:lnTo>
                <a:lnTo>
                  <a:pt x="3372558" y="3372559"/>
                </a:lnTo>
                <a:lnTo>
                  <a:pt x="0" y="33725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-25"/>
            <a:ext cx="7403796" cy="3489885"/>
            <a:chOff x="0" y="0"/>
            <a:chExt cx="9871728" cy="4653181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9871728" cy="4653181"/>
              <a:chOff x="0" y="0"/>
              <a:chExt cx="2801421" cy="132049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48260" y="48260"/>
                <a:ext cx="2753161" cy="1272230"/>
              </a:xfrm>
              <a:custGeom>
                <a:avLst/>
                <a:gdLst/>
                <a:ahLst/>
                <a:cxnLst/>
                <a:rect r="r" b="b" t="t" l="l"/>
                <a:pathLst>
                  <a:path h="1272230" w="2753161">
                    <a:moveTo>
                      <a:pt x="0" y="0"/>
                    </a:moveTo>
                    <a:lnTo>
                      <a:pt x="2753161" y="0"/>
                    </a:lnTo>
                    <a:lnTo>
                      <a:pt x="2753161" y="1272230"/>
                    </a:lnTo>
                    <a:lnTo>
                      <a:pt x="0" y="127223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 flipH="false" flipV="false" rot="0">
                <a:off x="6350" y="6350"/>
                <a:ext cx="2753161" cy="1272230"/>
              </a:xfrm>
              <a:custGeom>
                <a:avLst/>
                <a:gdLst/>
                <a:ahLst/>
                <a:cxnLst/>
                <a:rect r="r" b="b" t="t" l="l"/>
                <a:pathLst>
                  <a:path h="1272230" w="2753161">
                    <a:moveTo>
                      <a:pt x="0" y="0"/>
                    </a:moveTo>
                    <a:lnTo>
                      <a:pt x="2753161" y="0"/>
                    </a:lnTo>
                    <a:lnTo>
                      <a:pt x="2753161" y="1272230"/>
                    </a:lnTo>
                    <a:lnTo>
                      <a:pt x="0" y="1272230"/>
                    </a:lnTo>
                    <a:close/>
                  </a:path>
                </a:pathLst>
              </a:custGeom>
              <a:solidFill>
                <a:srgbClr val="8CB9C4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765861" cy="1284930"/>
              </a:xfrm>
              <a:custGeom>
                <a:avLst/>
                <a:gdLst/>
                <a:ahLst/>
                <a:cxnLst/>
                <a:rect r="r" b="b" t="t" l="l"/>
                <a:pathLst>
                  <a:path h="1284930" w="2765861">
                    <a:moveTo>
                      <a:pt x="2765861" y="1284930"/>
                    </a:moveTo>
                    <a:lnTo>
                      <a:pt x="0" y="1284930"/>
                    </a:lnTo>
                    <a:lnTo>
                      <a:pt x="0" y="0"/>
                    </a:lnTo>
                    <a:lnTo>
                      <a:pt x="2765861" y="0"/>
                    </a:lnTo>
                    <a:lnTo>
                      <a:pt x="2765861" y="1284930"/>
                    </a:lnTo>
                    <a:close/>
                    <a:moveTo>
                      <a:pt x="12700" y="1272230"/>
                    </a:moveTo>
                    <a:lnTo>
                      <a:pt x="2753161" y="1272230"/>
                    </a:lnTo>
                    <a:lnTo>
                      <a:pt x="2753161" y="12700"/>
                    </a:lnTo>
                    <a:lnTo>
                      <a:pt x="12700" y="12700"/>
                    </a:lnTo>
                    <a:lnTo>
                      <a:pt x="12700" y="127223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697572" y="813107"/>
              <a:ext cx="8406266" cy="14319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400"/>
                </a:lnSpc>
              </a:pPr>
              <a:r>
                <a:rPr lang="en-US" b="true" sz="7000">
                  <a:solidFill>
                    <a:srgbClr val="000000"/>
                  </a:solidFill>
                  <a:latin typeface="Roboto Mono Bold"/>
                  <a:ea typeface="Roboto Mono Bold"/>
                  <a:cs typeface="Roboto Mono Bold"/>
                  <a:sym typeface="Roboto Mono Bold"/>
                </a:rPr>
                <a:t>Kết luận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697572" y="2775818"/>
              <a:ext cx="8476585" cy="740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50"/>
                </a:lnSpc>
              </a:pPr>
              <a:r>
                <a:rPr lang="en-US" sz="350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Đánh giá hệ thống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982781" y="2926951"/>
            <a:ext cx="12308191" cy="6448402"/>
            <a:chOff x="0" y="0"/>
            <a:chExt cx="16410921" cy="8597869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16410921" cy="8597869"/>
              <a:chOff x="0" y="0"/>
              <a:chExt cx="2994163" cy="1568676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48260" y="48260"/>
                <a:ext cx="2945903" cy="1520416"/>
              </a:xfrm>
              <a:custGeom>
                <a:avLst/>
                <a:gdLst/>
                <a:ahLst/>
                <a:cxnLst/>
                <a:rect r="r" b="b" t="t" l="l"/>
                <a:pathLst>
                  <a:path h="1520416" w="2945903">
                    <a:moveTo>
                      <a:pt x="0" y="0"/>
                    </a:moveTo>
                    <a:lnTo>
                      <a:pt x="2945903" y="0"/>
                    </a:lnTo>
                    <a:lnTo>
                      <a:pt x="2945903" y="1520416"/>
                    </a:lnTo>
                    <a:lnTo>
                      <a:pt x="0" y="152041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6350" y="6350"/>
                <a:ext cx="2945903" cy="1520416"/>
              </a:xfrm>
              <a:custGeom>
                <a:avLst/>
                <a:gdLst/>
                <a:ahLst/>
                <a:cxnLst/>
                <a:rect r="r" b="b" t="t" l="l"/>
                <a:pathLst>
                  <a:path h="1520416" w="2945903">
                    <a:moveTo>
                      <a:pt x="0" y="0"/>
                    </a:moveTo>
                    <a:lnTo>
                      <a:pt x="2945903" y="0"/>
                    </a:lnTo>
                    <a:lnTo>
                      <a:pt x="2945903" y="1520416"/>
                    </a:lnTo>
                    <a:lnTo>
                      <a:pt x="0" y="1520416"/>
                    </a:lnTo>
                    <a:close/>
                  </a:path>
                </a:pathLst>
              </a:custGeom>
              <a:solidFill>
                <a:srgbClr val="8CB9C4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2958603" cy="1533116"/>
              </a:xfrm>
              <a:custGeom>
                <a:avLst/>
                <a:gdLst/>
                <a:ahLst/>
                <a:cxnLst/>
                <a:rect r="r" b="b" t="t" l="l"/>
                <a:pathLst>
                  <a:path h="1533116" w="2958603">
                    <a:moveTo>
                      <a:pt x="2958603" y="1533116"/>
                    </a:moveTo>
                    <a:lnTo>
                      <a:pt x="0" y="1533116"/>
                    </a:lnTo>
                    <a:lnTo>
                      <a:pt x="0" y="0"/>
                    </a:lnTo>
                    <a:lnTo>
                      <a:pt x="2958603" y="0"/>
                    </a:lnTo>
                    <a:lnTo>
                      <a:pt x="2958603" y="1533116"/>
                    </a:lnTo>
                    <a:close/>
                    <a:moveTo>
                      <a:pt x="12700" y="1520416"/>
                    </a:moveTo>
                    <a:lnTo>
                      <a:pt x="2945903" y="1520416"/>
                    </a:lnTo>
                    <a:lnTo>
                      <a:pt x="2945903" y="12700"/>
                    </a:lnTo>
                    <a:lnTo>
                      <a:pt x="12700" y="12700"/>
                    </a:lnTo>
                    <a:lnTo>
                      <a:pt x="12700" y="152041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560279" y="977816"/>
              <a:ext cx="15290363" cy="62898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1095632" indent="-547816" lvl="1">
                <a:lnSpc>
                  <a:spcPts val="9794"/>
                </a:lnSpc>
                <a:buFont typeface="Arial"/>
                <a:buChar char="•"/>
              </a:pPr>
              <a:r>
                <a:rPr lang="en-US" b="true" sz="5074">
                  <a:solidFill>
                    <a:srgbClr val="000000"/>
                  </a:solidFill>
                  <a:latin typeface="Roboto Mono Bold"/>
                  <a:ea typeface="Roboto Mono Bold"/>
                  <a:cs typeface="Roboto Mono Bold"/>
                  <a:sym typeface="Roboto Mono Bold"/>
                </a:rPr>
                <a:t>Giao diện UX/UI thân thiện</a:t>
              </a:r>
            </a:p>
            <a:p>
              <a:pPr algn="l" marL="1070153" indent="-535077" lvl="1">
                <a:lnSpc>
                  <a:spcPts val="9566"/>
                </a:lnSpc>
                <a:buFont typeface="Arial"/>
                <a:buChar char="•"/>
              </a:pPr>
              <a:r>
                <a:rPr lang="en-US" b="true" sz="4956">
                  <a:solidFill>
                    <a:srgbClr val="000000"/>
                  </a:solidFill>
                  <a:latin typeface="Roboto Mono Bold"/>
                  <a:ea typeface="Roboto Mono Bold"/>
                  <a:cs typeface="Roboto Mono Bold"/>
                  <a:sym typeface="Roboto Mono Bold"/>
                </a:rPr>
                <a:t>Tối ưu qui trình quản lí</a:t>
              </a:r>
            </a:p>
            <a:p>
              <a:pPr algn="l" marL="1095632" indent="-547816" lvl="1">
                <a:lnSpc>
                  <a:spcPts val="9794"/>
                </a:lnSpc>
                <a:buFont typeface="Arial"/>
                <a:buChar char="•"/>
              </a:pPr>
              <a:r>
                <a:rPr lang="en-US" b="true" sz="5074">
                  <a:solidFill>
                    <a:srgbClr val="000000"/>
                  </a:solidFill>
                  <a:latin typeface="Roboto Mono Bold"/>
                  <a:ea typeface="Roboto Mono Bold"/>
                  <a:cs typeface="Roboto Mono Bold"/>
                  <a:sym typeface="Roboto Mono Bold"/>
                </a:rPr>
                <a:t>Hiệu suất cao</a:t>
              </a:r>
            </a:p>
            <a:p>
              <a:pPr algn="l" marL="1095632" indent="-547816" lvl="1">
                <a:lnSpc>
                  <a:spcPts val="9794"/>
                </a:lnSpc>
                <a:buFont typeface="Arial"/>
                <a:buChar char="•"/>
              </a:pPr>
              <a:r>
                <a:rPr lang="en-US" b="true" sz="5074">
                  <a:solidFill>
                    <a:srgbClr val="000000"/>
                  </a:solidFill>
                  <a:latin typeface="Roboto Mono Bold"/>
                  <a:ea typeface="Roboto Mono Bold"/>
                  <a:cs typeface="Roboto Mono Bold"/>
                  <a:sym typeface="Roboto Mono Bold"/>
                </a:rPr>
                <a:t>Chi phí sản xuất thấp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5" t="0" r="0" b="-7805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423334" y="244511"/>
            <a:ext cx="7441333" cy="1568378"/>
            <a:chOff x="0" y="0"/>
            <a:chExt cx="9921777" cy="2091171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9921777" cy="2091171"/>
              <a:chOff x="0" y="0"/>
              <a:chExt cx="2453622" cy="517139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48260" y="48260"/>
                <a:ext cx="2405362" cy="468880"/>
              </a:xfrm>
              <a:custGeom>
                <a:avLst/>
                <a:gdLst/>
                <a:ahLst/>
                <a:cxnLst/>
                <a:rect r="r" b="b" t="t" l="l"/>
                <a:pathLst>
                  <a:path h="468880" w="2405362">
                    <a:moveTo>
                      <a:pt x="0" y="0"/>
                    </a:moveTo>
                    <a:lnTo>
                      <a:pt x="2405362" y="0"/>
                    </a:lnTo>
                    <a:lnTo>
                      <a:pt x="2405362" y="468880"/>
                    </a:lnTo>
                    <a:lnTo>
                      <a:pt x="0" y="46888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 flipH="false" flipV="false" rot="0">
                <a:off x="6350" y="6350"/>
                <a:ext cx="2405362" cy="468879"/>
              </a:xfrm>
              <a:custGeom>
                <a:avLst/>
                <a:gdLst/>
                <a:ahLst/>
                <a:cxnLst/>
                <a:rect r="r" b="b" t="t" l="l"/>
                <a:pathLst>
                  <a:path h="468879" w="2405362">
                    <a:moveTo>
                      <a:pt x="0" y="0"/>
                    </a:moveTo>
                    <a:lnTo>
                      <a:pt x="2405362" y="0"/>
                    </a:lnTo>
                    <a:lnTo>
                      <a:pt x="2405362" y="468879"/>
                    </a:lnTo>
                    <a:lnTo>
                      <a:pt x="0" y="468879"/>
                    </a:lnTo>
                    <a:close/>
                  </a:path>
                </a:pathLst>
              </a:custGeom>
              <a:solidFill>
                <a:srgbClr val="F2BE4B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418062" cy="481579"/>
              </a:xfrm>
              <a:custGeom>
                <a:avLst/>
                <a:gdLst/>
                <a:ahLst/>
                <a:cxnLst/>
                <a:rect r="r" b="b" t="t" l="l"/>
                <a:pathLst>
                  <a:path h="481579" w="2418062">
                    <a:moveTo>
                      <a:pt x="2418062" y="481579"/>
                    </a:moveTo>
                    <a:lnTo>
                      <a:pt x="0" y="481579"/>
                    </a:lnTo>
                    <a:lnTo>
                      <a:pt x="0" y="0"/>
                    </a:lnTo>
                    <a:lnTo>
                      <a:pt x="2418062" y="0"/>
                    </a:lnTo>
                    <a:lnTo>
                      <a:pt x="2418062" y="481579"/>
                    </a:lnTo>
                    <a:close/>
                    <a:moveTo>
                      <a:pt x="12700" y="468879"/>
                    </a:moveTo>
                    <a:lnTo>
                      <a:pt x="2405362" y="468879"/>
                    </a:lnTo>
                    <a:lnTo>
                      <a:pt x="2405362" y="12700"/>
                    </a:lnTo>
                    <a:lnTo>
                      <a:pt x="12700" y="12700"/>
                    </a:lnTo>
                    <a:lnTo>
                      <a:pt x="12700" y="46887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534917" y="306787"/>
              <a:ext cx="8851944" cy="1127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611"/>
                </a:lnSpc>
              </a:pPr>
              <a:r>
                <a:rPr lang="en-US" sz="5509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THE END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3302555" y="888178"/>
            <a:ext cx="3486390" cy="3611138"/>
          </a:xfrm>
          <a:custGeom>
            <a:avLst/>
            <a:gdLst/>
            <a:ahLst/>
            <a:cxnLst/>
            <a:rect r="r" b="b" t="t" l="l"/>
            <a:pathLst>
              <a:path h="3611138" w="3486390">
                <a:moveTo>
                  <a:pt x="3486390" y="0"/>
                </a:moveTo>
                <a:lnTo>
                  <a:pt x="0" y="0"/>
                </a:lnTo>
                <a:lnTo>
                  <a:pt x="0" y="3611138"/>
                </a:lnTo>
                <a:lnTo>
                  <a:pt x="3486390" y="3611138"/>
                </a:lnTo>
                <a:lnTo>
                  <a:pt x="348639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782988" y="3544782"/>
            <a:ext cx="2007626" cy="1909069"/>
          </a:xfrm>
          <a:custGeom>
            <a:avLst/>
            <a:gdLst/>
            <a:ahLst/>
            <a:cxnLst/>
            <a:rect r="r" b="b" t="t" l="l"/>
            <a:pathLst>
              <a:path h="1909069" w="2007626">
                <a:moveTo>
                  <a:pt x="0" y="0"/>
                </a:moveTo>
                <a:lnTo>
                  <a:pt x="2007625" y="0"/>
                </a:lnTo>
                <a:lnTo>
                  <a:pt x="2007625" y="1909069"/>
                </a:lnTo>
                <a:lnTo>
                  <a:pt x="0" y="19090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548655" y="4043663"/>
            <a:ext cx="11497095" cy="2820375"/>
            <a:chOff x="0" y="0"/>
            <a:chExt cx="15329460" cy="3760500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15329460" cy="3760500"/>
              <a:chOff x="0" y="0"/>
              <a:chExt cx="2745242" cy="673441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48260" y="48260"/>
                <a:ext cx="2696982" cy="625181"/>
              </a:xfrm>
              <a:custGeom>
                <a:avLst/>
                <a:gdLst/>
                <a:ahLst/>
                <a:cxnLst/>
                <a:rect r="r" b="b" t="t" l="l"/>
                <a:pathLst>
                  <a:path h="625181" w="2696982">
                    <a:moveTo>
                      <a:pt x="0" y="0"/>
                    </a:moveTo>
                    <a:lnTo>
                      <a:pt x="2696982" y="0"/>
                    </a:lnTo>
                    <a:lnTo>
                      <a:pt x="2696982" y="625181"/>
                    </a:lnTo>
                    <a:lnTo>
                      <a:pt x="0" y="62518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6350" y="6350"/>
                <a:ext cx="2696982" cy="625181"/>
              </a:xfrm>
              <a:custGeom>
                <a:avLst/>
                <a:gdLst/>
                <a:ahLst/>
                <a:cxnLst/>
                <a:rect r="r" b="b" t="t" l="l"/>
                <a:pathLst>
                  <a:path h="625181" w="2696982">
                    <a:moveTo>
                      <a:pt x="0" y="0"/>
                    </a:moveTo>
                    <a:lnTo>
                      <a:pt x="2696982" y="0"/>
                    </a:lnTo>
                    <a:lnTo>
                      <a:pt x="2696982" y="625181"/>
                    </a:lnTo>
                    <a:lnTo>
                      <a:pt x="0" y="625181"/>
                    </a:lnTo>
                    <a:close/>
                  </a:path>
                </a:pathLst>
              </a:custGeom>
              <a:solidFill>
                <a:srgbClr val="8CB9C4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2709682" cy="637881"/>
              </a:xfrm>
              <a:custGeom>
                <a:avLst/>
                <a:gdLst/>
                <a:ahLst/>
                <a:cxnLst/>
                <a:rect r="r" b="b" t="t" l="l"/>
                <a:pathLst>
                  <a:path h="637881" w="2709682">
                    <a:moveTo>
                      <a:pt x="2709682" y="637881"/>
                    </a:moveTo>
                    <a:lnTo>
                      <a:pt x="0" y="637881"/>
                    </a:lnTo>
                    <a:lnTo>
                      <a:pt x="0" y="0"/>
                    </a:lnTo>
                    <a:lnTo>
                      <a:pt x="2709682" y="0"/>
                    </a:lnTo>
                    <a:lnTo>
                      <a:pt x="2709682" y="637881"/>
                    </a:lnTo>
                    <a:close/>
                    <a:moveTo>
                      <a:pt x="12700" y="625181"/>
                    </a:moveTo>
                    <a:lnTo>
                      <a:pt x="2696982" y="625181"/>
                    </a:lnTo>
                    <a:lnTo>
                      <a:pt x="2696982" y="12700"/>
                    </a:lnTo>
                    <a:lnTo>
                      <a:pt x="12700" y="12700"/>
                    </a:lnTo>
                    <a:lnTo>
                      <a:pt x="12700" y="625181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523357" y="1002823"/>
              <a:ext cx="14282746" cy="14024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978"/>
                </a:lnSpc>
              </a:pPr>
              <a:r>
                <a:rPr lang="en-US" sz="517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Thank for your listening!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4164024" y="8998077"/>
            <a:ext cx="1763452" cy="1288923"/>
          </a:xfrm>
          <a:custGeom>
            <a:avLst/>
            <a:gdLst/>
            <a:ahLst/>
            <a:cxnLst/>
            <a:rect r="r" b="b" t="t" l="l"/>
            <a:pathLst>
              <a:path h="1288923" w="1763452">
                <a:moveTo>
                  <a:pt x="0" y="0"/>
                </a:moveTo>
                <a:lnTo>
                  <a:pt x="1763452" y="0"/>
                </a:lnTo>
                <a:lnTo>
                  <a:pt x="1763452" y="1288923"/>
                </a:lnTo>
                <a:lnTo>
                  <a:pt x="0" y="12889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5" t="0" r="0" b="-7805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147683" y="244474"/>
            <a:ext cx="7992635" cy="1568452"/>
            <a:chOff x="0" y="0"/>
            <a:chExt cx="10656846" cy="209127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0656846" cy="2091270"/>
              <a:chOff x="0" y="0"/>
              <a:chExt cx="2635402" cy="517164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48260" y="48260"/>
                <a:ext cx="2587142" cy="468904"/>
              </a:xfrm>
              <a:custGeom>
                <a:avLst/>
                <a:gdLst/>
                <a:ahLst/>
                <a:cxnLst/>
                <a:rect r="r" b="b" t="t" l="l"/>
                <a:pathLst>
                  <a:path h="468904" w="2587142">
                    <a:moveTo>
                      <a:pt x="0" y="0"/>
                    </a:moveTo>
                    <a:lnTo>
                      <a:pt x="2587142" y="0"/>
                    </a:lnTo>
                    <a:lnTo>
                      <a:pt x="2587142" y="468904"/>
                    </a:lnTo>
                    <a:lnTo>
                      <a:pt x="0" y="46890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 flipH="false" flipV="false" rot="0">
                <a:off x="6350" y="6350"/>
                <a:ext cx="2587142" cy="468904"/>
              </a:xfrm>
              <a:custGeom>
                <a:avLst/>
                <a:gdLst/>
                <a:ahLst/>
                <a:cxnLst/>
                <a:rect r="r" b="b" t="t" l="l"/>
                <a:pathLst>
                  <a:path h="468904" w="2587142">
                    <a:moveTo>
                      <a:pt x="0" y="0"/>
                    </a:moveTo>
                    <a:lnTo>
                      <a:pt x="2587142" y="0"/>
                    </a:lnTo>
                    <a:lnTo>
                      <a:pt x="2587142" y="468904"/>
                    </a:lnTo>
                    <a:lnTo>
                      <a:pt x="0" y="468904"/>
                    </a:lnTo>
                    <a:close/>
                  </a:path>
                </a:pathLst>
              </a:custGeom>
              <a:solidFill>
                <a:srgbClr val="F2BE4B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599842" cy="481604"/>
              </a:xfrm>
              <a:custGeom>
                <a:avLst/>
                <a:gdLst/>
                <a:ahLst/>
                <a:cxnLst/>
                <a:rect r="r" b="b" t="t" l="l"/>
                <a:pathLst>
                  <a:path h="481604" w="2599842">
                    <a:moveTo>
                      <a:pt x="2599842" y="481604"/>
                    </a:moveTo>
                    <a:lnTo>
                      <a:pt x="0" y="481604"/>
                    </a:lnTo>
                    <a:lnTo>
                      <a:pt x="0" y="0"/>
                    </a:lnTo>
                    <a:lnTo>
                      <a:pt x="2599842" y="0"/>
                    </a:lnTo>
                    <a:lnTo>
                      <a:pt x="2599842" y="481604"/>
                    </a:lnTo>
                    <a:close/>
                    <a:moveTo>
                      <a:pt x="12700" y="468904"/>
                    </a:moveTo>
                    <a:lnTo>
                      <a:pt x="2587142" y="468904"/>
                    </a:lnTo>
                    <a:lnTo>
                      <a:pt x="2587142" y="12700"/>
                    </a:lnTo>
                    <a:lnTo>
                      <a:pt x="12700" y="12700"/>
                    </a:lnTo>
                    <a:lnTo>
                      <a:pt x="12700" y="46890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574547" y="306787"/>
              <a:ext cx="9507753" cy="11272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611"/>
                </a:lnSpc>
              </a:pPr>
              <a:r>
                <a:rPr lang="en-US" b="true" sz="5509">
                  <a:solidFill>
                    <a:srgbClr val="000000"/>
                  </a:solidFill>
                  <a:latin typeface="Roboto Mono Bold"/>
                  <a:ea typeface="Roboto Mono Bold"/>
                  <a:cs typeface="Roboto Mono Bold"/>
                  <a:sym typeface="Roboto Mono Bold"/>
                </a:rPr>
                <a:t>Tóm tắt luận văn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3302555" y="888178"/>
            <a:ext cx="3486390" cy="3611138"/>
          </a:xfrm>
          <a:custGeom>
            <a:avLst/>
            <a:gdLst/>
            <a:ahLst/>
            <a:cxnLst/>
            <a:rect r="r" b="b" t="t" l="l"/>
            <a:pathLst>
              <a:path h="3611138" w="3486390">
                <a:moveTo>
                  <a:pt x="3486390" y="0"/>
                </a:moveTo>
                <a:lnTo>
                  <a:pt x="0" y="0"/>
                </a:lnTo>
                <a:lnTo>
                  <a:pt x="0" y="3611138"/>
                </a:lnTo>
                <a:lnTo>
                  <a:pt x="3486390" y="3611138"/>
                </a:lnTo>
                <a:lnTo>
                  <a:pt x="348639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782988" y="3544782"/>
            <a:ext cx="2007626" cy="1909069"/>
          </a:xfrm>
          <a:custGeom>
            <a:avLst/>
            <a:gdLst/>
            <a:ahLst/>
            <a:cxnLst/>
            <a:rect r="r" b="b" t="t" l="l"/>
            <a:pathLst>
              <a:path h="1909069" w="2007626">
                <a:moveTo>
                  <a:pt x="0" y="0"/>
                </a:moveTo>
                <a:lnTo>
                  <a:pt x="2007625" y="0"/>
                </a:lnTo>
                <a:lnTo>
                  <a:pt x="2007625" y="1909069"/>
                </a:lnTo>
                <a:lnTo>
                  <a:pt x="0" y="19090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395452" y="1998031"/>
            <a:ext cx="11497095" cy="6569628"/>
            <a:chOff x="0" y="0"/>
            <a:chExt cx="15329460" cy="8759504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15329460" cy="8759504"/>
              <a:chOff x="0" y="0"/>
              <a:chExt cx="2745242" cy="1568676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48260" y="48260"/>
                <a:ext cx="2696982" cy="1520416"/>
              </a:xfrm>
              <a:custGeom>
                <a:avLst/>
                <a:gdLst/>
                <a:ahLst/>
                <a:cxnLst/>
                <a:rect r="r" b="b" t="t" l="l"/>
                <a:pathLst>
                  <a:path h="1520416" w="2696982">
                    <a:moveTo>
                      <a:pt x="0" y="0"/>
                    </a:moveTo>
                    <a:lnTo>
                      <a:pt x="2696982" y="0"/>
                    </a:lnTo>
                    <a:lnTo>
                      <a:pt x="2696982" y="1520416"/>
                    </a:lnTo>
                    <a:lnTo>
                      <a:pt x="0" y="152041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6350" y="6350"/>
                <a:ext cx="2696982" cy="1520416"/>
              </a:xfrm>
              <a:custGeom>
                <a:avLst/>
                <a:gdLst/>
                <a:ahLst/>
                <a:cxnLst/>
                <a:rect r="r" b="b" t="t" l="l"/>
                <a:pathLst>
                  <a:path h="1520416" w="2696982">
                    <a:moveTo>
                      <a:pt x="0" y="0"/>
                    </a:moveTo>
                    <a:lnTo>
                      <a:pt x="2696982" y="0"/>
                    </a:lnTo>
                    <a:lnTo>
                      <a:pt x="2696982" y="1520416"/>
                    </a:lnTo>
                    <a:lnTo>
                      <a:pt x="0" y="1520416"/>
                    </a:lnTo>
                    <a:close/>
                  </a:path>
                </a:pathLst>
              </a:custGeom>
              <a:solidFill>
                <a:srgbClr val="8CB9C4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2709682" cy="1533116"/>
              </a:xfrm>
              <a:custGeom>
                <a:avLst/>
                <a:gdLst/>
                <a:ahLst/>
                <a:cxnLst/>
                <a:rect r="r" b="b" t="t" l="l"/>
                <a:pathLst>
                  <a:path h="1533116" w="2709682">
                    <a:moveTo>
                      <a:pt x="2709682" y="1533116"/>
                    </a:moveTo>
                    <a:lnTo>
                      <a:pt x="0" y="1533116"/>
                    </a:lnTo>
                    <a:lnTo>
                      <a:pt x="0" y="0"/>
                    </a:lnTo>
                    <a:lnTo>
                      <a:pt x="2709682" y="0"/>
                    </a:lnTo>
                    <a:lnTo>
                      <a:pt x="2709682" y="1533116"/>
                    </a:lnTo>
                    <a:close/>
                    <a:moveTo>
                      <a:pt x="12700" y="1520416"/>
                    </a:moveTo>
                    <a:lnTo>
                      <a:pt x="2696982" y="1520416"/>
                    </a:lnTo>
                    <a:lnTo>
                      <a:pt x="2696982" y="12700"/>
                    </a:lnTo>
                    <a:lnTo>
                      <a:pt x="12700" y="12700"/>
                    </a:lnTo>
                    <a:lnTo>
                      <a:pt x="12700" y="152041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523357" y="1002823"/>
              <a:ext cx="14282746" cy="64014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1116229" indent="-558115" lvl="1">
                <a:lnSpc>
                  <a:spcPts val="9978"/>
                </a:lnSpc>
                <a:buFont typeface="Arial"/>
                <a:buChar char="•"/>
              </a:pPr>
              <a:r>
                <a:rPr lang="en-US" b="true" sz="5170">
                  <a:solidFill>
                    <a:srgbClr val="000000"/>
                  </a:solidFill>
                  <a:latin typeface="Roboto Mono Bold"/>
                  <a:ea typeface="Roboto Mono Bold"/>
                  <a:cs typeface="Roboto Mono Bold"/>
                  <a:sym typeface="Roboto Mono Bold"/>
                </a:rPr>
                <a:t>Giới thiệu</a:t>
              </a:r>
            </a:p>
            <a:p>
              <a:pPr algn="l" marL="1116229" indent="-558115" lvl="1">
                <a:lnSpc>
                  <a:spcPts val="9978"/>
                </a:lnSpc>
                <a:buFont typeface="Arial"/>
                <a:buChar char="•"/>
              </a:pPr>
              <a:r>
                <a:rPr lang="en-US" b="true" sz="5170">
                  <a:solidFill>
                    <a:srgbClr val="000000"/>
                  </a:solidFill>
                  <a:latin typeface="Roboto Mono Bold"/>
                  <a:ea typeface="Roboto Mono Bold"/>
                  <a:cs typeface="Roboto Mono Bold"/>
                  <a:sym typeface="Roboto Mono Bold"/>
                </a:rPr>
                <a:t>Thiết kế hệ thống</a:t>
              </a:r>
            </a:p>
            <a:p>
              <a:pPr algn="l" marL="1090271" indent="-545136" lvl="1">
                <a:lnSpc>
                  <a:spcPts val="9746"/>
                </a:lnSpc>
                <a:buFont typeface="Arial"/>
                <a:buChar char="•"/>
              </a:pPr>
              <a:r>
                <a:rPr lang="en-US" b="true" sz="5049">
                  <a:solidFill>
                    <a:srgbClr val="000000"/>
                  </a:solidFill>
                  <a:latin typeface="Roboto Mono Bold"/>
                  <a:ea typeface="Roboto Mono Bold"/>
                  <a:cs typeface="Roboto Mono Bold"/>
                  <a:sym typeface="Roboto Mono Bold"/>
                </a:rPr>
                <a:t>Triển khai ứng dụng</a:t>
              </a:r>
            </a:p>
            <a:p>
              <a:pPr algn="l" marL="1116229" indent="-558115" lvl="1">
                <a:lnSpc>
                  <a:spcPts val="9978"/>
                </a:lnSpc>
                <a:buFont typeface="Arial"/>
                <a:buChar char="•"/>
              </a:pPr>
              <a:r>
                <a:rPr lang="en-US" b="true" sz="5170">
                  <a:solidFill>
                    <a:srgbClr val="000000"/>
                  </a:solidFill>
                  <a:latin typeface="Roboto Mono Bold"/>
                  <a:ea typeface="Roboto Mono Bold"/>
                  <a:cs typeface="Roboto Mono Bold"/>
                  <a:sym typeface="Roboto Mono Bold"/>
                </a:rPr>
                <a:t>Kết luận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4164024" y="8998077"/>
            <a:ext cx="1763452" cy="1288923"/>
          </a:xfrm>
          <a:custGeom>
            <a:avLst/>
            <a:gdLst/>
            <a:ahLst/>
            <a:cxnLst/>
            <a:rect r="r" b="b" t="t" l="l"/>
            <a:pathLst>
              <a:path h="1288923" w="1763452">
                <a:moveTo>
                  <a:pt x="0" y="0"/>
                </a:moveTo>
                <a:lnTo>
                  <a:pt x="1763452" y="0"/>
                </a:lnTo>
                <a:lnTo>
                  <a:pt x="1763452" y="1288923"/>
                </a:lnTo>
                <a:lnTo>
                  <a:pt x="0" y="12889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5" t="0" r="0" b="-7805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213008" y="1028700"/>
            <a:ext cx="8414508" cy="1739689"/>
            <a:chOff x="0" y="0"/>
            <a:chExt cx="11219344" cy="231958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1219344" cy="2319586"/>
              <a:chOff x="0" y="0"/>
              <a:chExt cx="3183851" cy="658257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48260" y="48260"/>
                <a:ext cx="3135591" cy="609997"/>
              </a:xfrm>
              <a:custGeom>
                <a:avLst/>
                <a:gdLst/>
                <a:ahLst/>
                <a:cxnLst/>
                <a:rect r="r" b="b" t="t" l="l"/>
                <a:pathLst>
                  <a:path h="609997" w="3135591">
                    <a:moveTo>
                      <a:pt x="0" y="0"/>
                    </a:moveTo>
                    <a:lnTo>
                      <a:pt x="3135591" y="0"/>
                    </a:lnTo>
                    <a:lnTo>
                      <a:pt x="3135591" y="609997"/>
                    </a:lnTo>
                    <a:lnTo>
                      <a:pt x="0" y="60999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 flipH="false" flipV="false" rot="0">
                <a:off x="6350" y="6350"/>
                <a:ext cx="3135591" cy="609997"/>
              </a:xfrm>
              <a:custGeom>
                <a:avLst/>
                <a:gdLst/>
                <a:ahLst/>
                <a:cxnLst/>
                <a:rect r="r" b="b" t="t" l="l"/>
                <a:pathLst>
                  <a:path h="609997" w="3135591">
                    <a:moveTo>
                      <a:pt x="0" y="0"/>
                    </a:moveTo>
                    <a:lnTo>
                      <a:pt x="3135591" y="0"/>
                    </a:lnTo>
                    <a:lnTo>
                      <a:pt x="3135591" y="609997"/>
                    </a:lnTo>
                    <a:lnTo>
                      <a:pt x="0" y="609997"/>
                    </a:lnTo>
                    <a:close/>
                  </a:path>
                </a:pathLst>
              </a:custGeom>
              <a:solidFill>
                <a:srgbClr val="8CB9C4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3148291" cy="622697"/>
              </a:xfrm>
              <a:custGeom>
                <a:avLst/>
                <a:gdLst/>
                <a:ahLst/>
                <a:cxnLst/>
                <a:rect r="r" b="b" t="t" l="l"/>
                <a:pathLst>
                  <a:path h="622697" w="3148291">
                    <a:moveTo>
                      <a:pt x="3148291" y="622697"/>
                    </a:moveTo>
                    <a:lnTo>
                      <a:pt x="0" y="622697"/>
                    </a:lnTo>
                    <a:lnTo>
                      <a:pt x="0" y="0"/>
                    </a:lnTo>
                    <a:lnTo>
                      <a:pt x="3148291" y="0"/>
                    </a:lnTo>
                    <a:lnTo>
                      <a:pt x="3148291" y="622697"/>
                    </a:lnTo>
                    <a:close/>
                    <a:moveTo>
                      <a:pt x="12700" y="609997"/>
                    </a:moveTo>
                    <a:lnTo>
                      <a:pt x="3135591" y="609997"/>
                    </a:lnTo>
                    <a:lnTo>
                      <a:pt x="3135591" y="12700"/>
                    </a:lnTo>
                    <a:lnTo>
                      <a:pt x="12700" y="12700"/>
                    </a:lnTo>
                    <a:lnTo>
                      <a:pt x="12700" y="60999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832758" y="481252"/>
              <a:ext cx="9553827" cy="10922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480"/>
                </a:lnSpc>
              </a:pPr>
              <a:r>
                <a:rPr lang="en-US" b="true" sz="5400">
                  <a:solidFill>
                    <a:srgbClr val="000000"/>
                  </a:solidFill>
                  <a:latin typeface="Roboto Mono Bold"/>
                  <a:ea typeface="Roboto Mono Bold"/>
                  <a:cs typeface="Roboto Mono Bold"/>
                  <a:sym typeface="Roboto Mono Bold"/>
                </a:rPr>
                <a:t>Giới thiệu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485218" y="7801238"/>
            <a:ext cx="3455580" cy="2914124"/>
          </a:xfrm>
          <a:custGeom>
            <a:avLst/>
            <a:gdLst/>
            <a:ahLst/>
            <a:cxnLst/>
            <a:rect r="r" b="b" t="t" l="l"/>
            <a:pathLst>
              <a:path h="2914124" w="3455580">
                <a:moveTo>
                  <a:pt x="0" y="0"/>
                </a:moveTo>
                <a:lnTo>
                  <a:pt x="3455579" y="0"/>
                </a:lnTo>
                <a:lnTo>
                  <a:pt x="3455579" y="2914124"/>
                </a:lnTo>
                <a:lnTo>
                  <a:pt x="0" y="29141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512216" y="3211970"/>
            <a:ext cx="10448503" cy="6373587"/>
          </a:xfrm>
          <a:custGeom>
            <a:avLst/>
            <a:gdLst/>
            <a:ahLst/>
            <a:cxnLst/>
            <a:rect r="r" b="b" t="t" l="l"/>
            <a:pathLst>
              <a:path h="6373587" w="10448503">
                <a:moveTo>
                  <a:pt x="0" y="0"/>
                </a:moveTo>
                <a:lnTo>
                  <a:pt x="10448503" y="0"/>
                </a:lnTo>
                <a:lnTo>
                  <a:pt x="10448503" y="6373587"/>
                </a:lnTo>
                <a:lnTo>
                  <a:pt x="0" y="63735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830666" y="780798"/>
            <a:ext cx="1643910" cy="5196267"/>
          </a:xfrm>
          <a:custGeom>
            <a:avLst/>
            <a:gdLst/>
            <a:ahLst/>
            <a:cxnLst/>
            <a:rect r="r" b="b" t="t" l="l"/>
            <a:pathLst>
              <a:path h="5196267" w="1643910">
                <a:moveTo>
                  <a:pt x="0" y="0"/>
                </a:moveTo>
                <a:lnTo>
                  <a:pt x="1643910" y="0"/>
                </a:lnTo>
                <a:lnTo>
                  <a:pt x="1643910" y="5196267"/>
                </a:lnTo>
                <a:lnTo>
                  <a:pt x="0" y="51962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846968" y="4472670"/>
            <a:ext cx="9778999" cy="3756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7182" indent="-463591" lvl="1">
              <a:lnSpc>
                <a:spcPts val="6012"/>
              </a:lnSpc>
              <a:buFont typeface="Arial"/>
              <a:buChar char="•"/>
            </a:pPr>
            <a:r>
              <a:rPr lang="en-US" sz="4294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NodeJs server</a:t>
            </a:r>
          </a:p>
          <a:p>
            <a:pPr algn="l" marL="927182" indent="-463591" lvl="1">
              <a:lnSpc>
                <a:spcPts val="6012"/>
              </a:lnSpc>
              <a:buFont typeface="Arial"/>
              <a:buChar char="•"/>
            </a:pPr>
            <a:r>
              <a:rPr lang="en-US" sz="4294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HTTP protocol </a:t>
            </a:r>
          </a:p>
          <a:p>
            <a:pPr algn="l" marL="927182" indent="-463591" lvl="1">
              <a:lnSpc>
                <a:spcPts val="6012"/>
              </a:lnSpc>
              <a:buFont typeface="Arial"/>
              <a:buChar char="•"/>
            </a:pPr>
            <a:r>
              <a:rPr lang="en-US" sz="4294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MySQL data base</a:t>
            </a:r>
          </a:p>
          <a:p>
            <a:pPr algn="l" marL="927182" indent="-463591" lvl="1">
              <a:lnSpc>
                <a:spcPts val="6012"/>
              </a:lnSpc>
              <a:buFont typeface="Arial"/>
              <a:buChar char="•"/>
            </a:pPr>
            <a:r>
              <a:rPr lang="en-US" sz="4294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RASPBERRY PI</a:t>
            </a:r>
          </a:p>
          <a:p>
            <a:pPr algn="l" marL="927182" indent="-463591" lvl="1">
              <a:lnSpc>
                <a:spcPts val="6012"/>
              </a:lnSpc>
              <a:buFont typeface="Arial"/>
              <a:buChar char="•"/>
            </a:pPr>
            <a:r>
              <a:rPr lang="en-US" sz="4294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ESP32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5" t="0" r="0" b="-7805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5048928" y="-391335"/>
            <a:ext cx="2820508" cy="4114800"/>
          </a:xfrm>
          <a:custGeom>
            <a:avLst/>
            <a:gdLst/>
            <a:ahLst/>
            <a:cxnLst/>
            <a:rect r="r" b="b" t="t" l="l"/>
            <a:pathLst>
              <a:path h="4114800" w="2820508">
                <a:moveTo>
                  <a:pt x="0" y="0"/>
                </a:moveTo>
                <a:lnTo>
                  <a:pt x="2820508" y="0"/>
                </a:lnTo>
                <a:lnTo>
                  <a:pt x="28205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950583" y="458760"/>
            <a:ext cx="9046203" cy="1987840"/>
            <a:chOff x="0" y="0"/>
            <a:chExt cx="12061604" cy="2650454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2061604" cy="2650454"/>
              <a:chOff x="0" y="0"/>
              <a:chExt cx="3422869" cy="752152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48260" y="48260"/>
                <a:ext cx="3374609" cy="703892"/>
              </a:xfrm>
              <a:custGeom>
                <a:avLst/>
                <a:gdLst/>
                <a:ahLst/>
                <a:cxnLst/>
                <a:rect r="r" b="b" t="t" l="l"/>
                <a:pathLst>
                  <a:path h="703892" w="3374609">
                    <a:moveTo>
                      <a:pt x="0" y="0"/>
                    </a:moveTo>
                    <a:lnTo>
                      <a:pt x="3374609" y="0"/>
                    </a:lnTo>
                    <a:lnTo>
                      <a:pt x="3374609" y="703892"/>
                    </a:lnTo>
                    <a:lnTo>
                      <a:pt x="0" y="70389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 flipH="false" flipV="false" rot="0">
                <a:off x="6350" y="6350"/>
                <a:ext cx="3374610" cy="703892"/>
              </a:xfrm>
              <a:custGeom>
                <a:avLst/>
                <a:gdLst/>
                <a:ahLst/>
                <a:cxnLst/>
                <a:rect r="r" b="b" t="t" l="l"/>
                <a:pathLst>
                  <a:path h="703892" w="3374610">
                    <a:moveTo>
                      <a:pt x="0" y="0"/>
                    </a:moveTo>
                    <a:lnTo>
                      <a:pt x="3374610" y="0"/>
                    </a:lnTo>
                    <a:lnTo>
                      <a:pt x="3374610" y="703892"/>
                    </a:lnTo>
                    <a:lnTo>
                      <a:pt x="0" y="703892"/>
                    </a:lnTo>
                    <a:close/>
                  </a:path>
                </a:pathLst>
              </a:custGeom>
              <a:solidFill>
                <a:srgbClr val="E05142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387310" cy="716592"/>
              </a:xfrm>
              <a:custGeom>
                <a:avLst/>
                <a:gdLst/>
                <a:ahLst/>
                <a:cxnLst/>
                <a:rect r="r" b="b" t="t" l="l"/>
                <a:pathLst>
                  <a:path h="716592" w="3387310">
                    <a:moveTo>
                      <a:pt x="3387310" y="716592"/>
                    </a:moveTo>
                    <a:lnTo>
                      <a:pt x="0" y="716592"/>
                    </a:lnTo>
                    <a:lnTo>
                      <a:pt x="0" y="0"/>
                    </a:lnTo>
                    <a:lnTo>
                      <a:pt x="3387310" y="0"/>
                    </a:lnTo>
                    <a:lnTo>
                      <a:pt x="3387310" y="716592"/>
                    </a:lnTo>
                    <a:close/>
                    <a:moveTo>
                      <a:pt x="12700" y="703892"/>
                    </a:moveTo>
                    <a:lnTo>
                      <a:pt x="3374610" y="703892"/>
                    </a:lnTo>
                    <a:lnTo>
                      <a:pt x="3374610" y="12700"/>
                    </a:lnTo>
                    <a:lnTo>
                      <a:pt x="12700" y="12700"/>
                    </a:lnTo>
                    <a:lnTo>
                      <a:pt x="12700" y="70389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895275" y="471727"/>
              <a:ext cx="10271053" cy="14319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400"/>
                </a:lnSpc>
              </a:pPr>
              <a:r>
                <a:rPr lang="en-US" b="true" sz="7000">
                  <a:solidFill>
                    <a:srgbClr val="F1EEE1"/>
                  </a:solidFill>
                  <a:latin typeface="Roboto Mono Bold"/>
                  <a:ea typeface="Roboto Mono Bold"/>
                  <a:cs typeface="Roboto Mono Bold"/>
                  <a:sym typeface="Roboto Mono Bold"/>
                </a:rPr>
                <a:t>Node js server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0" y="6172200"/>
            <a:ext cx="3723894" cy="4114800"/>
          </a:xfrm>
          <a:custGeom>
            <a:avLst/>
            <a:gdLst/>
            <a:ahLst/>
            <a:cxnLst/>
            <a:rect r="r" b="b" t="t" l="l"/>
            <a:pathLst>
              <a:path h="4114800" w="3723894">
                <a:moveTo>
                  <a:pt x="0" y="0"/>
                </a:moveTo>
                <a:lnTo>
                  <a:pt x="3723894" y="0"/>
                </a:lnTo>
                <a:lnTo>
                  <a:pt x="37238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950583" y="3051563"/>
            <a:ext cx="12945071" cy="7235437"/>
          </a:xfrm>
          <a:custGeom>
            <a:avLst/>
            <a:gdLst/>
            <a:ahLst/>
            <a:cxnLst/>
            <a:rect r="r" b="b" t="t" l="l"/>
            <a:pathLst>
              <a:path h="7235437" w="12945071">
                <a:moveTo>
                  <a:pt x="0" y="0"/>
                </a:moveTo>
                <a:lnTo>
                  <a:pt x="12945071" y="0"/>
                </a:lnTo>
                <a:lnTo>
                  <a:pt x="12945071" y="7235437"/>
                </a:lnTo>
                <a:lnTo>
                  <a:pt x="0" y="723543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319" r="0" b="-319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5" t="0" r="0" b="-7805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85871" y="6204894"/>
            <a:ext cx="10034053" cy="3496235"/>
            <a:chOff x="0" y="0"/>
            <a:chExt cx="13378737" cy="46616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3378737" cy="4661647"/>
              <a:chOff x="0" y="0"/>
              <a:chExt cx="3796649" cy="132289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48260" y="48260"/>
                <a:ext cx="3748388" cy="1274633"/>
              </a:xfrm>
              <a:custGeom>
                <a:avLst/>
                <a:gdLst/>
                <a:ahLst/>
                <a:cxnLst/>
                <a:rect r="r" b="b" t="t" l="l"/>
                <a:pathLst>
                  <a:path h="1274633" w="3748388">
                    <a:moveTo>
                      <a:pt x="0" y="0"/>
                    </a:moveTo>
                    <a:lnTo>
                      <a:pt x="3748388" y="0"/>
                    </a:lnTo>
                    <a:lnTo>
                      <a:pt x="3748388" y="1274633"/>
                    </a:lnTo>
                    <a:lnTo>
                      <a:pt x="0" y="127463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 flipH="false" flipV="false" rot="0">
                <a:off x="6350" y="6350"/>
                <a:ext cx="3748389" cy="1274633"/>
              </a:xfrm>
              <a:custGeom>
                <a:avLst/>
                <a:gdLst/>
                <a:ahLst/>
                <a:cxnLst/>
                <a:rect r="r" b="b" t="t" l="l"/>
                <a:pathLst>
                  <a:path h="1274633" w="3748389">
                    <a:moveTo>
                      <a:pt x="0" y="0"/>
                    </a:moveTo>
                    <a:lnTo>
                      <a:pt x="3748389" y="0"/>
                    </a:lnTo>
                    <a:lnTo>
                      <a:pt x="3748389" y="1274633"/>
                    </a:lnTo>
                    <a:lnTo>
                      <a:pt x="0" y="1274633"/>
                    </a:lnTo>
                    <a:close/>
                  </a:path>
                </a:pathLst>
              </a:custGeom>
              <a:solidFill>
                <a:srgbClr val="F2BE4B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3761089" cy="1287333"/>
              </a:xfrm>
              <a:custGeom>
                <a:avLst/>
                <a:gdLst/>
                <a:ahLst/>
                <a:cxnLst/>
                <a:rect r="r" b="b" t="t" l="l"/>
                <a:pathLst>
                  <a:path h="1287333" w="3761089">
                    <a:moveTo>
                      <a:pt x="3761089" y="1287333"/>
                    </a:moveTo>
                    <a:lnTo>
                      <a:pt x="0" y="1287333"/>
                    </a:lnTo>
                    <a:lnTo>
                      <a:pt x="0" y="0"/>
                    </a:lnTo>
                    <a:lnTo>
                      <a:pt x="3761089" y="0"/>
                    </a:lnTo>
                    <a:lnTo>
                      <a:pt x="3761089" y="1287333"/>
                    </a:lnTo>
                    <a:close/>
                    <a:moveTo>
                      <a:pt x="12700" y="1274633"/>
                    </a:moveTo>
                    <a:lnTo>
                      <a:pt x="3748389" y="1274633"/>
                    </a:lnTo>
                    <a:lnTo>
                      <a:pt x="3748389" y="12700"/>
                    </a:lnTo>
                    <a:lnTo>
                      <a:pt x="12700" y="12700"/>
                    </a:lnTo>
                    <a:lnTo>
                      <a:pt x="12700" y="127463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945389" y="807463"/>
              <a:ext cx="11392658" cy="14319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400"/>
                </a:lnSpc>
              </a:pPr>
              <a:r>
                <a:rPr lang="en-US" sz="7000" b="true">
                  <a:solidFill>
                    <a:srgbClr val="000000"/>
                  </a:solidFill>
                  <a:latin typeface="Roboto Mono Bold"/>
                  <a:ea typeface="Roboto Mono Bold"/>
                  <a:cs typeface="Roboto Mono Bold"/>
                  <a:sym typeface="Roboto Mono Bold"/>
                </a:rPr>
                <a:t>HTTP protocol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945389" y="2775818"/>
              <a:ext cx="11487959" cy="740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50"/>
                </a:lnSpc>
              </a:pPr>
              <a:r>
                <a:rPr lang="en-US" sz="350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Tái sử dụng hiệu quả các mô hình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793816" y="492734"/>
            <a:ext cx="4802102" cy="2811833"/>
            <a:chOff x="0" y="0"/>
            <a:chExt cx="6402802" cy="374911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402802" cy="3749110"/>
            </a:xfrm>
            <a:custGeom>
              <a:avLst/>
              <a:gdLst/>
              <a:ahLst/>
              <a:cxnLst/>
              <a:rect r="r" b="b" t="t" l="l"/>
              <a:pathLst>
                <a:path h="3749110" w="6402802">
                  <a:moveTo>
                    <a:pt x="0" y="0"/>
                  </a:moveTo>
                  <a:lnTo>
                    <a:pt x="6402802" y="0"/>
                  </a:lnTo>
                  <a:lnTo>
                    <a:pt x="6402802" y="3749110"/>
                  </a:lnTo>
                  <a:lnTo>
                    <a:pt x="0" y="3749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2835" r="0" b="-2835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360860" y="960609"/>
              <a:ext cx="5681082" cy="17516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357"/>
                </a:lnSpc>
                <a:spcBef>
                  <a:spcPct val="0"/>
                </a:spcBef>
              </a:pPr>
              <a:r>
                <a:rPr lang="en-US" b="true" sz="3827">
                  <a:solidFill>
                    <a:srgbClr val="000000"/>
                  </a:solidFill>
                  <a:latin typeface="Noto Sans Bold"/>
                  <a:ea typeface="Noto Sans Bold"/>
                  <a:cs typeface="Noto Sans Bold"/>
                  <a:sym typeface="Noto Sans Bold"/>
                </a:rPr>
                <a:t>Hyper Text Transfer Protocol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793816" y="4089816"/>
            <a:ext cx="4802102" cy="2550878"/>
            <a:chOff x="0" y="0"/>
            <a:chExt cx="6402802" cy="340117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402802" cy="3401171"/>
            </a:xfrm>
            <a:custGeom>
              <a:avLst/>
              <a:gdLst/>
              <a:ahLst/>
              <a:cxnLst/>
              <a:rect r="r" b="b" t="t" l="l"/>
              <a:pathLst>
                <a:path h="3401171" w="6402802">
                  <a:moveTo>
                    <a:pt x="0" y="0"/>
                  </a:moveTo>
                  <a:lnTo>
                    <a:pt x="6402802" y="0"/>
                  </a:lnTo>
                  <a:lnTo>
                    <a:pt x="6402802" y="3401171"/>
                  </a:lnTo>
                  <a:lnTo>
                    <a:pt x="0" y="34011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8240" r="0" b="-8240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360860" y="883437"/>
              <a:ext cx="5681082" cy="15771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860"/>
                </a:lnSpc>
                <a:spcBef>
                  <a:spcPct val="0"/>
                </a:spcBef>
              </a:pPr>
              <a:r>
                <a:rPr lang="en-US" b="true" sz="3471">
                  <a:solidFill>
                    <a:srgbClr val="000000"/>
                  </a:solidFill>
                  <a:latin typeface="Noto Sans Bold"/>
                  <a:ea typeface="Noto Sans Bold"/>
                  <a:cs typeface="Noto Sans Bold"/>
                  <a:sym typeface="Noto Sans Bold"/>
                </a:rPr>
                <a:t>Comunication with server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-47732" y="0"/>
            <a:ext cx="11301259" cy="6356958"/>
          </a:xfrm>
          <a:custGeom>
            <a:avLst/>
            <a:gdLst/>
            <a:ahLst/>
            <a:cxnLst/>
            <a:rect r="r" b="b" t="t" l="l"/>
            <a:pathLst>
              <a:path h="6356958" w="11301259">
                <a:moveTo>
                  <a:pt x="0" y="0"/>
                </a:moveTo>
                <a:lnTo>
                  <a:pt x="11301259" y="0"/>
                </a:lnTo>
                <a:lnTo>
                  <a:pt x="11301259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2793816" y="7290985"/>
            <a:ext cx="4802102" cy="2550878"/>
            <a:chOff x="0" y="0"/>
            <a:chExt cx="6402802" cy="340117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402802" cy="3401171"/>
            </a:xfrm>
            <a:custGeom>
              <a:avLst/>
              <a:gdLst/>
              <a:ahLst/>
              <a:cxnLst/>
              <a:rect r="r" b="b" t="t" l="l"/>
              <a:pathLst>
                <a:path h="3401171" w="6402802">
                  <a:moveTo>
                    <a:pt x="0" y="0"/>
                  </a:moveTo>
                  <a:lnTo>
                    <a:pt x="6402802" y="0"/>
                  </a:lnTo>
                  <a:lnTo>
                    <a:pt x="6402802" y="3401171"/>
                  </a:lnTo>
                  <a:lnTo>
                    <a:pt x="0" y="34011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-8240" r="0" b="-8240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360860" y="883437"/>
              <a:ext cx="5681082" cy="15771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860"/>
                </a:lnSpc>
                <a:spcBef>
                  <a:spcPct val="0"/>
                </a:spcBef>
              </a:pPr>
              <a:r>
                <a:rPr lang="en-US" b="true" sz="3471">
                  <a:solidFill>
                    <a:srgbClr val="000000"/>
                  </a:solidFill>
                  <a:latin typeface="Noto Sans Bold"/>
                  <a:ea typeface="Noto Sans Bold"/>
                  <a:cs typeface="Noto Sans Bold"/>
                  <a:sym typeface="Noto Sans Bold"/>
                </a:rPr>
                <a:t>Two side connection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5" t="0" r="0" b="-7805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79683" y="6959706"/>
            <a:ext cx="3143786" cy="2989455"/>
          </a:xfrm>
          <a:custGeom>
            <a:avLst/>
            <a:gdLst/>
            <a:ahLst/>
            <a:cxnLst/>
            <a:rect r="r" b="b" t="t" l="l"/>
            <a:pathLst>
              <a:path h="2989455" w="3143786">
                <a:moveTo>
                  <a:pt x="0" y="0"/>
                </a:moveTo>
                <a:lnTo>
                  <a:pt x="3143786" y="0"/>
                </a:lnTo>
                <a:lnTo>
                  <a:pt x="3143786" y="2989454"/>
                </a:lnTo>
                <a:lnTo>
                  <a:pt x="0" y="29894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335693" y="97381"/>
            <a:ext cx="2952307" cy="1862638"/>
          </a:xfrm>
          <a:custGeom>
            <a:avLst/>
            <a:gdLst/>
            <a:ahLst/>
            <a:cxnLst/>
            <a:rect r="r" b="b" t="t" l="l"/>
            <a:pathLst>
              <a:path h="1862638" w="2952307">
                <a:moveTo>
                  <a:pt x="0" y="0"/>
                </a:moveTo>
                <a:lnTo>
                  <a:pt x="2952307" y="0"/>
                </a:lnTo>
                <a:lnTo>
                  <a:pt x="2952307" y="1862638"/>
                </a:lnTo>
                <a:lnTo>
                  <a:pt x="0" y="18626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88544" y="421373"/>
            <a:ext cx="9643344" cy="2511368"/>
            <a:chOff x="0" y="0"/>
            <a:chExt cx="12857792" cy="334849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1340561" cy="3348490"/>
              <a:chOff x="0" y="0"/>
              <a:chExt cx="4471634" cy="1320325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48260" y="48260"/>
                <a:ext cx="4423374" cy="1272065"/>
              </a:xfrm>
              <a:custGeom>
                <a:avLst/>
                <a:gdLst/>
                <a:ahLst/>
                <a:cxnLst/>
                <a:rect r="r" b="b" t="t" l="l"/>
                <a:pathLst>
                  <a:path h="1272065" w="4423374">
                    <a:moveTo>
                      <a:pt x="0" y="0"/>
                    </a:moveTo>
                    <a:lnTo>
                      <a:pt x="4423374" y="0"/>
                    </a:lnTo>
                    <a:lnTo>
                      <a:pt x="4423374" y="1272065"/>
                    </a:lnTo>
                    <a:lnTo>
                      <a:pt x="0" y="127206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6350" y="6350"/>
                <a:ext cx="4423375" cy="1272065"/>
              </a:xfrm>
              <a:custGeom>
                <a:avLst/>
                <a:gdLst/>
                <a:ahLst/>
                <a:cxnLst/>
                <a:rect r="r" b="b" t="t" l="l"/>
                <a:pathLst>
                  <a:path h="1272065" w="4423375">
                    <a:moveTo>
                      <a:pt x="0" y="0"/>
                    </a:moveTo>
                    <a:lnTo>
                      <a:pt x="4423375" y="0"/>
                    </a:lnTo>
                    <a:lnTo>
                      <a:pt x="4423375" y="1272065"/>
                    </a:lnTo>
                    <a:lnTo>
                      <a:pt x="0" y="1272065"/>
                    </a:lnTo>
                    <a:close/>
                  </a:path>
                </a:pathLst>
              </a:custGeom>
              <a:solidFill>
                <a:srgbClr val="8CB9C4"/>
              </a:solidFill>
            </p:spPr>
          </p:sp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4436075" cy="1284765"/>
              </a:xfrm>
              <a:custGeom>
                <a:avLst/>
                <a:gdLst/>
                <a:ahLst/>
                <a:cxnLst/>
                <a:rect r="r" b="b" t="t" l="l"/>
                <a:pathLst>
                  <a:path h="1284765" w="4436075">
                    <a:moveTo>
                      <a:pt x="4436075" y="1284765"/>
                    </a:moveTo>
                    <a:lnTo>
                      <a:pt x="0" y="1284765"/>
                    </a:lnTo>
                    <a:lnTo>
                      <a:pt x="0" y="0"/>
                    </a:lnTo>
                    <a:lnTo>
                      <a:pt x="4436075" y="0"/>
                    </a:lnTo>
                    <a:lnTo>
                      <a:pt x="4436075" y="1284765"/>
                    </a:lnTo>
                    <a:close/>
                    <a:moveTo>
                      <a:pt x="12700" y="1272065"/>
                    </a:moveTo>
                    <a:lnTo>
                      <a:pt x="4423375" y="1272065"/>
                    </a:lnTo>
                    <a:lnTo>
                      <a:pt x="4423375" y="12700"/>
                    </a:lnTo>
                    <a:lnTo>
                      <a:pt x="12700" y="12700"/>
                    </a:lnTo>
                    <a:lnTo>
                      <a:pt x="12700" y="127206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0" id="10"/>
            <p:cNvSpPr txBox="true"/>
            <p:nvPr/>
          </p:nvSpPr>
          <p:spPr>
            <a:xfrm rot="0">
              <a:off x="985214" y="457450"/>
              <a:ext cx="11872577" cy="12676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7432"/>
                </a:lnSpc>
              </a:pPr>
              <a:r>
                <a:rPr lang="en-US" b="true" sz="6193">
                  <a:solidFill>
                    <a:srgbClr val="000000"/>
                  </a:solidFill>
                  <a:latin typeface="Roboto Mono Bold"/>
                  <a:ea typeface="Roboto Mono Bold"/>
                  <a:cs typeface="Roboto Mono Bold"/>
                  <a:sym typeface="Roboto Mono Bold"/>
                </a:rPr>
                <a:t>MySQL data base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985214" y="2202307"/>
              <a:ext cx="9249683" cy="6503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25"/>
                </a:lnSpc>
              </a:pPr>
              <a:r>
                <a:rPr lang="en-US" sz="3096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Cơ sở dữ liệu quan hệ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9668479" y="2548835"/>
            <a:ext cx="8339995" cy="5189330"/>
          </a:xfrm>
          <a:custGeom>
            <a:avLst/>
            <a:gdLst/>
            <a:ahLst/>
            <a:cxnLst/>
            <a:rect r="r" b="b" t="t" l="l"/>
            <a:pathLst>
              <a:path h="5189330" w="8339995">
                <a:moveTo>
                  <a:pt x="0" y="0"/>
                </a:moveTo>
                <a:lnTo>
                  <a:pt x="8339995" y="0"/>
                </a:lnTo>
                <a:lnTo>
                  <a:pt x="8339995" y="5189330"/>
                </a:lnTo>
                <a:lnTo>
                  <a:pt x="0" y="518933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0" y="3817959"/>
            <a:ext cx="7895416" cy="580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6F7F7"/>
                </a:solidFill>
                <a:latin typeface="Roboto Mono"/>
                <a:ea typeface="Roboto Mono"/>
                <a:cs typeface="Roboto Mono"/>
                <a:sym typeface="Roboto Mono"/>
              </a:rPr>
              <a:t>Relational Database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0" y="5274649"/>
            <a:ext cx="7895416" cy="580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6F7F7"/>
                </a:solidFill>
                <a:latin typeface="Roboto Mono"/>
                <a:ea typeface="Roboto Mono"/>
                <a:cs typeface="Roboto Mono"/>
                <a:sym typeface="Roboto Mono"/>
              </a:rPr>
              <a:t>Structured Query Language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0" y="6921606"/>
            <a:ext cx="7489777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F6F7F7"/>
                </a:solidFill>
                <a:latin typeface="Roboto Mono"/>
                <a:ea typeface="Roboto Mono"/>
                <a:cs typeface="Roboto Mono"/>
                <a:sym typeface="Roboto Mono"/>
              </a:rPr>
              <a:t>Open source and free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5" t="0" r="0" b="-7805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66818" y="-445608"/>
            <a:ext cx="3372558" cy="3372558"/>
          </a:xfrm>
          <a:custGeom>
            <a:avLst/>
            <a:gdLst/>
            <a:ahLst/>
            <a:cxnLst/>
            <a:rect r="r" b="b" t="t" l="l"/>
            <a:pathLst>
              <a:path h="3372558" w="3372558">
                <a:moveTo>
                  <a:pt x="0" y="0"/>
                </a:moveTo>
                <a:lnTo>
                  <a:pt x="3372558" y="0"/>
                </a:lnTo>
                <a:lnTo>
                  <a:pt x="3372558" y="3372559"/>
                </a:lnTo>
                <a:lnTo>
                  <a:pt x="0" y="33725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744173" y="0"/>
            <a:ext cx="6209529" cy="2926951"/>
            <a:chOff x="0" y="0"/>
            <a:chExt cx="8279372" cy="3902601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8279372" cy="3902601"/>
              <a:chOff x="0" y="0"/>
              <a:chExt cx="2801421" cy="132049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48260" y="48260"/>
                <a:ext cx="2753161" cy="1272230"/>
              </a:xfrm>
              <a:custGeom>
                <a:avLst/>
                <a:gdLst/>
                <a:ahLst/>
                <a:cxnLst/>
                <a:rect r="r" b="b" t="t" l="l"/>
                <a:pathLst>
                  <a:path h="1272230" w="2753161">
                    <a:moveTo>
                      <a:pt x="0" y="0"/>
                    </a:moveTo>
                    <a:lnTo>
                      <a:pt x="2753161" y="0"/>
                    </a:lnTo>
                    <a:lnTo>
                      <a:pt x="2753161" y="1272230"/>
                    </a:lnTo>
                    <a:lnTo>
                      <a:pt x="0" y="127223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 flipH="false" flipV="false" rot="0">
                <a:off x="6350" y="6350"/>
                <a:ext cx="2753161" cy="1272230"/>
              </a:xfrm>
              <a:custGeom>
                <a:avLst/>
                <a:gdLst/>
                <a:ahLst/>
                <a:cxnLst/>
                <a:rect r="r" b="b" t="t" l="l"/>
                <a:pathLst>
                  <a:path h="1272230" w="2753161">
                    <a:moveTo>
                      <a:pt x="0" y="0"/>
                    </a:moveTo>
                    <a:lnTo>
                      <a:pt x="2753161" y="0"/>
                    </a:lnTo>
                    <a:lnTo>
                      <a:pt x="2753161" y="1272230"/>
                    </a:lnTo>
                    <a:lnTo>
                      <a:pt x="0" y="1272230"/>
                    </a:lnTo>
                    <a:close/>
                  </a:path>
                </a:pathLst>
              </a:custGeom>
              <a:solidFill>
                <a:srgbClr val="8CB9C4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765861" cy="1284930"/>
              </a:xfrm>
              <a:custGeom>
                <a:avLst/>
                <a:gdLst/>
                <a:ahLst/>
                <a:cxnLst/>
                <a:rect r="r" b="b" t="t" l="l"/>
                <a:pathLst>
                  <a:path h="1284930" w="2765861">
                    <a:moveTo>
                      <a:pt x="2765861" y="1284930"/>
                    </a:moveTo>
                    <a:lnTo>
                      <a:pt x="0" y="1284930"/>
                    </a:lnTo>
                    <a:lnTo>
                      <a:pt x="0" y="0"/>
                    </a:lnTo>
                    <a:lnTo>
                      <a:pt x="2765861" y="0"/>
                    </a:lnTo>
                    <a:lnTo>
                      <a:pt x="2765861" y="1284930"/>
                    </a:lnTo>
                    <a:close/>
                    <a:moveTo>
                      <a:pt x="12700" y="1272230"/>
                    </a:moveTo>
                    <a:lnTo>
                      <a:pt x="2753161" y="1272230"/>
                    </a:lnTo>
                    <a:lnTo>
                      <a:pt x="2753161" y="12700"/>
                    </a:lnTo>
                    <a:lnTo>
                      <a:pt x="12700" y="12700"/>
                    </a:lnTo>
                    <a:lnTo>
                      <a:pt x="12700" y="127223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585050" y="689938"/>
              <a:ext cx="7050296" cy="11930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045"/>
                </a:lnSpc>
              </a:pPr>
              <a:r>
                <a:rPr lang="en-US" b="true" sz="5870">
                  <a:solidFill>
                    <a:srgbClr val="000000"/>
                  </a:solidFill>
                  <a:latin typeface="Roboto Mono Bold"/>
                  <a:ea typeface="Roboto Mono Bold"/>
                  <a:cs typeface="Roboto Mono Bold"/>
                  <a:sym typeface="Roboto Mono Bold"/>
                </a:rPr>
                <a:t>Thiết kế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585050" y="2321920"/>
              <a:ext cx="7109272" cy="6274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16"/>
                </a:lnSpc>
              </a:pPr>
              <a:r>
                <a:rPr lang="en-US" sz="2935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hệ thống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347238" y="3266654"/>
            <a:ext cx="13308713" cy="7020346"/>
          </a:xfrm>
          <a:custGeom>
            <a:avLst/>
            <a:gdLst/>
            <a:ahLst/>
            <a:cxnLst/>
            <a:rect r="r" b="b" t="t" l="l"/>
            <a:pathLst>
              <a:path h="7020346" w="13308713">
                <a:moveTo>
                  <a:pt x="0" y="0"/>
                </a:moveTo>
                <a:lnTo>
                  <a:pt x="13308713" y="0"/>
                </a:lnTo>
                <a:lnTo>
                  <a:pt x="13308713" y="7020346"/>
                </a:lnTo>
                <a:lnTo>
                  <a:pt x="0" y="70203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255974" y="8190775"/>
            <a:ext cx="3143786" cy="2989455"/>
          </a:xfrm>
          <a:custGeom>
            <a:avLst/>
            <a:gdLst/>
            <a:ahLst/>
            <a:cxnLst/>
            <a:rect r="r" b="b" t="t" l="l"/>
            <a:pathLst>
              <a:path h="2989455" w="3143786">
                <a:moveTo>
                  <a:pt x="0" y="0"/>
                </a:moveTo>
                <a:lnTo>
                  <a:pt x="3143786" y="0"/>
                </a:lnTo>
                <a:lnTo>
                  <a:pt x="3143786" y="2989455"/>
                </a:lnTo>
                <a:lnTo>
                  <a:pt x="0" y="29894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5400000">
            <a:off x="15114585" y="7848621"/>
            <a:ext cx="2820508" cy="4114800"/>
          </a:xfrm>
          <a:custGeom>
            <a:avLst/>
            <a:gdLst/>
            <a:ahLst/>
            <a:cxnLst/>
            <a:rect r="r" b="b" t="t" l="l"/>
            <a:pathLst>
              <a:path h="4114800" w="2820508">
                <a:moveTo>
                  <a:pt x="0" y="0"/>
                </a:moveTo>
                <a:lnTo>
                  <a:pt x="2820508" y="0"/>
                </a:lnTo>
                <a:lnTo>
                  <a:pt x="28205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5" t="0" r="0" b="-7805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147683" y="-174539"/>
            <a:ext cx="7992635" cy="2406479"/>
            <a:chOff x="0" y="0"/>
            <a:chExt cx="10656846" cy="3208638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0656846" cy="3208638"/>
              <a:chOff x="0" y="0"/>
              <a:chExt cx="2635402" cy="793485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48260" y="48260"/>
                <a:ext cx="2587142" cy="745226"/>
              </a:xfrm>
              <a:custGeom>
                <a:avLst/>
                <a:gdLst/>
                <a:ahLst/>
                <a:cxnLst/>
                <a:rect r="r" b="b" t="t" l="l"/>
                <a:pathLst>
                  <a:path h="745226" w="2587142">
                    <a:moveTo>
                      <a:pt x="0" y="0"/>
                    </a:moveTo>
                    <a:lnTo>
                      <a:pt x="2587142" y="0"/>
                    </a:lnTo>
                    <a:lnTo>
                      <a:pt x="2587142" y="745226"/>
                    </a:lnTo>
                    <a:lnTo>
                      <a:pt x="0" y="74522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 flipH="false" flipV="false" rot="0">
                <a:off x="6350" y="6350"/>
                <a:ext cx="2587142" cy="745225"/>
              </a:xfrm>
              <a:custGeom>
                <a:avLst/>
                <a:gdLst/>
                <a:ahLst/>
                <a:cxnLst/>
                <a:rect r="r" b="b" t="t" l="l"/>
                <a:pathLst>
                  <a:path h="745225" w="2587142">
                    <a:moveTo>
                      <a:pt x="0" y="0"/>
                    </a:moveTo>
                    <a:lnTo>
                      <a:pt x="2587142" y="0"/>
                    </a:lnTo>
                    <a:lnTo>
                      <a:pt x="2587142" y="745225"/>
                    </a:lnTo>
                    <a:lnTo>
                      <a:pt x="0" y="745225"/>
                    </a:lnTo>
                    <a:close/>
                  </a:path>
                </a:pathLst>
              </a:custGeom>
              <a:solidFill>
                <a:srgbClr val="F2BE4B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599842" cy="757925"/>
              </a:xfrm>
              <a:custGeom>
                <a:avLst/>
                <a:gdLst/>
                <a:ahLst/>
                <a:cxnLst/>
                <a:rect r="r" b="b" t="t" l="l"/>
                <a:pathLst>
                  <a:path h="757925" w="2599842">
                    <a:moveTo>
                      <a:pt x="2599842" y="757925"/>
                    </a:moveTo>
                    <a:lnTo>
                      <a:pt x="0" y="757925"/>
                    </a:lnTo>
                    <a:lnTo>
                      <a:pt x="0" y="0"/>
                    </a:lnTo>
                    <a:lnTo>
                      <a:pt x="2599842" y="0"/>
                    </a:lnTo>
                    <a:lnTo>
                      <a:pt x="2599842" y="757925"/>
                    </a:lnTo>
                    <a:close/>
                    <a:moveTo>
                      <a:pt x="12700" y="745225"/>
                    </a:moveTo>
                    <a:lnTo>
                      <a:pt x="2587142" y="745225"/>
                    </a:lnTo>
                    <a:lnTo>
                      <a:pt x="2587142" y="12700"/>
                    </a:lnTo>
                    <a:lnTo>
                      <a:pt x="12700" y="12700"/>
                    </a:lnTo>
                    <a:lnTo>
                      <a:pt x="12700" y="74522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574547" y="306787"/>
              <a:ext cx="9507753" cy="22445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611"/>
                </a:lnSpc>
              </a:pPr>
              <a:r>
                <a:rPr lang="en-US" b="true" sz="5509">
                  <a:solidFill>
                    <a:srgbClr val="000000"/>
                  </a:solidFill>
                  <a:latin typeface="Roboto Mono Bold"/>
                  <a:ea typeface="Roboto Mono Bold"/>
                  <a:cs typeface="Roboto Mono Bold"/>
                  <a:sym typeface="Roboto Mono Bold"/>
                </a:rPr>
                <a:t>Triển khai ứng dụng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3302555" y="888178"/>
            <a:ext cx="3486390" cy="3611138"/>
          </a:xfrm>
          <a:custGeom>
            <a:avLst/>
            <a:gdLst/>
            <a:ahLst/>
            <a:cxnLst/>
            <a:rect r="r" b="b" t="t" l="l"/>
            <a:pathLst>
              <a:path h="3611138" w="3486390">
                <a:moveTo>
                  <a:pt x="3486390" y="0"/>
                </a:moveTo>
                <a:lnTo>
                  <a:pt x="0" y="0"/>
                </a:lnTo>
                <a:lnTo>
                  <a:pt x="0" y="3611138"/>
                </a:lnTo>
                <a:lnTo>
                  <a:pt x="3486390" y="3611138"/>
                </a:lnTo>
                <a:lnTo>
                  <a:pt x="348639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782988" y="3544782"/>
            <a:ext cx="2007626" cy="1909069"/>
          </a:xfrm>
          <a:custGeom>
            <a:avLst/>
            <a:gdLst/>
            <a:ahLst/>
            <a:cxnLst/>
            <a:rect r="r" b="b" t="t" l="l"/>
            <a:pathLst>
              <a:path h="1909069" w="2007626">
                <a:moveTo>
                  <a:pt x="0" y="0"/>
                </a:moveTo>
                <a:lnTo>
                  <a:pt x="2007625" y="0"/>
                </a:lnTo>
                <a:lnTo>
                  <a:pt x="2007625" y="1909069"/>
                </a:lnTo>
                <a:lnTo>
                  <a:pt x="0" y="19090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395452" y="1998031"/>
            <a:ext cx="11497095" cy="5309868"/>
            <a:chOff x="0" y="0"/>
            <a:chExt cx="15329460" cy="7079824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15329460" cy="7079824"/>
              <a:chOff x="0" y="0"/>
              <a:chExt cx="2745242" cy="1267874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48260" y="48260"/>
                <a:ext cx="2696982" cy="1219614"/>
              </a:xfrm>
              <a:custGeom>
                <a:avLst/>
                <a:gdLst/>
                <a:ahLst/>
                <a:cxnLst/>
                <a:rect r="r" b="b" t="t" l="l"/>
                <a:pathLst>
                  <a:path h="1219614" w="2696982">
                    <a:moveTo>
                      <a:pt x="0" y="0"/>
                    </a:moveTo>
                    <a:lnTo>
                      <a:pt x="2696982" y="0"/>
                    </a:lnTo>
                    <a:lnTo>
                      <a:pt x="2696982" y="1219614"/>
                    </a:lnTo>
                    <a:lnTo>
                      <a:pt x="0" y="121961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14" id="14"/>
              <p:cNvSpPr/>
              <p:nvPr/>
            </p:nvSpPr>
            <p:spPr>
              <a:xfrm flipH="false" flipV="false" rot="0">
                <a:off x="6350" y="6350"/>
                <a:ext cx="2696982" cy="1219614"/>
              </a:xfrm>
              <a:custGeom>
                <a:avLst/>
                <a:gdLst/>
                <a:ahLst/>
                <a:cxnLst/>
                <a:rect r="r" b="b" t="t" l="l"/>
                <a:pathLst>
                  <a:path h="1219614" w="2696982">
                    <a:moveTo>
                      <a:pt x="0" y="0"/>
                    </a:moveTo>
                    <a:lnTo>
                      <a:pt x="2696982" y="0"/>
                    </a:lnTo>
                    <a:lnTo>
                      <a:pt x="2696982" y="1219614"/>
                    </a:lnTo>
                    <a:lnTo>
                      <a:pt x="0" y="1219614"/>
                    </a:lnTo>
                    <a:close/>
                  </a:path>
                </a:pathLst>
              </a:custGeom>
              <a:solidFill>
                <a:srgbClr val="8CB9C4"/>
              </a:soli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2709682" cy="1232314"/>
              </a:xfrm>
              <a:custGeom>
                <a:avLst/>
                <a:gdLst/>
                <a:ahLst/>
                <a:cxnLst/>
                <a:rect r="r" b="b" t="t" l="l"/>
                <a:pathLst>
                  <a:path h="1232314" w="2709682">
                    <a:moveTo>
                      <a:pt x="2709682" y="1232314"/>
                    </a:moveTo>
                    <a:lnTo>
                      <a:pt x="0" y="1232314"/>
                    </a:lnTo>
                    <a:lnTo>
                      <a:pt x="0" y="0"/>
                    </a:lnTo>
                    <a:lnTo>
                      <a:pt x="2709682" y="0"/>
                    </a:lnTo>
                    <a:lnTo>
                      <a:pt x="2709682" y="1232314"/>
                    </a:lnTo>
                    <a:close/>
                    <a:moveTo>
                      <a:pt x="12700" y="1219614"/>
                    </a:moveTo>
                    <a:lnTo>
                      <a:pt x="2696982" y="1219614"/>
                    </a:lnTo>
                    <a:lnTo>
                      <a:pt x="2696982" y="12700"/>
                    </a:lnTo>
                    <a:lnTo>
                      <a:pt x="12700" y="12700"/>
                    </a:lnTo>
                    <a:lnTo>
                      <a:pt x="12700" y="121961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523357" y="1002823"/>
              <a:ext cx="14282746" cy="47217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1116229" indent="-558115" lvl="1">
                <a:lnSpc>
                  <a:spcPts val="9978"/>
                </a:lnSpc>
                <a:buFont typeface="Arial"/>
                <a:buChar char="•"/>
              </a:pPr>
              <a:r>
                <a:rPr lang="en-US" b="true" sz="5170">
                  <a:solidFill>
                    <a:srgbClr val="000000"/>
                  </a:solidFill>
                  <a:latin typeface="Roboto Mono Bold"/>
                  <a:ea typeface="Roboto Mono Bold"/>
                  <a:cs typeface="Roboto Mono Bold"/>
                  <a:sym typeface="Roboto Mono Bold"/>
                </a:rPr>
                <a:t>Qui trình mượn trả sách</a:t>
              </a:r>
            </a:p>
            <a:p>
              <a:pPr algn="l" marL="1090271" indent="-545136" lvl="1">
                <a:lnSpc>
                  <a:spcPts val="9746"/>
                </a:lnSpc>
                <a:buFont typeface="Arial"/>
                <a:buChar char="•"/>
              </a:pPr>
              <a:r>
                <a:rPr lang="en-US" b="true" sz="5049">
                  <a:solidFill>
                    <a:srgbClr val="000000"/>
                  </a:solidFill>
                  <a:latin typeface="Roboto Mono Bold"/>
                  <a:ea typeface="Roboto Mono Bold"/>
                  <a:cs typeface="Roboto Mono Bold"/>
                  <a:sym typeface="Roboto Mono Bold"/>
                </a:rPr>
                <a:t>Quản lý thư viện</a:t>
              </a:r>
            </a:p>
            <a:p>
              <a:pPr algn="l" marL="1116229" indent="-558115" lvl="1">
                <a:lnSpc>
                  <a:spcPts val="9978"/>
                </a:lnSpc>
                <a:buFont typeface="Arial"/>
                <a:buChar char="•"/>
              </a:pPr>
              <a:r>
                <a:rPr lang="en-US" b="true" sz="5170">
                  <a:solidFill>
                    <a:srgbClr val="000000"/>
                  </a:solidFill>
                  <a:latin typeface="Roboto Mono Bold"/>
                  <a:ea typeface="Roboto Mono Bold"/>
                  <a:cs typeface="Roboto Mono Bold"/>
                  <a:sym typeface="Roboto Mono Bold"/>
                </a:rPr>
                <a:t>Kết quả thử nghiệm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4164024" y="8998077"/>
            <a:ext cx="1763452" cy="1288923"/>
          </a:xfrm>
          <a:custGeom>
            <a:avLst/>
            <a:gdLst/>
            <a:ahLst/>
            <a:cxnLst/>
            <a:rect r="r" b="b" t="t" l="l"/>
            <a:pathLst>
              <a:path h="1288923" w="1763452">
                <a:moveTo>
                  <a:pt x="0" y="0"/>
                </a:moveTo>
                <a:lnTo>
                  <a:pt x="1763452" y="0"/>
                </a:lnTo>
                <a:lnTo>
                  <a:pt x="1763452" y="1288923"/>
                </a:lnTo>
                <a:lnTo>
                  <a:pt x="0" y="12889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5" t="0" r="0" b="-7805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26407" y="483654"/>
            <a:ext cx="7403796" cy="3489885"/>
            <a:chOff x="0" y="0"/>
            <a:chExt cx="9871728" cy="4653181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9871728" cy="4653181"/>
              <a:chOff x="0" y="0"/>
              <a:chExt cx="2801421" cy="132049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48260" y="48260"/>
                <a:ext cx="2753161" cy="1272230"/>
              </a:xfrm>
              <a:custGeom>
                <a:avLst/>
                <a:gdLst/>
                <a:ahLst/>
                <a:cxnLst/>
                <a:rect r="r" b="b" t="t" l="l"/>
                <a:pathLst>
                  <a:path h="1272230" w="2753161">
                    <a:moveTo>
                      <a:pt x="0" y="0"/>
                    </a:moveTo>
                    <a:lnTo>
                      <a:pt x="2753161" y="0"/>
                    </a:lnTo>
                    <a:lnTo>
                      <a:pt x="2753161" y="1272230"/>
                    </a:lnTo>
                    <a:lnTo>
                      <a:pt x="0" y="127223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Freeform 6" id="6"/>
              <p:cNvSpPr/>
              <p:nvPr/>
            </p:nvSpPr>
            <p:spPr>
              <a:xfrm flipH="false" flipV="false" rot="0">
                <a:off x="6350" y="6350"/>
                <a:ext cx="2753161" cy="1272230"/>
              </a:xfrm>
              <a:custGeom>
                <a:avLst/>
                <a:gdLst/>
                <a:ahLst/>
                <a:cxnLst/>
                <a:rect r="r" b="b" t="t" l="l"/>
                <a:pathLst>
                  <a:path h="1272230" w="2753161">
                    <a:moveTo>
                      <a:pt x="0" y="0"/>
                    </a:moveTo>
                    <a:lnTo>
                      <a:pt x="2753161" y="0"/>
                    </a:lnTo>
                    <a:lnTo>
                      <a:pt x="2753161" y="1272230"/>
                    </a:lnTo>
                    <a:lnTo>
                      <a:pt x="0" y="1272230"/>
                    </a:lnTo>
                    <a:close/>
                  </a:path>
                </a:pathLst>
              </a:custGeom>
              <a:solidFill>
                <a:srgbClr val="8CB9C4"/>
              </a:solidFill>
            </p:spPr>
          </p:sp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765861" cy="1284930"/>
              </a:xfrm>
              <a:custGeom>
                <a:avLst/>
                <a:gdLst/>
                <a:ahLst/>
                <a:cxnLst/>
                <a:rect r="r" b="b" t="t" l="l"/>
                <a:pathLst>
                  <a:path h="1284930" w="2765861">
                    <a:moveTo>
                      <a:pt x="2765861" y="1284930"/>
                    </a:moveTo>
                    <a:lnTo>
                      <a:pt x="0" y="1284930"/>
                    </a:lnTo>
                    <a:lnTo>
                      <a:pt x="0" y="0"/>
                    </a:lnTo>
                    <a:lnTo>
                      <a:pt x="2765861" y="0"/>
                    </a:lnTo>
                    <a:lnTo>
                      <a:pt x="2765861" y="1284930"/>
                    </a:lnTo>
                    <a:close/>
                    <a:moveTo>
                      <a:pt x="12700" y="1272230"/>
                    </a:moveTo>
                    <a:lnTo>
                      <a:pt x="2753161" y="1272230"/>
                    </a:lnTo>
                    <a:lnTo>
                      <a:pt x="2753161" y="12700"/>
                    </a:lnTo>
                    <a:lnTo>
                      <a:pt x="12700" y="12700"/>
                    </a:lnTo>
                    <a:lnTo>
                      <a:pt x="12700" y="127223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8" id="8"/>
            <p:cNvSpPr txBox="true"/>
            <p:nvPr/>
          </p:nvSpPr>
          <p:spPr>
            <a:xfrm rot="0">
              <a:off x="697572" y="813107"/>
              <a:ext cx="8406266" cy="14319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400"/>
                </a:lnSpc>
              </a:pPr>
              <a:r>
                <a:rPr lang="en-US" b="true" sz="7000">
                  <a:solidFill>
                    <a:srgbClr val="000000"/>
                  </a:solidFill>
                  <a:latin typeface="Roboto Mono Bold"/>
                  <a:ea typeface="Roboto Mono Bold"/>
                  <a:cs typeface="Roboto Mono Bold"/>
                  <a:sym typeface="Roboto Mono Bold"/>
                </a:rPr>
                <a:t>Người dùng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697572" y="2775818"/>
              <a:ext cx="8476585" cy="740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50"/>
                </a:lnSpc>
              </a:pPr>
              <a:r>
                <a:rPr lang="en-US" sz="3500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Sinh viên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8500146" y="1342209"/>
            <a:ext cx="9787854" cy="712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10005" indent="-455002" lvl="1">
              <a:lnSpc>
                <a:spcPts val="5900"/>
              </a:lnSpc>
              <a:buFont typeface="Arial"/>
              <a:buChar char="•"/>
            </a:pPr>
            <a:r>
              <a:rPr lang="en-US" sz="4214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Đăng kí tài khoản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500146" y="2860498"/>
            <a:ext cx="9787854" cy="712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10005" indent="-455002" lvl="1">
              <a:lnSpc>
                <a:spcPts val="5900"/>
              </a:lnSpc>
              <a:buFont typeface="Arial"/>
              <a:buChar char="•"/>
            </a:pPr>
            <a:r>
              <a:rPr lang="en-US" sz="4214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Tra cứu trạng thái sách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500146" y="4605441"/>
            <a:ext cx="9787854" cy="712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10005" indent="-455002" lvl="1">
              <a:lnSpc>
                <a:spcPts val="5900"/>
              </a:lnSpc>
              <a:buFont typeface="Arial"/>
              <a:buChar char="•"/>
            </a:pPr>
            <a:r>
              <a:rPr lang="en-US" sz="4214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Nhận thẻ thư viện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500146" y="6347126"/>
            <a:ext cx="9787854" cy="1456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10005" indent="-455002" lvl="1">
              <a:lnSpc>
                <a:spcPts val="5900"/>
              </a:lnSpc>
              <a:buFont typeface="Arial"/>
              <a:buChar char="•"/>
            </a:pPr>
            <a:r>
              <a:rPr lang="en-US" sz="4214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Sử dụng dịch vụ mượn trả sách</a:t>
            </a:r>
          </a:p>
        </p:txBody>
      </p:sp>
      <p:sp>
        <p:nvSpPr>
          <p:cNvPr name="Freeform 14" id="14"/>
          <p:cNvSpPr/>
          <p:nvPr/>
        </p:nvSpPr>
        <p:spPr>
          <a:xfrm flipH="true" flipV="false" rot="0">
            <a:off x="1343515" y="5143500"/>
            <a:ext cx="3486390" cy="3611138"/>
          </a:xfrm>
          <a:custGeom>
            <a:avLst/>
            <a:gdLst/>
            <a:ahLst/>
            <a:cxnLst/>
            <a:rect r="r" b="b" t="t" l="l"/>
            <a:pathLst>
              <a:path h="3611138" w="3486390">
                <a:moveTo>
                  <a:pt x="3486390" y="0"/>
                </a:moveTo>
                <a:lnTo>
                  <a:pt x="0" y="0"/>
                </a:lnTo>
                <a:lnTo>
                  <a:pt x="0" y="3611138"/>
                </a:lnTo>
                <a:lnTo>
                  <a:pt x="3486390" y="3611138"/>
                </a:lnTo>
                <a:lnTo>
                  <a:pt x="348639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DAF5QQ2brTQ</dc:identifier>
  <dcterms:modified xsi:type="dcterms:W3CDTF">2011-08-01T06:04:30Z</dcterms:modified>
  <cp:revision>1</cp:revision>
  <dc:title>Prj2_Prepresentation</dc:title>
</cp:coreProperties>
</file>