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097" autoAdjust="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0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6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9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9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7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3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3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92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86" r:id="rId8"/>
    <p:sldLayoutId id="2147483687" r:id="rId9"/>
    <p:sldLayoutId id="2147483688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80182-DA83-D078-5B9B-2759FF7D1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384" y="1149840"/>
            <a:ext cx="4910155" cy="1655762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 SỐ 15: XẤY DỰNG HỆ THỐNG PHÁT TRIỂN MÔ HÌNH PHÂN LOẠI HÌNH ẢNH ĐỂ NHẬN DIỆN CÁC LOÀI ĐỘNG VẬT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1A1E60-9477-4E7A-A6B2-63B329C8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88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C16BB1-F0FA-8E42-503E-9A673F007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9" y="1030024"/>
            <a:ext cx="5888959" cy="47995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9833F39-E1F4-4A36-0E54-7134ED1A3905}"/>
              </a:ext>
            </a:extLst>
          </p:cNvPr>
          <p:cNvSpPr txBox="1"/>
          <p:nvPr/>
        </p:nvSpPr>
        <p:spPr>
          <a:xfrm>
            <a:off x="854706" y="3428999"/>
            <a:ext cx="40040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9: </a:t>
            </a:r>
          </a:p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Duyên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 Hà</a:t>
            </a:r>
          </a:p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Phượng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642880-66FE-BD54-B4C8-8296F657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75" y="0"/>
            <a:ext cx="10636250" cy="10349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loài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A6D2E-5216-48EB-7EEF-D8C7B0FABCD5}"/>
              </a:ext>
            </a:extLst>
          </p:cNvPr>
          <p:cNvSpPr txBox="1"/>
          <p:nvPr/>
        </p:nvSpPr>
        <p:spPr>
          <a:xfrm>
            <a:off x="-263237" y="930126"/>
            <a:ext cx="1708727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Tkinter</a:t>
            </a:r>
            <a:endParaRPr lang="en-US" sz="1800" dirty="0">
              <a:solidFill>
                <a:schemeClr val="accent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D24E0-B419-3B03-86BA-5BBA05F4C8B6}"/>
              </a:ext>
            </a:extLst>
          </p:cNvPr>
          <p:cNvSpPr txBox="1"/>
          <p:nvPr/>
        </p:nvSpPr>
        <p:spPr>
          <a:xfrm>
            <a:off x="329144" y="1557773"/>
            <a:ext cx="75632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Tkinter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ngôn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(GUI).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Tkinter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sẵn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Tkinter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9" name="Picture 8" descr="Hướng dẫn Tkinter trong Python: Xây dựng ứng dụng GUI đơn giản">
            <a:extLst>
              <a:ext uri="{FF2B5EF4-FFF2-40B4-BE49-F238E27FC236}">
                <a16:creationId xmlns:a16="http://schemas.microsoft.com/office/drawing/2014/main" id="{4D43E40A-955D-CC7E-C262-38AED64F8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214" y="1451986"/>
            <a:ext cx="377698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6347E6-C20C-76CF-86CF-4F8468C98820}"/>
              </a:ext>
            </a:extLst>
          </p:cNvPr>
          <p:cNvSpPr txBox="1"/>
          <p:nvPr/>
        </p:nvSpPr>
        <p:spPr>
          <a:xfrm>
            <a:off x="-133926" y="3323602"/>
            <a:ext cx="622992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Pillow –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endParaRPr lang="en-US" sz="1800" dirty="0">
              <a:solidFill>
                <a:schemeClr val="accent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A8157-B9DD-03B6-6CB2-E82C07FFA255}"/>
              </a:ext>
            </a:extLst>
          </p:cNvPr>
          <p:cNvSpPr txBox="1"/>
          <p:nvPr/>
        </p:nvSpPr>
        <p:spPr>
          <a:xfrm>
            <a:off x="329144" y="3896549"/>
            <a:ext cx="79506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Pillow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Python.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Pillow,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hiển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kích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thước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lúc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4" name="Picture 13" descr="TOP thư viện Python tốt nhất - TMA TECH GROUP">
            <a:extLst>
              <a:ext uri="{FF2B5EF4-FFF2-40B4-BE49-F238E27FC236}">
                <a16:creationId xmlns:a16="http://schemas.microsoft.com/office/drawing/2014/main" id="{5724BA56-BAB1-4AB7-E818-DAF920170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898" y="4770932"/>
            <a:ext cx="3435985" cy="1924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96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E32F7D-EEAE-D9C9-47D2-327107CF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75" y="0"/>
            <a:ext cx="10636250" cy="10349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loài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40F2D-3A60-9151-3120-9A5ECA4A8D6F}"/>
              </a:ext>
            </a:extLst>
          </p:cNvPr>
          <p:cNvSpPr txBox="1"/>
          <p:nvPr/>
        </p:nvSpPr>
        <p:spPr>
          <a:xfrm>
            <a:off x="360218" y="805869"/>
            <a:ext cx="6096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6B716-0CFE-276F-2F34-A59097F87671}"/>
              </a:ext>
            </a:extLst>
          </p:cNvPr>
          <p:cNvSpPr txBox="1"/>
          <p:nvPr/>
        </p:nvSpPr>
        <p:spPr>
          <a:xfrm>
            <a:off x="360218" y="1263943"/>
            <a:ext cx="8294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ngôn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cú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9" name="Picture 8" descr="Python: find out the best courses - beecrowd">
            <a:extLst>
              <a:ext uri="{FF2B5EF4-FFF2-40B4-BE49-F238E27FC236}">
                <a16:creationId xmlns:a16="http://schemas.microsoft.com/office/drawing/2014/main" id="{334B38DE-DA09-0A3E-206C-1C4CAF401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444" y="1304532"/>
            <a:ext cx="3047365" cy="22802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9D5D8F-F005-F0B6-8C69-28D192A79787}"/>
              </a:ext>
            </a:extLst>
          </p:cNvPr>
          <p:cNvSpPr txBox="1"/>
          <p:nvPr/>
        </p:nvSpPr>
        <p:spPr>
          <a:xfrm>
            <a:off x="295247" y="2444674"/>
            <a:ext cx="8294255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loài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07DFB-AFD4-9E8F-FE00-3DBEB070C98E}"/>
              </a:ext>
            </a:extLst>
          </p:cNvPr>
          <p:cNvSpPr txBox="1"/>
          <p:nvPr/>
        </p:nvSpPr>
        <p:spPr>
          <a:xfrm>
            <a:off x="674254" y="3002099"/>
            <a:ext cx="8515928" cy="4611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lnSpc>
                <a:spcPct val="150000"/>
              </a:lnSpc>
              <a:spcBef>
                <a:spcPts val="200"/>
              </a:spcBef>
            </a:pP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i="1" dirty="0">
              <a:solidFill>
                <a:schemeClr val="accent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Validation.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Training.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Resnet18, 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i="1" dirty="0">
              <a:solidFill>
                <a:schemeClr val="accent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200"/>
              </a:spcBef>
            </a:pP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sz="1800" i="1" dirty="0">
              <a:solidFill>
                <a:schemeClr val="accent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Train: folder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Val: folder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Animal.py: code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200"/>
              </a:spcBef>
            </a:pPr>
            <a:endParaRPr lang="en-US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194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F426-E6A0-E6E2-6E26-F0658AFD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1" y="0"/>
            <a:ext cx="6611849" cy="61003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FF565-401B-45F9-A017-6B8440469CD8}"/>
              </a:ext>
            </a:extLst>
          </p:cNvPr>
          <p:cNvSpPr txBox="1"/>
          <p:nvPr/>
        </p:nvSpPr>
        <p:spPr>
          <a:xfrm>
            <a:off x="341746" y="532962"/>
            <a:ext cx="193963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44E9A-987E-5D1B-B78A-3136E755C6BA}"/>
              </a:ext>
            </a:extLst>
          </p:cNvPr>
          <p:cNvSpPr txBox="1"/>
          <p:nvPr/>
        </p:nvSpPr>
        <p:spPr>
          <a:xfrm>
            <a:off x="0" y="911653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huấn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(Training Data)</a:t>
            </a:r>
            <a:endParaRPr lang="en-US" sz="1800" dirty="0">
              <a:solidFill>
                <a:schemeClr val="accent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8AFB35-BF74-25D2-95A5-82DD39E8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62" y="1556920"/>
            <a:ext cx="2050329" cy="40420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6112D1-D343-D327-AD63-13A0001E7A3A}"/>
              </a:ext>
            </a:extLst>
          </p:cNvPr>
          <p:cNvSpPr txBox="1"/>
          <p:nvPr/>
        </p:nvSpPr>
        <p:spPr>
          <a:xfrm>
            <a:off x="3048000" y="1638913"/>
            <a:ext cx="8432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Nguồn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D:/animal-identification-main/animal-identification-main/data/animals/train.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DD3BE-E029-1A5C-EA19-6B1B5847863F}"/>
              </a:ext>
            </a:extLst>
          </p:cNvPr>
          <p:cNvSpPr txBox="1"/>
          <p:nvPr/>
        </p:nvSpPr>
        <p:spPr>
          <a:xfrm>
            <a:off x="3048001" y="2831429"/>
            <a:ext cx="8432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(Transformations):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augmentations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B08A8A-8CCA-9572-5DD9-D7F8DBB8CDAE}"/>
              </a:ext>
            </a:extLst>
          </p:cNvPr>
          <p:cNvSpPr txBox="1"/>
          <p:nvPr/>
        </p:nvSpPr>
        <p:spPr>
          <a:xfrm>
            <a:off x="2918691" y="3746946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đoán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(Prediction Data)</a:t>
            </a:r>
            <a:endParaRPr lang="en-US" sz="1800" dirty="0">
              <a:solidFill>
                <a:schemeClr val="accent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184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E4E7E0-F792-8984-6D29-B4A1B8D0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1" y="0"/>
            <a:ext cx="6611849" cy="61003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1D431-166B-0F6B-6BD6-D5166FA2F564}"/>
              </a:ext>
            </a:extLst>
          </p:cNvPr>
          <p:cNvSpPr txBox="1"/>
          <p:nvPr/>
        </p:nvSpPr>
        <p:spPr>
          <a:xfrm>
            <a:off x="646545" y="532963"/>
            <a:ext cx="6096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2BBED-914C-A714-87CD-5BAE5A9E71EE}"/>
              </a:ext>
            </a:extLst>
          </p:cNvPr>
          <p:cNvSpPr txBox="1"/>
          <p:nvPr/>
        </p:nvSpPr>
        <p:spPr>
          <a:xfrm>
            <a:off x="646545" y="911297"/>
            <a:ext cx="609600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(Accuracy)</a:t>
            </a:r>
            <a:endParaRPr lang="en-US" sz="1800" b="1" dirty="0">
              <a:solidFill>
                <a:schemeClr val="accent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AC85B-C365-4C17-7DF5-989F00B9D473}"/>
              </a:ext>
            </a:extLst>
          </p:cNvPr>
          <p:cNvSpPr txBox="1"/>
          <p:nvPr/>
        </p:nvSpPr>
        <p:spPr>
          <a:xfrm>
            <a:off x="822037" y="129495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accuracy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9E31E5-3B56-445E-5466-6FD3B8C4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23" y="1824297"/>
            <a:ext cx="5279390" cy="93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AE7331-B4A2-68D6-6E4A-D67132F27ABD}"/>
              </a:ext>
            </a:extLst>
          </p:cNvPr>
          <p:cNvSpPr txBox="1"/>
          <p:nvPr/>
        </p:nvSpPr>
        <p:spPr>
          <a:xfrm>
            <a:off x="646545" y="2761557"/>
            <a:ext cx="609600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(Classification Report)</a:t>
            </a:r>
            <a:endParaRPr lang="en-US" sz="1800" b="1" dirty="0">
              <a:solidFill>
                <a:schemeClr val="accent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F6BDF1-DBBC-A01E-FE88-B4A7F39DE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23" y="3400669"/>
            <a:ext cx="6763694" cy="33151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A01E89-5FF3-5F29-5086-AB5AE8C1D076}"/>
              </a:ext>
            </a:extLst>
          </p:cNvPr>
          <p:cNvSpPr txBox="1"/>
          <p:nvPr/>
        </p:nvSpPr>
        <p:spPr>
          <a:xfrm>
            <a:off x="7861483" y="4062082"/>
            <a:ext cx="3694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precision, recall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F1-score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22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ED7D-B5F7-4A7D-BDCD-9ED9E250E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4CF648-5CB3-49E4-BE34-8A059890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9E559C-09DA-4586-86C9-F3C05D9A0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FA4631-F766-6507-CC5F-64F8812F8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57" y="65017"/>
            <a:ext cx="411603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/>
              <a:t>Chương</a:t>
            </a:r>
            <a:r>
              <a:rPr lang="en-US" b="1" dirty="0"/>
              <a:t> 3: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05070-A549-C54C-7B98-C292932DC69E}"/>
              </a:ext>
            </a:extLst>
          </p:cNvPr>
          <p:cNvSpPr txBox="1"/>
          <p:nvPr/>
        </p:nvSpPr>
        <p:spPr>
          <a:xfrm>
            <a:off x="365256" y="2517634"/>
            <a:ext cx="4116035" cy="58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b="1" dirty="0">
                <a:effectLst/>
              </a:rPr>
              <a:t>III. </a:t>
            </a:r>
            <a:r>
              <a:rPr lang="en-US" sz="2400" b="1" dirty="0" err="1">
                <a:effectLst/>
              </a:rPr>
              <a:t>Kết</a:t>
            </a:r>
            <a:r>
              <a:rPr lang="en-US" sz="2400" b="1" dirty="0">
                <a:effectLst/>
              </a:rPr>
              <a:t> </a:t>
            </a:r>
            <a:r>
              <a:rPr lang="en-US" sz="2400" b="1" dirty="0" err="1">
                <a:effectLst/>
              </a:rPr>
              <a:t>quả</a:t>
            </a:r>
            <a:r>
              <a:rPr lang="en-US" sz="2400" b="1" dirty="0">
                <a:effectLst/>
              </a:rPr>
              <a:t> </a:t>
            </a:r>
            <a:r>
              <a:rPr lang="en-US" sz="2400" b="1" dirty="0" err="1">
                <a:effectLst/>
              </a:rPr>
              <a:t>thực</a:t>
            </a:r>
            <a:r>
              <a:rPr lang="en-US" sz="2400" b="1" dirty="0">
                <a:effectLst/>
              </a:rPr>
              <a:t> </a:t>
            </a:r>
            <a:r>
              <a:rPr lang="en-US" sz="2400" b="1" dirty="0" err="1">
                <a:effectLst/>
              </a:rPr>
              <a:t>nghiệm</a:t>
            </a:r>
            <a:endParaRPr lang="en-US" sz="2400" b="1" dirty="0"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AA7ECE-DB5E-48B2-9EF4-7EEAF123B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98" y="0"/>
            <a:ext cx="6859801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E12D90-85FB-C267-38C5-F6D53786C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533" y="192887"/>
            <a:ext cx="4004242" cy="304322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54F422E-435A-4694-BE6E-B4968E79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99" y="3427200"/>
            <a:ext cx="3430800" cy="3430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B157C-EBB2-3FDD-FED3-1DE54EB93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420" y="4016462"/>
            <a:ext cx="2934559" cy="225227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ADE9F60-E2BA-44E6-8C5B-A51B1929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421E52-C875-A061-8E2F-AD2EE9590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822" y="4020131"/>
            <a:ext cx="2934559" cy="22449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4FC0DC-48BF-CFB4-CF60-BC75D12930F0}"/>
              </a:ext>
            </a:extLst>
          </p:cNvPr>
          <p:cNvSpPr txBox="1"/>
          <p:nvPr/>
        </p:nvSpPr>
        <p:spPr>
          <a:xfrm>
            <a:off x="229247" y="3276383"/>
            <a:ext cx="6096000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capybara.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mèo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421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027DA1-D24B-36FC-63A9-1115A62B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1" y="0"/>
            <a:ext cx="6611849" cy="61003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31970-55AF-45C1-6141-DDDB528C8BF8}"/>
              </a:ext>
            </a:extLst>
          </p:cNvPr>
          <p:cNvSpPr txBox="1"/>
          <p:nvPr/>
        </p:nvSpPr>
        <p:spPr>
          <a:xfrm>
            <a:off x="562581" y="452554"/>
            <a:ext cx="6094324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sz="1800" b="1" dirty="0">
              <a:solidFill>
                <a:schemeClr val="accent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94FE1-F635-FF19-6860-F1DFE93DE9CB}"/>
              </a:ext>
            </a:extLst>
          </p:cNvPr>
          <p:cNvSpPr txBox="1"/>
          <p:nvPr/>
        </p:nvSpPr>
        <p:spPr>
          <a:xfrm>
            <a:off x="692726" y="893434"/>
            <a:ext cx="11194473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50ms,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70 epoch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nghĩa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70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load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kịp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61AAF1-7AC4-090E-B57C-23A63D8A71F0}"/>
              </a:ext>
            </a:extLst>
          </p:cNvPr>
          <p:cNvSpPr txBox="1"/>
          <p:nvPr/>
        </p:nvSpPr>
        <p:spPr>
          <a:xfrm>
            <a:off x="560905" y="2182505"/>
            <a:ext cx="609600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1800" b="1" dirty="0">
              <a:solidFill>
                <a:schemeClr val="accent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49349-C74D-E4AE-2849-5A1E10DD3478}"/>
              </a:ext>
            </a:extLst>
          </p:cNvPr>
          <p:cNvSpPr txBox="1"/>
          <p:nvPr/>
        </p:nvSpPr>
        <p:spPr>
          <a:xfrm>
            <a:off x="560904" y="2645902"/>
            <a:ext cx="9793059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góc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mờ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góc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,..)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nhiễu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981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320D-D65C-A672-CA2C-43807680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79" y="2628035"/>
            <a:ext cx="721221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for watching and listening!</a:t>
            </a:r>
          </a:p>
        </p:txBody>
      </p:sp>
    </p:spTree>
    <p:extLst>
      <p:ext uri="{BB962C8B-B14F-4D97-AF65-F5344CB8AC3E}">
        <p14:creationId xmlns:p14="http://schemas.microsoft.com/office/powerpoint/2010/main" val="52641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50AB2-66CF-C0D4-DE63-F0778BEA6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429" y="522117"/>
            <a:ext cx="9193609" cy="56841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2.1.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2.2.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2.3.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</a:p>
          <a:p>
            <a:pPr marL="457200" indent="-457200">
              <a:buAutoNum type="arabicPeriod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097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3DA9-F34B-6FD7-7FB2-D288B188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609" y="0"/>
            <a:ext cx="6178034" cy="525294"/>
          </a:xfrm>
        </p:spPr>
        <p:txBody>
          <a:bodyPr>
            <a:noAutofit/>
          </a:bodyPr>
          <a:lstStyle/>
          <a:p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B311-FBBC-4684-7B8A-579832E3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94" y="390946"/>
            <a:ext cx="3677531" cy="1123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Thu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b="1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b="1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(Digital Image)</a:t>
            </a:r>
            <a:endParaRPr lang="en-US" sz="1800" i="1" dirty="0">
              <a:solidFill>
                <a:schemeClr val="accent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417A7-F5CF-532B-9BAA-DC742697C016}"/>
              </a:ext>
            </a:extLst>
          </p:cNvPr>
          <p:cNvSpPr txBox="1"/>
          <p:nvPr/>
        </p:nvSpPr>
        <p:spPr>
          <a:xfrm>
            <a:off x="274537" y="3246777"/>
            <a:ext cx="35380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nội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dung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xám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nhị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hồng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ngoại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 descr="Nguyên Lý Cơ Bản Về Màu Sắc Và Phản Ứng Của Mắt Người Với Màu Sắc">
            <a:extLst>
              <a:ext uri="{FF2B5EF4-FFF2-40B4-BE49-F238E27FC236}">
                <a16:creationId xmlns:a16="http://schemas.microsoft.com/office/drawing/2014/main" id="{87F06A78-920D-5F62-DFF4-EB2470723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55" y="5278102"/>
            <a:ext cx="2961005" cy="154368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F12FC3-30B0-AAFC-E1E6-A9B047289D12}"/>
              </a:ext>
            </a:extLst>
          </p:cNvPr>
          <p:cNvSpPr txBox="1"/>
          <p:nvPr/>
        </p:nvSpPr>
        <p:spPr>
          <a:xfrm>
            <a:off x="4167388" y="983971"/>
            <a:ext cx="8022990" cy="4890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sz="1800" b="1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1800" b="1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xám</a:t>
            </a:r>
            <a:endParaRPr lang="en-US" sz="1800" i="1" dirty="0">
              <a:solidFill>
                <a:schemeClr val="accent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Thang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phổ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2, 16, 32, 64, 128,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256.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256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255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trắng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US" sz="1800" b="1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b="1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b="1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1800" b="1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b="1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endParaRPr lang="en-US" sz="1800" i="1" dirty="0">
              <a:solidFill>
                <a:schemeClr val="accent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lĩnh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640× 480, 800 × 600, 1024 × 768 (HD), 192 × 1080 (full HD), 3840 × 2160 (UHD),…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6705AF-6374-0196-A234-EA19C61BB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137" y="5483648"/>
            <a:ext cx="5041919" cy="13381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2D7E516-B46E-4190-EA5E-0AAF9429F0D8}"/>
              </a:ext>
            </a:extLst>
          </p:cNvPr>
          <p:cNvSpPr txBox="1"/>
          <p:nvPr/>
        </p:nvSpPr>
        <p:spPr>
          <a:xfrm>
            <a:off x="213895" y="1503430"/>
            <a:ext cx="38109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diễn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diễn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trận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(pixel).</a:t>
            </a:r>
          </a:p>
        </p:txBody>
      </p:sp>
    </p:spTree>
    <p:extLst>
      <p:ext uri="{BB962C8B-B14F-4D97-AF65-F5344CB8AC3E}">
        <p14:creationId xmlns:p14="http://schemas.microsoft.com/office/powerpoint/2010/main" val="136796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D0E20-3B89-AB62-A951-686DC0F6E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205E-00EF-9B9E-E1FA-9AC5AF2F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609" y="0"/>
            <a:ext cx="6178034" cy="525294"/>
          </a:xfrm>
        </p:spPr>
        <p:txBody>
          <a:bodyPr>
            <a:noAutofit/>
          </a:bodyPr>
          <a:lstStyle/>
          <a:p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14CB-DA5C-D81B-44F1-51EDE9AAB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20" y="525294"/>
            <a:ext cx="6178034" cy="1624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1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RGB (Red Green Blue):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(Red),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cây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(Green)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(Blue).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tỷ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C2ACD-3BCA-AC28-A7F8-E8B121D63B8D}"/>
              </a:ext>
            </a:extLst>
          </p:cNvPr>
          <p:cNvSpPr txBox="1"/>
          <p:nvPr/>
        </p:nvSpPr>
        <p:spPr>
          <a:xfrm>
            <a:off x="242220" y="1878343"/>
            <a:ext cx="6965976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HSB</a:t>
            </a:r>
            <a:r>
              <a:rPr lang="en-US" sz="18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HSB,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HSV hay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HSL,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H: (Hue)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 (Saturation)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hòa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 (Brightness), V (Value) hay L (Lightness)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4AA28-302A-4A2D-8997-41DF8A2D53DD}"/>
              </a:ext>
            </a:extLst>
          </p:cNvPr>
          <p:cNvSpPr txBox="1"/>
          <p:nvPr/>
        </p:nvSpPr>
        <p:spPr>
          <a:xfrm>
            <a:off x="242220" y="3502862"/>
            <a:ext cx="6965976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LAB</a:t>
            </a:r>
            <a:r>
              <a:rPr lang="en-US" i="1" dirty="0">
                <a:solidFill>
                  <a:schemeClr val="accent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CIE L*a*b*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mắt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mắt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nhìn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thấy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EE1B7-58A7-BF08-7467-17890D9720E3}"/>
              </a:ext>
            </a:extLst>
          </p:cNvPr>
          <p:cNvSpPr txBox="1"/>
          <p:nvPr/>
        </p:nvSpPr>
        <p:spPr>
          <a:xfrm>
            <a:off x="242220" y="4797255"/>
            <a:ext cx="6094378" cy="170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800" i="1" dirty="0" err="1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i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i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YCbCr</a:t>
            </a:r>
            <a:r>
              <a:rPr lang="en-US" i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YCbCr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Y′CbCr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Y Pb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/ Cr,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YC</a:t>
            </a:r>
            <a:r>
              <a:rPr lang="en-US" sz="1800" baseline="-25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800" baseline="-25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Y'C</a:t>
            </a:r>
            <a:r>
              <a:rPr lang="en-US" sz="1800" baseline="-25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800" baseline="-25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video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chụp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1" name="Picture 10" descr="Ưu và nhược điểm của hệ màu RGB là gì">
            <a:extLst>
              <a:ext uri="{FF2B5EF4-FFF2-40B4-BE49-F238E27FC236}">
                <a16:creationId xmlns:a16="http://schemas.microsoft.com/office/drawing/2014/main" id="{45B0773F-0E68-D2BE-386B-FBE33C157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636" y="1878343"/>
            <a:ext cx="3917315" cy="2605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47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D8C4-6DAD-AFB2-595B-64ABF6D6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340" y="0"/>
            <a:ext cx="5516554" cy="698466"/>
          </a:xfrm>
        </p:spPr>
        <p:txBody>
          <a:bodyPr>
            <a:normAutofit/>
          </a:bodyPr>
          <a:lstStyle/>
          <a:p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3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3CF40-1DBB-AAEC-3C62-2C962856B321}"/>
              </a:ext>
            </a:extLst>
          </p:cNvPr>
          <p:cNvSpPr txBox="1"/>
          <p:nvPr/>
        </p:nvSpPr>
        <p:spPr>
          <a:xfrm>
            <a:off x="191151" y="466767"/>
            <a:ext cx="6094378" cy="504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b="1" dirty="0">
              <a:solidFill>
                <a:schemeClr val="tx2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E26F3-2CB5-DEEE-A222-1E1F2FE7D8C0}"/>
              </a:ext>
            </a:extLst>
          </p:cNvPr>
          <p:cNvSpPr txBox="1"/>
          <p:nvPr/>
        </p:nvSpPr>
        <p:spPr>
          <a:xfrm>
            <a:off x="401265" y="845869"/>
            <a:ext cx="11599583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(Digital Image):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kênh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kênh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n-1,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8 bit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256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255.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kênh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</p:txBody>
      </p:sp>
      <p:pic>
        <p:nvPicPr>
          <p:cNvPr id="10" name="Picture 9" descr="Bài 5: Giới thiệu về xử lý ảnh | Deep Learning cơ bản">
            <a:extLst>
              <a:ext uri="{FF2B5EF4-FFF2-40B4-BE49-F238E27FC236}">
                <a16:creationId xmlns:a16="http://schemas.microsoft.com/office/drawing/2014/main" id="{8711B09E-8918-75D5-0F9D-F0AACA8CB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05" y="2282343"/>
            <a:ext cx="2853690" cy="272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B6DCCF-B5A6-EF77-3EF1-571C7CD7BDD5}"/>
              </a:ext>
            </a:extLst>
          </p:cNvPr>
          <p:cNvSpPr txBox="1"/>
          <p:nvPr/>
        </p:nvSpPr>
        <p:spPr>
          <a:xfrm>
            <a:off x="3750009" y="2008481"/>
            <a:ext cx="7844706" cy="5028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xám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256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nằm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[0, 255]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8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 bit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nằm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[0, 7]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pixel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diễn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đen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đen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trắng</a:t>
            </a:r>
            <a:r>
              <a:rPr lang="en-US" sz="18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trắng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quang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phổ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phổ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diễn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0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94AC6-CF76-E2D1-978C-5809FB605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8A59-0383-A89A-F8B5-E69BE54B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340" y="0"/>
            <a:ext cx="5516554" cy="698466"/>
          </a:xfrm>
        </p:spPr>
        <p:txBody>
          <a:bodyPr>
            <a:normAutofit/>
          </a:bodyPr>
          <a:lstStyle/>
          <a:p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92A14-1ABE-FA2E-3383-2FAF004AF350}"/>
              </a:ext>
            </a:extLst>
          </p:cNvPr>
          <p:cNvSpPr txBox="1"/>
          <p:nvPr/>
        </p:nvSpPr>
        <p:spPr>
          <a:xfrm>
            <a:off x="634729" y="542823"/>
            <a:ext cx="6094378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CED86B-517E-D6DD-200F-9FC4EBBCACC3}"/>
              </a:ext>
            </a:extLst>
          </p:cNvPr>
          <p:cNvSpPr txBox="1"/>
          <p:nvPr/>
        </p:nvSpPr>
        <p:spPr>
          <a:xfrm>
            <a:off x="1622" y="885675"/>
            <a:ext cx="8169612" cy="3840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200"/>
              </a:spcBef>
              <a:buAutoNum type="arabicPeriod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0" algn="just">
              <a:lnSpc>
                <a:spcPct val="150000"/>
              </a:lnSpc>
            </a:pPr>
            <a:r>
              <a:rPr lang="en-US" sz="1800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KNN (K-Nearest Neighbors)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giềng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200"/>
              </a:spcBef>
            </a:pPr>
            <a:endParaRPr lang="en-US" sz="1800" b="1" dirty="0"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Thuật Toán K-Nearest Neighbors (KNN) Siêu Cơ Bản | CodeLearn">
            <a:extLst>
              <a:ext uri="{FF2B5EF4-FFF2-40B4-BE49-F238E27FC236}">
                <a16:creationId xmlns:a16="http://schemas.microsoft.com/office/drawing/2014/main" id="{518005D2-C5DD-4742-6863-7A8B3D5F1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820" y="695647"/>
            <a:ext cx="3755390" cy="21101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8A5C02-C36D-B3BF-67AF-B5696851E788}"/>
              </a:ext>
            </a:extLst>
          </p:cNvPr>
          <p:cNvSpPr txBox="1"/>
          <p:nvPr/>
        </p:nvSpPr>
        <p:spPr>
          <a:xfrm>
            <a:off x="0" y="4116383"/>
            <a:ext cx="8650888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1800" i="1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SVM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SVM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Kernel function 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khiến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trở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b="1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b="1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nơ-ron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ResNet-18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ImageNet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CDC21-EDA8-1FBF-F22E-5D2ECD0DC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888" y="3959885"/>
            <a:ext cx="3539490" cy="175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8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23204-2A34-9A4C-CDEA-C01B50AA5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DFED-FE9C-5B1C-5827-526A98CA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340" y="0"/>
            <a:ext cx="5516554" cy="698466"/>
          </a:xfrm>
        </p:spPr>
        <p:txBody>
          <a:bodyPr>
            <a:normAutofit/>
          </a:bodyPr>
          <a:lstStyle/>
          <a:p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DE311-791A-27A2-9DC4-212B6FB3F90F}"/>
              </a:ext>
            </a:extLst>
          </p:cNvPr>
          <p:cNvSpPr txBox="1"/>
          <p:nvPr/>
        </p:nvSpPr>
        <p:spPr>
          <a:xfrm>
            <a:off x="634729" y="542823"/>
            <a:ext cx="6094378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C363E-B83E-D78C-513C-26032C61A786}"/>
              </a:ext>
            </a:extLst>
          </p:cNvPr>
          <p:cNvSpPr txBox="1"/>
          <p:nvPr/>
        </p:nvSpPr>
        <p:spPr>
          <a:xfrm>
            <a:off x="634729" y="901920"/>
            <a:ext cx="8865281" cy="821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200"/>
              </a:spcBef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huấn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b="1" i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FC0F4-4B58-4308-1397-B498667A4BFF}"/>
              </a:ext>
            </a:extLst>
          </p:cNvPr>
          <p:cNvSpPr txBox="1"/>
          <p:nvPr/>
        </p:nvSpPr>
        <p:spPr>
          <a:xfrm>
            <a:off x="542189" y="1584309"/>
            <a:ext cx="8733545" cy="2079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cụm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(Clustering)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(clusters)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giữa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(Association)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tiềm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ẩn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BC3B17-FD34-B337-ECF3-384FF5774BAA}"/>
              </a:ext>
            </a:extLst>
          </p:cNvPr>
          <p:cNvSpPr txBox="1"/>
          <p:nvPr/>
        </p:nvSpPr>
        <p:spPr>
          <a:xfrm>
            <a:off x="542189" y="3236984"/>
            <a:ext cx="64877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i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– Means</a:t>
            </a:r>
            <a:r>
              <a:rPr lang="en-US" b="1" i="1" dirty="0">
                <a:solidFill>
                  <a:schemeClr val="accent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gắn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gắn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(cluster)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15" name="Picture 14" descr="Machine Learning cơ bản">
            <a:extLst>
              <a:ext uri="{FF2B5EF4-FFF2-40B4-BE49-F238E27FC236}">
                <a16:creationId xmlns:a16="http://schemas.microsoft.com/office/drawing/2014/main" id="{0CEEAF69-F8C3-73FC-D228-0379A0F95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11" y="3294392"/>
            <a:ext cx="4043045" cy="302450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22382E-7733-DC3F-61BE-1D2972272138}"/>
              </a:ext>
            </a:extLst>
          </p:cNvPr>
          <p:cNvSpPr txBox="1"/>
          <p:nvPr/>
        </p:nvSpPr>
        <p:spPr>
          <a:xfrm>
            <a:off x="542189" y="5037802"/>
            <a:ext cx="66222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K-means,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giữa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hưởng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Euclidean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phổ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giữa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E415CE-64E8-9820-B094-690083616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875" y="6120037"/>
            <a:ext cx="2848373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6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FE7DE-24FD-B255-3556-3BD35262F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7C98-EF2F-DA3A-7CAF-270DDFBC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340" y="0"/>
            <a:ext cx="5516554" cy="698466"/>
          </a:xfrm>
        </p:spPr>
        <p:txBody>
          <a:bodyPr>
            <a:normAutofit/>
          </a:bodyPr>
          <a:lstStyle/>
          <a:p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3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16008-AF9E-40D5-789D-BEA094D40E77}"/>
              </a:ext>
            </a:extLst>
          </p:cNvPr>
          <p:cNvSpPr txBox="1"/>
          <p:nvPr/>
        </p:nvSpPr>
        <p:spPr>
          <a:xfrm>
            <a:off x="562580" y="698466"/>
            <a:ext cx="109729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Fuzzy C – Means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(membership degree).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1).</a:t>
            </a:r>
            <a:endParaRPr lang="en-US" dirty="0"/>
          </a:p>
        </p:txBody>
      </p:sp>
      <p:pic>
        <p:nvPicPr>
          <p:cNvPr id="5" name="Picture 4" descr="Understanding Fuzzy C-Means Clustering with Python Implementation: A  Beginner's Guide | by Avinash Maheshwari | Medium">
            <a:extLst>
              <a:ext uri="{FF2B5EF4-FFF2-40B4-BE49-F238E27FC236}">
                <a16:creationId xmlns:a16="http://schemas.microsoft.com/office/drawing/2014/main" id="{573F0EFB-7B34-063A-FCBC-9F537E4FB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49" y="1572423"/>
            <a:ext cx="4987290" cy="23107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BB037-5599-7C83-E736-C0E3DDF88CAF}"/>
              </a:ext>
            </a:extLst>
          </p:cNvPr>
          <p:cNvSpPr txBox="1"/>
          <p:nvPr/>
        </p:nvSpPr>
        <p:spPr>
          <a:xfrm>
            <a:off x="5996617" y="1572423"/>
            <a:ext cx="5367734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FCM,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5950DE-07A8-6D92-5072-76F931737DC3}"/>
              </a:ext>
            </a:extLst>
          </p:cNvPr>
          <p:cNvSpPr txBox="1"/>
          <p:nvPr/>
        </p:nvSpPr>
        <p:spPr>
          <a:xfrm>
            <a:off x="414798" y="3944082"/>
            <a:ext cx="6096000" cy="504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sz="2000" b="1" dirty="0">
              <a:solidFill>
                <a:schemeClr val="tx2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1F02A-9CC8-7F84-E7D2-6F304917ADD0}"/>
              </a:ext>
            </a:extLst>
          </p:cNvPr>
          <p:cNvSpPr txBox="1"/>
          <p:nvPr/>
        </p:nvSpPr>
        <p:spPr>
          <a:xfrm>
            <a:off x="249380" y="4289235"/>
            <a:ext cx="6557819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hẹp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giữa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phú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kém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8C5EB3C-EAC9-87D6-E0B4-16B354E81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617" y="3456562"/>
            <a:ext cx="5068007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9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45AC9-77F7-C3EF-DD1F-290A8224D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3663-9A89-0651-C357-F1788822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285" y="101600"/>
            <a:ext cx="8085442" cy="6984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loài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5D7BD-0FD7-10E8-E844-CE1E1EDD09E7}"/>
              </a:ext>
            </a:extLst>
          </p:cNvPr>
          <p:cNvSpPr txBox="1"/>
          <p:nvPr/>
        </p:nvSpPr>
        <p:spPr>
          <a:xfrm>
            <a:off x="206006" y="800066"/>
            <a:ext cx="6096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C729F-032C-B2E4-1209-E528CC2DCACD}"/>
              </a:ext>
            </a:extLst>
          </p:cNvPr>
          <p:cNvSpPr txBox="1"/>
          <p:nvPr/>
        </p:nvSpPr>
        <p:spPr>
          <a:xfrm>
            <a:off x="206005" y="1175304"/>
            <a:ext cx="8337631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spc="-5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1800" b="1" spc="-5" dirty="0" err="1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PyTorch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framework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khoa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lĩnh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vực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Deep learning.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Pytorch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numpy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GPU.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platform Deep learning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01DCC9-C72E-D10B-E675-378DA1BB5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36" y="1661969"/>
            <a:ext cx="3200400" cy="1003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3A495F-5BCF-CFEB-698C-BFCC87007EDC}"/>
              </a:ext>
            </a:extLst>
          </p:cNvPr>
          <p:cNvSpPr txBox="1"/>
          <p:nvPr/>
        </p:nvSpPr>
        <p:spPr>
          <a:xfrm>
            <a:off x="206003" y="2797037"/>
            <a:ext cx="11902870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800" i="1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dynamic graphs,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bởi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ngũ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Facebook,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Nhược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Vẫn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deploy,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,...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framework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tensorflow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ẫn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nguồn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tutorials hay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hỏi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stackoverflow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672371-6882-9D84-8497-159B138D7D26}"/>
              </a:ext>
            </a:extLst>
          </p:cNvPr>
          <p:cNvSpPr txBox="1"/>
          <p:nvPr/>
        </p:nvSpPr>
        <p:spPr>
          <a:xfrm>
            <a:off x="-332509" y="4378181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US" sz="18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</a:t>
            </a:r>
            <a:endParaRPr lang="en-US" sz="1800" dirty="0">
              <a:solidFill>
                <a:schemeClr val="accent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38FCB5-F53B-0917-8B4A-452956D54C06}"/>
              </a:ext>
            </a:extLst>
          </p:cNvPr>
          <p:cNvSpPr txBox="1"/>
          <p:nvPr/>
        </p:nvSpPr>
        <p:spPr>
          <a:xfrm>
            <a:off x="219856" y="4759366"/>
            <a:ext cx="115241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 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Module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Python. Module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3E74C8-E158-849C-D915-8B022EE49721}"/>
              </a:ext>
            </a:extLst>
          </p:cNvPr>
          <p:cNvSpPr txBox="1"/>
          <p:nvPr/>
        </p:nvSpPr>
        <p:spPr>
          <a:xfrm>
            <a:off x="206003" y="5563128"/>
            <a:ext cx="11524180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Tệp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65342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Custom 25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1274F"/>
      </a:accent1>
      <a:accent2>
        <a:srgbClr val="97446E"/>
      </a:accent2>
      <a:accent3>
        <a:srgbClr val="24BEEE"/>
      </a:accent3>
      <a:accent4>
        <a:srgbClr val="A52B3A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2557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Gill Sans Nova</vt:lpstr>
      <vt:lpstr>Symbol</vt:lpstr>
      <vt:lpstr>Times New Roman</vt:lpstr>
      <vt:lpstr>Wingdings</vt:lpstr>
      <vt:lpstr>CelebrationVTI</vt:lpstr>
      <vt:lpstr>PowerPoint Presentation</vt:lpstr>
      <vt:lpstr>PowerPoint Presentation</vt:lpstr>
      <vt:lpstr>Chương 1: Cơ sở lý thuyết</vt:lpstr>
      <vt:lpstr>Chương 1: Cơ sở lý thuyết</vt:lpstr>
      <vt:lpstr>Chương 1: Cơ sở lý thuyết</vt:lpstr>
      <vt:lpstr>Chương 1: Cơ sở lý thuyết</vt:lpstr>
      <vt:lpstr>Chương 1: Cơ sở lý thuyết</vt:lpstr>
      <vt:lpstr>Chương 1: Cơ sở lý thuyết</vt:lpstr>
      <vt:lpstr>Chương 2: Xây dựng hệ thống phát triển mô hình phân loại nhận diện các loài động vật</vt:lpstr>
      <vt:lpstr>Chương 2: Xây dựng hệ thống phát triển mô hình phân loại nhận diện các loài động vật</vt:lpstr>
      <vt:lpstr>Chương 2: Xây dựng hệ thống phát triển mô hình phân loại nhận diện các loài động vật</vt:lpstr>
      <vt:lpstr>Chương 3: Thực nghiệm</vt:lpstr>
      <vt:lpstr>Chương 3: Thực nghiệm</vt:lpstr>
      <vt:lpstr>Chương 3: Thực nghiệm</vt:lpstr>
      <vt:lpstr>Chương 3: Thực nghiệm</vt:lpstr>
      <vt:lpstr>Thank for watching and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 Tam</dc:creator>
  <cp:lastModifiedBy>Hồng Phượng Nguyễn</cp:lastModifiedBy>
  <cp:revision>4</cp:revision>
  <dcterms:created xsi:type="dcterms:W3CDTF">2024-12-07T17:44:32Z</dcterms:created>
  <dcterms:modified xsi:type="dcterms:W3CDTF">2024-12-08T09:12:16Z</dcterms:modified>
</cp:coreProperties>
</file>