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67" r:id="rId3"/>
    <p:sldId id="269" r:id="rId4"/>
    <p:sldId id="283" r:id="rId5"/>
    <p:sldId id="284" r:id="rId6"/>
    <p:sldId id="270" r:id="rId7"/>
    <p:sldId id="256" r:id="rId8"/>
    <p:sldId id="257" r:id="rId9"/>
    <p:sldId id="258" r:id="rId10"/>
    <p:sldId id="259" r:id="rId11"/>
    <p:sldId id="260" r:id="rId12"/>
    <p:sldId id="286" r:id="rId13"/>
    <p:sldId id="261" r:id="rId14"/>
    <p:sldId id="262" r:id="rId15"/>
    <p:sldId id="263" r:id="rId16"/>
    <p:sldId id="264" r:id="rId17"/>
    <p:sldId id="287" r:id="rId18"/>
    <p:sldId id="265" r:id="rId19"/>
    <p:sldId id="288" r:id="rId20"/>
    <p:sldId id="289" r:id="rId21"/>
    <p:sldId id="271" r:id="rId22"/>
    <p:sldId id="290" r:id="rId23"/>
    <p:sldId id="292" r:id="rId24"/>
    <p:sldId id="294" r:id="rId25"/>
    <p:sldId id="266"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50186B-D0D0-439D-A467-0D06E05773B5}"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50186B-D0D0-439D-A467-0D06E05773B5}"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50186B-D0D0-439D-A467-0D06E05773B5}"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50186B-D0D0-439D-A467-0D06E05773B5}"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50186B-D0D0-439D-A467-0D06E05773B5}"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0186B-D0D0-439D-A467-0D06E05773B5}"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50186B-D0D0-439D-A467-0D06E05773B5}"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50186B-D0D0-439D-A467-0D06E05773B5}" type="datetimeFigureOut">
              <a:rPr lang="en-US" smtClean="0"/>
              <a:t>11/28/2019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50186B-D0D0-439D-A467-0D06E05773B5}" type="datetimeFigureOut">
              <a:rPr lang="en-US" smtClean="0"/>
              <a:t>11/28/2019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0186B-D0D0-439D-A467-0D06E05773B5}" type="datetimeFigureOut">
              <a:rPr lang="en-US" smtClean="0"/>
              <a:t>11/28/2019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0186B-D0D0-439D-A467-0D06E05773B5}"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50186B-D0D0-439D-A467-0D06E05773B5}"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0186B-D0D0-439D-A467-0D06E05773B5}"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50186B-D0D0-439D-A467-0D06E05773B5}"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50186B-D0D0-439D-A467-0D06E05773B5}"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0186B-D0D0-439D-A467-0D06E05773B5}"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50186B-D0D0-439D-A467-0D06E05773B5}"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50186B-D0D0-439D-A467-0D06E05773B5}" type="datetimeFigureOut">
              <a:rPr lang="en-US" smtClean="0"/>
              <a:t>11/28/2019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50186B-D0D0-439D-A467-0D06E05773B5}" type="datetimeFigureOut">
              <a:rPr lang="en-US" smtClean="0"/>
              <a:t>11/28/2019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0186B-D0D0-439D-A467-0D06E05773B5}" type="datetimeFigureOut">
              <a:rPr lang="en-US" smtClean="0"/>
              <a:t>11/28/2019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0186B-D0D0-439D-A467-0D06E05773B5}"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0186B-D0D0-439D-A467-0D06E05773B5}"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612D4-03EF-4144-928A-17E05403BA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0186B-D0D0-439D-A467-0D06E05773B5}" type="datetimeFigureOut">
              <a:rPr lang="en-US" smtClean="0"/>
              <a:t>11/28/2019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612D4-03EF-4144-928A-17E05403BA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0186B-D0D0-439D-A467-0D06E05773B5}" type="datetimeFigureOut">
              <a:rPr lang="en-US" smtClean="0"/>
              <a:t>11/28/2019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612D4-03EF-4144-928A-17E05403BA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3004"/>
            <a:ext cx="10515600" cy="1325563"/>
          </a:xfrm>
        </p:spPr>
        <p:txBody>
          <a:bodyPr vert="horz" lIns="91440" tIns="45720" rIns="91440" bIns="45720" rtlCol="0" anchor="ctr">
            <a:noAutofit/>
          </a:bodyPr>
          <a:lstStyle/>
          <a:p>
            <a:pPr algn="ctr"/>
            <a:r>
              <a:rPr lang="en-US" sz="2000" b="1" dirty="0">
                <a:ea typeface="+mj-lt"/>
                <a:cs typeface="+mj-lt"/>
              </a:rPr>
              <a:t>TRƯỜNG ĐẠI HỌC SƯ PHẠM THÀNH PHỐ HỒ CHÍ MINH</a:t>
            </a:r>
            <a:endParaRPr lang="en-GB" sz="2000" b="1">
              <a:ea typeface="+mj-lt"/>
              <a:cs typeface="+mj-lt"/>
            </a:endParaRPr>
          </a:p>
          <a:p>
            <a:pPr algn="ctr"/>
            <a:r>
              <a:rPr lang="en-US" sz="2000" b="1" dirty="0">
                <a:ea typeface="+mj-lt"/>
                <a:cs typeface="+mj-lt"/>
              </a:rPr>
              <a:t>KHOA CÔNG NGHỆ THÔNG TIN</a:t>
            </a:r>
            <a:endParaRPr lang="en-GB" sz="2000" b="1">
              <a:ea typeface="+mj-lt"/>
              <a:cs typeface="+mj-lt"/>
            </a:endParaRPr>
          </a:p>
          <a:p>
            <a:pPr algn="ctr"/>
            <a:r>
              <a:rPr lang="en-US" sz="2000" dirty="0">
                <a:ea typeface="+mj-lt"/>
                <a:cs typeface="+mj-lt"/>
              </a:rPr>
              <a:t>__&amp;__</a:t>
            </a:r>
            <a:endParaRPr lang="en-GB" sz="2000" dirty="0">
              <a:ea typeface="+mj-lt"/>
              <a:cs typeface="+mj-lt"/>
            </a:endParaRPr>
          </a:p>
          <a:p>
            <a:pPr algn="ctr"/>
            <a:endParaRPr lang="en-GB" sz="2000" dirty="0">
              <a:ea typeface="+mj-lt"/>
              <a:cs typeface="+mj-lt"/>
            </a:endParaRPr>
          </a:p>
          <a:p>
            <a:pPr algn="ctr"/>
            <a:r>
              <a:rPr lang="en-US" sz="2800" b="1" dirty="0">
                <a:ea typeface="+mj-lt"/>
                <a:cs typeface="+mj-lt"/>
              </a:rPr>
              <a:t>ĐỒ ÁN MÔN CƠ SỞ DỮ LIỆU NÂNG CAO</a:t>
            </a:r>
            <a:endParaRPr lang="en-GB" sz="2800">
              <a:ea typeface="+mj-lt"/>
              <a:cs typeface="+mj-lt"/>
            </a:endParaRPr>
          </a:p>
          <a:p>
            <a:endParaRPr lang="en-GB" dirty="0">
              <a:cs typeface="Calibri Light" panose="020F0302020204030204"/>
            </a:endParaRPr>
          </a:p>
        </p:txBody>
      </p:sp>
      <p:pic>
        <p:nvPicPr>
          <p:cNvPr id="4" name="Picture 4" descr="A picture containing drawing&#10;&#10;Description generated with very high confidence"/>
          <p:cNvPicPr>
            <a:picLocks noGrp="1" noChangeAspect="1"/>
          </p:cNvPicPr>
          <p:nvPr>
            <p:ph idx="1"/>
          </p:nvPr>
        </p:nvPicPr>
        <p:blipFill>
          <a:blip r:embed="rId2"/>
          <a:stretch>
            <a:fillRect/>
          </a:stretch>
        </p:blipFill>
        <p:spPr>
          <a:xfrm>
            <a:off x="4208615" y="1718105"/>
            <a:ext cx="4105275" cy="1114425"/>
          </a:xfrm>
        </p:spPr>
      </p:pic>
      <p:sp>
        <p:nvSpPr>
          <p:cNvPr id="6" name="TextBox 5"/>
          <p:cNvSpPr txBox="1"/>
          <p:nvPr/>
        </p:nvSpPr>
        <p:spPr>
          <a:xfrm>
            <a:off x="731475" y="3293745"/>
            <a:ext cx="10932403"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000" b="1" dirty="0">
                <a:solidFill>
                  <a:srgbClr val="833C0B"/>
                </a:solidFill>
                <a:latin typeface="Times New Roman" panose="02020603050405020304"/>
                <a:cs typeface="Segoe UI" panose="020B0502040204020203"/>
              </a:rPr>
              <a:t>ĐỀ TÀI: TÌM HIỂU VỀ MONGODB</a:t>
            </a:r>
            <a:r>
              <a:rPr lang="en-GB" sz="2000" dirty="0">
                <a:latin typeface="Times New Roman" panose="02020603050405020304"/>
                <a:cs typeface="Times New Roman" panose="02020603050405020304"/>
              </a:rPr>
              <a:t> </a:t>
            </a:r>
          </a:p>
          <a:p>
            <a:pPr algn="ctr"/>
            <a:endParaRPr lang="en-GB" sz="2000">
              <a:latin typeface="Times New Roman" panose="02020603050405020304"/>
              <a:cs typeface="Times New Roman" panose="02020603050405020304"/>
            </a:endParaRPr>
          </a:p>
          <a:p>
            <a:endParaRPr lang="en-GB" sz="1400">
              <a:latin typeface="Times New Roman" panose="02020603050405020304"/>
              <a:cs typeface="Times New Roman" panose="02020603050405020304"/>
            </a:endParaRPr>
          </a:p>
          <a:p>
            <a:r>
              <a:rPr lang="en-US" sz="1400" b="1" dirty="0" err="1">
                <a:latin typeface="Book Antiqua"/>
                <a:cs typeface="Segoe UI" panose="020B0502040204020203"/>
              </a:rPr>
              <a:t>Gi</a:t>
            </a:r>
            <a:r>
              <a:rPr lang="en-US" sz="1400" b="1" dirty="0" err="1">
                <a:latin typeface="Cambria" panose="02040503050406030204"/>
                <a:cs typeface="Segoe UI" panose="020B0502040204020203"/>
              </a:rPr>
              <a:t>ả</a:t>
            </a:r>
            <a:r>
              <a:rPr lang="en-US" sz="1400" b="1" dirty="0" err="1">
                <a:latin typeface="Book Antiqua"/>
                <a:cs typeface="Segoe UI" panose="020B0502040204020203"/>
              </a:rPr>
              <a:t>ng</a:t>
            </a:r>
            <a:r>
              <a:rPr lang="en-US" sz="1400" b="1" dirty="0">
                <a:latin typeface="Book Antiqua"/>
                <a:cs typeface="Segoe UI" panose="020B0502040204020203"/>
              </a:rPr>
              <a:t> </a:t>
            </a:r>
            <a:r>
              <a:rPr lang="en-US" sz="1400" b="1" dirty="0" err="1">
                <a:latin typeface="Book Antiqua"/>
                <a:cs typeface="Segoe UI" panose="020B0502040204020203"/>
              </a:rPr>
              <a:t>viên</a:t>
            </a:r>
            <a:r>
              <a:rPr lang="en-US" sz="1400" b="1" dirty="0">
                <a:latin typeface="Book Antiqua"/>
                <a:cs typeface="Segoe UI" panose="020B0502040204020203"/>
              </a:rPr>
              <a:t> </a:t>
            </a:r>
            <a:r>
              <a:rPr lang="en-US" sz="1400" b="1" dirty="0" err="1">
                <a:latin typeface="Book Antiqua"/>
                <a:cs typeface="Segoe UI" panose="020B0502040204020203"/>
              </a:rPr>
              <a:t>h</a:t>
            </a:r>
            <a:r>
              <a:rPr lang="en-US" sz="1400" b="1" dirty="0" err="1">
                <a:latin typeface="Cambria" panose="02040503050406030204"/>
                <a:cs typeface="Segoe UI" panose="020B0502040204020203"/>
              </a:rPr>
              <a:t>ướ</a:t>
            </a:r>
            <a:r>
              <a:rPr lang="en-US" sz="1400" b="1" dirty="0" err="1">
                <a:latin typeface="Book Antiqua"/>
                <a:cs typeface="Segoe UI" panose="020B0502040204020203"/>
              </a:rPr>
              <a:t>ng</a:t>
            </a:r>
            <a:r>
              <a:rPr lang="en-US" sz="1400" b="1" dirty="0">
                <a:latin typeface="Book Antiqua"/>
                <a:cs typeface="Segoe UI" panose="020B0502040204020203"/>
              </a:rPr>
              <a:t> </a:t>
            </a:r>
            <a:r>
              <a:rPr lang="en-US" sz="1400" b="1" dirty="0" err="1">
                <a:latin typeface="Book Antiqua"/>
                <a:cs typeface="Segoe UI" panose="020B0502040204020203"/>
              </a:rPr>
              <a:t>d</a:t>
            </a:r>
            <a:r>
              <a:rPr lang="en-US" sz="1400" b="1" dirty="0" err="1">
                <a:latin typeface="Cambria" panose="02040503050406030204"/>
                <a:cs typeface="Segoe UI" panose="020B0502040204020203"/>
              </a:rPr>
              <a:t>ẫ</a:t>
            </a:r>
            <a:r>
              <a:rPr lang="en-US" sz="1400" b="1" dirty="0" err="1">
                <a:latin typeface="Book Antiqua"/>
                <a:cs typeface="Segoe UI" panose="020B0502040204020203"/>
              </a:rPr>
              <a:t>n</a:t>
            </a:r>
            <a:r>
              <a:rPr lang="en-US" sz="1400" b="1" dirty="0">
                <a:latin typeface="Book Antiqua"/>
                <a:cs typeface="Segoe UI" panose="020B0502040204020203"/>
              </a:rPr>
              <a:t>:</a:t>
            </a:r>
            <a:r>
              <a:rPr lang="en-US" sz="1400" i="1" dirty="0">
                <a:latin typeface="Book Antiqua"/>
                <a:cs typeface="Segoe UI" panose="020B0502040204020203"/>
              </a:rPr>
              <a:t> </a:t>
            </a:r>
            <a:r>
              <a:rPr lang="en-US" sz="1400" dirty="0" err="1">
                <a:solidFill>
                  <a:srgbClr val="FF0000"/>
                </a:solidFill>
                <a:latin typeface="Book Antiqua"/>
                <a:cs typeface="Segoe UI" panose="020B0502040204020203"/>
              </a:rPr>
              <a:t>Ths</a:t>
            </a:r>
            <a:r>
              <a:rPr lang="en-US" sz="1400" dirty="0">
                <a:solidFill>
                  <a:srgbClr val="FF0000"/>
                </a:solidFill>
                <a:latin typeface="Book Antiqua"/>
                <a:cs typeface="Segoe UI" panose="020B0502040204020203"/>
              </a:rPr>
              <a:t>. </a:t>
            </a:r>
            <a:r>
              <a:rPr lang="en-US" sz="1400" dirty="0" err="1">
                <a:solidFill>
                  <a:srgbClr val="FF0000"/>
                </a:solidFill>
                <a:latin typeface="Book Antiqua"/>
                <a:cs typeface="Segoe UI" panose="020B0502040204020203"/>
              </a:rPr>
              <a:t>L</a:t>
            </a:r>
            <a:r>
              <a:rPr lang="en-US" sz="1400" dirty="0" err="1">
                <a:solidFill>
                  <a:srgbClr val="FF0000"/>
                </a:solidFill>
                <a:latin typeface="Cambria" panose="02040503050406030204"/>
                <a:cs typeface="Segoe UI" panose="020B0502040204020203"/>
              </a:rPr>
              <a:t>ươ</a:t>
            </a:r>
            <a:r>
              <a:rPr lang="en-US" sz="1400" dirty="0" err="1">
                <a:solidFill>
                  <a:srgbClr val="FF0000"/>
                </a:solidFill>
                <a:latin typeface="Book Antiqua"/>
                <a:cs typeface="Segoe UI" panose="020B0502040204020203"/>
              </a:rPr>
              <a:t>ng</a:t>
            </a:r>
            <a:r>
              <a:rPr lang="en-US" sz="1400" dirty="0">
                <a:solidFill>
                  <a:srgbClr val="FF0000"/>
                </a:solidFill>
                <a:latin typeface="Book Antiqua"/>
                <a:cs typeface="Segoe UI" panose="020B0502040204020203"/>
              </a:rPr>
              <a:t> </a:t>
            </a:r>
            <a:r>
              <a:rPr lang="en-US" sz="1400" dirty="0" err="1">
                <a:solidFill>
                  <a:srgbClr val="FF0000"/>
                </a:solidFill>
                <a:latin typeface="Book Antiqua"/>
                <a:cs typeface="Segoe UI" panose="020B0502040204020203"/>
              </a:rPr>
              <a:t>Tr</a:t>
            </a:r>
            <a:r>
              <a:rPr lang="en-US" sz="1400" dirty="0" err="1">
                <a:solidFill>
                  <a:srgbClr val="FF0000"/>
                </a:solidFill>
                <a:latin typeface="Cambria" panose="02040503050406030204"/>
                <a:cs typeface="Segoe UI" panose="020B0502040204020203"/>
              </a:rPr>
              <a:t>ầ</a:t>
            </a:r>
            <a:r>
              <a:rPr lang="en-US" sz="1400" dirty="0" err="1">
                <a:solidFill>
                  <a:srgbClr val="FF0000"/>
                </a:solidFill>
                <a:latin typeface="Book Antiqua"/>
                <a:cs typeface="Segoe UI" panose="020B0502040204020203"/>
              </a:rPr>
              <a:t>n</a:t>
            </a:r>
            <a:r>
              <a:rPr lang="en-US" sz="1400" dirty="0">
                <a:solidFill>
                  <a:srgbClr val="FF0000"/>
                </a:solidFill>
                <a:latin typeface="Book Antiqua"/>
                <a:cs typeface="Segoe UI" panose="020B0502040204020203"/>
              </a:rPr>
              <a:t> Hy </a:t>
            </a:r>
            <a:r>
              <a:rPr lang="en-US" sz="1400" dirty="0" err="1">
                <a:solidFill>
                  <a:srgbClr val="FF0000"/>
                </a:solidFill>
                <a:latin typeface="Book Antiqua"/>
                <a:cs typeface="Segoe UI" panose="020B0502040204020203"/>
              </a:rPr>
              <a:t>Hi</a:t>
            </a:r>
            <a:r>
              <a:rPr lang="en-US" sz="1400" dirty="0" err="1">
                <a:solidFill>
                  <a:srgbClr val="FF0000"/>
                </a:solidFill>
                <a:latin typeface="Cambria" panose="02040503050406030204"/>
                <a:cs typeface="Segoe UI" panose="020B0502040204020203"/>
              </a:rPr>
              <a:t>ế</a:t>
            </a:r>
            <a:r>
              <a:rPr lang="en-US" sz="1400" dirty="0" err="1">
                <a:solidFill>
                  <a:srgbClr val="FF0000"/>
                </a:solidFill>
                <a:latin typeface="Book Antiqua"/>
                <a:cs typeface="Segoe UI" panose="020B0502040204020203"/>
              </a:rPr>
              <a:t>n</a:t>
            </a:r>
            <a:r>
              <a:rPr lang="en-GB" sz="1400" dirty="0">
                <a:solidFill>
                  <a:srgbClr val="FF0000"/>
                </a:solidFill>
                <a:latin typeface="Book Antiqua"/>
              </a:rPr>
              <a:t> </a:t>
            </a:r>
          </a:p>
          <a:p>
            <a:endParaRPr lang="en-GB" sz="1400" dirty="0">
              <a:solidFill>
                <a:srgbClr val="FF0000"/>
              </a:solidFill>
              <a:latin typeface="Book Antiqua"/>
              <a:cs typeface="Segoe UI" panose="020B0502040204020203"/>
            </a:endParaRPr>
          </a:p>
          <a:p>
            <a:r>
              <a:rPr lang="en-US" sz="1400" b="1" dirty="0" err="1">
                <a:latin typeface="Book Antiqua"/>
                <a:cs typeface="Segoe UI" panose="020B0502040204020203"/>
              </a:rPr>
              <a:t>Sinh</a:t>
            </a:r>
            <a:r>
              <a:rPr lang="en-US" sz="1400" b="1" dirty="0">
                <a:latin typeface="Book Antiqua"/>
                <a:cs typeface="Segoe UI" panose="020B0502040204020203"/>
              </a:rPr>
              <a:t> </a:t>
            </a:r>
            <a:r>
              <a:rPr lang="en-US" sz="1400" b="1" dirty="0" err="1">
                <a:latin typeface="Book Antiqua"/>
                <a:cs typeface="Segoe UI" panose="020B0502040204020203"/>
              </a:rPr>
              <a:t>viên</a:t>
            </a:r>
            <a:r>
              <a:rPr lang="en-US" sz="1400" b="1" dirty="0">
                <a:latin typeface="Book Antiqua"/>
                <a:cs typeface="Segoe UI" panose="020B0502040204020203"/>
              </a:rPr>
              <a:t> </a:t>
            </a:r>
            <a:r>
              <a:rPr lang="en-US" sz="1400" b="1" dirty="0" err="1">
                <a:latin typeface="Book Antiqua"/>
                <a:cs typeface="Segoe UI" panose="020B0502040204020203"/>
              </a:rPr>
              <a:t>th</a:t>
            </a:r>
            <a:r>
              <a:rPr lang="en-US" sz="1400" b="1" dirty="0" err="1">
                <a:latin typeface="Cambria" panose="02040503050406030204"/>
                <a:cs typeface="Segoe UI" panose="020B0502040204020203"/>
              </a:rPr>
              <a:t>ự</a:t>
            </a:r>
            <a:r>
              <a:rPr lang="en-US" sz="1400" b="1" dirty="0" err="1">
                <a:latin typeface="Book Antiqua"/>
                <a:cs typeface="Segoe UI" panose="020B0502040204020203"/>
              </a:rPr>
              <a:t>c</a:t>
            </a:r>
            <a:r>
              <a:rPr lang="en-US" sz="1400" b="1" dirty="0">
                <a:latin typeface="Book Antiqua"/>
                <a:cs typeface="Segoe UI" panose="020B0502040204020203"/>
              </a:rPr>
              <a:t> </a:t>
            </a:r>
            <a:r>
              <a:rPr lang="en-US" sz="1400" b="1" dirty="0" err="1">
                <a:latin typeface="Book Antiqua"/>
                <a:cs typeface="Segoe UI" panose="020B0502040204020203"/>
              </a:rPr>
              <a:t>hi</a:t>
            </a:r>
            <a:r>
              <a:rPr lang="en-US" sz="1400" b="1" dirty="0" err="1">
                <a:latin typeface="Cambria" panose="02040503050406030204"/>
                <a:cs typeface="Segoe UI" panose="020B0502040204020203"/>
              </a:rPr>
              <a:t>ệ</a:t>
            </a:r>
            <a:r>
              <a:rPr lang="en-US" sz="1400" b="1" dirty="0" err="1">
                <a:latin typeface="Book Antiqua"/>
                <a:cs typeface="Segoe UI" panose="020B0502040204020203"/>
              </a:rPr>
              <a:t>n</a:t>
            </a:r>
            <a:r>
              <a:rPr lang="en-US" sz="1400" b="1" dirty="0">
                <a:latin typeface="Book Antiqua"/>
                <a:cs typeface="Segoe UI" panose="020B0502040204020203"/>
              </a:rPr>
              <a:t>:</a:t>
            </a:r>
            <a:r>
              <a:rPr lang="en-US" sz="1400" i="1" dirty="0">
                <a:latin typeface="Book Antiqua"/>
                <a:cs typeface="Segoe UI" panose="020B0502040204020203"/>
              </a:rPr>
              <a:t> </a:t>
            </a:r>
            <a:r>
              <a:rPr lang="en-US" sz="1400" dirty="0" err="1">
                <a:latin typeface="Book Antiqua"/>
                <a:cs typeface="Segoe UI" panose="020B0502040204020203"/>
              </a:rPr>
              <a:t>Nhóm</a:t>
            </a:r>
            <a:r>
              <a:rPr lang="en-US" sz="1400" dirty="0">
                <a:latin typeface="Book Antiqua"/>
                <a:cs typeface="Segoe UI" panose="020B0502040204020203"/>
              </a:rPr>
              <a:t> 80</a:t>
            </a:r>
            <a:r>
              <a:rPr lang="en-GB" sz="1400" dirty="0">
                <a:latin typeface="Book Antiqua"/>
              </a:rPr>
              <a:t> </a:t>
            </a:r>
          </a:p>
          <a:p>
            <a:r>
              <a:rPr lang="en-US" sz="1300" dirty="0" err="1">
                <a:latin typeface="Times New Roman" panose="02020603050405020304"/>
                <a:cs typeface="Segoe UI" panose="020B0502040204020203"/>
              </a:rPr>
              <a:t>Đặng</a:t>
            </a:r>
            <a:r>
              <a:rPr lang="en-US" sz="1300" dirty="0">
                <a:latin typeface="Times New Roman" panose="02020603050405020304"/>
                <a:cs typeface="Segoe UI" panose="020B0502040204020203"/>
              </a:rPr>
              <a:t> </a:t>
            </a:r>
            <a:r>
              <a:rPr lang="en-US" sz="1300" dirty="0" err="1">
                <a:latin typeface="Times New Roman" panose="02020603050405020304"/>
                <a:cs typeface="Segoe UI" panose="020B0502040204020203"/>
              </a:rPr>
              <a:t>Phúc</a:t>
            </a:r>
            <a:r>
              <a:rPr lang="en-US" sz="1300" dirty="0">
                <a:latin typeface="Times New Roman" panose="02020603050405020304"/>
                <a:cs typeface="Segoe UI" panose="020B0502040204020203"/>
              </a:rPr>
              <a:t> </a:t>
            </a:r>
            <a:r>
              <a:rPr lang="en-US" sz="1300" dirty="0" err="1">
                <a:latin typeface="Times New Roman" panose="02020603050405020304"/>
                <a:cs typeface="Segoe UI" panose="020B0502040204020203"/>
              </a:rPr>
              <a:t>Toàn</a:t>
            </a:r>
            <a:r>
              <a:rPr lang="en-US" sz="1300" dirty="0">
                <a:latin typeface="Times New Roman" panose="02020603050405020304"/>
                <a:cs typeface="Segoe UI" panose="020B0502040204020203"/>
              </a:rPr>
              <a:t> </a:t>
            </a:r>
          </a:p>
          <a:p>
            <a:r>
              <a:rPr lang="en-US" sz="1300" dirty="0">
                <a:latin typeface="Times New Roman" panose="02020603050405020304"/>
                <a:cs typeface="Segoe UI" panose="020B0502040204020203"/>
              </a:rPr>
              <a:t>Lê Thanh </a:t>
            </a:r>
            <a:r>
              <a:rPr lang="en-US" sz="1300" dirty="0" err="1">
                <a:latin typeface="Times New Roman" panose="02020603050405020304"/>
                <a:cs typeface="Segoe UI" panose="020B0502040204020203"/>
              </a:rPr>
              <a:t>Tuấn</a:t>
            </a:r>
            <a:r>
              <a:rPr lang="en-GB" sz="1300" dirty="0">
                <a:latin typeface="Times New Roman" panose="02020603050405020304"/>
                <a:cs typeface="Times New Roman" panose="02020603050405020304"/>
              </a:rPr>
              <a:t> </a:t>
            </a:r>
            <a:endParaRPr lang="en-GB"/>
          </a:p>
          <a:p>
            <a:r>
              <a:rPr lang="en-US" sz="1300" dirty="0" err="1">
                <a:latin typeface="Times New Roman" panose="02020603050405020304"/>
                <a:cs typeface="Segoe UI" panose="020B0502040204020203"/>
              </a:rPr>
              <a:t>Nguyễn</a:t>
            </a:r>
            <a:r>
              <a:rPr lang="en-US" sz="1300" dirty="0">
                <a:latin typeface="Times New Roman" panose="02020603050405020304"/>
                <a:cs typeface="Segoe UI" panose="020B0502040204020203"/>
              </a:rPr>
              <a:t> </a:t>
            </a:r>
            <a:r>
              <a:rPr lang="en-US" sz="1300" dirty="0" err="1">
                <a:latin typeface="Times New Roman" panose="02020603050405020304"/>
                <a:cs typeface="Segoe UI" panose="020B0502040204020203"/>
              </a:rPr>
              <a:t>Hoàng</a:t>
            </a:r>
            <a:r>
              <a:rPr lang="en-US" sz="1300" dirty="0">
                <a:latin typeface="Times New Roman" panose="02020603050405020304"/>
                <a:cs typeface="Segoe UI" panose="020B0502040204020203"/>
              </a:rPr>
              <a:t> Duy</a:t>
            </a:r>
            <a:r>
              <a:rPr lang="en-GB" sz="1300" dirty="0">
                <a:latin typeface="Times New Roman" panose="02020603050405020304"/>
                <a:cs typeface="Times New Roman" panose="02020603050405020304"/>
              </a:rPr>
              <a:t> </a:t>
            </a:r>
          </a:p>
          <a:p>
            <a:pPr algn="ctr"/>
            <a:r>
              <a:rPr lang="en-US" sz="1300" i="1" dirty="0" err="1">
                <a:solidFill>
                  <a:srgbClr val="595959"/>
                </a:solidFill>
                <a:latin typeface="Times New Roman" panose="02020603050405020304"/>
                <a:cs typeface="Segoe UI" panose="020B0502040204020203"/>
              </a:rPr>
              <a:t>Thành</a:t>
            </a:r>
            <a:r>
              <a:rPr lang="en-US" sz="1300" i="1" dirty="0">
                <a:solidFill>
                  <a:srgbClr val="595959"/>
                </a:solidFill>
                <a:latin typeface="Times New Roman" panose="02020603050405020304"/>
                <a:cs typeface="Segoe UI" panose="020B0502040204020203"/>
              </a:rPr>
              <a:t> </a:t>
            </a:r>
            <a:r>
              <a:rPr lang="en-US" sz="1300" i="1" dirty="0" err="1">
                <a:solidFill>
                  <a:srgbClr val="595959"/>
                </a:solidFill>
                <a:latin typeface="Times New Roman" panose="02020603050405020304"/>
                <a:cs typeface="Segoe UI" panose="020B0502040204020203"/>
              </a:rPr>
              <a:t>phố</a:t>
            </a:r>
            <a:r>
              <a:rPr lang="en-US" sz="1300" i="1" dirty="0">
                <a:solidFill>
                  <a:srgbClr val="595959"/>
                </a:solidFill>
                <a:latin typeface="Times New Roman" panose="02020603050405020304"/>
                <a:cs typeface="Segoe UI" panose="020B0502040204020203"/>
              </a:rPr>
              <a:t> </a:t>
            </a:r>
            <a:r>
              <a:rPr lang="en-US" sz="1300" i="1" dirty="0" err="1">
                <a:solidFill>
                  <a:srgbClr val="595959"/>
                </a:solidFill>
                <a:latin typeface="Times New Roman" panose="02020603050405020304"/>
                <a:cs typeface="Segoe UI" panose="020B0502040204020203"/>
              </a:rPr>
              <a:t>Hồ</a:t>
            </a:r>
            <a:r>
              <a:rPr lang="en-US" sz="1300" i="1" dirty="0">
                <a:solidFill>
                  <a:srgbClr val="595959"/>
                </a:solidFill>
                <a:latin typeface="Times New Roman" panose="02020603050405020304"/>
                <a:cs typeface="Segoe UI" panose="020B0502040204020203"/>
              </a:rPr>
              <a:t> </a:t>
            </a:r>
            <a:r>
              <a:rPr lang="en-US" sz="1300" i="1" dirty="0" err="1">
                <a:solidFill>
                  <a:srgbClr val="595959"/>
                </a:solidFill>
                <a:latin typeface="Times New Roman" panose="02020603050405020304"/>
                <a:cs typeface="Segoe UI" panose="020B0502040204020203"/>
              </a:rPr>
              <a:t>Chí</a:t>
            </a:r>
            <a:r>
              <a:rPr lang="en-US" sz="1300" i="1" dirty="0">
                <a:solidFill>
                  <a:srgbClr val="595959"/>
                </a:solidFill>
                <a:latin typeface="Times New Roman" panose="02020603050405020304"/>
                <a:cs typeface="Segoe UI" panose="020B0502040204020203"/>
              </a:rPr>
              <a:t> Minh – </a:t>
            </a:r>
            <a:r>
              <a:rPr lang="en-US" sz="1300" i="1" dirty="0" err="1">
                <a:solidFill>
                  <a:srgbClr val="595959"/>
                </a:solidFill>
                <a:latin typeface="Times New Roman" panose="02020603050405020304"/>
                <a:cs typeface="Segoe UI" panose="020B0502040204020203"/>
              </a:rPr>
              <a:t>Năm</a:t>
            </a:r>
            <a:r>
              <a:rPr lang="en-US" sz="1300" i="1" dirty="0">
                <a:solidFill>
                  <a:srgbClr val="595959"/>
                </a:solidFill>
                <a:latin typeface="Times New Roman" panose="02020603050405020304"/>
                <a:cs typeface="Segoe UI" panose="020B0502040204020203"/>
              </a:rPr>
              <a:t> 2019</a:t>
            </a:r>
            <a:r>
              <a:rPr lang="en-GB" sz="1300" dirty="0">
                <a:latin typeface="Times New Roman" panose="02020603050405020304"/>
                <a:cs typeface="Times New Roman" panose="02020603050405020304"/>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MỘT SỐ THUẬT NGỮ TRONG MONGODB</a:t>
            </a:r>
          </a:p>
        </p:txBody>
      </p:sp>
      <p:sp>
        <p:nvSpPr>
          <p:cNvPr id="3" name="Content Placeholder 2"/>
          <p:cNvSpPr>
            <a:spLocks noGrp="1"/>
          </p:cNvSpPr>
          <p:nvPr>
            <p:ph idx="1"/>
          </p:nvPr>
        </p:nvSpPr>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altLang="vi-VN" b="1" dirty="0">
                <a:latin typeface="Times New Roman" panose="02020603050405020304" pitchFamily="18" charset="0"/>
                <a:cs typeface="Times New Roman" panose="02020603050405020304" pitchFamily="18" charset="0"/>
              </a:rPr>
              <a:t>Văn bản</a:t>
            </a:r>
            <a:r>
              <a:rPr lang="vi-VN" b="1" dirty="0">
                <a:latin typeface="Times New Roman" panose="02020603050405020304" pitchFamily="18" charset="0"/>
                <a:cs typeface="Times New Roman" panose="02020603050405020304" pitchFamily="18" charset="0"/>
              </a:rPr>
              <a:t>(Document) </a:t>
            </a:r>
            <a:endParaRPr lang="en-US" b="1"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Văn bản là một khái niệm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trọng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văn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bản bao gồm tập hợp</a:t>
            </a:r>
            <a:r>
              <a:rP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các khóa với giá trị</a:t>
            </a:r>
            <a:r>
              <a:rPr dirty="0">
                <a:latin typeface="Times New Roman" panose="02020603050405020304" pitchFamily="18" charset="0"/>
                <a:cs typeface="Times New Roman" panose="02020603050405020304" pitchFamily="18" charset="0"/>
              </a:rPr>
              <a:t> tương ứng.</a:t>
            </a:r>
          </a:p>
          <a:p>
            <a:pPr marL="457200" lvl="1" indent="0">
              <a:buNone/>
            </a:pPr>
            <a:r>
              <a:rPr lang="en-US" dirty="0">
                <a:latin typeface="Times New Roman" panose="02020603050405020304" pitchFamily="18" charset="0"/>
                <a:cs typeface="Times New Roman" panose="02020603050405020304" pitchFamily="18" charset="0"/>
              </a:rPr>
              <a:t>	Ví dụ</a:t>
            </a:r>
            <a:r>
              <a:rPr dirty="0">
                <a:latin typeface="Times New Roman" panose="02020603050405020304" pitchFamily="18" charset="0"/>
                <a:cs typeface="Times New Roman" panose="02020603050405020304" pitchFamily="18" charset="0"/>
              </a:rPr>
              <a:t>: {"greeting" : "Hello, world!"}</a:t>
            </a:r>
          </a:p>
          <a:p>
            <a:pPr marL="457200" lvl="1" indent="0">
              <a:buNone/>
            </a:pPr>
            <a:endParaRPr dirty="0">
              <a:latin typeface="Times New Roman" panose="02020603050405020304" pitchFamily="18" charset="0"/>
              <a:cs typeface="Times New Roman" panose="02020603050405020304" pitchFamily="18" charset="0"/>
            </a:endParaRPr>
          </a:p>
          <a:p>
            <a:pPr marL="457200" lvl="1" indent="0">
              <a:buNone/>
            </a:pPr>
            <a:r>
              <a:rPr dirty="0">
                <a:latin typeface="Times New Roman" panose="02020603050405020304" pitchFamily="18" charset="0"/>
                <a:cs typeface="Times New Roman" panose="02020603050405020304" pitchFamily="18" charset="0"/>
              </a:rPr>
              <a:t>Văn </a:t>
            </a:r>
            <a:r>
              <a:rPr lang="en-US" dirty="0">
                <a:latin typeface="Times New Roman" panose="02020603050405020304" pitchFamily="18" charset="0"/>
                <a:cs typeface="Times New Roman" panose="02020603050405020304" pitchFamily="18" charset="0"/>
              </a:rPr>
              <a:t>văn bản trên gồm một khóa là</a:t>
            </a:r>
            <a:r>
              <a:rPr dirty="0">
                <a:latin typeface="Times New Roman" panose="02020603050405020304" pitchFamily="18" charset="0"/>
                <a:cs typeface="Times New Roman" panose="02020603050405020304" pitchFamily="18" charset="0"/>
              </a:rPr>
              <a:t> “greeting”, </a:t>
            </a:r>
            <a:r>
              <a:rPr lang="en-US" dirty="0">
                <a:latin typeface="Times New Roman" panose="02020603050405020304" pitchFamily="18" charset="0"/>
                <a:cs typeface="Times New Roman" panose="02020603050405020304" pitchFamily="18" charset="0"/>
              </a:rPr>
              <a:t>với giá trị là</a:t>
            </a:r>
            <a:r>
              <a:rPr dirty="0">
                <a:latin typeface="Times New Roman" panose="02020603050405020304" pitchFamily="18" charset="0"/>
                <a:cs typeface="Times New Roman" panose="02020603050405020304" pitchFamily="18" charset="0"/>
              </a:rPr>
              <a:t> “Hello, world!”. </a:t>
            </a:r>
            <a:r>
              <a:rPr lang="en-US" dirty="0">
                <a:latin typeface="Times New Roman" panose="02020603050405020304" pitchFamily="18" charset="0"/>
                <a:cs typeface="Times New Roman" panose="02020603050405020304" pitchFamily="18" charset="0"/>
              </a:rPr>
              <a:t>Các</a:t>
            </a:r>
            <a:r>
              <a:rPr dirty="0">
                <a:latin typeface="Times New Roman" panose="02020603050405020304" pitchFamily="18" charset="0"/>
                <a:cs typeface="Times New Roman" panose="02020603050405020304" pitchFamily="18" charset="0"/>
              </a:rPr>
              <a:t> văn bản có thể chứa nhiều </a:t>
            </a:r>
            <a:r>
              <a:rPr lang="en-US" dirty="0">
                <a:latin typeface="Times New Roman" panose="02020603050405020304" pitchFamily="18" charset="0"/>
                <a:cs typeface="Times New Roman" panose="02020603050405020304" pitchFamily="18" charset="0"/>
              </a:rPr>
              <a:t>cặp</a:t>
            </a:r>
            <a:r>
              <a:rPr dirty="0">
                <a:latin typeface="Times New Roman" panose="02020603050405020304" pitchFamily="18" charset="0"/>
                <a:cs typeface="Times New Roman" panose="02020603050405020304" pitchFamily="18" charset="0"/>
              </a:rPr>
              <a:t> khóa/giá </a:t>
            </a:r>
            <a:r>
              <a:rPr lang="en-US" dirty="0">
                <a:latin typeface="Times New Roman" panose="02020603050405020304" pitchFamily="18" charset="0"/>
                <a:cs typeface="Times New Roman" panose="02020603050405020304" pitchFamily="18" charset="0"/>
              </a:rPr>
              <a:t>trị</a:t>
            </a:r>
            <a:r>
              <a:rPr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	Ví</a:t>
            </a:r>
            <a:r>
              <a:rPr dirty="0">
                <a:latin typeface="Times New Roman" panose="02020603050405020304" pitchFamily="18" charset="0"/>
                <a:cs typeface="Times New Roman" panose="02020603050405020304" pitchFamily="18" charset="0"/>
              </a:rPr>
              <a:t> dụ: {"greeting" : "Hello, world!", "foo" : 3}</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sym typeface="+mn-ea"/>
              </a:rPr>
              <a:t>MỘT SỐ THUẬT NGỮ TRONG MONGODB</a:t>
            </a:r>
            <a:endParaRPr lang="en-US"/>
          </a:p>
        </p:txBody>
      </p:sp>
      <p:sp>
        <p:nvSpPr>
          <p:cNvPr id="3" name="Content Placeholder 2"/>
          <p:cNvSpPr>
            <a:spLocks noGrp="1"/>
          </p:cNvSpPr>
          <p:nvPr>
            <p:ph idx="1"/>
          </p:nvPr>
        </p:nvSpPr>
        <p:spPr>
          <a:xfrm>
            <a:off x="838200" y="1825625"/>
            <a:ext cx="10515600" cy="4724400"/>
          </a:xfrm>
        </p:spPr>
        <p:txBody>
          <a:bodyPr/>
          <a:lstStyle/>
          <a:p>
            <a:r>
              <a:rPr lang="en-US" b="1" u="sng">
                <a:solidFill>
                  <a:schemeClr val="tx1"/>
                </a:solidFill>
                <a:latin typeface="Times New Roman" panose="02020603050405020304" pitchFamily="18" charset="0"/>
                <a:cs typeface="Times New Roman" panose="02020603050405020304" pitchFamily="18" charset="0"/>
              </a:rPr>
              <a:t>Lưu ý:</a:t>
            </a:r>
            <a:endParaRPr lang="en-US" b="1" u="sng">
              <a:solidFill>
                <a:srgbClr val="FF0000"/>
              </a:solidFill>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Khóa trong văn bản là một chuỗi</a:t>
            </a:r>
          </a:p>
          <a:p>
            <a:pPr marL="0" indent="0">
              <a:buNone/>
            </a:pPr>
            <a:r>
              <a:rPr lang="en-US">
                <a:latin typeface="Times New Roman" panose="02020603050405020304" pitchFamily="18" charset="0"/>
                <a:cs typeface="Times New Roman" panose="02020603050405020304" pitchFamily="18" charset="0"/>
              </a:rPr>
              <a:t>- MongoDB phân biệt chữ hoa chữ thường</a:t>
            </a:r>
          </a:p>
          <a:p>
            <a:pPr marL="0" indent="0">
              <a:buNone/>
            </a:pPr>
            <a:r>
              <a:rPr lang="en-US">
                <a:latin typeface="Times New Roman" panose="02020603050405020304" pitchFamily="18" charset="0"/>
                <a:cs typeface="Times New Roman" panose="02020603050405020304" pitchFamily="18" charset="0"/>
              </a:rPr>
              <a:t>- Văn bản trong MongoDB không được chứa những khóa giống nhau.</a:t>
            </a: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Ví dụ văn bản sau là không hợp lệ:</a:t>
            </a:r>
          </a:p>
          <a:p>
            <a:pPr marL="0" indent="0" algn="ctr">
              <a:buNone/>
            </a:pPr>
            <a:endParaRPr lang="en-US">
              <a:latin typeface="Times New Roman" panose="02020603050405020304" pitchFamily="18" charset="0"/>
              <a:cs typeface="Times New Roman" panose="02020603050405020304" pitchFamily="18" charset="0"/>
            </a:endParaRPr>
          </a:p>
          <a:p>
            <a:pPr marL="0" indent="0" algn="ctr">
              <a:buNone/>
            </a:pPr>
            <a:r>
              <a:rPr lang="en-US">
                <a:latin typeface="Times New Roman" panose="02020603050405020304" pitchFamily="18" charset="0"/>
                <a:cs typeface="Times New Roman" panose="02020603050405020304" pitchFamily="18" charset="0"/>
              </a:rPr>
              <a:t>{"greeting" : "Hello, world!", "greeting" : "Hello, MongoDB!"}</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sym typeface="+mn-ea"/>
              </a:rPr>
              <a:t>MỘT SỐ THUẬT NGỮ TRONG MONGODB</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b="1" dirty="0">
                <a:latin typeface="Times New Roman" panose="02020603050405020304"/>
                <a:cs typeface="Times New Roman" panose="02020603050405020304"/>
              </a:rPr>
              <a:t>Collection</a:t>
            </a:r>
          </a:p>
          <a:p>
            <a:pPr lvl="1">
              <a:buFont typeface="Courier New" panose="02070309020205020404" pitchFamily="49" charset="0"/>
              <a:buChar char="o"/>
            </a:pPr>
            <a:r>
              <a:rPr lang="vi-VN" dirty="0">
                <a:latin typeface="Times New Roman" panose="02020603050405020304" pitchFamily="18" charset="0"/>
                <a:cs typeface="Times New Roman" panose="02020603050405020304" pitchFamily="18" charset="0"/>
              </a:rPr>
              <a:t>Collection trong MongoDB bản chất được gọi là nhóm các document. Một collection chứa tập các document, Ta có thể xem nó tương tự như các table(bảng) trong cơ sở dữ liệu quan hệ</a:t>
            </a: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dirty="0">
                <a:latin typeface="Times New Roman" panose="02020603050405020304" pitchFamily="18" charset="0"/>
                <a:cs typeface="Times New Roman" panose="02020603050405020304" pitchFamily="18" charset="0"/>
              </a:rPr>
              <a:t>Collection nằm trong một cơ sở dữ liệu duy nhất. Các collection không phải định nghĩa các cột, các hàng hay kiểu dữ liệu trước.</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sym typeface="+mn-ea"/>
              </a:rPr>
              <a:t>MỘT SỐ THUẬT NGỮ TRONG MONGODB</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_id: </a:t>
            </a:r>
          </a:p>
          <a:p>
            <a:pPr marL="0" indent="0">
              <a:buNone/>
            </a:pPr>
            <a:r>
              <a:rPr lang="en-US" dirty="0">
                <a:latin typeface="Times New Roman" panose="02020603050405020304" pitchFamily="18" charset="0"/>
                <a:cs typeface="Times New Roman" panose="02020603050405020304" pitchFamily="18" charset="0"/>
              </a:rPr>
              <a:t>Là trường bắt buộc có trong mỗi document. Trường _id đại diện cho một giá trị duy nhất trong document MongoDB. </a:t>
            </a:r>
          </a:p>
          <a:p>
            <a:pPr marL="0" indent="0">
              <a:buNone/>
            </a:pPr>
            <a:r>
              <a:rPr lang="en-US" dirty="0">
                <a:latin typeface="Times New Roman" panose="02020603050405020304" pitchFamily="18" charset="0"/>
                <a:cs typeface="Times New Roman" panose="02020603050405020304" pitchFamily="18" charset="0"/>
              </a:rPr>
              <a:t>Trường _id cũng có thể được hiểu là khóa chính trong document. Nếu bạn thêm mới một document thì MongoDB sẽ tự động sinh ra một _id đại diện cho document đó và là duy nhất trong cơ sở dữ liệu MongoDB.</a:t>
            </a: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sym typeface="+mn-ea"/>
              </a:rPr>
              <a:t>MỘT SỐ THUẬT NGỮ TRONG MONGODB</a:t>
            </a:r>
            <a:endParaRPr lang="en-US" dirty="0"/>
          </a:p>
        </p:txBody>
      </p:sp>
      <p:sp>
        <p:nvSpPr>
          <p:cNvPr id="3" name="Content Placeholder 2"/>
          <p:cNvSpPr>
            <a:spLocks noGrp="1"/>
          </p:cNvSpPr>
          <p:nvPr>
            <p:ph idx="1"/>
          </p:nvPr>
        </p:nvSpPr>
        <p:spPr>
          <a:xfrm>
            <a:off x="757555" y="1775460"/>
            <a:ext cx="10515600" cy="3747135"/>
          </a:xfrm>
        </p:spPr>
        <p:txBody>
          <a:bodyPr>
            <a:normAutofit/>
          </a:bodyPr>
          <a:lstStyle/>
          <a:p>
            <a:r>
              <a:rPr lang="en-US" b="1" dirty="0">
                <a:latin typeface="Times New Roman" panose="02020603050405020304" pitchFamily="18" charset="0"/>
                <a:cs typeface="Times New Roman" panose="02020603050405020304" pitchFamily="18" charset="0"/>
              </a:rPr>
              <a:t>Cursor: </a:t>
            </a:r>
          </a:p>
          <a:p>
            <a:pPr marL="0" indent="0">
              <a:buNone/>
            </a:pPr>
            <a:r>
              <a:rPr lang="en-US" dirty="0">
                <a:latin typeface="Times New Roman" panose="02020603050405020304" pitchFamily="18" charset="0"/>
                <a:cs typeface="Times New Roman" panose="02020603050405020304" pitchFamily="18" charset="0"/>
              </a:rPr>
              <a:t>Đây là một con trỏ đến tập kết quả của một truy vấn. Máy khách có thể lặp qua một con trỏ để lấy kết quả.</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sym typeface="+mn-ea"/>
              </a:rPr>
              <a:t> Database: </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sym typeface="+mn-ea"/>
              </a:rPr>
              <a:t>Nơi chứa các Collection, giống với cơ sở dữ liệu RDMS chúng chứa các bảng. Mỗi Database có một tập tin riêng lưu trữ trên bộ nhớ vật lý. Một mấy chủ MongoDB có thể chứa nhiều Database.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sym typeface="+mn-ea"/>
              </a:rPr>
              <a:t>MỘT SỐ THUẬT NGỮ TRONG MONGODB</a:t>
            </a:r>
            <a:endParaRPr lang="en-US" dirty="0"/>
          </a:p>
        </p:txBody>
      </p:sp>
      <p:sp>
        <p:nvSpPr>
          <p:cNvPr id="3" name="Content Placeholder 2"/>
          <p:cNvSpPr>
            <a:spLocks noGrp="1"/>
          </p:cNvSpPr>
          <p:nvPr>
            <p:ph idx="1"/>
          </p:nvPr>
        </p:nvSpPr>
        <p:spPr>
          <a:xfrm>
            <a:off x="727710" y="2762885"/>
            <a:ext cx="10515600" cy="1993900"/>
          </a:xfrm>
        </p:spPr>
        <p:txBody>
          <a:bodyPr/>
          <a:lstStyle/>
          <a:p>
            <a:r>
              <a:rPr lang="en-US" b="1" dirty="0">
                <a:latin typeface="Times New Roman" panose="02020603050405020304" pitchFamily="18" charset="0"/>
                <a:cs typeface="Times New Roman" panose="02020603050405020304" pitchFamily="18" charset="0"/>
              </a:rPr>
              <a:t>Field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Là một cặp name – value trong một document. Một document có thể có không hoặc nhiều trường. Các trường giống các cột ở cơ sở dữ liệu quan hệ.</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sym typeface="+mn-ea"/>
              </a:rPr>
              <a:t>MỘT SỐ THUẬT NGỮ TRONG MONGODB</a:t>
            </a:r>
            <a:r>
              <a:rPr lang="en-US" b="1" dirty="0">
                <a:solidFill>
                  <a:srgbClr val="FF0000"/>
                </a:solidFill>
                <a:latin typeface="Times New Roman" panose="02020603050405020304" pitchFamily="18" charset="0"/>
                <a:cs typeface="Times New Roman" panose="02020603050405020304" pitchFamily="18" charset="0"/>
              </a:rPr>
              <a:t/>
            </a:r>
            <a:br>
              <a:rPr lang="en-US" b="1" dirty="0">
                <a:solidFill>
                  <a:srgbClr val="FF0000"/>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p:txBody>
          <a:bodyPr/>
          <a:lstStyle/>
          <a:p>
            <a:r>
              <a:rPr lang="en-US" b="1"/>
              <a:t>Index: </a:t>
            </a:r>
            <a:endParaRPr lang="en-US"/>
          </a:p>
          <a:p>
            <a:pPr marL="0" indent="0">
              <a:buNone/>
            </a:pPr>
            <a:r>
              <a:rPr lang="en-US"/>
              <a:t>Là những cấu trúc dữ liệu đặc biệt, dùng để chứa một phần nhỏ của các tập dữ liệu một cách dễ dàng để quét. Chỉ số lưu trữ giá trị của một fields cụ thể hoặc thiết lập các fields, sắp xếp theo giá trị của các fields này. Index hỗ trợ độ phân tích một cách hiệu quả các truy vấn. Nếu không có chỉ mục, MongoDB sẽ phải quét tất cả các documents của collection để chọn ra những document phù hợp với câu truy vấn. Quá trình quét này là không hiệu quả và yêu cầu MongoDB để xử lý một khối lượng lớn dữ liệu.</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sym typeface="+mn-ea"/>
              </a:rPr>
              <a:t/>
            </a:r>
            <a:br>
              <a:rPr lang="en-US" b="1" dirty="0">
                <a:solidFill>
                  <a:srgbClr val="FF0000"/>
                </a:solidFill>
                <a:latin typeface="Times New Roman" panose="02020603050405020304" pitchFamily="18" charset="0"/>
                <a:cs typeface="Times New Roman" panose="02020603050405020304" pitchFamily="18" charset="0"/>
                <a:sym typeface="+mn-ea"/>
              </a:rPr>
            </a:br>
            <a:endParaRPr lang="en-US" dirty="0"/>
          </a:p>
        </p:txBody>
      </p:sp>
      <p:sp>
        <p:nvSpPr>
          <p:cNvPr id="3" name="Content Placeholder 2"/>
          <p:cNvSpPr>
            <a:spLocks noGrp="1"/>
          </p:cNvSpPr>
          <p:nvPr>
            <p:ph idx="1"/>
          </p:nvPr>
        </p:nvSpPr>
        <p:spPr>
          <a:xfrm>
            <a:off x="838200" y="1029335"/>
            <a:ext cx="10515600" cy="5147945"/>
          </a:xfrm>
        </p:spPr>
        <p:txBody>
          <a:bodyPr/>
          <a:lstStyle/>
          <a:p>
            <a:pPr marL="0" indent="0" algn="ctr">
              <a:buNone/>
            </a:pPr>
            <a:r>
              <a:rPr lang="vi-VN" dirty="0">
                <a:latin typeface="+mj-lt"/>
              </a:rPr>
              <a:t>Để hiểu rõ hơn sau đây là bảng so sánh giữa CSDL thông thường với MongoDB và một ví dụ về cách lưu trữ của MongoDB</a:t>
            </a:r>
            <a:endParaRPr lang="en-US" dirty="0">
              <a:latin typeface="+mj-lt"/>
            </a:endParaRPr>
          </a:p>
          <a:p>
            <a:endParaRPr lang="en-US" dirty="0">
              <a:latin typeface="+mj-lt"/>
            </a:endParaRPr>
          </a:p>
        </p:txBody>
      </p:sp>
      <p:pic>
        <p:nvPicPr>
          <p:cNvPr id="4" name="Picture 3"/>
          <p:cNvPicPr>
            <a:picLocks noChangeAspect="1"/>
          </p:cNvPicPr>
          <p:nvPr/>
        </p:nvPicPr>
        <p:blipFill>
          <a:blip r:embed="rId2"/>
          <a:stretch>
            <a:fillRect/>
          </a:stretch>
        </p:blipFill>
        <p:spPr>
          <a:xfrm>
            <a:off x="1763626" y="2817901"/>
            <a:ext cx="8664747" cy="2680855"/>
          </a:xfrm>
          <a:prstGeom prst="rect">
            <a:avLst/>
          </a:prstGeom>
        </p:spPr>
      </p:pic>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0000"/>
                </a:solidFill>
                <a:latin typeface="Times New Roman" panose="02020603050405020304" pitchFamily="18" charset="0"/>
                <a:cs typeface="Times New Roman" panose="02020603050405020304" pitchFamily="18" charset="0"/>
              </a:rPr>
              <a:t>ƯU ĐIỂM CỦA MONGODB</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MongoDB là phần mềm </a:t>
            </a:r>
            <a:r>
              <a:rPr lang="en-US" b="1">
                <a:latin typeface="Times New Roman" panose="02020603050405020304" pitchFamily="18" charset="0"/>
                <a:cs typeface="Times New Roman" panose="02020603050405020304" pitchFamily="18" charset="0"/>
              </a:rPr>
              <a:t>mã nguồn mở miễn phí</a:t>
            </a:r>
            <a:r>
              <a:rPr lang="en-US">
                <a:latin typeface="Times New Roman" panose="02020603050405020304" pitchFamily="18" charset="0"/>
                <a:cs typeface="Times New Roman" panose="02020603050405020304" pitchFamily="18" charset="0"/>
              </a:rPr>
              <a:t>, có cộng đồng phát triển rất lớn</a:t>
            </a:r>
          </a:p>
          <a:p>
            <a:r>
              <a:rPr lang="en-US" b="1">
                <a:latin typeface="Times New Roman" panose="02020603050405020304" pitchFamily="18" charset="0"/>
                <a:cs typeface="Times New Roman" panose="02020603050405020304" pitchFamily="18" charset="0"/>
              </a:rPr>
              <a:t>Hiệu năng cao</a:t>
            </a:r>
            <a:r>
              <a:rPr lang="en-US">
                <a:latin typeface="Times New Roman" panose="02020603050405020304" pitchFamily="18" charset="0"/>
                <a:cs typeface="Times New Roman" panose="02020603050405020304" pitchFamily="18" charset="0"/>
              </a:rPr>
              <a:t>: Tốc độ truy vấn (find, update, insert, delete) của MongoDB nhanh hơn hẳn so với các hệ quản trị cơ sở dữ liệu quan hệ (RDBMS).</a:t>
            </a:r>
          </a:p>
          <a:p>
            <a:r>
              <a:rPr lang="en-US" b="1">
                <a:latin typeface="Times New Roman" panose="02020603050405020304" pitchFamily="18" charset="0"/>
                <a:cs typeface="Times New Roman" panose="02020603050405020304" pitchFamily="18" charset="0"/>
              </a:rPr>
              <a:t>Dữ liệu linh hoạt</a:t>
            </a:r>
            <a:r>
              <a:rPr lang="en-US">
                <a:latin typeface="Times New Roman" panose="02020603050405020304" pitchFamily="18" charset="0"/>
                <a:cs typeface="Times New Roman" panose="02020603050405020304" pitchFamily="18" charset="0"/>
              </a:rPr>
              <a:t>: MongoDB là document database, dữ liệu lưu dưới dạng JSON, không bị bó buộc về số lượng field, kiểu dữ liệu… bạn có thể insert thoải mái dữ liệu mà mình muốn.</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0000"/>
                </a:solidFill>
                <a:latin typeface="Times New Roman" panose="02020603050405020304" pitchFamily="18" charset="0"/>
                <a:cs typeface="Times New Roman" panose="02020603050405020304" pitchFamily="18" charset="0"/>
                <a:sym typeface="+mn-ea"/>
              </a:rPr>
              <a:t>ƯU ĐIỂM CỦA MONGODB</a:t>
            </a:r>
            <a:r>
              <a:rPr lang="en-US">
                <a:solidFill>
                  <a:srgbClr val="FF0000"/>
                </a:solidFill>
                <a:latin typeface="Times New Roman" panose="02020603050405020304" pitchFamily="18" charset="0"/>
                <a:cs typeface="Times New Roman" panose="02020603050405020304" pitchFamily="18" charset="0"/>
              </a:rPr>
              <a:t/>
            </a:r>
            <a:br>
              <a:rPr lang="en-US">
                <a:solidFill>
                  <a:srgbClr val="FF0000"/>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p:txBody>
          <a:bodyPr/>
          <a:lstStyle/>
          <a:p>
            <a:r>
              <a:rPr lang="en-US" b="1">
                <a:latin typeface="Times New Roman" panose="02020603050405020304" pitchFamily="18" charset="0"/>
                <a:cs typeface="Times New Roman" panose="02020603050405020304" pitchFamily="18" charset="0"/>
                <a:sym typeface="+mn-ea"/>
              </a:rPr>
              <a:t>Dữ liệu linh hoạt</a:t>
            </a:r>
            <a:r>
              <a:rPr lang="en-US">
                <a:latin typeface="Times New Roman" panose="02020603050405020304" pitchFamily="18" charset="0"/>
                <a:cs typeface="Times New Roman" panose="02020603050405020304" pitchFamily="18" charset="0"/>
                <a:sym typeface="+mn-ea"/>
              </a:rPr>
              <a:t>: MongoDB là document database, dữ liệu lưu dưới dạng JSON, không bị bó buộc về số lượng field, kiểu dữ liệu… bạn có thể insert thoải mái dữ liệu mà mình muốn.</a:t>
            </a:r>
          </a:p>
          <a:p>
            <a:pPr marL="0" indent="0">
              <a:buNone/>
            </a:pPr>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Tính sẵn có: </a:t>
            </a:r>
            <a:r>
              <a:rPr lang="en-US">
                <a:latin typeface="Times New Roman" panose="02020603050405020304" pitchFamily="18" charset="0"/>
                <a:cs typeface="Times New Roman" panose="02020603050405020304" pitchFamily="18" charset="0"/>
              </a:rPr>
              <a:t>MongoDB hỗ trợ replica set nhằm đảm bảo việc sao lưu và khôi phục dữ liệu</a:t>
            </a:r>
          </a:p>
        </p:txBody>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FF0000"/>
                </a:solidFill>
                <a:latin typeface="Times New Roman" panose="02020603050405020304" pitchFamily="18" charset="0"/>
                <a:ea typeface="+mj-lt"/>
                <a:cs typeface="Times New Roman" panose="02020603050405020304" pitchFamily="18" charset="0"/>
              </a:rPr>
              <a:t>TÌM HIỂU SƠ LƯỢC NOSQL</a:t>
            </a:r>
            <a:endParaRPr lang="en-US" sz="2000" b="1" dirty="0">
              <a:ea typeface="+mj-lt"/>
              <a:cs typeface="+mj-lt"/>
            </a:endParaRPr>
          </a:p>
          <a:p>
            <a:pPr algn="ctr"/>
            <a:endParaRPr lang="en-US" sz="2000" b="1" dirty="0">
              <a:ea typeface="+mj-lt"/>
              <a:cs typeface="+mj-lt"/>
            </a:endParaRPr>
          </a:p>
        </p:txBody>
      </p:sp>
      <p:sp>
        <p:nvSpPr>
          <p:cNvPr id="3" name="Content Placeholder 2"/>
          <p:cNvSpPr>
            <a:spLocks noGrp="1"/>
          </p:cNvSpPr>
          <p:nvPr>
            <p:ph idx="1"/>
          </p:nvPr>
        </p:nvSpPr>
        <p:spPr>
          <a:xfrm>
            <a:off x="200025" y="2289175"/>
            <a:ext cx="11791950" cy="4351655"/>
          </a:xfrm>
        </p:spPr>
        <p:txBody>
          <a:bodyPr vert="horz" lIns="91440" tIns="45720" rIns="91440" bIns="45720" rtlCol="0" anchor="t">
            <a:normAutofit/>
          </a:bodyPr>
          <a:lstStyle/>
          <a:p>
            <a:r>
              <a:rPr lang="en-US" dirty="0">
                <a:latin typeface="Times New Roman" panose="02020603050405020304" pitchFamily="18" charset="0"/>
                <a:ea typeface="+mn-lt"/>
                <a:cs typeface="Times New Roman" panose="02020603050405020304" pitchFamily="18" charset="0"/>
              </a:rPr>
              <a:t>NoSQL </a:t>
            </a:r>
            <a:r>
              <a:rPr lang="en-US" dirty="0" err="1">
                <a:latin typeface="Times New Roman" panose="02020603050405020304" pitchFamily="18" charset="0"/>
                <a:ea typeface="+mn-lt"/>
                <a:cs typeface="Times New Roman" panose="02020603050405020304" pitchFamily="18" charset="0"/>
              </a:rPr>
              <a:t>còn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có</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nghĩa</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là</a:t>
            </a:r>
            <a:r>
              <a:rPr lang="en-US" dirty="0">
                <a:latin typeface="Times New Roman" panose="02020603050405020304" pitchFamily="18" charset="0"/>
                <a:ea typeface="+mn-lt"/>
                <a:cs typeface="Times New Roman" panose="02020603050405020304" pitchFamily="18" charset="0"/>
              </a:rPr>
              <a:t> Non-Relational - </a:t>
            </a:r>
            <a:r>
              <a:rPr lang="en-US" dirty="0" err="1">
                <a:latin typeface="Times New Roman" panose="02020603050405020304" pitchFamily="18" charset="0"/>
                <a:ea typeface="+mn-lt"/>
                <a:cs typeface="Times New Roman" panose="02020603050405020304" pitchFamily="18" charset="0"/>
              </a:rPr>
              <a:t>không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ràng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buộc</a:t>
            </a:r>
            <a:r>
              <a:rPr lang="en-US" dirty="0">
                <a:latin typeface="Times New Roman" panose="02020603050405020304" pitchFamily="18" charset="0"/>
                <a:ea typeface="+mn-lt"/>
                <a:cs typeface="Times New Roman" panose="02020603050405020304" pitchFamily="18" charset="0"/>
              </a:rPr>
              <a:t>. Tuy </a:t>
            </a:r>
            <a:r>
              <a:rPr lang="en-US" dirty="0" err="1">
                <a:latin typeface="Times New Roman" panose="02020603050405020304" pitchFamily="18" charset="0"/>
                <a:ea typeface="+mn-lt"/>
                <a:cs typeface="Times New Roman" panose="02020603050405020304" pitchFamily="18" charset="0"/>
              </a:rPr>
              <a:t>nhiên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thuật</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ngữ</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đó</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ít</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phổ</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dụng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hơn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và</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ngày</a:t>
            </a:r>
            <a:r>
              <a:rPr lang="en-US" dirty="0">
                <a:latin typeface="Times New Roman" panose="02020603050405020304" pitchFamily="18" charset="0"/>
                <a:ea typeface="+mn-lt"/>
                <a:cs typeface="Times New Roman" panose="02020603050405020304" pitchFamily="18" charset="0"/>
              </a:rPr>
              <a:t> nay </a:t>
            </a:r>
            <a:r>
              <a:rPr lang="en-US" dirty="0" err="1">
                <a:latin typeface="Times New Roman" panose="02020603050405020304" pitchFamily="18" charset="0"/>
                <a:ea typeface="+mn-lt"/>
                <a:cs typeface="Times New Roman" panose="02020603050405020304" pitchFamily="18" charset="0"/>
              </a:rPr>
              <a:t>người</a:t>
            </a:r>
            <a:r>
              <a:rPr lang="en-US" dirty="0">
                <a:latin typeface="Times New Roman" panose="02020603050405020304" pitchFamily="18" charset="0"/>
                <a:ea typeface="+mn-lt"/>
                <a:cs typeface="Times New Roman" panose="02020603050405020304" pitchFamily="18" charset="0"/>
              </a:rPr>
              <a:t> ta </a:t>
            </a:r>
            <a:r>
              <a:rPr lang="en-US" dirty="0" err="1">
                <a:latin typeface="Times New Roman" panose="02020603050405020304" pitchFamily="18" charset="0"/>
                <a:ea typeface="+mn-lt"/>
                <a:cs typeface="Times New Roman" panose="02020603050405020304" pitchFamily="18" charset="0"/>
              </a:rPr>
              <a:t>thường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dịch</a:t>
            </a:r>
            <a:r>
              <a:rPr lang="en-US" dirty="0">
                <a:latin typeface="Times New Roman" panose="02020603050405020304" pitchFamily="18" charset="0"/>
                <a:ea typeface="+mn-lt"/>
                <a:cs typeface="Times New Roman" panose="02020603050405020304" pitchFamily="18" charset="0"/>
              </a:rPr>
              <a:t>  </a:t>
            </a:r>
            <a:r>
              <a:rPr lang="en-US" dirty="0" smtClean="0">
                <a:latin typeface="Times New Roman" panose="02020603050405020304" pitchFamily="18" charset="0"/>
                <a:ea typeface="+mn-lt"/>
                <a:cs typeface="Times New Roman" panose="02020603050405020304" pitchFamily="18" charset="0"/>
              </a:rPr>
              <a:t>    NoSQL</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thành</a:t>
            </a:r>
            <a:r>
              <a:rPr lang="en-US" dirty="0">
                <a:latin typeface="Times New Roman" panose="02020603050405020304" pitchFamily="18" charset="0"/>
                <a:ea typeface="+mn-lt"/>
                <a:cs typeface="Times New Roman" panose="02020603050405020304" pitchFamily="18" charset="0"/>
              </a:rPr>
              <a:t> Not Only SQL - </a:t>
            </a:r>
            <a:r>
              <a:rPr lang="en-US" dirty="0" err="1">
                <a:latin typeface="Times New Roman" panose="02020603050405020304" pitchFamily="18" charset="0"/>
                <a:ea typeface="+mn-lt"/>
                <a:cs typeface="Times New Roman" panose="02020603050405020304" pitchFamily="18" charset="0"/>
              </a:rPr>
              <a:t>Không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chỉ</a:t>
            </a:r>
            <a:r>
              <a:rPr lang="en-US" dirty="0">
                <a:latin typeface="Times New Roman" panose="02020603050405020304" pitchFamily="18" charset="0"/>
                <a:ea typeface="+mn-lt"/>
                <a:cs typeface="Times New Roman" panose="02020603050405020304" pitchFamily="18" charset="0"/>
              </a:rPr>
              <a:t> SQL. NoSQL </a:t>
            </a:r>
            <a:r>
              <a:rPr lang="en-US" dirty="0" err="1">
                <a:latin typeface="Times New Roman" panose="02020603050405020304" pitchFamily="18" charset="0"/>
                <a:ea typeface="+mn-lt"/>
                <a:cs typeface="Times New Roman" panose="02020603050405020304" pitchFamily="18" charset="0"/>
              </a:rPr>
              <a:t>ám</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chỉ</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đến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những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cơ</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sở</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dữ</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liệu</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không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dùng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mô</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hình</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dữ</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liệu</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quan</a:t>
            </a:r>
            <a:r>
              <a:rPr lang="en-US" dirty="0">
                <a:latin typeface="Times New Roman" panose="02020603050405020304" pitchFamily="18" charset="0"/>
                <a:ea typeface="+mn-lt"/>
                <a:cs typeface="Times New Roman" panose="02020603050405020304" pitchFamily="18" charset="0"/>
              </a:rPr>
              <a:t> </a:t>
            </a:r>
            <a:r>
              <a:rPr lang="en-US" dirty="0" err="1" smtClean="0">
                <a:latin typeface="Times New Roman" panose="02020603050405020304" pitchFamily="18" charset="0"/>
                <a:ea typeface="+mn-lt"/>
                <a:cs typeface="Times New Roman" panose="02020603050405020304" pitchFamily="18" charset="0"/>
              </a:rPr>
              <a:t>hệ</a:t>
            </a:r>
            <a:r>
              <a:rPr lang="en-US" dirty="0">
                <a:latin typeface="Times New Roman" panose="02020603050405020304" pitchFamily="18" charset="0"/>
                <a:ea typeface="+mn-lt"/>
                <a:cs typeface="Times New Roman" panose="02020603050405020304" pitchFamily="18" charset="0"/>
              </a:rPr>
              <a:t> </a:t>
            </a:r>
            <a:r>
              <a:rPr lang="en-US" dirty="0" err="1" smtClean="0">
                <a:latin typeface="Times New Roman" panose="02020603050405020304" pitchFamily="18" charset="0"/>
                <a:ea typeface="+mn-lt"/>
                <a:cs typeface="Times New Roman" panose="02020603050405020304" pitchFamily="18" charset="0"/>
              </a:rPr>
              <a:t>để</a:t>
            </a:r>
            <a:r>
              <a:rPr lang="en-US" dirty="0" smtClean="0">
                <a:latin typeface="Times New Roman" panose="02020603050405020304" pitchFamily="18" charset="0"/>
                <a:ea typeface="+mn-lt"/>
                <a:cs typeface="Times New Roman" panose="02020603050405020304" pitchFamily="18" charset="0"/>
              </a:rPr>
              <a:t> </a:t>
            </a:r>
            <a:r>
              <a:rPr lang="en-US" dirty="0" err="1" smtClean="0">
                <a:latin typeface="Times New Roman" panose="02020603050405020304" pitchFamily="18" charset="0"/>
                <a:ea typeface="+mn-lt"/>
                <a:cs typeface="Times New Roman" panose="02020603050405020304" pitchFamily="18" charset="0"/>
              </a:rPr>
              <a:t>quản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lý</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dữ</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liệu</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trong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lĩnh</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vực</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phần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mềm</a:t>
            </a:r>
            <a:endParaRPr lang="en-GB" dirty="0" err="1">
              <a:latin typeface="Times New Roman" panose="02020603050405020304" pitchFamily="18" charset="0"/>
              <a:ea typeface="+mn-lt"/>
              <a:cs typeface="Times New Roman" panose="02020603050405020304" pitchFamily="18" charset="0"/>
            </a:endParaRPr>
          </a:p>
          <a:p>
            <a:r>
              <a:rPr lang="en-US" dirty="0" err="1">
                <a:latin typeface="Times New Roman" panose="02020603050405020304" pitchFamily="18" charset="0"/>
                <a:ea typeface="+mn-lt"/>
                <a:cs typeface="Times New Roman" panose="02020603050405020304" pitchFamily="18" charset="0"/>
              </a:rPr>
              <a:t>Thuật</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ngữ</a:t>
            </a:r>
            <a:r>
              <a:rPr lang="en-US" dirty="0">
                <a:latin typeface="Times New Roman" panose="02020603050405020304" pitchFamily="18" charset="0"/>
                <a:ea typeface="+mn-lt"/>
                <a:cs typeface="Times New Roman" panose="02020603050405020304" pitchFamily="18" charset="0"/>
              </a:rPr>
              <a:t> NoSQL </a:t>
            </a:r>
            <a:r>
              <a:rPr lang="en-US" dirty="0" err="1">
                <a:latin typeface="Times New Roman" panose="02020603050405020304" pitchFamily="18" charset="0"/>
                <a:ea typeface="+mn-lt"/>
                <a:cs typeface="Times New Roman" panose="02020603050405020304" pitchFamily="18" charset="0"/>
              </a:rPr>
              <a:t>được</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giới</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thiệu</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lần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đầu</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vào</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năm</a:t>
            </a:r>
            <a:r>
              <a:rPr lang="en-US" dirty="0">
                <a:latin typeface="Times New Roman" panose="02020603050405020304" pitchFamily="18" charset="0"/>
                <a:ea typeface="+mn-lt"/>
                <a:cs typeface="Times New Roman" panose="02020603050405020304" pitchFamily="18" charset="0"/>
              </a:rPr>
              <a:t> 1998 </a:t>
            </a:r>
            <a:r>
              <a:rPr lang="en-US" dirty="0" err="1">
                <a:latin typeface="Times New Roman" panose="02020603050405020304" pitchFamily="18" charset="0"/>
                <a:ea typeface="+mn-lt"/>
                <a:cs typeface="Times New Roman" panose="02020603050405020304" pitchFamily="18" charset="0"/>
              </a:rPr>
              <a:t>sử</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dụng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làm</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tên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gọi</a:t>
            </a:r>
            <a:r>
              <a:rPr lang="en-US" dirty="0">
                <a:latin typeface="Times New Roman" panose="02020603050405020304" pitchFamily="18" charset="0"/>
                <a:ea typeface="+mn-lt"/>
                <a:cs typeface="Times New Roman" panose="02020603050405020304" pitchFamily="18" charset="0"/>
              </a:rPr>
              <a:t> </a:t>
            </a:r>
            <a:r>
              <a:rPr lang="en-US" dirty="0" smtClean="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a:t>
            </a:r>
            <a:r>
              <a:rPr lang="en-US" dirty="0" err="1" smtClean="0">
                <a:latin typeface="Times New Roman" panose="02020603050405020304" pitchFamily="18" charset="0"/>
                <a:ea typeface="+mn-lt"/>
                <a:cs typeface="Times New Roman" panose="02020603050405020304" pitchFamily="18" charset="0"/>
              </a:rPr>
              <a:t>hung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cho</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các</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cơ</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sở</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dữ</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liệu</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quan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hệ</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nguồn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mở</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nhỏ</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nhưng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không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sử</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dụng</a:t>
            </a:r>
            <a:r>
              <a:rPr lang="en-US" dirty="0">
                <a:latin typeface="Times New Roman" panose="02020603050405020304" pitchFamily="18" charset="0"/>
                <a:ea typeface="+mn-lt"/>
                <a:cs typeface="Times New Roman" panose="02020603050405020304" pitchFamily="18" charset="0"/>
              </a:rPr>
              <a:t> SQL </a:t>
            </a:r>
            <a:r>
              <a:rPr lang="en-US" dirty="0" err="1">
                <a:latin typeface="Times New Roman" panose="02020603050405020304" pitchFamily="18" charset="0"/>
                <a:ea typeface="+mn-lt"/>
                <a:cs typeface="Times New Roman" panose="02020603050405020304" pitchFamily="18" charset="0"/>
              </a:rPr>
              <a:t>cho</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truy</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vấn</a:t>
            </a:r>
            <a:r>
              <a:rPr lang="en-US" dirty="0">
                <a:latin typeface="Times New Roman" panose="02020603050405020304" pitchFamily="18" charset="0"/>
                <a:ea typeface="+mn-lt"/>
                <a:cs typeface="Times New Roman" panose="02020603050405020304" pitchFamily="18" charset="0"/>
              </a:rPr>
              <a:t>.</a:t>
            </a:r>
            <a:endParaRPr lang="en-GB" dirty="0">
              <a:latin typeface="Times New Roman" panose="02020603050405020304" pitchFamily="18" charset="0"/>
              <a:ea typeface="+mn-lt"/>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37" y="284480"/>
            <a:ext cx="12037764" cy="132588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MỘT SỐ CÂU LỆNH DÙNG </a:t>
            </a:r>
            <a:r>
              <a:rPr lang="en-US" sz="4000" dirty="0" err="1">
                <a:solidFill>
                  <a:srgbClr val="FF0000"/>
                </a:solidFill>
                <a:latin typeface="Times New Roman" panose="02020603050405020304" pitchFamily="18" charset="0"/>
                <a:cs typeface="Times New Roman" panose="02020603050405020304" pitchFamily="18" charset="0"/>
              </a:rPr>
              <a:t>TRONG</a:t>
            </a:r>
            <a:r>
              <a:rPr lang="en-US" sz="4000" dirty="0">
                <a:solidFill>
                  <a:srgbClr val="FF0000"/>
                </a:solidFill>
                <a:latin typeface="Times New Roman" panose="02020603050405020304" pitchFamily="18" charset="0"/>
                <a:cs typeface="Times New Roman" panose="02020603050405020304" pitchFamily="18" charset="0"/>
              </a:rPr>
              <a:t> </a:t>
            </a:r>
            <a:r>
              <a:rPr lang="en-US" sz="4000" dirty="0" err="1">
                <a:solidFill>
                  <a:srgbClr val="FF0000"/>
                </a:solidFill>
                <a:latin typeface="Times New Roman" panose="02020603050405020304" pitchFamily="18" charset="0"/>
                <a:cs typeface="Times New Roman" panose="02020603050405020304" pitchFamily="18" charset="0"/>
              </a:rPr>
              <a:t>M</a:t>
            </a:r>
            <a:r>
              <a:rPr lang="en-US" sz="4000" dirty="0" err="1" smtClean="0">
                <a:solidFill>
                  <a:srgbClr val="FF0000"/>
                </a:solidFill>
                <a:latin typeface="Times New Roman" panose="02020603050405020304" pitchFamily="18" charset="0"/>
                <a:cs typeface="Times New Roman" panose="02020603050405020304" pitchFamily="18" charset="0"/>
              </a:rPr>
              <a:t>ONGODB</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altLang="en-GB"/>
              <a:t>Tạo Database: </a:t>
            </a:r>
          </a:p>
          <a:p>
            <a:pPr marL="0" indent="0" algn="just">
              <a:buNone/>
            </a:pPr>
            <a:endParaRPr lang="en-US" altLang="en-GB"/>
          </a:p>
          <a:p>
            <a:pPr marL="0" indent="0" algn="just">
              <a:buNone/>
            </a:pPr>
            <a:r>
              <a:rPr lang="en-US" altLang="en-GB"/>
              <a:t>Trong đó </a:t>
            </a:r>
            <a:r>
              <a:rPr lang="en-US" altLang="en-GB">
                <a:sym typeface="+mn-ea"/>
              </a:rPr>
              <a:t>database_name</a:t>
            </a:r>
            <a:r>
              <a:rPr lang="en-US" altLang="en-GB"/>
              <a:t> là tên của database các bạn muốn tạo. </a:t>
            </a:r>
          </a:p>
          <a:p>
            <a:pPr marL="0" indent="0" algn="just">
              <a:buNone/>
            </a:pPr>
            <a:endParaRPr lang="en-US" altLang="en-GB"/>
          </a:p>
          <a:p>
            <a:pPr marL="0" indent="0" algn="just">
              <a:buNone/>
            </a:pPr>
            <a:endParaRPr lang="en-US" altLang="en-GB"/>
          </a:p>
          <a:p>
            <a:pPr marL="0" indent="0" algn="just">
              <a:buNone/>
            </a:pPr>
            <a:r>
              <a:rPr lang="en-US" altLang="en-GB"/>
              <a:t>vd: Tạo database có tên là projectdemo.</a:t>
            </a:r>
          </a:p>
          <a:p>
            <a:pPr marL="0" indent="0" algn="ctr">
              <a:buNone/>
            </a:pPr>
            <a:r>
              <a:rPr lang="en-US" altLang="en-GB" b="1"/>
              <a:t>use projectdemo</a:t>
            </a:r>
          </a:p>
        </p:txBody>
      </p:sp>
      <p:graphicFrame>
        <p:nvGraphicFramePr>
          <p:cNvPr id="6" name="Table 5"/>
          <p:cNvGraphicFramePr/>
          <p:nvPr/>
        </p:nvGraphicFramePr>
        <p:xfrm>
          <a:off x="4247515" y="1737995"/>
          <a:ext cx="3052445" cy="822960"/>
        </p:xfrm>
        <a:graphic>
          <a:graphicData uri="http://schemas.openxmlformats.org/drawingml/2006/table">
            <a:tbl>
              <a:tblPr firstRow="1" bandRow="1">
                <a:tableStyleId>{5C22544A-7EE6-4342-B048-85BDC9FD1C3A}</a:tableStyleId>
              </a:tblPr>
              <a:tblGrid>
                <a:gridCol w="3052445"/>
              </a:tblGrid>
              <a:tr h="670560">
                <a:tc>
                  <a:txBody>
                    <a:bodyPr/>
                    <a:lstStyle/>
                    <a:p>
                      <a:pPr algn="ctr">
                        <a:buNone/>
                      </a:pPr>
                      <a:r>
                        <a:rPr lang="en-US" altLang="en-GB" sz="2400">
                          <a:latin typeface="Times New Roman" panose="02020603050405020304" pitchFamily="18" charset="0"/>
                          <a:cs typeface="Times New Roman" panose="02020603050405020304" pitchFamily="18" charset="0"/>
                          <a:sym typeface="+mn-ea"/>
                        </a:rPr>
                        <a:t>use database_name</a:t>
                      </a:r>
                      <a:endParaRPr lang="en-US" altLang="en-GB" sz="2400">
                        <a:latin typeface="Times New Roman" panose="02020603050405020304" pitchFamily="18" charset="0"/>
                        <a:cs typeface="Times New Roman" panose="02020603050405020304" pitchFamily="18" charset="0"/>
                      </a:endParaRPr>
                    </a:p>
                    <a:p>
                      <a:pPr algn="ctr">
                        <a:buNone/>
                      </a:pPr>
                      <a:endParaRPr lang="en-US" altLang="en-GB" sz="2400">
                        <a:latin typeface="Times New Roman" panose="02020603050405020304" pitchFamily="18" charset="0"/>
                        <a:cs typeface="Times New Roman" panose="02020603050405020304" pitchFamily="18" charset="0"/>
                      </a:endParaRPr>
                    </a:p>
                  </a:txBody>
                  <a:tcPr>
                    <a:solidFill>
                      <a:schemeClr val="tx1"/>
                    </a:solidFill>
                  </a:tcPr>
                </a:tc>
              </a:tr>
            </a:tbl>
          </a:graphicData>
        </a:graphic>
      </p:graphicFrame>
    </p:spTree>
  </p:cSld>
  <p:clrMapOvr>
    <a:masterClrMapping/>
  </p:clrMapOvr>
  <p:transition>
    <p:newsfla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15" y="365125"/>
            <a:ext cx="11320145" cy="132588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sym typeface="+mn-ea"/>
              </a:rPr>
              <a:t>MỘT SỐ CÂU LỆNH DÙNG TRONG MONGODB</a:t>
            </a:r>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a:xfrm>
            <a:off x="838200" y="1825625"/>
            <a:ext cx="10401300" cy="4351655"/>
          </a:xfrm>
        </p:spPr>
        <p:txBody>
          <a:bodyPr/>
          <a:lstStyle/>
          <a:p>
            <a:r>
              <a:rPr lang="en-US"/>
              <a:t>Xem tất cả các database trong hệ thống</a:t>
            </a:r>
          </a:p>
          <a:p>
            <a:endParaRPr lang="en-US"/>
          </a:p>
          <a:p>
            <a:endParaRPr lang="en-US"/>
          </a:p>
          <a:p>
            <a:endParaRPr lang="en-US"/>
          </a:p>
          <a:p>
            <a:r>
              <a:rPr lang="en-US"/>
              <a:t>Chú ý: Lệnh này sẽ chỉ hiện ra các database đã có ít nhất một collection (hiểu như table trong MySql), còn nếu chưa có thì nó sẽ không hiện ra.</a:t>
            </a:r>
          </a:p>
        </p:txBody>
      </p:sp>
      <p:graphicFrame>
        <p:nvGraphicFramePr>
          <p:cNvPr id="6" name="Content Placeholder 5"/>
          <p:cNvGraphicFramePr>
            <a:graphicFrameLocks noGrp="1"/>
          </p:cNvGraphicFramePr>
          <p:nvPr>
            <p:ph sz="half" idx="2"/>
          </p:nvPr>
        </p:nvGraphicFramePr>
        <p:xfrm>
          <a:off x="3693795" y="2661920"/>
          <a:ext cx="4486910" cy="751840"/>
        </p:xfrm>
        <a:graphic>
          <a:graphicData uri="http://schemas.openxmlformats.org/drawingml/2006/table">
            <a:tbl>
              <a:tblPr firstRow="1" bandRow="1">
                <a:tableStyleId>{5C22544A-7EE6-4342-B048-85BDC9FD1C3A}</a:tableStyleId>
              </a:tblPr>
              <a:tblGrid>
                <a:gridCol w="4486910"/>
              </a:tblGrid>
              <a:tr h="751840">
                <a:tc>
                  <a:txBody>
                    <a:bodyPr/>
                    <a:lstStyle/>
                    <a:p>
                      <a:pPr algn="ctr">
                        <a:buNone/>
                      </a:pPr>
                      <a:r>
                        <a:rPr lang="en-US" altLang="en-GB" sz="2800">
                          <a:latin typeface="Times New Roman" panose="02020603050405020304" pitchFamily="18" charset="0"/>
                          <a:cs typeface="Times New Roman" panose="02020603050405020304" pitchFamily="18" charset="0"/>
                          <a:sym typeface="+mn-ea"/>
                        </a:rPr>
                        <a:t>show dbs</a:t>
                      </a:r>
                    </a:p>
                  </a:txBody>
                  <a:tcPr>
                    <a:solidFill>
                      <a:schemeClr val="tx1"/>
                    </a:solidFill>
                  </a:tcPr>
                </a:tc>
              </a:tr>
            </a:tbl>
          </a:graphicData>
        </a:graphic>
      </p:graphicFrame>
    </p:spTree>
  </p:cSld>
  <p:clrMapOvr>
    <a:masterClrMapping/>
  </p:clrMapOvr>
  <p:transition>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15" y="365125"/>
            <a:ext cx="11320145" cy="132588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sym typeface="+mn-ea"/>
              </a:rPr>
              <a:t>MỘT SỐ CÂU LỆNH DÙNG TRONG MONGODB</a:t>
            </a:r>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a:xfrm>
            <a:off x="838200" y="1825625"/>
            <a:ext cx="10401300" cy="4351655"/>
          </a:xfrm>
        </p:spPr>
        <p:txBody>
          <a:bodyPr>
            <a:normAutofit/>
          </a:bodyPr>
          <a:lstStyle/>
          <a:p>
            <a:r>
              <a:rPr lang="en-US"/>
              <a:t>Lấy tất cả dữ liệu trong collection</a:t>
            </a:r>
          </a:p>
          <a:p>
            <a:endParaRPr lang="en-US"/>
          </a:p>
          <a:p>
            <a:endParaRPr lang="en-US"/>
          </a:p>
          <a:p>
            <a:endParaRPr lang="en-US"/>
          </a:p>
          <a:p>
            <a:r>
              <a:rPr lang="en-US"/>
              <a:t>Dữ liệu trả về được hiển thị theo cấu trúc đã được định sẵn thì chỉ cần thêm hàm pretty() vào phía sau hàm find().</a:t>
            </a:r>
          </a:p>
          <a:p>
            <a:r>
              <a:rPr lang="en-US"/>
              <a:t>db.collectionName.find().prettey()</a:t>
            </a:r>
          </a:p>
        </p:txBody>
      </p:sp>
      <p:graphicFrame>
        <p:nvGraphicFramePr>
          <p:cNvPr id="6" name="Content Placeholder 5"/>
          <p:cNvGraphicFramePr>
            <a:graphicFrameLocks noGrp="1"/>
          </p:cNvGraphicFramePr>
          <p:nvPr>
            <p:ph sz="half" idx="2"/>
          </p:nvPr>
        </p:nvGraphicFramePr>
        <p:xfrm>
          <a:off x="3693795" y="2661920"/>
          <a:ext cx="4486910" cy="751840"/>
        </p:xfrm>
        <a:graphic>
          <a:graphicData uri="http://schemas.openxmlformats.org/drawingml/2006/table">
            <a:tbl>
              <a:tblPr firstRow="1" bandRow="1">
                <a:tableStyleId>{5C22544A-7EE6-4342-B048-85BDC9FD1C3A}</a:tableStyleId>
              </a:tblPr>
              <a:tblGrid>
                <a:gridCol w="4486910"/>
              </a:tblGrid>
              <a:tr h="751840">
                <a:tc>
                  <a:txBody>
                    <a:bodyPr/>
                    <a:lstStyle/>
                    <a:p>
                      <a:pPr algn="ctr">
                        <a:buNone/>
                      </a:pPr>
                      <a:r>
                        <a:rPr lang="en-US" sz="2800">
                          <a:sym typeface="+mn-ea"/>
                        </a:rPr>
                        <a:t>db.collectionName.find()</a:t>
                      </a:r>
                      <a:endParaRPr lang="en-US" altLang="en-GB" sz="2800">
                        <a:latin typeface="Times New Roman" panose="02020603050405020304" pitchFamily="18" charset="0"/>
                        <a:cs typeface="Times New Roman" panose="02020603050405020304" pitchFamily="18" charset="0"/>
                        <a:sym typeface="+mn-ea"/>
                      </a:endParaRPr>
                    </a:p>
                  </a:txBody>
                  <a:tcPr>
                    <a:solidFill>
                      <a:schemeClr val="tx1"/>
                    </a:solidFill>
                  </a:tcPr>
                </a:tc>
              </a:tr>
            </a:tbl>
          </a:graphicData>
        </a:graphic>
      </p:graphicFrame>
      <p:graphicFrame>
        <p:nvGraphicFramePr>
          <p:cNvPr id="4" name="Table 3"/>
          <p:cNvGraphicFramePr/>
          <p:nvPr/>
        </p:nvGraphicFramePr>
        <p:xfrm>
          <a:off x="3271520" y="5232400"/>
          <a:ext cx="5534025" cy="944880"/>
        </p:xfrm>
        <a:graphic>
          <a:graphicData uri="http://schemas.openxmlformats.org/drawingml/2006/table">
            <a:tbl>
              <a:tblPr firstRow="1" bandRow="1">
                <a:tableStyleId>{5C22544A-7EE6-4342-B048-85BDC9FD1C3A}</a:tableStyleId>
              </a:tblPr>
              <a:tblGrid>
                <a:gridCol w="5534025"/>
              </a:tblGrid>
              <a:tr h="944880">
                <a:tc>
                  <a:txBody>
                    <a:bodyPr/>
                    <a:lstStyle/>
                    <a:p>
                      <a:pPr algn="ctr">
                        <a:buNone/>
                      </a:pPr>
                      <a:r>
                        <a:rPr lang="en-US" sz="2800">
                          <a:sym typeface="+mn-ea"/>
                        </a:rPr>
                        <a:t>db.collectionName.find().prettey()</a:t>
                      </a:r>
                    </a:p>
                    <a:p>
                      <a:pPr algn="ctr">
                        <a:buNone/>
                      </a:pPr>
                      <a:endParaRPr lang="en-US" altLang="en-GB" sz="2800">
                        <a:latin typeface="Times New Roman" panose="02020603050405020304" pitchFamily="18" charset="0"/>
                        <a:cs typeface="Times New Roman" panose="02020603050405020304" pitchFamily="18" charset="0"/>
                        <a:sym typeface="+mn-ea"/>
                      </a:endParaRPr>
                    </a:p>
                  </a:txBody>
                  <a:tcPr>
                    <a:solidFill>
                      <a:schemeClr val="tx1"/>
                    </a:solidFill>
                  </a:tcPr>
                </a:tc>
              </a:tr>
            </a:tbl>
          </a:graphicData>
        </a:graphic>
      </p:graphicFrame>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75" y="365125"/>
            <a:ext cx="11743690" cy="132588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sym typeface="+mn-ea"/>
              </a:rPr>
              <a:t>MỘT SỐ CÂU LỆNH DÙNG TRONG MONGODB</a:t>
            </a:r>
            <a:br>
              <a:rPr lang="en-US" dirty="0">
                <a:solidFill>
                  <a:srgbClr val="FF0000"/>
                </a:solidFill>
                <a:latin typeface="Times New Roman" panose="02020603050405020304" pitchFamily="18" charset="0"/>
                <a:cs typeface="Times New Roman" panose="02020603050405020304" pitchFamily="18" charset="0"/>
                <a:sym typeface="+mn-ea"/>
              </a:rPr>
            </a:br>
            <a:endParaRPr lang="en-US"/>
          </a:p>
        </p:txBody>
      </p:sp>
      <p:sp>
        <p:nvSpPr>
          <p:cNvPr id="3" name="Content Placeholder 2"/>
          <p:cNvSpPr>
            <a:spLocks noGrp="1"/>
          </p:cNvSpPr>
          <p:nvPr>
            <p:ph sz="half" idx="1"/>
          </p:nvPr>
        </p:nvSpPr>
        <p:spPr/>
        <p:txBody>
          <a:bodyPr>
            <a:normAutofit fontScale="97500" lnSpcReduction="10000"/>
          </a:bodyPr>
          <a:lstStyle/>
          <a:p>
            <a:r>
              <a:rPr lang="en-US"/>
              <a:t>Tạo collection:</a:t>
            </a:r>
          </a:p>
          <a:p>
            <a:endParaRPr lang="en-US"/>
          </a:p>
          <a:p>
            <a:r>
              <a:rPr lang="en-US"/>
              <a:t>Drop collection:</a:t>
            </a:r>
          </a:p>
          <a:p>
            <a:endParaRPr lang="en-US"/>
          </a:p>
          <a:p>
            <a:r>
              <a:rPr lang="en-US"/>
              <a:t>Insert document:</a:t>
            </a:r>
          </a:p>
          <a:p>
            <a:endParaRPr lang="en-US"/>
          </a:p>
          <a:p>
            <a:r>
              <a:rPr lang="en-US"/>
              <a:t>Truy vấn Document:</a:t>
            </a:r>
          </a:p>
          <a:p>
            <a:endParaRPr lang="en-US"/>
          </a:p>
          <a:p>
            <a:r>
              <a:rPr lang="en-US"/>
              <a:t>Cập nhật Document:</a:t>
            </a:r>
          </a:p>
          <a:p>
            <a:endParaRPr lang="en-US"/>
          </a:p>
          <a:p>
            <a:endParaRPr lang="en-US"/>
          </a:p>
        </p:txBody>
      </p:sp>
      <p:graphicFrame>
        <p:nvGraphicFramePr>
          <p:cNvPr id="6" name="Content Placeholder 5"/>
          <p:cNvGraphicFramePr>
            <a:graphicFrameLocks noGrp="1"/>
          </p:cNvGraphicFramePr>
          <p:nvPr>
            <p:ph sz="half" idx="2"/>
          </p:nvPr>
        </p:nvGraphicFramePr>
        <p:xfrm>
          <a:off x="4277995" y="1825625"/>
          <a:ext cx="6509385" cy="551815"/>
        </p:xfrm>
        <a:graphic>
          <a:graphicData uri="http://schemas.openxmlformats.org/drawingml/2006/table">
            <a:tbl>
              <a:tblPr firstRow="1" bandRow="1">
                <a:tableStyleId>{5C22544A-7EE6-4342-B048-85BDC9FD1C3A}</a:tableStyleId>
              </a:tblPr>
              <a:tblGrid>
                <a:gridCol w="6509385"/>
              </a:tblGrid>
              <a:tr h="551815">
                <a:tc>
                  <a:txBody>
                    <a:bodyPr/>
                    <a:lstStyle/>
                    <a:p>
                      <a:pPr algn="ctr">
                        <a:buNone/>
                      </a:pPr>
                      <a:r>
                        <a:rPr lang="en-US" altLang="en-GB" sz="2800">
                          <a:latin typeface="Times New Roman" panose="02020603050405020304" pitchFamily="18" charset="0"/>
                          <a:cs typeface="Times New Roman" panose="02020603050405020304" pitchFamily="18" charset="0"/>
                          <a:sym typeface="+mn-ea"/>
                        </a:rPr>
                        <a:t>db.createCollection(name, options)</a:t>
                      </a:r>
                    </a:p>
                  </a:txBody>
                  <a:tcPr>
                    <a:solidFill>
                      <a:schemeClr val="tx1"/>
                    </a:solidFill>
                  </a:tcPr>
                </a:tc>
              </a:tr>
            </a:tbl>
          </a:graphicData>
        </a:graphic>
      </p:graphicFrame>
      <p:graphicFrame>
        <p:nvGraphicFramePr>
          <p:cNvPr id="5" name="Table 4"/>
          <p:cNvGraphicFramePr/>
          <p:nvPr/>
        </p:nvGraphicFramePr>
        <p:xfrm>
          <a:off x="4277995" y="2748915"/>
          <a:ext cx="6510020" cy="561340"/>
        </p:xfrm>
        <a:graphic>
          <a:graphicData uri="http://schemas.openxmlformats.org/drawingml/2006/table">
            <a:tbl>
              <a:tblPr firstRow="1" bandRow="1">
                <a:tableStyleId>{5C22544A-7EE6-4342-B048-85BDC9FD1C3A}</a:tableStyleId>
              </a:tblPr>
              <a:tblGrid>
                <a:gridCol w="6510020"/>
              </a:tblGrid>
              <a:tr h="561340">
                <a:tc>
                  <a:txBody>
                    <a:bodyPr/>
                    <a:lstStyle/>
                    <a:p>
                      <a:pPr algn="ctr">
                        <a:buNone/>
                      </a:pPr>
                      <a:r>
                        <a:rPr lang="en-US" altLang="en-GB" sz="2800">
                          <a:latin typeface="Times New Roman" panose="02020603050405020304" pitchFamily="18" charset="0"/>
                          <a:cs typeface="Times New Roman" panose="02020603050405020304" pitchFamily="18" charset="0"/>
                          <a:sym typeface="+mn-ea"/>
                        </a:rPr>
                        <a:t>db.COLLECTION_NAME.drop()</a:t>
                      </a:r>
                    </a:p>
                  </a:txBody>
                  <a:tcPr>
                    <a:solidFill>
                      <a:schemeClr val="tx1"/>
                    </a:solidFill>
                  </a:tcPr>
                </a:tc>
              </a:tr>
            </a:tbl>
          </a:graphicData>
        </a:graphic>
      </p:graphicFrame>
      <p:graphicFrame>
        <p:nvGraphicFramePr>
          <p:cNvPr id="7" name="Table 6"/>
          <p:cNvGraphicFramePr/>
          <p:nvPr/>
        </p:nvGraphicFramePr>
        <p:xfrm>
          <a:off x="4277995" y="3651885"/>
          <a:ext cx="6510020" cy="480695"/>
        </p:xfrm>
        <a:graphic>
          <a:graphicData uri="http://schemas.openxmlformats.org/drawingml/2006/table">
            <a:tbl>
              <a:tblPr firstRow="1" bandRow="1">
                <a:tableStyleId>{5C22544A-7EE6-4342-B048-85BDC9FD1C3A}</a:tableStyleId>
              </a:tblPr>
              <a:tblGrid>
                <a:gridCol w="6510020"/>
              </a:tblGrid>
              <a:tr h="480695">
                <a:tc>
                  <a:txBody>
                    <a:bodyPr/>
                    <a:lstStyle/>
                    <a:p>
                      <a:pPr algn="ctr">
                        <a:buNone/>
                      </a:pPr>
                      <a:r>
                        <a:rPr lang="en-US" altLang="en-GB" sz="2400">
                          <a:latin typeface="Times New Roman" panose="02020603050405020304" pitchFamily="18" charset="0"/>
                          <a:cs typeface="Times New Roman" panose="02020603050405020304" pitchFamily="18" charset="0"/>
                          <a:sym typeface="+mn-ea"/>
                        </a:rPr>
                        <a:t>db.COLLECTION_NAME.insert(document)</a:t>
                      </a:r>
                    </a:p>
                  </a:txBody>
                  <a:tcPr>
                    <a:solidFill>
                      <a:schemeClr val="tx1"/>
                    </a:solidFill>
                  </a:tcPr>
                </a:tc>
              </a:tr>
            </a:tbl>
          </a:graphicData>
        </a:graphic>
      </p:graphicFrame>
      <p:graphicFrame>
        <p:nvGraphicFramePr>
          <p:cNvPr id="8" name="Table 7"/>
          <p:cNvGraphicFramePr/>
          <p:nvPr/>
        </p:nvGraphicFramePr>
        <p:xfrm>
          <a:off x="4277360" y="4573905"/>
          <a:ext cx="6510020" cy="527685"/>
        </p:xfrm>
        <a:graphic>
          <a:graphicData uri="http://schemas.openxmlformats.org/drawingml/2006/table">
            <a:tbl>
              <a:tblPr firstRow="1" bandRow="1">
                <a:tableStyleId>{5C22544A-7EE6-4342-B048-85BDC9FD1C3A}</a:tableStyleId>
              </a:tblPr>
              <a:tblGrid>
                <a:gridCol w="6510020"/>
              </a:tblGrid>
              <a:tr h="527685">
                <a:tc>
                  <a:txBody>
                    <a:bodyPr/>
                    <a:lstStyle/>
                    <a:p>
                      <a:pPr algn="ctr">
                        <a:buNone/>
                      </a:pPr>
                      <a:r>
                        <a:rPr lang="en-US" altLang="en-GB" sz="2400">
                          <a:latin typeface="Times New Roman" panose="02020603050405020304" pitchFamily="18" charset="0"/>
                          <a:cs typeface="Times New Roman" panose="02020603050405020304" pitchFamily="18" charset="0"/>
                          <a:sym typeface="+mn-ea"/>
                        </a:rPr>
                        <a:t>db.COLLECTION_NAME.find(query)</a:t>
                      </a:r>
                    </a:p>
                  </a:txBody>
                  <a:tcPr>
                    <a:solidFill>
                      <a:schemeClr val="tx1"/>
                    </a:solidFill>
                  </a:tcPr>
                </a:tc>
              </a:tr>
            </a:tbl>
          </a:graphicData>
        </a:graphic>
      </p:graphicFrame>
      <p:graphicFrame>
        <p:nvGraphicFramePr>
          <p:cNvPr id="9" name="Table 8"/>
          <p:cNvGraphicFramePr/>
          <p:nvPr/>
        </p:nvGraphicFramePr>
        <p:xfrm>
          <a:off x="4277995" y="5506085"/>
          <a:ext cx="6510020" cy="822960"/>
        </p:xfrm>
        <a:graphic>
          <a:graphicData uri="http://schemas.openxmlformats.org/drawingml/2006/table">
            <a:tbl>
              <a:tblPr firstRow="1" bandRow="1">
                <a:tableStyleId>{5C22544A-7EE6-4342-B048-85BDC9FD1C3A}</a:tableStyleId>
              </a:tblPr>
              <a:tblGrid>
                <a:gridCol w="6510020"/>
              </a:tblGrid>
              <a:tr h="822960">
                <a:tc>
                  <a:txBody>
                    <a:bodyPr/>
                    <a:lstStyle/>
                    <a:p>
                      <a:pPr algn="ctr">
                        <a:buNone/>
                      </a:pPr>
                      <a:r>
                        <a:rPr lang="en-US" altLang="en-GB" sz="2400">
                          <a:latin typeface="Times New Roman" panose="02020603050405020304" pitchFamily="18" charset="0"/>
                          <a:cs typeface="Times New Roman" panose="02020603050405020304" pitchFamily="18" charset="0"/>
                          <a:sym typeface="+mn-ea"/>
                        </a:rPr>
                        <a:t>db.COLLECTION_NAME.update(query, update, options)</a:t>
                      </a:r>
                    </a:p>
                  </a:txBody>
                  <a:tcPr>
                    <a:solidFill>
                      <a:schemeClr val="tx1"/>
                    </a:solidFill>
                  </a:tcPr>
                </a:tc>
              </a:tr>
            </a:tbl>
          </a:graphicData>
        </a:graphic>
      </p:graphicFrame>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KẾT NỐI CSDL MONGODB</a:t>
            </a:r>
          </a:p>
        </p:txBody>
      </p:sp>
      <p:sp>
        <p:nvSpPr>
          <p:cNvPr id="3" name="Content Placeholder 2"/>
          <p:cNvSpPr>
            <a:spLocks noGrp="1"/>
          </p:cNvSpPr>
          <p:nvPr>
            <p:ph idx="1"/>
          </p:nvPr>
        </p:nvSpPr>
        <p:spPr>
          <a:xfrm>
            <a:off x="838200" y="1825625"/>
            <a:ext cx="10515600" cy="480504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Kết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liệu</a:t>
            </a:r>
            <a:r>
              <a:rPr lang="en-US" sz="2000" dirty="0">
                <a:latin typeface="Times New Roman" panose="02020603050405020304" pitchFamily="18" charset="0"/>
                <a:cs typeface="Times New Roman" panose="02020603050405020304" pitchFamily="18" charset="0"/>
              </a:rPr>
              <a:t> MongoDB </a:t>
            </a:r>
            <a:r>
              <a:rPr lang="en-US" sz="2000" dirty="0" err="1">
                <a:latin typeface="Times New Roman" panose="02020603050405020304" pitchFamily="18" charset="0"/>
                <a:cs typeface="Times New Roman" panose="02020603050405020304" pitchFamily="18" charset="0"/>
              </a:rPr>
              <a:t>bằng</a:t>
            </a:r>
            <a:r>
              <a:rPr lang="en-US" sz="2000" dirty="0">
                <a:latin typeface="Times New Roman" panose="02020603050405020304" pitchFamily="18" charset="0"/>
                <a:cs typeface="Times New Roman" panose="02020603050405020304" pitchFamily="18" charset="0"/>
              </a:rPr>
              <a:t> C#</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sym typeface="+mn-ea"/>
              </a:rPr>
              <a:t>Là</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cú</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pháp</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kết</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nối</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lên</a:t>
            </a:r>
            <a:r>
              <a:rPr lang="en-US" sz="2000" dirty="0">
                <a:latin typeface="Times New Roman" panose="02020603050405020304" pitchFamily="18" charset="0"/>
                <a:cs typeface="Times New Roman" panose="02020603050405020304" pitchFamily="18" charset="0"/>
                <a:sym typeface="+mn-ea"/>
              </a:rPr>
              <a:t> Server. </a:t>
            </a:r>
            <a:r>
              <a:rPr lang="en-US" sz="2000" dirty="0" err="1">
                <a:latin typeface="Times New Roman" panose="02020603050405020304" pitchFamily="18" charset="0"/>
                <a:cs typeface="Times New Roman" panose="02020603050405020304" pitchFamily="18" charset="0"/>
                <a:sym typeface="+mn-ea"/>
              </a:rPr>
              <a:t>Chúng</a:t>
            </a:r>
            <a:r>
              <a:rPr lang="en-US" sz="2000" dirty="0">
                <a:latin typeface="Times New Roman" panose="02020603050405020304" pitchFamily="18" charset="0"/>
                <a:cs typeface="Times New Roman" panose="02020603050405020304" pitchFamily="18" charset="0"/>
                <a:sym typeface="+mn-ea"/>
              </a:rPr>
              <a:t> ta </a:t>
            </a:r>
            <a:r>
              <a:rPr lang="en-US" sz="2000" dirty="0" err="1">
                <a:latin typeface="Times New Roman" panose="02020603050405020304" pitchFamily="18" charset="0"/>
                <a:cs typeface="Times New Roman" panose="02020603050405020304" pitchFamily="18" charset="0"/>
                <a:sym typeface="+mn-ea"/>
              </a:rPr>
              <a:t>chỉ</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đổi</a:t>
            </a:r>
            <a:r>
              <a:rPr lang="en-US" sz="2000" dirty="0">
                <a:latin typeface="Times New Roman" panose="02020603050405020304" pitchFamily="18" charset="0"/>
                <a:cs typeface="Times New Roman" panose="02020603050405020304" pitchFamily="18" charset="0"/>
                <a:sym typeface="+mn-ea"/>
              </a:rPr>
              <a:t> localhost </a:t>
            </a:r>
            <a:r>
              <a:rPr lang="en-US" sz="2000" dirty="0" err="1">
                <a:latin typeface="Times New Roman" panose="02020603050405020304" pitchFamily="18" charset="0"/>
                <a:cs typeface="Times New Roman" panose="02020603050405020304" pitchFamily="18" charset="0"/>
                <a:sym typeface="+mn-ea"/>
              </a:rPr>
              <a:t>thành</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tên</a:t>
            </a:r>
            <a:r>
              <a:rPr lang="en-US" sz="2000" dirty="0">
                <a:latin typeface="Times New Roman" panose="02020603050405020304" pitchFamily="18" charset="0"/>
                <a:cs typeface="Times New Roman" panose="02020603050405020304" pitchFamily="18" charset="0"/>
                <a:sym typeface="+mn-ea"/>
              </a:rPr>
              <a:t> Server(</a:t>
            </a:r>
            <a:r>
              <a:rPr lang="en-US" sz="2000" dirty="0" err="1">
                <a:latin typeface="Times New Roman" panose="02020603050405020304" pitchFamily="18" charset="0"/>
                <a:cs typeface="Times New Roman" panose="02020603050405020304" pitchFamily="18" charset="0"/>
                <a:sym typeface="+mn-ea"/>
              </a:rPr>
              <a:t>địa</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chỉ</a:t>
            </a:r>
            <a:r>
              <a:rPr lang="en-US" sz="2000" dirty="0">
                <a:latin typeface="Times New Roman" panose="02020603050405020304" pitchFamily="18" charset="0"/>
                <a:cs typeface="Times New Roman" panose="02020603050405020304" pitchFamily="18" charset="0"/>
                <a:sym typeface="+mn-ea"/>
              </a:rPr>
              <a:t> IP) </a:t>
            </a:r>
            <a:r>
              <a:rPr lang="en-US" sz="2000" dirty="0" err="1">
                <a:latin typeface="Times New Roman" panose="02020603050405020304" pitchFamily="18" charset="0"/>
                <a:cs typeface="Times New Roman" panose="02020603050405020304" pitchFamily="18" charset="0"/>
                <a:sym typeface="+mn-ea"/>
              </a:rPr>
              <a:t>và</a:t>
            </a:r>
            <a:r>
              <a:rPr lang="en-US" sz="2000" dirty="0">
                <a:latin typeface="Times New Roman" panose="02020603050405020304" pitchFamily="18" charset="0"/>
                <a:cs typeface="Times New Roman" panose="02020603050405020304" pitchFamily="18" charset="0"/>
                <a:sym typeface="+mn-ea"/>
              </a:rPr>
              <a:t> Port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sym typeface="+mn-ea"/>
            </a:endParaRPr>
          </a:p>
          <a:p>
            <a:pPr marL="0" indent="0">
              <a:buNone/>
            </a:pPr>
            <a:endParaRPr lang="en-US" sz="2000" dirty="0">
              <a:latin typeface="Times New Roman" panose="02020603050405020304" pitchFamily="18" charset="0"/>
              <a:cs typeface="Times New Roman" panose="02020603050405020304" pitchFamily="18" charset="0"/>
              <a:sym typeface="+mn-ea"/>
            </a:endParaRPr>
          </a:p>
          <a:p>
            <a:pPr marL="0" indent="0">
              <a:buNone/>
            </a:pPr>
            <a:r>
              <a:rPr lang="en-US" sz="2000" dirty="0">
                <a:latin typeface="Times New Roman" panose="02020603050405020304" pitchFamily="18" charset="0"/>
                <a:cs typeface="Times New Roman" panose="02020603050405020304" pitchFamily="18" charset="0"/>
                <a:sym typeface="+mn-ea"/>
              </a:rPr>
              <a:t>Dùng để kết nối tới Cơ sở dữ liệu tên là QuanLySanPham</a:t>
            </a:r>
            <a:endParaRPr lang="en-US" sz="2000"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1009650" y="2308349"/>
            <a:ext cx="8038972" cy="1461170"/>
          </a:xfrm>
          <a:prstGeom prst="rect">
            <a:avLst/>
          </a:prstGeom>
        </p:spPr>
      </p:pic>
      <p:sp>
        <p:nvSpPr>
          <p:cNvPr id="8" name="Rectangle: Rounded Corners 7"/>
          <p:cNvSpPr/>
          <p:nvPr/>
        </p:nvSpPr>
        <p:spPr>
          <a:xfrm>
            <a:off x="3455035" y="3958590"/>
            <a:ext cx="6191250" cy="539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mongodb://localhost:27017</a:t>
            </a:r>
            <a:endParaRPr lang="en-US" dirty="0">
              <a:solidFill>
                <a:srgbClr val="FF0000"/>
              </a:solidFill>
              <a:latin typeface="Times New Roman" panose="02020603050405020304" pitchFamily="18" charset="0"/>
              <a:cs typeface="Times New Roman" panose="02020603050405020304" pitchFamily="18" charset="0"/>
            </a:endParaRPr>
          </a:p>
          <a:p>
            <a:pPr algn="ctr"/>
            <a:endParaRPr lang="en-US" dirty="0"/>
          </a:p>
        </p:txBody>
      </p:sp>
      <p:sp>
        <p:nvSpPr>
          <p:cNvPr id="11" name="Rectangle: Rounded Corners 10"/>
          <p:cNvSpPr/>
          <p:nvPr/>
        </p:nvSpPr>
        <p:spPr>
          <a:xfrm>
            <a:off x="3455035" y="5240655"/>
            <a:ext cx="6191250" cy="469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Times New Roman" panose="02020603050405020304" pitchFamily="18" charset="0"/>
                <a:cs typeface="Times New Roman" panose="02020603050405020304" pitchFamily="18" charset="0"/>
              </a:rPr>
              <a:t>client.</a:t>
            </a:r>
            <a:r>
              <a:rPr lang="en-US" b="1" dirty="0" err="1">
                <a:solidFill>
                  <a:schemeClr val="bg1"/>
                </a:solidFill>
                <a:latin typeface="Times New Roman" panose="02020603050405020304" pitchFamily="18" charset="0"/>
                <a:cs typeface="Times New Roman" panose="02020603050405020304" pitchFamily="18" charset="0"/>
              </a:rPr>
              <a:t>GetDatabase</a:t>
            </a:r>
            <a:r>
              <a:rPr lang="en-US" dirty="0">
                <a:solidFill>
                  <a:schemeClr val="bg1"/>
                </a:solidFill>
                <a:latin typeface="Times New Roman" panose="02020603050405020304" pitchFamily="18" charset="0"/>
                <a:cs typeface="Times New Roman" panose="02020603050405020304" pitchFamily="18" charset="0"/>
              </a:rPr>
              <a:t>(“</a:t>
            </a:r>
            <a:r>
              <a:rPr lang="en-US" b="1" dirty="0" err="1">
                <a:solidFill>
                  <a:schemeClr val="bg1"/>
                </a:solidFill>
                <a:latin typeface="Times New Roman" panose="02020603050405020304" pitchFamily="18" charset="0"/>
                <a:cs typeface="Times New Roman" panose="02020603050405020304" pitchFamily="18" charset="0"/>
              </a:rPr>
              <a:t>QuanLySanPham</a:t>
            </a:r>
            <a:r>
              <a:rPr lang="en-US" dirty="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105785"/>
            <a:ext cx="10515600" cy="946150"/>
          </a:xfrm>
        </p:spPr>
        <p:txBody>
          <a:bodyPr/>
          <a:lstStyle/>
          <a:p>
            <a:pPr algn="ctr"/>
            <a:r>
              <a:rPr lang="en-US" sz="4000">
                <a:solidFill>
                  <a:srgbClr val="FF0000"/>
                </a:solidFill>
                <a:latin typeface="Times New Roman" panose="02020603050405020304" pitchFamily="18" charset="0"/>
                <a:cs typeface="Times New Roman" panose="02020603050405020304" pitchFamily="18" charset="0"/>
              </a:rPr>
              <a:t>TRÌNH BÀY ỨNG DỤNG MONGODB</a:t>
            </a: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190" y="667385"/>
            <a:ext cx="10515600" cy="1325563"/>
          </a:xfrm>
        </p:spPr>
        <p:txBody>
          <a:bodyPr>
            <a:normAutofit/>
          </a:bodyPr>
          <a:lstStyle/>
          <a:p>
            <a:pPr algn="ctr"/>
            <a:r>
              <a:rPr lang="en-US" b="1" dirty="0">
                <a:solidFill>
                  <a:srgbClr val="FF0000"/>
                </a:solidFill>
                <a:latin typeface="Times New Roman" panose="02020603050405020304" pitchFamily="18" charset="0"/>
                <a:ea typeface="+mj-lt"/>
                <a:cs typeface="Times New Roman" panose="02020603050405020304" pitchFamily="18" charset="0"/>
                <a:sym typeface="+mn-ea"/>
              </a:rPr>
              <a:t>TÌM HIỂU SƠ LƯỢC NOSQL</a:t>
            </a:r>
            <a:r>
              <a:rPr lang="en-US" b="1" dirty="0">
                <a:solidFill>
                  <a:srgbClr val="FF0000"/>
                </a:solidFill>
                <a:latin typeface="Times New Roman" panose="02020603050405020304" pitchFamily="18" charset="0"/>
                <a:ea typeface="+mj-lt"/>
                <a:cs typeface="Times New Roman" panose="02020603050405020304" pitchFamily="18" charset="0"/>
              </a:rPr>
              <a:t/>
            </a:r>
            <a:br>
              <a:rPr lang="en-US" b="1" dirty="0">
                <a:solidFill>
                  <a:srgbClr val="FF0000"/>
                </a:solidFill>
                <a:latin typeface="Times New Roman" panose="02020603050405020304" pitchFamily="18" charset="0"/>
                <a:ea typeface="+mj-lt"/>
                <a:cs typeface="Times New Roman" panose="02020603050405020304" pitchFamily="18" charset="0"/>
              </a:rPr>
            </a:br>
            <a:endParaRPr lang="en-US" b="1" dirty="0">
              <a:solidFill>
                <a:srgbClr val="FF0000"/>
              </a:solidFill>
              <a:latin typeface="Times New Roman" panose="02020603050405020304" pitchFamily="18" charset="0"/>
              <a:ea typeface="+mj-lt"/>
              <a:cs typeface="Times New Roman" panose="02020603050405020304" pitchFamily="18" charset="0"/>
            </a:endParaRPr>
          </a:p>
        </p:txBody>
      </p:sp>
      <p:sp>
        <p:nvSpPr>
          <p:cNvPr id="3" name="Content Placeholder 2"/>
          <p:cNvSpPr>
            <a:spLocks noGrp="1"/>
          </p:cNvSpPr>
          <p:nvPr>
            <p:ph idx="1"/>
          </p:nvPr>
        </p:nvSpPr>
        <p:spPr>
          <a:xfrm>
            <a:off x="758190" y="2894330"/>
            <a:ext cx="10515600" cy="4351338"/>
          </a:xfrm>
        </p:spPr>
        <p:txBody>
          <a:bodyPr/>
          <a:lstStyle/>
          <a:p>
            <a:r>
              <a:rPr lang="en-US" dirty="0" err="1"/>
              <a:t>Một</a:t>
            </a:r>
            <a:r>
              <a:rPr lang="en-US" dirty="0"/>
              <a:t> </a:t>
            </a:r>
            <a:r>
              <a:rPr lang="en-US" dirty="0" err="1"/>
              <a:t>số</a:t>
            </a:r>
            <a:r>
              <a:rPr lang="en-US" dirty="0"/>
              <a:t> </a:t>
            </a:r>
            <a:r>
              <a:rPr lang="en-US" dirty="0" err="1"/>
              <a:t>đặc</a:t>
            </a:r>
            <a:r>
              <a:rPr lang="en-US" dirty="0"/>
              <a:t> </a:t>
            </a:r>
            <a:r>
              <a:rPr lang="en-US" dirty="0" err="1"/>
              <a:t>điểm</a:t>
            </a:r>
            <a:r>
              <a:rPr lang="en-US" dirty="0"/>
              <a:t> </a:t>
            </a:r>
            <a:r>
              <a:rPr lang="en-US" dirty="0" err="1"/>
              <a:t>nhận</a:t>
            </a:r>
            <a:r>
              <a:rPr lang="en-US" dirty="0"/>
              <a:t> </a:t>
            </a:r>
            <a:r>
              <a:rPr lang="en-US" dirty="0" err="1"/>
              <a:t>dạng</a:t>
            </a:r>
            <a:r>
              <a:rPr lang="en-US" dirty="0"/>
              <a:t> </a:t>
            </a:r>
            <a:r>
              <a:rPr lang="en-US" dirty="0" err="1"/>
              <a:t>cho</a:t>
            </a:r>
            <a:r>
              <a:rPr lang="en-US" dirty="0"/>
              <a:t> </a:t>
            </a:r>
            <a:r>
              <a:rPr lang="en-US" dirty="0" err="1"/>
              <a:t>thế</a:t>
            </a:r>
            <a:r>
              <a:rPr lang="en-US" dirty="0"/>
              <a:t> </a:t>
            </a:r>
            <a:r>
              <a:rPr lang="en-US" dirty="0" err="1"/>
              <a:t>hệ</a:t>
            </a:r>
            <a:r>
              <a:rPr lang="en-US" dirty="0"/>
              <a:t> </a:t>
            </a:r>
            <a:r>
              <a:rPr lang="en-US" dirty="0" err="1"/>
              <a:t>CSDL</a:t>
            </a:r>
            <a:r>
              <a:rPr lang="en-US" dirty="0"/>
              <a:t> </a:t>
            </a:r>
            <a:r>
              <a:rPr lang="en-US" dirty="0" err="1"/>
              <a:t>mới</a:t>
            </a:r>
            <a:r>
              <a:rPr lang="en-US" dirty="0"/>
              <a:t> </a:t>
            </a:r>
            <a:r>
              <a:rPr lang="en-US" dirty="0" err="1"/>
              <a:t>này</a:t>
            </a:r>
            <a:r>
              <a:rPr lang="en-US" dirty="0"/>
              <a:t> </a:t>
            </a:r>
            <a:r>
              <a:rPr lang="en-US" dirty="0" err="1"/>
              <a:t>bao</a:t>
            </a:r>
            <a:r>
              <a:rPr lang="en-US" dirty="0"/>
              <a:t> </a:t>
            </a:r>
            <a:r>
              <a:rPr lang="en-US" dirty="0" err="1"/>
              <a:t>gồm</a:t>
            </a:r>
            <a:r>
              <a:rPr lang="en-US" dirty="0"/>
              <a:t>: schema-free, </a:t>
            </a:r>
            <a:r>
              <a:rPr lang="en-US" dirty="0" err="1"/>
              <a:t>hỗ</a:t>
            </a:r>
            <a:r>
              <a:rPr lang="en-US" dirty="0"/>
              <a:t> </a:t>
            </a:r>
            <a:r>
              <a:rPr lang="en-US" dirty="0" err="1"/>
              <a:t>trợ</a:t>
            </a:r>
            <a:r>
              <a:rPr lang="en-US" dirty="0"/>
              <a:t> </a:t>
            </a:r>
            <a:r>
              <a:rPr lang="en-US" dirty="0" err="1"/>
              <a:t>mở</a:t>
            </a:r>
            <a:r>
              <a:rPr lang="en-US" dirty="0"/>
              <a:t> </a:t>
            </a:r>
            <a:r>
              <a:rPr lang="en-US" dirty="0" err="1"/>
              <a:t>rộng</a:t>
            </a:r>
            <a:r>
              <a:rPr lang="en-US" dirty="0"/>
              <a:t> </a:t>
            </a:r>
            <a:r>
              <a:rPr lang="en-US" dirty="0" err="1"/>
              <a:t>dễ</a:t>
            </a:r>
            <a:r>
              <a:rPr lang="en-US" dirty="0"/>
              <a:t> </a:t>
            </a:r>
            <a:r>
              <a:rPr lang="en-US" dirty="0" err="1"/>
              <a:t>dàng</a:t>
            </a:r>
            <a:r>
              <a:rPr lang="en-US" dirty="0"/>
              <a:t>, API </a:t>
            </a:r>
            <a:r>
              <a:rPr lang="en-US" dirty="0" err="1"/>
              <a:t>đơn</a:t>
            </a:r>
            <a:r>
              <a:rPr lang="en-US" dirty="0"/>
              <a:t> </a:t>
            </a:r>
            <a:r>
              <a:rPr lang="en-US" dirty="0" err="1"/>
              <a:t>giản</a:t>
            </a:r>
            <a:r>
              <a:rPr lang="en-US" dirty="0"/>
              <a:t>, </a:t>
            </a:r>
            <a:r>
              <a:rPr lang="en-US" dirty="0" err="1"/>
              <a:t>nhất</a:t>
            </a:r>
            <a:r>
              <a:rPr lang="en-US" dirty="0"/>
              <a:t> </a:t>
            </a:r>
            <a:r>
              <a:rPr lang="en-US" dirty="0" err="1"/>
              <a:t>quán</a:t>
            </a:r>
            <a:r>
              <a:rPr lang="en-US" dirty="0"/>
              <a:t> </a:t>
            </a:r>
            <a:r>
              <a:rPr lang="en-US" dirty="0" err="1"/>
              <a:t>cuối</a:t>
            </a:r>
            <a:r>
              <a:rPr lang="en-US" dirty="0"/>
              <a:t> (eventual consistency), </a:t>
            </a:r>
            <a:r>
              <a:rPr lang="en-US" dirty="0" err="1"/>
              <a:t>không</a:t>
            </a:r>
            <a:r>
              <a:rPr lang="en-US" dirty="0"/>
              <a:t> </a:t>
            </a:r>
            <a:r>
              <a:rPr lang="en-US" dirty="0" err="1"/>
              <a:t>giới</a:t>
            </a:r>
            <a:r>
              <a:rPr lang="en-US" dirty="0"/>
              <a:t> </a:t>
            </a:r>
            <a:r>
              <a:rPr lang="en-US" dirty="0" err="1"/>
              <a:t>hạn</a:t>
            </a:r>
            <a:r>
              <a:rPr lang="en-US" dirty="0"/>
              <a:t> </a:t>
            </a:r>
            <a:r>
              <a:rPr lang="en-US" dirty="0" err="1"/>
              <a:t>không</a:t>
            </a:r>
            <a:r>
              <a:rPr lang="en-US" dirty="0"/>
              <a:t> </a:t>
            </a:r>
            <a:r>
              <a:rPr lang="en-US" dirty="0" err="1"/>
              <a:t>gian</a:t>
            </a:r>
            <a:r>
              <a:rPr lang="en-US" dirty="0"/>
              <a:t> </a:t>
            </a:r>
            <a:r>
              <a:rPr lang="en-US" dirty="0" err="1"/>
              <a:t>dữ</a:t>
            </a:r>
            <a:r>
              <a:rPr lang="en-US" dirty="0"/>
              <a:t> </a:t>
            </a:r>
            <a:r>
              <a:rPr lang="en-US" dirty="0" err="1"/>
              <a:t>liệu</a:t>
            </a:r>
            <a:r>
              <a:rPr lang="en-US" dirty="0"/>
              <a:t>,...</a:t>
            </a: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Danh sách các CSDL NoSQL</a:t>
            </a:r>
          </a:p>
        </p:txBody>
      </p:sp>
      <p:sp>
        <p:nvSpPr>
          <p:cNvPr id="3" name="Content Placeholder 2"/>
          <p:cNvSpPr>
            <a:spLocks noGrp="1"/>
          </p:cNvSpPr>
          <p:nvPr>
            <p:ph idx="1"/>
          </p:nvPr>
        </p:nvSpPr>
        <p:spPr/>
        <p:txBody>
          <a:bodyPr/>
          <a:lstStyle/>
          <a:p>
            <a:r>
              <a:rPr lang="en-US"/>
              <a:t>1. Wide Column Store / Column Families</a:t>
            </a:r>
          </a:p>
          <a:p>
            <a:endParaRPr lang="en-US"/>
          </a:p>
          <a:p>
            <a:r>
              <a:rPr lang="en-US"/>
              <a:t>2. Key-Value Store/Tuple store</a:t>
            </a:r>
          </a:p>
          <a:p>
            <a:endParaRPr lang="en-US"/>
          </a:p>
          <a:p>
            <a:r>
              <a:rPr lang="en-US"/>
              <a:t>3. Document Store: MongoDB</a:t>
            </a:r>
          </a:p>
          <a:p>
            <a:endParaRPr lang="en-US"/>
          </a:p>
          <a:p>
            <a:r>
              <a:rPr lang="en-US"/>
              <a:t>4. Graph Database</a:t>
            </a:r>
          </a:p>
          <a:p>
            <a:endParaRPr lang="en-US"/>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ea typeface="+mj-lt"/>
                <a:cs typeface="+mj-lt"/>
              </a:rPr>
              <a:t>ƯU ĐIỂM NOSQL</a:t>
            </a:r>
          </a:p>
        </p:txBody>
      </p:sp>
      <p:sp>
        <p:nvSpPr>
          <p:cNvPr id="3" name="Content Placeholder 2"/>
          <p:cNvSpPr>
            <a:spLocks noGrp="1"/>
          </p:cNvSpPr>
          <p:nvPr>
            <p:ph idx="1"/>
          </p:nvPr>
        </p:nvSpPr>
        <p:spPr>
          <a:xfrm>
            <a:off x="307340" y="1825625"/>
            <a:ext cx="11674475" cy="4351655"/>
          </a:xfrm>
        </p:spPr>
        <p:txBody>
          <a:bodyPr vert="horz" lIns="91440" tIns="45720" rIns="91440" bIns="45720" rtlCol="0" anchor="t">
            <a:normAutofit/>
          </a:bodyPr>
          <a:lstStyle/>
          <a:p>
            <a:r>
              <a:rPr lang="en-US" b="1" dirty="0" err="1">
                <a:latin typeface="Times New Roman" panose="02020603050405020304" pitchFamily="18" charset="0"/>
                <a:ea typeface="+mn-lt"/>
                <a:cs typeface="Times New Roman" panose="02020603050405020304" pitchFamily="18" charset="0"/>
              </a:rPr>
              <a:t>Nó</a:t>
            </a:r>
            <a:r>
              <a:rPr lang="en-US" b="1" dirty="0">
                <a:latin typeface="Times New Roman" panose="02020603050405020304" pitchFamily="18" charset="0"/>
                <a:ea typeface="+mn-lt"/>
                <a:cs typeface="Times New Roman" panose="02020603050405020304" pitchFamily="18" charset="0"/>
              </a:rPr>
              <a:t> </a:t>
            </a:r>
            <a:r>
              <a:rPr lang="en-US" b="1" dirty="0" err="1">
                <a:latin typeface="Times New Roman" panose="02020603050405020304" pitchFamily="18" charset="0"/>
                <a:ea typeface="+mn-lt"/>
                <a:cs typeface="Times New Roman" panose="02020603050405020304" pitchFamily="18" charset="0"/>
              </a:rPr>
              <a:t>là</a:t>
            </a:r>
            <a:r>
              <a:rPr lang="en-US" b="1" dirty="0">
                <a:latin typeface="Times New Roman" panose="02020603050405020304" pitchFamily="18" charset="0"/>
                <a:ea typeface="+mn-lt"/>
                <a:cs typeface="Times New Roman" panose="02020603050405020304" pitchFamily="18" charset="0"/>
              </a:rPr>
              <a:t> </a:t>
            </a:r>
            <a:r>
              <a:rPr lang="en-US" b="1" dirty="0" err="1">
                <a:latin typeface="Times New Roman" panose="02020603050405020304" pitchFamily="18" charset="0"/>
                <a:ea typeface="+mn-lt"/>
                <a:cs typeface="Times New Roman" panose="02020603050405020304" pitchFamily="18" charset="0"/>
              </a:rPr>
              <a:t>nguồn</a:t>
            </a:r>
            <a:r>
              <a:rPr lang="en-US" b="1" dirty="0">
                <a:latin typeface="Times New Roman" panose="02020603050405020304" pitchFamily="18" charset="0"/>
                <a:ea typeface="+mn-lt"/>
                <a:cs typeface="Times New Roman" panose="02020603050405020304" pitchFamily="18" charset="0"/>
              </a:rPr>
              <a:t> </a:t>
            </a:r>
            <a:r>
              <a:rPr lang="en-US" b="1" dirty="0" err="1">
                <a:latin typeface="Times New Roman" panose="02020603050405020304" pitchFamily="18" charset="0"/>
                <a:ea typeface="+mn-lt"/>
                <a:cs typeface="Times New Roman" panose="02020603050405020304" pitchFamily="18" charset="0"/>
              </a:rPr>
              <a:t>mở</a:t>
            </a:r>
            <a:r>
              <a:rPr lang="en-US" b="1" dirty="0">
                <a:latin typeface="Times New Roman" panose="02020603050405020304" pitchFamily="18" charset="0"/>
                <a:ea typeface="+mn-lt"/>
                <a:cs typeface="Times New Roman" panose="02020603050405020304" pitchFamily="18" charset="0"/>
              </a:rPr>
              <a:t>:</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Các</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sản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phẩm</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nguồn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mở</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đưa</a:t>
            </a:r>
            <a:r>
              <a:rPr lang="en-US" dirty="0">
                <a:latin typeface="Times New Roman" panose="02020603050405020304" pitchFamily="18" charset="0"/>
                <a:ea typeface="+mn-lt"/>
                <a:cs typeface="Times New Roman" panose="02020603050405020304" pitchFamily="18" charset="0"/>
              </a:rPr>
              <a:t> ra </a:t>
            </a:r>
            <a:r>
              <a:rPr lang="en-US" dirty="0" err="1">
                <a:latin typeface="Times New Roman" panose="02020603050405020304" pitchFamily="18" charset="0"/>
                <a:ea typeface="+mn-lt"/>
                <a:cs typeface="Times New Roman" panose="02020603050405020304" pitchFamily="18" charset="0"/>
              </a:rPr>
              <a:t>cho</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những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người</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phát</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triển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với</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một</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vài</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lợi</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ích</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lớn</a:t>
            </a:r>
            <a:r>
              <a:rPr lang="en-US" dirty="0">
                <a:latin typeface="Times New Roman" panose="02020603050405020304" pitchFamily="18" charset="0"/>
                <a:ea typeface="+mn-lt"/>
                <a:cs typeface="Times New Roman" panose="02020603050405020304" pitchFamily="18" charset="0"/>
              </a:rPr>
              <a:t> lao, </a:t>
            </a:r>
            <a:r>
              <a:rPr lang="en-US" dirty="0" err="1">
                <a:latin typeface="Times New Roman" panose="02020603050405020304" pitchFamily="18" charset="0"/>
                <a:ea typeface="+mn-lt"/>
                <a:cs typeface="Times New Roman" panose="02020603050405020304" pitchFamily="18" charset="0"/>
              </a:rPr>
              <a:t>trong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đó</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có</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tình</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trạng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không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có</a:t>
            </a:r>
            <a:r>
              <a:rPr lang="en-US" dirty="0">
                <a:latin typeface="Times New Roman" panose="02020603050405020304" pitchFamily="18" charset="0"/>
                <a:ea typeface="+mn-lt"/>
                <a:cs typeface="Times New Roman" panose="02020603050405020304" pitchFamily="18" charset="0"/>
              </a:rPr>
              <a:t> chi </a:t>
            </a:r>
            <a:r>
              <a:rPr lang="en-US" dirty="0" err="1">
                <a:latin typeface="Times New Roman" panose="02020603050405020304" pitchFamily="18" charset="0"/>
                <a:ea typeface="+mn-lt"/>
                <a:cs typeface="Times New Roman" panose="02020603050405020304" pitchFamily="18" charset="0"/>
              </a:rPr>
              <a:t>phí</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của</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chúng</a:t>
            </a:r>
            <a:r>
              <a:rPr lang="en-US" dirty="0">
                <a:latin typeface="Times New Roman" panose="02020603050405020304" pitchFamily="18" charset="0"/>
                <a:ea typeface="+mn-lt"/>
                <a:cs typeface="Times New Roman" panose="02020603050405020304" pitchFamily="18" charset="0"/>
              </a:rPr>
              <a:t>.</a:t>
            </a:r>
          </a:p>
          <a:p>
            <a:r>
              <a:rPr lang="en-US" dirty="0" err="1">
                <a:latin typeface="Times New Roman" panose="02020603050405020304" pitchFamily="18" charset="0"/>
                <a:ea typeface="+mn-lt"/>
                <a:cs typeface="Times New Roman" panose="02020603050405020304" pitchFamily="18" charset="0"/>
              </a:rPr>
              <a:t>Việc</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mở</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rộng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phạm</a:t>
            </a:r>
            <a:r>
              <a:rPr lang="en-US" dirty="0">
                <a:latin typeface="Times New Roman" panose="02020603050405020304" pitchFamily="18" charset="0"/>
                <a:ea typeface="+mn-lt"/>
                <a:cs typeface="Times New Roman" panose="02020603050405020304" pitchFamily="18" charset="0"/>
              </a:rPr>
              <a:t> vi </a:t>
            </a:r>
            <a:r>
              <a:rPr lang="en-US" dirty="0" err="1">
                <a:latin typeface="Times New Roman" panose="02020603050405020304" pitchFamily="18" charset="0"/>
                <a:ea typeface="+mn-lt"/>
                <a:cs typeface="Times New Roman" panose="02020603050405020304" pitchFamily="18" charset="0"/>
              </a:rPr>
              <a:t>là</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mềm</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dẻo</a:t>
            </a:r>
            <a:endParaRPr lang="en-US" dirty="0">
              <a:latin typeface="Times New Roman" panose="02020603050405020304" pitchFamily="18" charset="0"/>
              <a:ea typeface="+mn-lt"/>
              <a:cs typeface="Times New Roman" panose="02020603050405020304" pitchFamily="18" charset="0"/>
            </a:endParaRPr>
          </a:p>
          <a:p>
            <a:r>
              <a:rPr lang="en-US" dirty="0" err="1">
                <a:latin typeface="Times New Roman" panose="02020603050405020304" pitchFamily="18" charset="0"/>
                <a:ea typeface="+mn-lt"/>
                <a:cs typeface="Times New Roman" panose="02020603050405020304" pitchFamily="18" charset="0"/>
              </a:rPr>
              <a:t>Các</a:t>
            </a:r>
            <a:r>
              <a:rPr lang="en-US" dirty="0">
                <a:latin typeface="Times New Roman" panose="02020603050405020304" pitchFamily="18" charset="0"/>
                <a:ea typeface="+mn-lt"/>
                <a:cs typeface="Times New Roman" panose="02020603050405020304" pitchFamily="18" charset="0"/>
              </a:rPr>
              <a:t> CSDL NoSQL </a:t>
            </a:r>
            <a:r>
              <a:rPr lang="en-US" dirty="0" err="1">
                <a:latin typeface="Times New Roman" panose="02020603050405020304" pitchFamily="18" charset="0"/>
                <a:ea typeface="+mn-lt"/>
                <a:cs typeface="Times New Roman" panose="02020603050405020304" pitchFamily="18" charset="0"/>
              </a:rPr>
              <a:t>khác</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nhau</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cho</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những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dự</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án</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khác</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nhau</a:t>
            </a:r>
            <a:endParaRPr lang="en-US" dirty="0">
              <a:latin typeface="Times New Roman" panose="02020603050405020304" pitchFamily="18" charset="0"/>
              <a:ea typeface="+mn-lt"/>
              <a:cs typeface="Times New Roman" panose="02020603050405020304" pitchFamily="18" charset="0"/>
            </a:endParaRPr>
          </a:p>
          <a:p>
            <a:r>
              <a:rPr lang="en-US" dirty="0">
                <a:latin typeface="Times New Roman" panose="02020603050405020304" pitchFamily="18" charset="0"/>
                <a:ea typeface="+mn-lt"/>
                <a:cs typeface="Times New Roman" panose="02020603050405020304" pitchFamily="18" charset="0"/>
              </a:rPr>
              <a:t>NoSQL </a:t>
            </a:r>
            <a:r>
              <a:rPr lang="en-US" dirty="0" err="1">
                <a:latin typeface="Times New Roman" panose="02020603050405020304" pitchFamily="18" charset="0"/>
                <a:ea typeface="+mn-lt"/>
                <a:cs typeface="Times New Roman" panose="02020603050405020304" pitchFamily="18" charset="0"/>
              </a:rPr>
              <a:t>phù</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hợp</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với</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công</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nghệ</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đám</a:t>
            </a:r>
            <a:r>
              <a:rPr lang="en-US" dirty="0">
                <a:latin typeface="Times New Roman" panose="02020603050405020304" pitchFamily="18" charset="0"/>
                <a:ea typeface="+mn-lt"/>
                <a:cs typeface="Times New Roman" panose="02020603050405020304" pitchFamily="18" charset="0"/>
              </a:rPr>
              <a:t> </a:t>
            </a:r>
            <a:r>
              <a:rPr lang="en-US" dirty="0" err="1">
                <a:latin typeface="Times New Roman" panose="02020603050405020304" pitchFamily="18" charset="0"/>
                <a:ea typeface="+mn-lt"/>
                <a:cs typeface="Times New Roman" panose="02020603050405020304" pitchFamily="18" charset="0"/>
              </a:rPr>
              <a:t>mây:  Các máy chủ ngày nay là không đắt và có thể dễ dàng mở rộng phạm vi được theo yêu cầu có sử dụng một dịch vụ </a:t>
            </a:r>
          </a:p>
          <a:p>
            <a:r>
              <a:rPr lang="en-US" dirty="0">
                <a:latin typeface="Times New Roman" panose="02020603050405020304" pitchFamily="18" charset="0"/>
                <a:cs typeface="Times New Roman" panose="02020603050405020304" pitchFamily="18" charset="0"/>
              </a:rPr>
              <a:t>...</a:t>
            </a: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02434" y="2103437"/>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TÌM HIỂU VỀ MONGODB</a:t>
            </a:r>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CƠ BẢN VỀ MONGODB</a:t>
            </a:r>
          </a:p>
        </p:txBody>
      </p:sp>
      <p:sp>
        <p:nvSpPr>
          <p:cNvPr id="3" name="Content Placeholder 2"/>
          <p:cNvSpPr>
            <a:spLocks noGrp="1"/>
          </p:cNvSpPr>
          <p:nvPr>
            <p:ph idx="1"/>
          </p:nvPr>
        </p:nvSpPr>
        <p:spPr/>
        <p:txBody>
          <a:bodyPr/>
          <a:lstStyle/>
          <a:p>
            <a:pPr marL="0" indent="0">
              <a:buFont typeface="+mj-lt"/>
              <a:buNone/>
            </a:pPr>
            <a:endParaRPr lang="en-US" dirty="0">
              <a:latin typeface="Times New Roman" panose="02020603050405020304" pitchFamily="18" charset="0"/>
              <a:cs typeface="Times New Roman" panose="02020603050405020304" pitchFamily="18" charset="0"/>
            </a:endParaRPr>
          </a:p>
          <a:p>
            <a:pPr lvl="1"/>
            <a:r>
              <a:rPr lang="vi-VN" dirty="0">
                <a:latin typeface="Times New Roman" panose="02020603050405020304" pitchFamily="18" charset="0"/>
                <a:cs typeface="Times New Roman" panose="02020603050405020304" pitchFamily="18" charset="0"/>
              </a:rPr>
              <a:t>MongoDB là hệ quản trị cơ sở dữ liệu NoSQL hướng văn bản. Mongo</a:t>
            </a:r>
            <a:r>
              <a:rPr lang="en-US" altLang="vi-VN" dirty="0">
                <a:latin typeface="Times New Roman" panose="02020603050405020304" pitchFamily="18" charset="0"/>
                <a:cs typeface="Times New Roman" panose="02020603050405020304" pitchFamily="18" charset="0"/>
              </a:rPr>
              <a:t>DB</a:t>
            </a:r>
            <a:r>
              <a:rPr lang="vi-VN" dirty="0">
                <a:latin typeface="Times New Roman" panose="02020603050405020304" pitchFamily="18" charset="0"/>
                <a:cs typeface="Times New Roman" panose="02020603050405020304" pitchFamily="18" charset="0"/>
              </a:rPr>
              <a:t> được phát triển bởi công ty phần mềm 10gen vào năm 2007. Năm 2009 Mong</a:t>
            </a:r>
            <a:r>
              <a:rPr lang="en-US" altLang="vi-VN" dirty="0">
                <a:latin typeface="Times New Roman" panose="02020603050405020304" pitchFamily="18" charset="0"/>
                <a:cs typeface="Times New Roman" panose="02020603050405020304" pitchFamily="18" charset="0"/>
              </a:rPr>
              <a:t>o</a:t>
            </a:r>
            <a:r>
              <a:rPr lang="vi-VN" dirty="0">
                <a:latin typeface="Times New Roman" panose="02020603050405020304" pitchFamily="18" charset="0"/>
                <a:cs typeface="Times New Roman" panose="02020603050405020304" pitchFamily="18" charset="0"/>
              </a:rPr>
              <a:t>DB được phát hành mã nguồn mở vào năm 2009.</a:t>
            </a: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1"/>
            <a:r>
              <a:rPr lang="vi-VN" dirty="0">
                <a:latin typeface="+mj-lt"/>
              </a:rPr>
              <a:t>MongoDB được viết bởi ngôn ngữ C++. Chính vì được viết bởi C++ nên nó có khả năng tính toán với tốc độ cao chứ không giống như các hệ quản trị CSDL hiện nay.</a:t>
            </a:r>
            <a:endParaRPr lang="en-US" dirty="0">
              <a:latin typeface="+mj-lt"/>
              <a:cs typeface="Times New Roman" panose="02020603050405020304" pitchFamily="18" charset="0"/>
            </a:endParaRPr>
          </a:p>
        </p:txBody>
      </p:sp>
    </p:spTree>
  </p:cSld>
  <p:clrMapOvr>
    <a:masterClrMapping/>
  </p:clrMapOvr>
  <p:transition>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sym typeface="+mn-ea"/>
              </a:rPr>
              <a:t>CƠ BẢN VỀ MONGODB</a:t>
            </a:r>
            <a:endParaRPr lang="en-US" dirty="0"/>
          </a:p>
        </p:txBody>
      </p:sp>
      <p:sp>
        <p:nvSpPr>
          <p:cNvPr id="3" name="Content Placeholder 2"/>
          <p:cNvSpPr>
            <a:spLocks noGrp="1"/>
          </p:cNvSpPr>
          <p:nvPr>
            <p:ph idx="1"/>
          </p:nvPr>
        </p:nvSpPr>
        <p:spPr/>
        <p:txBody>
          <a:bodyPr/>
          <a:lstStyle/>
          <a:p>
            <a:pPr lvl="1"/>
            <a:r>
              <a:rPr lang="vi-VN" dirty="0">
                <a:latin typeface="+mj-lt"/>
              </a:rPr>
              <a:t>MongoDB được sử dụng bởi nhiều hãng lớn như MTV Networks , Adobe , Google , Cisco , Ebay , Facebook , ….</a:t>
            </a:r>
            <a:endParaRPr lang="en-US" dirty="0">
              <a:latin typeface="+mj-lt"/>
            </a:endParaRPr>
          </a:p>
          <a:p>
            <a:pPr lvl="1"/>
            <a:endParaRPr lang="en-US" dirty="0">
              <a:latin typeface="+mj-lt"/>
            </a:endParaRPr>
          </a:p>
          <a:p>
            <a:pPr lvl="1"/>
            <a:r>
              <a:rPr lang="vi-VN" dirty="0">
                <a:latin typeface="+mj-lt"/>
              </a:rPr>
              <a:t>MongoDB có khả năng tương thích với Windows, Linux, OS X, Solaris. Hỗ trợ cho nhiều ngôn ngữ như :C, C++, C#/.Net , Java , Javascript , Node.JS , PHP , Python,….</a:t>
            </a:r>
            <a:endParaRPr lang="en-US" dirty="0">
              <a:latin typeface="+mj-lt"/>
            </a:endParaRPr>
          </a:p>
        </p:txBody>
      </p:sp>
    </p:spTree>
  </p:cSld>
  <p:clrMapOvr>
    <a:masterClrMapping/>
  </p:clrMapOvr>
  <p:transition>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sym typeface="+mn-ea"/>
              </a:rPr>
              <a:t>CƠ BẢN VỀ MONGODB</a:t>
            </a:r>
            <a:endParaRPr lang="en-US" dirty="0"/>
          </a:p>
        </p:txBody>
      </p:sp>
      <p:sp>
        <p:nvSpPr>
          <p:cNvPr id="3" name="Content Placeholder 2"/>
          <p:cNvSpPr>
            <a:spLocks noGrp="1"/>
          </p:cNvSpPr>
          <p:nvPr>
            <p:ph idx="1"/>
          </p:nvPr>
        </p:nvSpPr>
        <p:spPr>
          <a:xfrm>
            <a:off x="838200" y="1825625"/>
            <a:ext cx="10515600" cy="4834255"/>
          </a:xfrm>
        </p:spPr>
        <p:txBody>
          <a:bodyPr>
            <a:normAutofit/>
          </a:bodyPr>
          <a:lstStyle/>
          <a:p>
            <a:pPr marL="0" indent="0">
              <a:buNone/>
            </a:pPr>
            <a:endParaRPr lang="en-US" dirty="0" err="1">
              <a:solidFill>
                <a:schemeClr val="accent6"/>
              </a:solidFill>
              <a:latin typeface="Times New Roman" panose="02020603050405020304" pitchFamily="18" charset="0"/>
              <a:cs typeface="Times New Roman" panose="02020603050405020304" pitchFamily="18" charset="0"/>
            </a:endParaRPr>
          </a:p>
          <a:p>
            <a:pPr marL="0" indent="0">
              <a:buNone/>
            </a:pPr>
            <a:r>
              <a:rPr lang="en-US" altLang="vi-VN"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MongoDB cũng có cấu trúc lưu trữ tương tự </a:t>
            </a:r>
            <a:r>
              <a:rPr lang="vi-VN" b="1" dirty="0">
                <a:latin typeface="Times New Roman" panose="02020603050405020304" pitchFamily="18" charset="0"/>
                <a:cs typeface="Times New Roman" panose="02020603050405020304" pitchFamily="18" charset="0"/>
              </a:rPr>
              <a:t>JSON</a:t>
            </a:r>
            <a:r>
              <a:rPr lang="vi-VN" dirty="0">
                <a:latin typeface="Times New Roman" panose="02020603050405020304" pitchFamily="18" charset="0"/>
                <a:cs typeface="Times New Roman" panose="02020603050405020304" pitchFamily="18" charset="0"/>
              </a:rPr>
              <a:t> , chính vì thế nó có hiệu suất cao, tương tác nhanh và khả năng mở rộng tốt, nó hoạt động trên khái niệm </a:t>
            </a:r>
            <a:r>
              <a:rPr lang="vi-VN" b="1" dirty="0">
                <a:latin typeface="Times New Roman" panose="02020603050405020304" pitchFamily="18" charset="0"/>
                <a:cs typeface="Times New Roman" panose="02020603050405020304" pitchFamily="18" charset="0"/>
              </a:rPr>
              <a:t>Collection</a:t>
            </a:r>
            <a:r>
              <a:rPr lang="vi-VN" dirty="0">
                <a:latin typeface="Times New Roman" panose="02020603050405020304" pitchFamily="18" charset="0"/>
                <a:cs typeface="Times New Roman" panose="02020603050405020304" pitchFamily="18" charset="0"/>
              </a:rPr>
              <a:t> và </a:t>
            </a:r>
            <a:r>
              <a:rPr lang="vi-VN" b="1" dirty="0">
                <a:latin typeface="Times New Roman" panose="02020603050405020304" pitchFamily="18" charset="0"/>
                <a:cs typeface="Times New Roman" panose="02020603050405020304" pitchFamily="18" charset="0"/>
              </a:rPr>
              <a:t>Document</a:t>
            </a:r>
            <a:r>
              <a:rPr lang="vi-VN"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a:t>
            </a:r>
          </a:p>
          <a:p>
            <a:pPr marL="457200" lvl="1" indent="0">
              <a:buNone/>
            </a:pPr>
            <a:r>
              <a:rPr lang="en-US" sz="2000" dirty="0">
                <a:latin typeface="Times New Roman" panose="02020603050405020304" pitchFamily="18" charset="0"/>
                <a:cs typeface="Times New Roman" panose="02020603050405020304" pitchFamily="18" charset="0"/>
              </a:rPr>
              <a:t>-JSON là một kiểu dữ liệu mở trong JavaScript. Kiểu dữ liệu này bao gồm chủ yếu là text, có thể đọc được theo dạng cặp "thuộc tính - giá trị". Về cấu trúc, nó mô tả một vật thể bằng cách bọc những vật thể con trong vật thể lớn hơn trong dấu ngoặc nhọn ({ }). JSON là một kiểu dữ liệu trung gian, chủ yếu được dùng để vận chuyển thông tin giữa các thành phần của một chương trình</a:t>
            </a:r>
          </a:p>
          <a:p>
            <a:pPr marL="0" lvl="1" indent="0">
              <a:buNone/>
            </a:pPr>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1157</Words>
  <Application>Microsoft Office PowerPoint</Application>
  <PresentationFormat>Widescreen</PresentationFormat>
  <Paragraphs>155</Paragraphs>
  <Slides>25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Book Antiqua</vt:lpstr>
      <vt:lpstr>Calibri</vt:lpstr>
      <vt:lpstr>Calibri Light</vt:lpstr>
      <vt:lpstr>Cambria</vt:lpstr>
      <vt:lpstr>Courier New</vt:lpstr>
      <vt:lpstr>Segoe UI</vt:lpstr>
      <vt:lpstr>Times New Roman</vt:lpstr>
      <vt:lpstr>Office Theme</vt:lpstr>
      <vt:lpstr>1_Office Theme</vt:lpstr>
      <vt:lpstr>TRƯỜNG ĐẠI HỌC SƯ PHẠM THÀNH PHỐ HỒ CHÍ MINH KHOA CÔNG NGHỆ THÔNG TIN __&amp;__  ĐỒ ÁN MÔN CƠ SỞ DỮ LIỆU NÂNG CAO </vt:lpstr>
      <vt:lpstr>TÌM HIỂU SƠ LƯỢC NOSQL </vt:lpstr>
      <vt:lpstr>TÌM HIỂU SƠ LƯỢC NOSQL </vt:lpstr>
      <vt:lpstr>Danh sách các CSDL NoSQL</vt:lpstr>
      <vt:lpstr>ƯU ĐIỂM NOSQL</vt:lpstr>
      <vt:lpstr>TÌM HIỂU VỀ MONGODB</vt:lpstr>
      <vt:lpstr>CƠ BẢN VỀ MONGODB</vt:lpstr>
      <vt:lpstr>CƠ BẢN VỀ MONGODB</vt:lpstr>
      <vt:lpstr>CƠ BẢN VỀ MONGODB</vt:lpstr>
      <vt:lpstr>MỘT SỐ THUẬT NGỮ TRONG MONGODB</vt:lpstr>
      <vt:lpstr>MỘT SỐ THUẬT NGỮ TRONG MONGODB</vt:lpstr>
      <vt:lpstr>MỘT SỐ THUẬT NGỮ TRONG MONGODB</vt:lpstr>
      <vt:lpstr>MỘT SỐ THUẬT NGỮ TRONG MONGODB</vt:lpstr>
      <vt:lpstr>MỘT SỐ THUẬT NGỮ TRONG MONGODB</vt:lpstr>
      <vt:lpstr>MỘT SỐ THUẬT NGỮ TRONG MONGODB</vt:lpstr>
      <vt:lpstr>MỘT SỐ THUẬT NGỮ TRONG MONGODB </vt:lpstr>
      <vt:lpstr> </vt:lpstr>
      <vt:lpstr>ƯU ĐIỂM CỦA MONGODB</vt:lpstr>
      <vt:lpstr>ƯU ĐIỂM CỦA MONGODB </vt:lpstr>
      <vt:lpstr>MỘT SỐ CÂU LỆNH DÙNG TRONG MONGODB</vt:lpstr>
      <vt:lpstr>MỘT SỐ CÂU LỆNH DÙNG TRONG MONGODB </vt:lpstr>
      <vt:lpstr>MỘT SỐ CÂU LỆNH DÙNG TRONG MONGODB </vt:lpstr>
      <vt:lpstr>MỘT SỐ CÂU LỆNH DÙNG TRONG MONGODB </vt:lpstr>
      <vt:lpstr>KẾT NỐI CSDL MONGODB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HunterOcean.D.LTT</dc:creator>
  <cp:lastModifiedBy>MAY</cp:lastModifiedBy>
  <cp:revision>64</cp:revision>
  <dcterms:created xsi:type="dcterms:W3CDTF">2019-11-20T13:13:00Z</dcterms:created>
  <dcterms:modified xsi:type="dcterms:W3CDTF">2019-11-28T00:48:30Z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