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  <p:sldId id="273" r:id="rId13"/>
    <p:sldId id="274" r:id="rId14"/>
    <p:sldId id="268" r:id="rId15"/>
    <p:sldId id="275" r:id="rId16"/>
    <p:sldId id="276" r:id="rId17"/>
    <p:sldId id="277" r:id="rId18"/>
    <p:sldId id="269" r:id="rId19"/>
    <p:sldId id="270" r:id="rId20"/>
    <p:sldId id="271" r:id="rId21"/>
    <p:sldId id="272" r:id="rId22"/>
    <p:sldId id="278" r:id="rId23"/>
    <p:sldId id="279" r:id="rId24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CE6926-2970-4C2C-9FF2-2277C7DDE21F}">
          <p14:sldIdLst>
            <p14:sldId id="256"/>
          </p14:sldIdLst>
        </p14:section>
        <p14:section name="Untitled Section" id="{6306A08A-28FD-41C1-AB79-3BF8D1B19634}">
          <p14:sldIdLst>
            <p14:sldId id="257"/>
            <p14:sldId id="258"/>
            <p14:sldId id="259"/>
            <p14:sldId id="261"/>
            <p14:sldId id="260"/>
            <p14:sldId id="262"/>
            <p14:sldId id="264"/>
            <p14:sldId id="263"/>
            <p14:sldId id="265"/>
            <p14:sldId id="266"/>
            <p14:sldId id="273"/>
            <p14:sldId id="274"/>
            <p14:sldId id="268"/>
            <p14:sldId id="275"/>
            <p14:sldId id="276"/>
            <p14:sldId id="277"/>
            <p14:sldId id="269"/>
            <p14:sldId id="270"/>
            <p14:sldId id="271"/>
            <p14:sldId id="272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1652" autoAdjust="0"/>
  </p:normalViewPr>
  <p:slideViewPr>
    <p:cSldViewPr>
      <p:cViewPr varScale="1">
        <p:scale>
          <a:sx n="59" d="100"/>
          <a:sy n="59" d="100"/>
        </p:scale>
        <p:origin x="-28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10BF6-2F1F-42B2-87CE-D7E234EA8D9B}" type="datetimeFigureOut">
              <a:rPr lang="vi-VN" smtClean="0"/>
              <a:t>30/04/2017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37CE5-758C-4273-883E-4A6D15A6DAD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475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Sigmoid neural,</a:t>
            </a:r>
            <a:r>
              <a:rPr lang="en-US" baseline="0" dirty="0" smtClean="0"/>
              <a:t> bias = -threshold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7CE5-758C-4273-883E-4A6D15A6DADE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6499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7CE5-758C-4273-883E-4A6D15A6DADE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6499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7CE5-758C-4273-883E-4A6D15A6DADE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6499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7CE5-758C-4273-883E-4A6D15A6DADE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6499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7CE5-758C-4273-883E-4A6D15A6DADE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6499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epoch: </a:t>
            </a:r>
            <a:r>
              <a:rPr lang="en-US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phỏng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ipython</a:t>
            </a:r>
            <a:r>
              <a:rPr lang="en-US" baseline="0" dirty="0" smtClean="0"/>
              <a:t> notebook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bổ</a:t>
            </a:r>
            <a:r>
              <a:rPr lang="en-US" baseline="0" dirty="0" smtClean="0"/>
              <a:t> sung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code)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7CE5-758C-4273-883E-4A6D15A6DADE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6499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7CE5-758C-4273-883E-4A6D15A6DADE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649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bias = -threshold, sigmoid(z) = 1/(1+exp(-z)), X: ma </a:t>
            </a:r>
            <a:r>
              <a:rPr lang="en-US" baseline="0" dirty="0" err="1" smtClean="0"/>
              <a:t>trận</a:t>
            </a:r>
            <a:r>
              <a:rPr lang="en-US" baseline="0" dirty="0" smtClean="0"/>
              <a:t> input [x</a:t>
            </a:r>
            <a:r>
              <a:rPr lang="en-US" baseline="-25000" dirty="0" smtClean="0"/>
              <a:t>i</a:t>
            </a:r>
            <a:r>
              <a:rPr lang="en-US" baseline="0" dirty="0" smtClean="0"/>
              <a:t>], W: ma </a:t>
            </a:r>
            <a:r>
              <a:rPr lang="en-US" baseline="0" dirty="0" err="1" smtClean="0"/>
              <a:t>trận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[</a:t>
            </a:r>
            <a:r>
              <a:rPr lang="en-US" baseline="0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baseline="0" dirty="0" smtClean="0"/>
              <a:t>]</a:t>
            </a:r>
            <a:endParaRPr lang="vi-VN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7CE5-758C-4273-883E-4A6D15A6DADE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6499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std</a:t>
            </a:r>
            <a:r>
              <a:rPr lang="en-US" dirty="0" smtClean="0"/>
              <a:t> = </a:t>
            </a:r>
            <a:r>
              <a:rPr lang="en-US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, output y=</a:t>
            </a: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[0, 0, 1, 0, 0, 0, 0, 0, 0, 0]</a:t>
            </a:r>
            <a:r>
              <a:rPr lang="en-US" sz="12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200" baseline="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200" baseline="0" dirty="0" err="1" smtClean="0">
                <a:solidFill>
                  <a:schemeClr val="tx1"/>
                </a:solidFill>
                <a:latin typeface="+mn-lt"/>
                <a:cs typeface="+mn-cs"/>
              </a:rPr>
              <a:t>đối</a:t>
            </a:r>
            <a:r>
              <a:rPr lang="en-US" sz="1200" baseline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200" baseline="0" dirty="0" err="1" smtClean="0">
                <a:solidFill>
                  <a:schemeClr val="tx1"/>
                </a:solidFill>
                <a:latin typeface="+mn-lt"/>
                <a:cs typeface="+mn-cs"/>
              </a:rPr>
              <a:t>với</a:t>
            </a:r>
            <a:r>
              <a:rPr lang="en-US" sz="1200" baseline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200" baseline="0" dirty="0" err="1" smtClean="0">
                <a:solidFill>
                  <a:schemeClr val="tx1"/>
                </a:solidFill>
                <a:latin typeface="+mn-lt"/>
                <a:cs typeface="+mn-cs"/>
              </a:rPr>
              <a:t>dữ</a:t>
            </a:r>
            <a:r>
              <a:rPr lang="en-US" sz="1200" baseline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200" baseline="0" dirty="0" err="1" smtClean="0">
                <a:solidFill>
                  <a:schemeClr val="tx1"/>
                </a:solidFill>
                <a:latin typeface="+mn-lt"/>
                <a:cs typeface="+mn-cs"/>
              </a:rPr>
              <a:t>liệu</a:t>
            </a:r>
            <a:r>
              <a:rPr lang="en-US" sz="1200" baseline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200" baseline="0" dirty="0" err="1" smtClean="0">
                <a:solidFill>
                  <a:schemeClr val="tx1"/>
                </a:solidFill>
                <a:latin typeface="+mn-lt"/>
                <a:cs typeface="+mn-cs"/>
              </a:rPr>
              <a:t>huấn</a:t>
            </a:r>
            <a:r>
              <a:rPr lang="en-US" sz="1200" baseline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200" baseline="0" dirty="0" err="1" smtClean="0">
                <a:solidFill>
                  <a:schemeClr val="tx1"/>
                </a:solidFill>
                <a:latin typeface="+mn-lt"/>
                <a:cs typeface="+mn-cs"/>
              </a:rPr>
              <a:t>luyện</a:t>
            </a:r>
            <a:r>
              <a:rPr lang="en-US" sz="1200" baseline="0" dirty="0" smtClean="0">
                <a:solidFill>
                  <a:schemeClr val="tx1"/>
                </a:solidFill>
                <a:latin typeface="+mn-lt"/>
                <a:cs typeface="+mn-cs"/>
              </a:rPr>
              <a:t>. </a:t>
            </a:r>
            <a:r>
              <a:rPr lang="en-US" sz="1200" baseline="0" dirty="0" err="1" smtClean="0">
                <a:solidFill>
                  <a:schemeClr val="tx1"/>
                </a:solidFill>
                <a:latin typeface="+mn-lt"/>
                <a:cs typeface="+mn-cs"/>
              </a:rPr>
              <a:t>Đối</a:t>
            </a:r>
            <a:r>
              <a:rPr lang="en-US" sz="1200" baseline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200" baseline="0" dirty="0" err="1" smtClean="0">
                <a:solidFill>
                  <a:schemeClr val="tx1"/>
                </a:solidFill>
                <a:latin typeface="+mn-lt"/>
                <a:cs typeface="+mn-cs"/>
              </a:rPr>
              <a:t>với</a:t>
            </a:r>
            <a:r>
              <a:rPr lang="en-US" sz="1200" baseline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200" baseline="0" dirty="0" err="1" smtClean="0">
                <a:solidFill>
                  <a:schemeClr val="tx1"/>
                </a:solidFill>
                <a:latin typeface="+mn-lt"/>
                <a:cs typeface="+mn-cs"/>
              </a:rPr>
              <a:t>dữ</a:t>
            </a:r>
            <a:r>
              <a:rPr lang="en-US" sz="1200" baseline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200" baseline="0" dirty="0" err="1" smtClean="0">
                <a:solidFill>
                  <a:schemeClr val="tx1"/>
                </a:solidFill>
                <a:latin typeface="+mn-lt"/>
                <a:cs typeface="+mn-cs"/>
              </a:rPr>
              <a:t>liệu</a:t>
            </a:r>
            <a:r>
              <a:rPr lang="en-US" sz="1200" baseline="0" dirty="0" smtClean="0">
                <a:solidFill>
                  <a:schemeClr val="tx1"/>
                </a:solidFill>
                <a:latin typeface="+mn-lt"/>
                <a:cs typeface="+mn-cs"/>
              </a:rPr>
              <a:t> test, output y </a:t>
            </a:r>
            <a:r>
              <a:rPr lang="en-US" sz="1200" baseline="0" dirty="0" err="1" smtClean="0">
                <a:solidFill>
                  <a:schemeClr val="tx1"/>
                </a:solidFill>
                <a:latin typeface="+mn-lt"/>
                <a:cs typeface="+mn-cs"/>
              </a:rPr>
              <a:t>là</a:t>
            </a:r>
            <a:r>
              <a:rPr lang="en-US" sz="1200" baseline="0" dirty="0" smtClean="0">
                <a:solidFill>
                  <a:schemeClr val="tx1"/>
                </a:solidFill>
                <a:latin typeface="+mn-lt"/>
                <a:cs typeface="+mn-cs"/>
              </a:rPr>
              <a:t> vector </a:t>
            </a:r>
            <a:r>
              <a:rPr lang="en-US" sz="1200" baseline="0" dirty="0" err="1" smtClean="0">
                <a:solidFill>
                  <a:schemeClr val="tx1"/>
                </a:solidFill>
                <a:latin typeface="+mn-lt"/>
                <a:cs typeface="+mn-cs"/>
              </a:rPr>
              <a:t>nhận</a:t>
            </a:r>
            <a:r>
              <a:rPr lang="en-US" sz="1200" baseline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200" baseline="0" dirty="0" err="1" smtClean="0">
                <a:solidFill>
                  <a:schemeClr val="tx1"/>
                </a:solidFill>
                <a:latin typeface="+mn-lt"/>
                <a:cs typeface="+mn-cs"/>
              </a:rPr>
              <a:t>các</a:t>
            </a:r>
            <a:r>
              <a:rPr lang="en-US" sz="1200" baseline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200" baseline="0" dirty="0" err="1" smtClean="0">
                <a:solidFill>
                  <a:schemeClr val="tx1"/>
                </a:solidFill>
                <a:latin typeface="+mn-lt"/>
                <a:cs typeface="+mn-cs"/>
              </a:rPr>
              <a:t>giá</a:t>
            </a:r>
            <a:r>
              <a:rPr lang="en-US" sz="1200" baseline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200" baseline="0" dirty="0" err="1" smtClean="0">
                <a:solidFill>
                  <a:schemeClr val="tx1"/>
                </a:solidFill>
                <a:latin typeface="+mn-lt"/>
                <a:cs typeface="+mn-cs"/>
              </a:rPr>
              <a:t>trị</a:t>
            </a:r>
            <a:r>
              <a:rPr lang="en-US" sz="1200" baseline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200" baseline="0" dirty="0" err="1" smtClean="0">
                <a:solidFill>
                  <a:schemeClr val="tx1"/>
                </a:solidFill>
                <a:latin typeface="+mn-lt"/>
                <a:cs typeface="+mn-cs"/>
              </a:rPr>
              <a:t>xấp</a:t>
            </a:r>
            <a:r>
              <a:rPr lang="en-US" sz="1200" baseline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200" baseline="0" dirty="0" err="1" smtClean="0">
                <a:solidFill>
                  <a:schemeClr val="tx1"/>
                </a:solidFill>
                <a:latin typeface="+mn-lt"/>
                <a:cs typeface="+mn-cs"/>
              </a:rPr>
              <a:t>xỉ</a:t>
            </a:r>
            <a:r>
              <a:rPr lang="en-US" sz="1200" baseline="0" dirty="0" smtClean="0">
                <a:solidFill>
                  <a:schemeClr val="tx1"/>
                </a:solidFill>
                <a:latin typeface="+mn-lt"/>
                <a:cs typeface="+mn-cs"/>
              </a:rPr>
              <a:t> 0 </a:t>
            </a:r>
            <a:r>
              <a:rPr lang="en-US" sz="1200" baseline="0" dirty="0" err="1" smtClean="0">
                <a:solidFill>
                  <a:schemeClr val="tx1"/>
                </a:solidFill>
                <a:latin typeface="+mn-lt"/>
                <a:cs typeface="+mn-cs"/>
              </a:rPr>
              <a:t>hoặc</a:t>
            </a:r>
            <a:r>
              <a:rPr lang="en-US" sz="1200" baseline="0" dirty="0" smtClean="0">
                <a:solidFill>
                  <a:schemeClr val="tx1"/>
                </a:solidFill>
                <a:latin typeface="+mn-lt"/>
                <a:cs typeface="+mn-cs"/>
              </a:rPr>
              <a:t> 1</a:t>
            </a:r>
            <a:endParaRPr lang="en-US" sz="1200" baseline="30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7CE5-758C-4273-883E-4A6D15A6DADE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6499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7CE5-758C-4273-883E-4A6D15A6DADE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6499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= 60000, y(x) </a:t>
            </a:r>
            <a:r>
              <a:rPr lang="en-US" dirty="0" err="1" smtClean="0"/>
              <a:t>là</a:t>
            </a:r>
            <a:r>
              <a:rPr lang="en-US" baseline="0" dirty="0" smtClean="0"/>
              <a:t> output y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input x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7CE5-758C-4273-883E-4A6D15A6DADE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6499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7CE5-758C-4273-883E-4A6D15A6DADE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6499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7CE5-758C-4273-883E-4A6D15A6DADE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6499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7CE5-758C-4273-883E-4A6D15A6DADE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6499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7CE5-758C-4273-883E-4A6D15A6DADE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649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B4EE-9E7B-4D5A-86ED-0C4E565C96CF}" type="datetime1">
              <a:rPr lang="vi-VN" smtClean="0"/>
              <a:t>30/04/2017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C94A-DD9F-4924-A739-31253233EFD8}" type="datetime1">
              <a:rPr lang="vi-VN" smtClean="0"/>
              <a:t>30/04/2017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D791-01B3-42CF-87F7-0DAAB8B44705}" type="datetime1">
              <a:rPr lang="vi-VN" smtClean="0"/>
              <a:t>30/04/2017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455B-DAFD-46CA-BC5B-D85F430B8BC3}" type="datetime1">
              <a:rPr lang="vi-VN" smtClean="0"/>
              <a:t>30/04/2017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‹#›</a:t>
            </a:fld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FE89-8842-4D6A-8691-44D85604D1D4}" type="datetime1">
              <a:rPr lang="vi-VN" smtClean="0"/>
              <a:t>30/04/2017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FED4-5BE3-4772-ACDB-BF3DFEAD8182}" type="datetime1">
              <a:rPr lang="vi-VN" smtClean="0"/>
              <a:t>30/04/2017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CB0B-1458-475C-9C80-2F6DEDD5BD4F}" type="datetime1">
              <a:rPr lang="vi-VN" smtClean="0"/>
              <a:t>30/04/2017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5EA5-0104-4028-BD2F-100478E6F756}" type="datetime1">
              <a:rPr lang="vi-VN" smtClean="0"/>
              <a:t>30/04/2017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48A4-99FE-46C9-B2CD-5B36D5984C0F}" type="datetime1">
              <a:rPr lang="vi-VN" smtClean="0"/>
              <a:t>30/04/2017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4BB5-75CC-4A0D-B0A9-3CBB516FB8A9}" type="datetime1">
              <a:rPr lang="vi-VN" smtClean="0"/>
              <a:t>30/04/2017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‹#›</a:t>
            </a:fld>
            <a:endParaRPr lang="vi-V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5290-8C22-4B56-9E08-927ADDBFEC59}" type="datetime1">
              <a:rPr lang="vi-VN" smtClean="0"/>
              <a:t>30/04/2017</a:t>
            </a:fld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‹#›</a:t>
            </a:fld>
            <a:endParaRPr lang="vi-V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84E1E0A-9B68-434E-8F61-F851BE25E715}" type="slidenum">
              <a:rPr lang="vi-VN" smtClean="0"/>
              <a:t>‹#›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8F2A5F0-A584-49C4-B3B4-BE5ADBCFD2F0}" type="datetime1">
              <a:rPr lang="vi-VN" smtClean="0"/>
              <a:t>30/04/2017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772816"/>
            <a:ext cx="7772400" cy="266672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BÁO CÁO BTTH #1</a:t>
            </a:r>
            <a:b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MẠNG TRUYỀN THẲNG ĐA LỚP VỚI BÀI TOÁN NHẬN DIỆN</a:t>
            </a:r>
            <a:br>
              <a:rPr lang="en-US" sz="4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KÝ SỐ VIẾT TAY</a:t>
            </a:r>
            <a:endParaRPr lang="vi-VN" sz="4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86916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1412192 –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Võ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Hòa</a:t>
            </a: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1412036 –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Huỳnh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260648"/>
            <a:ext cx="743306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ĐẠI HỌC KHOA HỌC TỰ NHIÊN</a:t>
            </a:r>
          </a:p>
          <a:p>
            <a:pPr algn="ctr"/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ĐẠI HỌC QUỐC GIA THÀNH PHỐ HỒ CHÍ MINH</a:t>
            </a:r>
          </a:p>
          <a:p>
            <a:pPr algn="ctr"/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CNTT –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CHCSTT</a:t>
            </a:r>
            <a:endParaRPr lang="vi-VN" sz="2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49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tay</a:t>
            </a:r>
            <a:endParaRPr lang="vi-V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28092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3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input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neural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 vector X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784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(= 24*24 pixel).</a:t>
            </a: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30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max-min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[0, 255] -&gt; [0.0, 1.0].</a:t>
            </a: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Ma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ma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bias B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mean = 0,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 (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ngẫu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Output y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y = [0, 0, 1, 0, 0, 0, 0, 0, 0, 0]</a:t>
            </a:r>
            <a:r>
              <a:rPr lang="en-US" sz="30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(ở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y[2] = 1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tức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2).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15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tay</a:t>
            </a:r>
            <a:endParaRPr lang="vi-V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3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2.1.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endParaRPr lang="en-US" sz="3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MNIST (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60000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10000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test).</a:t>
            </a: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(x, y)</a:t>
            </a:r>
          </a:p>
          <a:p>
            <a:pPr marL="114300" indent="0">
              <a:buNone/>
            </a:pPr>
            <a:r>
              <a:rPr lang="en-US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training :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x, y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ở slide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4300" indent="0">
              <a:buNone/>
            </a:pPr>
            <a:r>
              <a:rPr lang="en-US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+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test: x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training, y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[0, 9].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42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tay</a:t>
            </a:r>
            <a:endParaRPr lang="vi-V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3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2.2.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endParaRPr lang="en-US" sz="3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Input: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60000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(x, y).</a:t>
            </a: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Output: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ma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bias B.</a:t>
            </a:r>
          </a:p>
          <a:p>
            <a:pPr marL="114300" indent="0">
              <a:buNone/>
            </a:pPr>
            <a:endParaRPr lang="en-US" sz="3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correct output 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output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neural 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MSE):</a:t>
            </a:r>
          </a:p>
          <a:p>
            <a:pPr>
              <a:buFont typeface="Symbol"/>
              <a:buChar char="Þ"/>
            </a:pPr>
            <a:endParaRPr lang="en-US" sz="3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12</a:t>
            </a:fld>
            <a:endParaRPr lang="vi-V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9" t="47222" r="46789" b="41156"/>
          <a:stretch/>
        </p:blipFill>
        <p:spPr bwMode="auto">
          <a:xfrm>
            <a:off x="1979712" y="5589240"/>
            <a:ext cx="4223658" cy="85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69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tay</a:t>
            </a:r>
            <a:endParaRPr lang="vi-V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3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2.2.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endParaRPr lang="en-US" sz="3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output 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xấp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xỉ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correct output 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Tức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C(w, b)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4300" indent="0">
              <a:buNone/>
            </a:pP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ta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C(w, b)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C(w, b) ≈ 0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SGD (stochastic gradient descent).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334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tay</a:t>
            </a:r>
            <a:endParaRPr lang="vi-V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3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2.2.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endParaRPr lang="en-US" sz="3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SGD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đồi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vector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4300" indent="0">
              <a:buNone/>
            </a:pP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3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581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tay</a:t>
            </a:r>
            <a:endParaRPr lang="vi-V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931224" cy="499715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3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2.2.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endParaRPr lang="en-US" sz="3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SGD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C(v) (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 = v).</a:t>
            </a: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ta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			(			   )</a:t>
            </a:r>
          </a:p>
          <a:p>
            <a:pPr marL="114300" indent="0">
              <a:buNone/>
            </a:pPr>
            <a:r>
              <a:rPr lang="en-US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   	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(learning rate),</a:t>
            </a: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</a:t>
            </a: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	(m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						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15</a:t>
            </a:fld>
            <a:endParaRPr lang="vi-VN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3" t="53218" r="69719" b="43200"/>
          <a:stretch/>
        </p:blipFill>
        <p:spPr bwMode="auto">
          <a:xfrm>
            <a:off x="2006220" y="3863228"/>
            <a:ext cx="2142725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9" t="53218" r="73456" b="42024"/>
          <a:stretch/>
        </p:blipFill>
        <p:spPr bwMode="auto">
          <a:xfrm>
            <a:off x="2483768" y="4295276"/>
            <a:ext cx="189790" cy="573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7" t="53218" r="71034" b="42024"/>
          <a:stretch/>
        </p:blipFill>
        <p:spPr bwMode="auto">
          <a:xfrm>
            <a:off x="2267744" y="4871340"/>
            <a:ext cx="544631" cy="573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2" t="45313" r="65849" b="46094"/>
          <a:stretch/>
        </p:blipFill>
        <p:spPr bwMode="auto">
          <a:xfrm>
            <a:off x="2123728" y="5229200"/>
            <a:ext cx="3816424" cy="100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9" t="49202" r="69235" b="46875"/>
          <a:stretch/>
        </p:blipFill>
        <p:spPr bwMode="auto">
          <a:xfrm>
            <a:off x="4355976" y="3786859"/>
            <a:ext cx="2776243" cy="50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36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tay</a:t>
            </a:r>
            <a:endParaRPr lang="vi-V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931224" cy="499715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3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2.2.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endParaRPr lang="en-US" sz="3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SGD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Quay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b,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Tx/>
              <a:buChar char="-"/>
            </a:pPr>
            <a:endParaRPr lang="en-US" sz="3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16</a:t>
            </a:fld>
            <a:endParaRPr lang="vi-V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2" t="29687" r="65849" b="54102"/>
          <a:stretch/>
        </p:blipFill>
        <p:spPr bwMode="auto">
          <a:xfrm>
            <a:off x="1907704" y="4077072"/>
            <a:ext cx="3528392" cy="181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0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tay</a:t>
            </a:r>
            <a:endParaRPr lang="vi-V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280920" cy="499715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3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2.2.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endParaRPr lang="en-US" sz="3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SGD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Tuy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(n = 60000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(m &lt; n)</a:t>
            </a:r>
          </a:p>
          <a:p>
            <a:pPr marL="114300" indent="0">
              <a:buNone/>
            </a:pP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FontTx/>
              <a:buChar char="-"/>
            </a:pPr>
            <a:endParaRPr lang="en-US" sz="3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17</a:t>
            </a:fld>
            <a:endParaRPr lang="vi-V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7" t="45429" r="63982" b="36718"/>
          <a:stretch/>
        </p:blipFill>
        <p:spPr bwMode="auto">
          <a:xfrm>
            <a:off x="1907704" y="4526866"/>
            <a:ext cx="4320480" cy="1926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40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tay</a:t>
            </a:r>
            <a:endParaRPr lang="vi-V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3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2.2.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endParaRPr lang="en-US" sz="3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b="1" u="sng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0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u="sng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0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u="sng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US" sz="30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u="sng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30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u="sng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sz="30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SGD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3000" b="1" u="sng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474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tay</a:t>
            </a:r>
            <a:endParaRPr lang="vi-V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3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2.2.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endParaRPr lang="en-US" sz="3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b="1" u="sng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0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u="sng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0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u="sng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US" sz="30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u="sng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30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u="sng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sz="30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14300" indent="0">
              <a:buNone/>
            </a:pP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B1: 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x (ma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pixel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coi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30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B2: </a:t>
            </a:r>
            <a:r>
              <a:rPr lang="en-US" sz="3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eedforward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2, 3, … L (L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layer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3000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w</a:t>
            </a:r>
            <a:r>
              <a:rPr lang="en-US" sz="30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0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l-1</a:t>
            </a:r>
            <a:r>
              <a:rPr lang="en-US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000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0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sigmoid(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3000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24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900808"/>
          </a:xfrm>
        </p:spPr>
        <p:txBody>
          <a:bodyPr>
            <a:normAutofit/>
          </a:bodyPr>
          <a:lstStyle/>
          <a:p>
            <a:pPr marL="628650" indent="-514350">
              <a:buClrTx/>
              <a:buAutoNum type="romanUcPeriod"/>
            </a:pP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thẳng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4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28650" indent="-514350">
              <a:buClrTx/>
              <a:buAutoNum type="romanUcPeriod"/>
            </a:pP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tay</a:t>
            </a:r>
            <a:endParaRPr lang="en-US" sz="4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075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tay</a:t>
            </a:r>
            <a:endParaRPr lang="vi-V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3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2.2.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endParaRPr lang="en-US" sz="3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b="1" u="sng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0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u="sng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0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u="sng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US" sz="30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u="sng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30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u="sng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sz="30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14300" indent="0">
              <a:buNone/>
            </a:pP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B3: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output error C(w, b) (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B4: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Backpropagate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the error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hidden layer (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 (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SGD).</a:t>
            </a:r>
          </a:p>
          <a:p>
            <a:pPr marL="114300" indent="0">
              <a:buNone/>
            </a:pPr>
            <a:endParaRPr lang="en-US" sz="3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538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tay</a:t>
            </a:r>
            <a:endParaRPr lang="vi-V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endParaRPr lang="en-US" sz="3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3.1.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endParaRPr lang="en-US" sz="3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3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3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3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21</a:t>
            </a:fld>
            <a:endParaRPr lang="vi-V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8" t="33203" r="63315" b="29297"/>
          <a:stretch/>
        </p:blipFill>
        <p:spPr bwMode="auto">
          <a:xfrm>
            <a:off x="467544" y="2927304"/>
            <a:ext cx="2744862" cy="2743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91880" y="2642271"/>
            <a:ext cx="49685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phỏng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neural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 layers: 784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neurals</a:t>
            </a: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 layers: 10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neurals</a:t>
            </a: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hidden layers (1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 50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neurals</a:t>
            </a: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epoch: 10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 rate: 3.0</a:t>
            </a:r>
            <a:endParaRPr lang="vi-VN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47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tay</a:t>
            </a:r>
            <a:endParaRPr lang="vi-V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endParaRPr lang="en-US" sz="3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3.1.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endParaRPr lang="en-US" sz="3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(performance.xlsx),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endParaRPr lang="en-US" sz="3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Hidden layers = 1: (100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neurals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14300" indent="0">
              <a:buNone/>
            </a:pPr>
            <a:r>
              <a:rPr lang="en-US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96.96 %</a:t>
            </a: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Hidden layers = 2: ( [100, 30]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neurals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14300" indent="0">
              <a:buNone/>
            </a:pPr>
            <a:r>
              <a:rPr lang="en-US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96.98 %</a:t>
            </a:r>
            <a:endParaRPr lang="en-US" sz="3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3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3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653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2204864"/>
            <a:ext cx="5122912" cy="1756792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dõi</a:t>
            </a:r>
            <a:r>
              <a:rPr lang="en-US" sz="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endParaRPr lang="vi-VN" sz="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23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2242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thẳng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endParaRPr lang="vi-VN" sz="4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thẳng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nơ-ron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Các nơ-ron </a:t>
            </a:r>
            <a:r>
              <a:rPr lang="vi-VN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trong mạng truyền thẳng liên kết với nhau mà không hình thành chu </a:t>
            </a:r>
            <a:r>
              <a:rPr lang="vi-V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trình nên </a:t>
            </a:r>
            <a:r>
              <a:rPr lang="vi-VN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tín hiệu sẽ truyền thẳng từ đầu vào qua các lớp ẩn và đến đầu </a:t>
            </a:r>
            <a:r>
              <a:rPr lang="vi-V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ra.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09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thẳng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endParaRPr lang="vi-VN" sz="4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3" t="18651" r="16559" b="23214"/>
          <a:stretch/>
        </p:blipFill>
        <p:spPr bwMode="auto">
          <a:xfrm>
            <a:off x="539552" y="1762618"/>
            <a:ext cx="7276986" cy="33843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510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900808"/>
          </a:xfrm>
        </p:spPr>
        <p:txBody>
          <a:bodyPr>
            <a:normAutofit/>
          </a:bodyPr>
          <a:lstStyle/>
          <a:p>
            <a:pPr marL="628650" indent="-514350">
              <a:buClrTx/>
              <a:buAutoNum type="romanUcPeriod"/>
            </a:pP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thẳng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4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28650" indent="-514350">
              <a:buClrTx/>
              <a:buAutoNum type="romanUcPeriod"/>
            </a:pP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tay</a:t>
            </a:r>
            <a:endParaRPr lang="en-US" sz="4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630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tay</a:t>
            </a:r>
            <a:endParaRPr lang="vi-VN" sz="40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3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image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(0 -&gt; 9)</a:t>
            </a:r>
          </a:p>
          <a:p>
            <a:pPr marL="114300" indent="0">
              <a:buNone/>
            </a:pP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4300" indent="0">
              <a:buNone/>
            </a:pPr>
            <a:endParaRPr lang="en-US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VD:</a:t>
            </a:r>
          </a:p>
          <a:p>
            <a:pPr marL="114300" indent="0">
              <a:buNone/>
            </a:pPr>
            <a:endParaRPr lang="en-US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3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87" t="36508" r="44000" b="42659"/>
          <a:stretch/>
        </p:blipFill>
        <p:spPr bwMode="auto">
          <a:xfrm>
            <a:off x="2123728" y="3515600"/>
            <a:ext cx="1524001" cy="152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54415" y="3906771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vi-VN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995936" y="4100628"/>
            <a:ext cx="792088" cy="353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515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tay</a:t>
            </a:r>
            <a:endParaRPr lang="vi-V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3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thẳng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427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tay</a:t>
            </a:r>
            <a:endParaRPr lang="vi-V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3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3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5" t="13095" r="40431" b="8730"/>
          <a:stretch/>
        </p:blipFill>
        <p:spPr bwMode="auto">
          <a:xfrm>
            <a:off x="696687" y="1316535"/>
            <a:ext cx="6611618" cy="5360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134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tay</a:t>
            </a:r>
            <a:endParaRPr lang="vi-V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3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 neural (ở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sigmoid neural)</a:t>
            </a:r>
          </a:p>
          <a:p>
            <a:pPr marL="114300" indent="0">
              <a:buNone/>
            </a:pPr>
            <a:endParaRPr lang="en-US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3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3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x</a:t>
            </a:r>
            <a:r>
              <a:rPr lang="en-US" sz="30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[0.0, 1.0] 	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3000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mean = 0, </a:t>
            </a:r>
            <a:r>
              <a:rPr lang="en-US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</a:t>
            </a:r>
          </a:p>
          <a:p>
            <a:pPr marL="11430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output = sigmoid(W.X + b)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1" t="33903" r="36192" b="35314"/>
          <a:stretch/>
        </p:blipFill>
        <p:spPr bwMode="auto">
          <a:xfrm>
            <a:off x="1259632" y="2636912"/>
            <a:ext cx="5297715" cy="225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55776" y="2854097"/>
            <a:ext cx="4812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w</a:t>
            </a:r>
            <a:r>
              <a:rPr lang="en-US" sz="2200" baseline="-25000" dirty="0" smtClean="0"/>
              <a:t>1</a:t>
            </a:r>
            <a:endParaRPr lang="vi-VN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2555776" y="3367871"/>
            <a:ext cx="4812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w</a:t>
            </a:r>
            <a:r>
              <a:rPr lang="en-US" sz="2200" baseline="-25000" dirty="0" smtClean="0"/>
              <a:t>2</a:t>
            </a:r>
            <a:endParaRPr lang="vi-VN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2555776" y="3842202"/>
            <a:ext cx="4812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w</a:t>
            </a:r>
            <a:r>
              <a:rPr lang="en-US" sz="2200" baseline="-25000" dirty="0"/>
              <a:t>3</a:t>
            </a:r>
            <a:endParaRPr lang="vi-VN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3563888" y="3521759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vi-V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1E0A-9B68-434E-8F61-F851BE25E715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101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288</TotalTime>
  <Words>1307</Words>
  <Application>Microsoft Office PowerPoint</Application>
  <PresentationFormat>On-screen Show (4:3)</PresentationFormat>
  <Paragraphs>184</Paragraphs>
  <Slides>23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Adjacency</vt:lpstr>
      <vt:lpstr>BÁO CÁO BTTH #1 MẠNG TRUYỀN THẲNG ĐA LỚP VỚI BÀI TOÁN NHẬN DIỆN KÝ SỐ VIẾT TAY</vt:lpstr>
      <vt:lpstr>PowerPoint Presentation</vt:lpstr>
      <vt:lpstr>I. Mạng truyền thẳng đa lớp</vt:lpstr>
      <vt:lpstr>I. Mạng truyền thẳng đa lớp</vt:lpstr>
      <vt:lpstr>PowerPoint Presentation</vt:lpstr>
      <vt:lpstr>II. Bài toán nhận diện ký số viết tay</vt:lpstr>
      <vt:lpstr>II. Bài toán nhận diện ký số viết tay</vt:lpstr>
      <vt:lpstr>II. Bài toán nhận diện ký số viết tay</vt:lpstr>
      <vt:lpstr>II. Bài toán nhận diện ký số viết tay</vt:lpstr>
      <vt:lpstr>II. Bài toán nhận diện ký số viết tay</vt:lpstr>
      <vt:lpstr>II. Bài toán nhận diện ký số viết tay</vt:lpstr>
      <vt:lpstr>II. Bài toán nhận diện ký số viết tay</vt:lpstr>
      <vt:lpstr>II. Bài toán nhận diện ký số viết tay</vt:lpstr>
      <vt:lpstr>II. Bài toán nhận diện ký số viết tay</vt:lpstr>
      <vt:lpstr>II. Bài toán nhận diện ký số viết tay</vt:lpstr>
      <vt:lpstr>II. Bài toán nhận diện ký số viết tay</vt:lpstr>
      <vt:lpstr>II. Bài toán nhận diện ký số viết tay</vt:lpstr>
      <vt:lpstr>II. Bài toán nhận diện ký số viết tay</vt:lpstr>
      <vt:lpstr>II. Bài toán nhận diện ký số viết tay</vt:lpstr>
      <vt:lpstr>II. Bài toán nhận diện ký số viết tay</vt:lpstr>
      <vt:lpstr>II. Bài toán nhận diện ký số viết tay</vt:lpstr>
      <vt:lpstr>II. Bài toán nhận diện ký số viết tay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BTTH #1 MẠNG TRUYỀN THẲNG ĐA LỚP VỚI BÀI TOÁN NHẬN DIỆN KÝ SỐ VIẾT TAY</dc:title>
  <dc:creator>Phuong Hoa</dc:creator>
  <cp:lastModifiedBy>Phuong Hoa</cp:lastModifiedBy>
  <cp:revision>33</cp:revision>
  <dcterms:created xsi:type="dcterms:W3CDTF">2017-04-24T14:47:41Z</dcterms:created>
  <dcterms:modified xsi:type="dcterms:W3CDTF">2017-04-30T16:35:56Z</dcterms:modified>
</cp:coreProperties>
</file>