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58" r:id="rId5"/>
    <p:sldId id="272" r:id="rId6"/>
    <p:sldId id="273" r:id="rId7"/>
    <p:sldId id="259" r:id="rId8"/>
    <p:sldId id="274" r:id="rId9"/>
    <p:sldId id="261" r:id="rId10"/>
    <p:sldId id="262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81" r:id="rId19"/>
    <p:sldId id="264" r:id="rId20"/>
    <p:sldId id="282" r:id="rId21"/>
    <p:sldId id="283" r:id="rId22"/>
    <p:sldId id="284" r:id="rId23"/>
    <p:sldId id="285" r:id="rId24"/>
    <p:sldId id="265" r:id="rId25"/>
    <p:sldId id="286" r:id="rId26"/>
    <p:sldId id="287" r:id="rId27"/>
    <p:sldId id="266" r:id="rId28"/>
    <p:sldId id="288" r:id="rId29"/>
    <p:sldId id="267" r:id="rId30"/>
    <p:sldId id="290" r:id="rId31"/>
    <p:sldId id="268" r:id="rId32"/>
    <p:sldId id="291" r:id="rId33"/>
    <p:sldId id="292" r:id="rId34"/>
    <p:sldId id="269" r:id="rId35"/>
    <p:sldId id="289" r:id="rId36"/>
    <p:sldId id="271" r:id="rId3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14A0E3-E74C-44F9-A3D1-194576AC70F3}">
          <p14:sldIdLst>
            <p14:sldId id="256"/>
          </p14:sldIdLst>
        </p14:section>
        <p14:section name="Untitled Section" id="{63190EF6-8C6F-48A9-B97B-67BFC3420F08}">
          <p14:sldIdLst>
            <p14:sldId id="257"/>
            <p14:sldId id="258"/>
            <p14:sldId id="272"/>
            <p14:sldId id="273"/>
            <p14:sldId id="259"/>
            <p14:sldId id="274"/>
            <p14:sldId id="261"/>
            <p14:sldId id="262"/>
            <p14:sldId id="275"/>
            <p14:sldId id="276"/>
            <p14:sldId id="277"/>
            <p14:sldId id="278"/>
            <p14:sldId id="279"/>
            <p14:sldId id="280"/>
            <p14:sldId id="263"/>
            <p14:sldId id="281"/>
            <p14:sldId id="264"/>
            <p14:sldId id="282"/>
            <p14:sldId id="283"/>
            <p14:sldId id="284"/>
            <p14:sldId id="285"/>
            <p14:sldId id="265"/>
            <p14:sldId id="286"/>
            <p14:sldId id="287"/>
            <p14:sldId id="266"/>
            <p14:sldId id="288"/>
            <p14:sldId id="267"/>
            <p14:sldId id="290"/>
            <p14:sldId id="268"/>
            <p14:sldId id="291"/>
            <p14:sldId id="292"/>
            <p14:sldId id="269"/>
            <p14:sldId id="28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7E23-A583-44B3-9870-13EDAB02A6F0}" type="datetimeFigureOut">
              <a:rPr lang="vi-VN" smtClean="0"/>
              <a:t>15/01/2018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C16C-BA9A-49F0-BE02-6FAB5A674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72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83DF-913A-49F5-B81A-617182231C3D}" type="datetimeFigureOut">
              <a:rPr lang="vi-VN" smtClean="0"/>
              <a:t>15/01/2018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6599-C743-42D8-87DC-3615B8713D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9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F6599-C743-42D8-87DC-3615B8713DC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8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CE86-B6A7-4E4C-A8F4-0518B03865C9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55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1E49-E514-4549-A54C-1BD7E4BE33FE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257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DE3-C37E-4766-A435-6D43B74F76A2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48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D635-DEF7-46A8-82BA-1749615A6C9C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472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34C9-BDAF-4804-997A-94E51358AD92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884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439E-8E69-4601-9C3B-611D6ED42054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800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2CC6-DD2F-493E-8724-BEB310CB5E7D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3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24E8-E940-4119-B57D-E52299C4D43E}" type="datetime1">
              <a:rPr lang="vi-VN" smtClean="0"/>
              <a:t>15/01/2018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88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39CA-8234-4783-9200-1AD29C432421}" type="datetime1">
              <a:rPr lang="vi-VN" smtClean="0"/>
              <a:t>15/01/2018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192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C003-1208-4409-821A-574F0A86D8CA}" type="datetime1">
              <a:rPr lang="vi-VN" smtClean="0"/>
              <a:t>15/01/2018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0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014-E9C0-43A1-A141-701F357BEE14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989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3BD-14C0-4895-8ABB-4F6F522E8979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6747908-F6CD-4453-8E84-CE2164326448}" type="slidenum">
              <a:rPr lang="vi-VN" smtClean="0"/>
              <a:pPr/>
              <a:t>‹#›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50523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5578-7C27-4D54-9E65-77824AC0F073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02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B4EF-FDC1-4A8D-B62C-08E494424011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6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09C5-7B26-4556-9793-D74FCCF57F9B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93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683E-C43B-4394-AF7E-516DEF3DA0F6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2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CD7-5F8A-4B71-A71E-0C7D065A6BA5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51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8265-02D5-4794-A9F6-2C9CF2400183}" type="datetime1">
              <a:rPr lang="vi-VN" smtClean="0"/>
              <a:t>15/01/2018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86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FE94-F596-4ADE-92F3-81D92B2851C2}" type="datetime1">
              <a:rPr lang="vi-VN" smtClean="0"/>
              <a:t>15/01/2018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18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962B-EA99-4E65-9E71-754EC03791DD}" type="datetime1">
              <a:rPr lang="vi-VN" smtClean="0"/>
              <a:t>15/01/2018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‹#›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6729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771-D498-48E3-91B1-84C48325F329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50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DF08-8695-4181-9A0E-DBAE7487CCDB}" type="datetime1">
              <a:rPr lang="vi-VN" smtClean="0"/>
              <a:t>15/01/2018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758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7DBD-0487-420F-AE1E-25F7E32DD224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69CE-5FD2-4A0C-B0DB-5584B85E2E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7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A306-21CB-481A-9F84-64098CFAAB38}" type="datetime1">
              <a:rPr lang="vi-VN" smtClean="0"/>
              <a:t>15/01/2018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7908-F6CD-4453-8E84-CE21643264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9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30983"/>
            <a:ext cx="7772400" cy="1470025"/>
          </a:xfrm>
        </p:spPr>
        <p:txBody>
          <a:bodyPr/>
          <a:lstStyle/>
          <a:p>
            <a:r>
              <a:rPr lang="en-US" dirty="0" smtClean="0"/>
              <a:t>ĐỒ ÁN CUỐI KỲ</a:t>
            </a:r>
            <a:br>
              <a:rPr lang="en-US" dirty="0" smtClean="0"/>
            </a:br>
            <a:r>
              <a:rPr lang="en-US" dirty="0" smtClean="0"/>
              <a:t>RADIX SORT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1" y="3573016"/>
            <a:ext cx="8031751" cy="2736304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tx1"/>
                </a:solidFill>
              </a:rPr>
              <a:t>Giảng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viên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hướng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dẫn</a:t>
            </a:r>
            <a:r>
              <a:rPr lang="en-US" sz="2600" dirty="0" smtClean="0">
                <a:solidFill>
                  <a:schemeClr val="tx1"/>
                </a:solidFill>
              </a:rPr>
              <a:t>: </a:t>
            </a:r>
            <a:r>
              <a:rPr lang="en-US" sz="2600" dirty="0" err="1" smtClean="0">
                <a:solidFill>
                  <a:schemeClr val="tx1"/>
                </a:solidFill>
              </a:rPr>
              <a:t>Trần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Trung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Kiên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dirty="0" err="1" smtClean="0">
                <a:solidFill>
                  <a:schemeClr val="tx1"/>
                </a:solidFill>
              </a:rPr>
              <a:t>Sinh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viên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thực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hiện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Trần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Thái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</a:rPr>
              <a:t> 	1412189</a:t>
            </a:r>
          </a:p>
          <a:p>
            <a:pPr algn="l">
              <a:spcBef>
                <a:spcPts val="30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Võ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Hòa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1412192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80317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Đại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Khoa</a:t>
            </a:r>
            <a:r>
              <a:rPr lang="en-US" sz="2600" dirty="0" smtClean="0"/>
              <a:t>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nhiên</a:t>
            </a:r>
            <a:r>
              <a:rPr lang="en-US" sz="2600" dirty="0" smtClean="0"/>
              <a:t> – ĐH </a:t>
            </a:r>
            <a:r>
              <a:rPr lang="en-US" sz="2600" dirty="0" err="1" smtClean="0"/>
              <a:t>Quốc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Tp. HCM</a:t>
            </a:r>
          </a:p>
          <a:p>
            <a:pPr algn="ctr"/>
            <a:r>
              <a:rPr lang="en-US" sz="2600" dirty="0" err="1" smtClean="0"/>
              <a:t>Khoa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nghệ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</a:t>
            </a:r>
          </a:p>
          <a:p>
            <a:pPr algn="ctr"/>
            <a:r>
              <a:rPr lang="en-US" sz="2600" dirty="0" err="1" smtClean="0"/>
              <a:t>Môn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song </a:t>
            </a:r>
            <a:r>
              <a:rPr lang="en-US" sz="2600" dirty="0" err="1" smtClean="0"/>
              <a:t>song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GPU</a:t>
            </a:r>
            <a:endParaRPr lang="vi-VN" sz="2600" dirty="0"/>
          </a:p>
        </p:txBody>
      </p:sp>
    </p:spTree>
    <p:extLst>
      <p:ext uri="{BB962C8B-B14F-4D97-AF65-F5344CB8AC3E}">
        <p14:creationId xmlns:p14="http://schemas.microsoft.com/office/powerpoint/2010/main" val="31059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B1</a:t>
            </a:r>
            <a:r>
              <a:rPr lang="en-US" dirty="0" smtClean="0"/>
              <a:t>: Histogram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VD: [1 1 1 0 0 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-&gt;    [3 3].</a:t>
            </a:r>
          </a:p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exclusive scan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histogram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nBins</a:t>
            </a:r>
            <a:r>
              <a:rPr lang="en-US" dirty="0" smtClean="0"/>
              <a:t> = 2 =&gt; scan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10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911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B1</a:t>
            </a:r>
            <a:r>
              <a:rPr lang="en-US" dirty="0" smtClean="0"/>
              <a:t>: Histogram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hist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histogram kernel, </a:t>
            </a:r>
            <a:r>
              <a:rPr lang="en-US" dirty="0" err="1" smtClean="0"/>
              <a:t>gọi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(</a:t>
            </a:r>
            <a:r>
              <a:rPr lang="en-US" dirty="0" err="1" smtClean="0"/>
              <a:t>hist</a:t>
            </a:r>
            <a:r>
              <a:rPr lang="en-US" dirty="0" smtClean="0"/>
              <a:t> + 1)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hist.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11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8308"/>
              </p:ext>
            </p:extLst>
          </p:nvPr>
        </p:nvGraphicFramePr>
        <p:xfrm>
          <a:off x="1403648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4821" y="4102481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4102481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hist</a:t>
            </a:r>
            <a:r>
              <a:rPr lang="en-US" b="1" dirty="0" smtClean="0"/>
              <a:t> + 1</a:t>
            </a:r>
            <a:endParaRPr lang="vi-V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4102481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 + 2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1397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852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B1</a:t>
            </a:r>
            <a:r>
              <a:rPr lang="en-US" dirty="0" smtClean="0"/>
              <a:t>: Histogram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Với</a:t>
            </a:r>
            <a:r>
              <a:rPr lang="en-US" dirty="0" smtClean="0"/>
              <a:t> VD</a:t>
            </a:r>
            <a:r>
              <a:rPr lang="en-US" dirty="0"/>
              <a:t>: [1 1 1 0 0 0</a:t>
            </a:r>
            <a:r>
              <a:rPr lang="en-US" dirty="0" smtClean="0"/>
              <a:t>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hist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12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16025"/>
              </p:ext>
            </p:extLst>
          </p:nvPr>
        </p:nvGraphicFramePr>
        <p:xfrm>
          <a:off x="1403648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4821" y="4102481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4102481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hist</a:t>
            </a:r>
            <a:r>
              <a:rPr lang="en-US" b="1" dirty="0" smtClean="0"/>
              <a:t> + 1</a:t>
            </a:r>
            <a:endParaRPr lang="vi-V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4102481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</a:t>
            </a:r>
            <a:r>
              <a:rPr lang="en-US" dirty="0" smtClean="0"/>
              <a:t> + 2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1397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vi-VN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6300192" y="4221087"/>
            <a:ext cx="432048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5613372" y="5478664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!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05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B2</a:t>
            </a:r>
            <a:r>
              <a:rPr lang="en-US" dirty="0" smtClean="0"/>
              <a:t>: Exclusive scan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marL="0" indent="0">
              <a:buNone/>
            </a:pPr>
            <a:r>
              <a:rPr lang="en-US" dirty="0" smtClean="0"/>
              <a:t>Kernel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inclusive scan.</a:t>
            </a:r>
          </a:p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scan,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hist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1.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13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9973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B2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rank </a:t>
            </a:r>
            <a:r>
              <a:rPr lang="en-US" dirty="0" err="1" smtClean="0"/>
              <a:t>của</a:t>
            </a:r>
            <a:r>
              <a:rPr lang="en-US" dirty="0" smtClean="0"/>
              <a:t> digit.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VD: </a:t>
            </a:r>
            <a:r>
              <a:rPr lang="en-US" dirty="0" err="1" smtClean="0"/>
              <a:t>với</a:t>
            </a:r>
            <a:r>
              <a:rPr lang="en-US" dirty="0" smtClean="0"/>
              <a:t> digit </a:t>
            </a:r>
            <a:r>
              <a:rPr lang="en-US" dirty="0" err="1" smtClean="0"/>
              <a:t>là</a:t>
            </a:r>
            <a:r>
              <a:rPr lang="en-US" dirty="0" smtClean="0"/>
              <a:t> [1 1 1 0 0 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rank </a:t>
            </a:r>
            <a:r>
              <a:rPr lang="en-US" dirty="0" err="1" smtClean="0"/>
              <a:t>là</a:t>
            </a:r>
            <a:r>
              <a:rPr lang="en-US" dirty="0" smtClean="0"/>
              <a:t>               [0 1 2 0 1 2]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14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6218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B4</a:t>
            </a:r>
            <a:r>
              <a:rPr lang="en-US" dirty="0" smtClean="0"/>
              <a:t>: Scatter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out[scan[digit[</a:t>
            </a:r>
            <a:r>
              <a:rPr lang="en-US" dirty="0" err="1" smtClean="0"/>
              <a:t>i</a:t>
            </a:r>
            <a:r>
              <a:rPr lang="en-US" dirty="0" smtClean="0"/>
              <a:t>]] + rank[</a:t>
            </a:r>
            <a:r>
              <a:rPr lang="en-US" dirty="0" err="1" smtClean="0"/>
              <a:t>i</a:t>
            </a:r>
            <a:r>
              <a:rPr lang="en-US" dirty="0" smtClean="0"/>
              <a:t>]] = in[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15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6218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16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87290"/>
              </p:ext>
            </p:extLst>
          </p:nvPr>
        </p:nvGraphicFramePr>
        <p:xfrm>
          <a:off x="467544" y="2996952"/>
          <a:ext cx="8136904" cy="284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039"/>
                <a:gridCol w="1815361"/>
                <a:gridCol w="1281102"/>
                <a:gridCol w="1627701"/>
                <a:gridCol w="1627701"/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600" dirty="0">
                          <a:effectLst/>
                        </a:rPr>
                        <a:t>h</a:t>
                      </a:r>
                      <a:r>
                        <a:rPr lang="en-US" sz="2600" dirty="0" err="1">
                          <a:effectLst/>
                        </a:rPr>
                        <a:t>istogram’s</a:t>
                      </a:r>
                      <a:r>
                        <a:rPr lang="en-US" sz="2600" dirty="0">
                          <a:effectLst/>
                        </a:rPr>
                        <a:t> time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scan’s time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scatter’s time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total time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tuần tự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12.1913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0.001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17.0665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29.5771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song song (ver 1)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34.9571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52.6763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91.7025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sort </a:t>
                      </a:r>
                      <a:endParaRPr lang="en-US" sz="26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/>
                        </a:rPr>
                        <a:t>(</a:t>
                      </a:r>
                      <a:r>
                        <a:rPr lang="en-US" sz="2600" dirty="0">
                          <a:effectLst/>
                        </a:rPr>
                        <a:t>in thrust)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vi-VN" sz="26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3.3823</a:t>
                      </a:r>
                      <a:endParaRPr lang="vi-VN" sz="26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code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17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7136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Phân</a:t>
            </a:r>
            <a:r>
              <a:rPr lang="en-US" u="sng" dirty="0" smtClean="0"/>
              <a:t> </a:t>
            </a:r>
            <a:r>
              <a:rPr lang="en-US" u="sng" dirty="0" err="1" smtClean="0"/>
              <a:t>tích</a:t>
            </a:r>
            <a:r>
              <a:rPr lang="en-US" u="sng" dirty="0" smtClean="0"/>
              <a:t>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Histogram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nBins</a:t>
            </a:r>
            <a:r>
              <a:rPr lang="en-US" dirty="0" smtClean="0"/>
              <a:t> = 2,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/>
              <a:t>t</a:t>
            </a:r>
            <a:r>
              <a:rPr lang="en-US" dirty="0" err="1" smtClean="0"/>
              <a:t>ăng</a:t>
            </a:r>
            <a:r>
              <a:rPr lang="en-US" dirty="0" smtClean="0"/>
              <a:t> </a:t>
            </a:r>
            <a:r>
              <a:rPr lang="en-US" dirty="0" err="1" smtClean="0"/>
              <a:t>nBins</a:t>
            </a:r>
            <a:r>
              <a:rPr lang="en-US" dirty="0" smtClean="0"/>
              <a:t> (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song song)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nBits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nBits</a:t>
            </a:r>
            <a:r>
              <a:rPr lang="en-US" dirty="0" smtClean="0"/>
              <a:t> &gt; 1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18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446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Phân</a:t>
            </a:r>
            <a:r>
              <a:rPr lang="en-US" u="sng" dirty="0" smtClean="0"/>
              <a:t> </a:t>
            </a:r>
            <a:r>
              <a:rPr lang="en-US" u="sng" dirty="0" err="1" smtClean="0"/>
              <a:t>tích</a:t>
            </a:r>
            <a:r>
              <a:rPr lang="en-US" u="sng" dirty="0" smtClean="0"/>
              <a:t>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Exclusive scan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rank: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nBins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/>
              <a:t> </a:t>
            </a:r>
            <a:r>
              <a:rPr lang="en-US" dirty="0" smtClean="0"/>
              <a:t>=&gt; exclusive scan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historam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Exclusive scan </a:t>
            </a:r>
            <a:r>
              <a:rPr lang="en-US" dirty="0" err="1" smtClean="0"/>
              <a:t>trên</a:t>
            </a:r>
            <a:r>
              <a:rPr lang="en-US" dirty="0" smtClean="0"/>
              <a:t> digit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!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rank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=&gt; rank(a) =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= a)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19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8109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Ubuntu 16.04</a:t>
            </a:r>
          </a:p>
          <a:p>
            <a:r>
              <a:rPr lang="en-US" dirty="0" smtClean="0"/>
              <a:t>GPU: 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Geforce</a:t>
            </a:r>
            <a:r>
              <a:rPr lang="en-US" dirty="0" smtClean="0"/>
              <a:t> 820M</a:t>
            </a:r>
          </a:p>
          <a:p>
            <a:r>
              <a:rPr lang="en-US" dirty="0" smtClean="0"/>
              <a:t>Compute capability: 2.1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9681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Phân</a:t>
            </a:r>
            <a:r>
              <a:rPr lang="en-US" u="sng" dirty="0" smtClean="0"/>
              <a:t> </a:t>
            </a:r>
            <a:r>
              <a:rPr lang="en-US" u="sng" dirty="0" err="1" smtClean="0"/>
              <a:t>tích</a:t>
            </a:r>
            <a:r>
              <a:rPr lang="en-US" u="sng" dirty="0" smtClean="0"/>
              <a:t>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nBits</a:t>
            </a:r>
            <a:r>
              <a:rPr lang="en-US" dirty="0" smtClean="0"/>
              <a:t>: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histogram kernel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rank.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20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3099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Phân</a:t>
            </a:r>
            <a:r>
              <a:rPr lang="en-US" u="sng" dirty="0" smtClean="0"/>
              <a:t> </a:t>
            </a:r>
            <a:r>
              <a:rPr lang="en-US" u="sng" dirty="0" err="1" smtClean="0"/>
              <a:t>tích</a:t>
            </a:r>
            <a:r>
              <a:rPr lang="en-US" u="sng" dirty="0" smtClean="0"/>
              <a:t>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histogram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21</a:t>
            </a:fld>
            <a:endParaRPr lang="vi-VN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44762" r="51272" b="27854"/>
          <a:stretch/>
        </p:blipFill>
        <p:spPr bwMode="auto">
          <a:xfrm>
            <a:off x="1835696" y="4509120"/>
            <a:ext cx="4824536" cy="18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8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Phân</a:t>
            </a:r>
            <a:r>
              <a:rPr lang="en-US" u="sng" dirty="0" smtClean="0"/>
              <a:t> </a:t>
            </a:r>
            <a:r>
              <a:rPr lang="en-US" u="sng" dirty="0" err="1" smtClean="0"/>
              <a:t>tích</a:t>
            </a:r>
            <a:r>
              <a:rPr lang="en-US" u="sng" dirty="0" smtClean="0"/>
              <a:t>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histogram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nBins</a:t>
            </a:r>
            <a:r>
              <a:rPr lang="en-US" dirty="0" smtClean="0"/>
              <a:t>*p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block </a:t>
            </a:r>
            <a:r>
              <a:rPr lang="en-US" dirty="0" err="1" smtClean="0"/>
              <a:t>của</a:t>
            </a:r>
            <a:r>
              <a:rPr lang="en-US" dirty="0" smtClean="0"/>
              <a:t> histogram kernel).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rank: </a:t>
            </a:r>
            <a:r>
              <a:rPr lang="en-US" dirty="0" err="1" smtClean="0"/>
              <a:t>tính</a:t>
            </a:r>
            <a:r>
              <a:rPr lang="en-US" dirty="0" smtClean="0"/>
              <a:t> rank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block.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22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0347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B1</a:t>
            </a:r>
            <a:r>
              <a:rPr lang="en-US" dirty="0" smtClean="0"/>
              <a:t>:  Histogram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marL="0" indent="0">
              <a:buNone/>
            </a:pPr>
            <a:r>
              <a:rPr lang="en-US" dirty="0" smtClean="0"/>
              <a:t>- Size </a:t>
            </a:r>
            <a:r>
              <a:rPr lang="en-US" dirty="0" err="1" smtClean="0"/>
              <a:t>của</a:t>
            </a:r>
            <a:r>
              <a:rPr lang="en-US" dirty="0" smtClean="0"/>
              <a:t> histogram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nBins</a:t>
            </a:r>
            <a:r>
              <a:rPr lang="en-US" dirty="0" smtClean="0"/>
              <a:t>*</a:t>
            </a:r>
            <a:r>
              <a:rPr lang="en-US" dirty="0" err="1" smtClean="0"/>
              <a:t>gridSize.x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gridSize.x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block </a:t>
            </a:r>
            <a:r>
              <a:rPr lang="en-US" dirty="0" err="1" smtClean="0"/>
              <a:t>của</a:t>
            </a:r>
            <a:r>
              <a:rPr lang="en-US" dirty="0" smtClean="0"/>
              <a:t> histogram kernel)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Xét</a:t>
            </a:r>
            <a:r>
              <a:rPr lang="en-US" dirty="0" smtClean="0"/>
              <a:t> 1 thread block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nBits</a:t>
            </a:r>
            <a:r>
              <a:rPr lang="en-US" dirty="0" smtClean="0"/>
              <a:t>-digit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block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b="1" dirty="0" err="1" smtClean="0"/>
              <a:t>blk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grid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histogram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hist</a:t>
            </a:r>
            <a:r>
              <a:rPr lang="en-US" b="1" dirty="0" smtClean="0"/>
              <a:t>[b*</a:t>
            </a:r>
            <a:r>
              <a:rPr lang="en-US" b="1" dirty="0" err="1" smtClean="0"/>
              <a:t>g+blk</a:t>
            </a:r>
            <a:r>
              <a:rPr lang="en-US" b="1" dirty="0" smtClean="0"/>
              <a:t>]</a:t>
            </a:r>
            <a:endParaRPr lang="vi-VN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23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022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B2</a:t>
            </a:r>
            <a:r>
              <a:rPr lang="en-US" dirty="0" smtClean="0"/>
              <a:t>:  Exclusive scan </a:t>
            </a:r>
            <a:r>
              <a:rPr lang="en-US" dirty="0" err="1" smtClean="0"/>
              <a:t>trên</a:t>
            </a:r>
            <a:r>
              <a:rPr lang="en-US" dirty="0" smtClean="0"/>
              <a:t> histogram</a:t>
            </a:r>
          </a:p>
          <a:p>
            <a:pPr marL="0" indent="0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1.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24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2479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B3</a:t>
            </a:r>
            <a:r>
              <a:rPr lang="en-US" dirty="0" smtClean="0"/>
              <a:t>:  </a:t>
            </a:r>
            <a:r>
              <a:rPr lang="en-US" dirty="0" err="1" smtClean="0"/>
              <a:t>Tính</a:t>
            </a:r>
            <a:r>
              <a:rPr lang="en-US" dirty="0" smtClean="0"/>
              <a:t> rank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nBits</a:t>
            </a:r>
            <a:r>
              <a:rPr lang="en-US" dirty="0" smtClean="0"/>
              <a:t>-digit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thread,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block,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=&gt; rank.</a:t>
            </a:r>
          </a:p>
          <a:p>
            <a:pPr marL="0" indent="0">
              <a:buNone/>
            </a:pPr>
            <a:r>
              <a:rPr lang="en-US" b="1" dirty="0" smtClean="0"/>
              <a:t>B4</a:t>
            </a:r>
            <a:r>
              <a:rPr lang="en-US" dirty="0" smtClean="0"/>
              <a:t>: Scatter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histogram ở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).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25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9629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26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07756"/>
              </p:ext>
            </p:extLst>
          </p:nvPr>
        </p:nvGraphicFramePr>
        <p:xfrm>
          <a:off x="1403648" y="2852936"/>
          <a:ext cx="6201161" cy="343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225"/>
                <a:gridCol w="1327571"/>
                <a:gridCol w="93980"/>
                <a:gridCol w="978823"/>
                <a:gridCol w="1238781"/>
                <a:gridCol w="1238781"/>
              </a:tblGrid>
              <a:tr h="273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 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+mj-lt"/>
                        </a:rPr>
                        <a:t>h</a:t>
                      </a:r>
                      <a:r>
                        <a:rPr lang="en-US" sz="2000" dirty="0" err="1">
                          <a:effectLst/>
                          <a:latin typeface="+mj-lt"/>
                        </a:rPr>
                        <a:t>istogram’s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time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scan’s time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scatter’s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total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70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tuần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  <a:latin typeface="+mj-lt"/>
                        </a:rPr>
                        <a:t>tự</a:t>
                      </a:r>
                      <a:endParaRPr lang="en-US" sz="2000" dirty="0" smtClean="0">
                        <a:effectLst/>
                        <a:latin typeface="+mj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j-lt"/>
                        </a:rPr>
                        <a:t>(k-bit = 8)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A"/>
                          </a:solidFill>
                          <a:effectLst/>
                          <a:latin typeface="+mj-lt"/>
                          <a:ea typeface="Cambria"/>
                          <a:cs typeface="FreeSans"/>
                        </a:rPr>
                        <a:t>1.3089</a:t>
                      </a:r>
                      <a:endParaRPr lang="vi-VN" sz="2000" b="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vi-VN" sz="2000" b="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A"/>
                          </a:solidFill>
                          <a:effectLst/>
                          <a:latin typeface="+mj-lt"/>
                          <a:ea typeface="Cambria"/>
                          <a:cs typeface="FreeSans"/>
                        </a:rPr>
                        <a:t>0.0012</a:t>
                      </a:r>
                      <a:endParaRPr lang="vi-VN" sz="2000" b="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A"/>
                          </a:solidFill>
                          <a:effectLst/>
                          <a:latin typeface="+mj-lt"/>
                          <a:ea typeface="Cambria"/>
                          <a:cs typeface="FreeSans"/>
                        </a:rPr>
                        <a:t>3.7961</a:t>
                      </a:r>
                      <a:endParaRPr lang="vi-VN" sz="2000" b="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A"/>
                          </a:solidFill>
                          <a:effectLst/>
                          <a:latin typeface="+mj-lt"/>
                          <a:ea typeface="Cambria"/>
                          <a:cs typeface="FreeSans"/>
                        </a:rPr>
                        <a:t>5.3708</a:t>
                      </a:r>
                      <a:endParaRPr lang="vi-VN" sz="2000" b="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70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song song (ver 1)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34.9571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52.6763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91.7025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70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song song (ver 2)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7.0347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4.6256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10.1447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23.7413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70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sort </a:t>
                      </a:r>
                      <a:endParaRPr lang="en-US" sz="2000" dirty="0" smtClean="0">
                        <a:effectLst/>
                        <a:latin typeface="+mj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in thrust)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 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3.3823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Nhận</a:t>
            </a:r>
            <a:r>
              <a:rPr lang="en-US" u="sng" dirty="0" smtClean="0"/>
              <a:t> </a:t>
            </a:r>
            <a:r>
              <a:rPr lang="en-US" u="sng" dirty="0" err="1" smtClean="0"/>
              <a:t>xét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3.86 </a:t>
            </a:r>
            <a:r>
              <a:rPr lang="en-US" dirty="0" err="1" smtClean="0"/>
              <a:t>lần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1.</a:t>
            </a:r>
          </a:p>
          <a:p>
            <a:pPr>
              <a:buFontTx/>
              <a:buChar char="-"/>
            </a:pP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sort </a:t>
            </a:r>
            <a:r>
              <a:rPr lang="en-US" dirty="0" err="1" smtClean="0"/>
              <a:t>trên</a:t>
            </a:r>
            <a:r>
              <a:rPr lang="en-US" dirty="0" smtClean="0"/>
              <a:t> thrust.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27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79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Ở </a:t>
            </a:r>
            <a:r>
              <a:rPr lang="en-US" u="sng" dirty="0" err="1" smtClean="0"/>
              <a:t>phiên</a:t>
            </a:r>
            <a:r>
              <a:rPr lang="en-US" u="sng" dirty="0" smtClean="0"/>
              <a:t> </a:t>
            </a:r>
            <a:r>
              <a:rPr lang="en-US" u="sng" dirty="0" err="1" smtClean="0"/>
              <a:t>bản</a:t>
            </a:r>
            <a:r>
              <a:rPr lang="en-US" u="sng" dirty="0" smtClean="0"/>
              <a:t> 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Histogram: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1.</a:t>
            </a:r>
          </a:p>
          <a:p>
            <a:pPr marL="0" indent="0">
              <a:buNone/>
            </a:pPr>
            <a:r>
              <a:rPr lang="en-US" dirty="0" smtClean="0"/>
              <a:t>- Scan: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do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histogram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Tính</a:t>
            </a:r>
            <a:r>
              <a:rPr lang="en-US" dirty="0" smtClean="0"/>
              <a:t> rank: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rank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28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1106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Giải</a:t>
            </a:r>
            <a:r>
              <a:rPr lang="en-US" u="sng" dirty="0" smtClean="0"/>
              <a:t> </a:t>
            </a:r>
            <a:r>
              <a:rPr lang="en-US" u="sng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block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histogram.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Tính</a:t>
            </a:r>
            <a:r>
              <a:rPr lang="en-US" dirty="0" smtClean="0"/>
              <a:t> rank: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rank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b="1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b="1" i="1" dirty="0" smtClean="0"/>
              <a:t>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i="1" dirty="0" smtClean="0"/>
              <a:t>a</a:t>
            </a:r>
            <a:r>
              <a:rPr lang="en-US" i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</a:t>
            </a:r>
            <a:endParaRPr lang="vi-VN" b="1" i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29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2140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Ý </a:t>
            </a:r>
            <a:r>
              <a:rPr lang="en-US" b="1" dirty="0" err="1" smtClean="0"/>
              <a:t>tưởng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Radix </a:t>
            </a:r>
            <a:r>
              <a:rPr lang="en-US" dirty="0"/>
              <a:t>sort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2).</a:t>
            </a:r>
          </a:p>
          <a:p>
            <a:pPr>
              <a:buFontTx/>
              <a:buChar char="-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Exclusive scan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Scatter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5374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30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44950"/>
              </p:ext>
            </p:extLst>
          </p:nvPr>
        </p:nvGraphicFramePr>
        <p:xfrm>
          <a:off x="323528" y="2780928"/>
          <a:ext cx="8424936" cy="351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227"/>
                <a:gridCol w="1758089"/>
                <a:gridCol w="1447984"/>
                <a:gridCol w="1685318"/>
                <a:gridCol w="1685318"/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h</a:t>
                      </a:r>
                      <a:r>
                        <a:rPr lang="en-US" sz="2000">
                          <a:effectLst/>
                        </a:rPr>
                        <a:t>istogram’s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scan’s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scatter’s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time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tuần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k-bit = 8)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1.3089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0.0012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3.7961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5.3708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song </a:t>
                      </a:r>
                      <a:r>
                        <a:rPr lang="en-US" sz="2000" dirty="0" err="1" smtClean="0">
                          <a:effectLst/>
                        </a:rPr>
                        <a:t>song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ver</a:t>
                      </a:r>
                      <a:r>
                        <a:rPr lang="en-US" sz="2000" dirty="0">
                          <a:effectLst/>
                        </a:rPr>
                        <a:t> 1)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34.9571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52.6763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91.7025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song </a:t>
                      </a:r>
                      <a:r>
                        <a:rPr lang="en-US" sz="2000" dirty="0" err="1" smtClean="0">
                          <a:effectLst/>
                        </a:rPr>
                        <a:t>song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ver</a:t>
                      </a:r>
                      <a:r>
                        <a:rPr lang="en-US" sz="2000" dirty="0">
                          <a:effectLst/>
                        </a:rPr>
                        <a:t> 2)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7.0347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4.6256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10.1447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23.7413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song </a:t>
                      </a:r>
                      <a:r>
                        <a:rPr lang="en-US" sz="2000" dirty="0" err="1" smtClean="0">
                          <a:effectLst/>
                        </a:rPr>
                        <a:t>song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</a:t>
                      </a:r>
                      <a:r>
                        <a:rPr lang="en-US" sz="2000" dirty="0" err="1" smtClean="0">
                          <a:effectLst/>
                        </a:rPr>
                        <a:t>ver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3)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11.5909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8.6928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8.5875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31.3346</a:t>
                      </a:r>
                      <a:endParaRPr lang="vi-VN" sz="20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sort (in thrust)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3.3823</a:t>
                      </a:r>
                      <a:endParaRPr lang="vi-VN" sz="20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4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- Counting sort: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k-bit,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k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counting sort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31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7725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4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3</a:t>
            </a:r>
          </a:p>
          <a:p>
            <a:pPr marL="0" indent="0">
              <a:buNone/>
            </a:pPr>
            <a:r>
              <a:rPr lang="en-US" dirty="0" smtClean="0"/>
              <a:t>- Rank (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sort): </a:t>
            </a:r>
            <a:r>
              <a:rPr lang="en-US" dirty="0" err="1" smtClean="0"/>
              <a:t>tính</a:t>
            </a:r>
            <a:r>
              <a:rPr lang="en-US" dirty="0" smtClean="0"/>
              <a:t> exclusive scan </a:t>
            </a:r>
            <a:r>
              <a:rPr lang="en-US" dirty="0" err="1" smtClean="0"/>
              <a:t>trên</a:t>
            </a:r>
            <a:r>
              <a:rPr lang="en-US" dirty="0" smtClean="0"/>
              <a:t> histogram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block,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rank.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***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!!!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32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9928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blocksize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 smtClean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33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85968"/>
              </p:ext>
            </p:extLst>
          </p:nvPr>
        </p:nvGraphicFramePr>
        <p:xfrm>
          <a:off x="1331640" y="2780928"/>
          <a:ext cx="646938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345"/>
                <a:gridCol w="1617345"/>
                <a:gridCol w="1617345"/>
                <a:gridCol w="1617345"/>
              </a:tblGrid>
              <a:tr h="554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blockDigit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blockSize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blockScan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time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71.2215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64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70.6016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128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70.4096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70.3896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512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70.4056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64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42.6695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128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30.8190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26.4750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512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26.9885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1024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37.9841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64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24.7840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128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23.8802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23.6013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256</a:t>
                      </a:r>
                      <a:endParaRPr lang="vi-VN" sz="1500" b="1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256</a:t>
                      </a:r>
                      <a:endParaRPr lang="vi-VN" sz="1500" b="1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512</a:t>
                      </a:r>
                      <a:endParaRPr lang="vi-VN" sz="1500" b="1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  <a:effectLst/>
                        </a:rPr>
                        <a:t>23.4176</a:t>
                      </a:r>
                      <a:endParaRPr lang="vi-VN" sz="1500" b="1" dirty="0">
                        <a:solidFill>
                          <a:srgbClr val="FF0000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1024</a:t>
                      </a:r>
                      <a:endParaRPr lang="vi-VN" sz="1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26.0677</a:t>
                      </a:r>
                      <a:endParaRPr lang="vi-VN" sz="1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blocksize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23.4176 </a:t>
            </a:r>
            <a:r>
              <a:rPr lang="en-US" dirty="0" err="1" smtClean="0"/>
              <a:t>ms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block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(256), (256) </a:t>
            </a:r>
            <a:r>
              <a:rPr lang="en-US" dirty="0" err="1" smtClean="0"/>
              <a:t>và</a:t>
            </a:r>
            <a:r>
              <a:rPr lang="en-US" dirty="0" smtClean="0"/>
              <a:t> (512).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34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2655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35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2783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Ý </a:t>
            </a:r>
            <a:r>
              <a:rPr lang="en-US" b="1" dirty="0" err="1" smtClean="0"/>
              <a:t>tưởng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bit.</a:t>
            </a:r>
          </a:p>
          <a:p>
            <a:pPr>
              <a:buFontTx/>
              <a:buChar char="-"/>
            </a:pPr>
            <a:r>
              <a:rPr lang="en-US" dirty="0" smtClean="0"/>
              <a:t>Radix sort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digit (</a:t>
            </a:r>
            <a:r>
              <a:rPr lang="en-US" dirty="0" err="1" smtClean="0"/>
              <a:t>từ</a:t>
            </a:r>
            <a:r>
              <a:rPr lang="en-US" dirty="0" smtClean="0"/>
              <a:t> LSB </a:t>
            </a:r>
            <a:r>
              <a:rPr lang="en-US" dirty="0" err="1" smtClean="0"/>
              <a:t>tới</a:t>
            </a:r>
            <a:r>
              <a:rPr lang="en-US" dirty="0" smtClean="0"/>
              <a:t> MSB).</a:t>
            </a:r>
          </a:p>
          <a:p>
            <a:pPr>
              <a:buFontTx/>
              <a:buChar char="-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(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digit)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Histogram </a:t>
            </a:r>
            <a:r>
              <a:rPr lang="en-US" dirty="0" err="1" smtClean="0"/>
              <a:t>trên</a:t>
            </a:r>
            <a:r>
              <a:rPr lang="en-US" dirty="0" smtClean="0"/>
              <a:t> digit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Exclusive scan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rank </a:t>
            </a:r>
            <a:r>
              <a:rPr lang="en-US" dirty="0" err="1" smtClean="0"/>
              <a:t>của</a:t>
            </a:r>
            <a:r>
              <a:rPr lang="en-US" dirty="0" smtClean="0"/>
              <a:t> digit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Scatter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4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1552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Ý </a:t>
            </a:r>
            <a:r>
              <a:rPr lang="en-US" b="1" dirty="0" err="1" smtClean="0"/>
              <a:t>tưởng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Ở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rank digit</a:t>
            </a:r>
          </a:p>
          <a:p>
            <a:pPr marL="0" indent="0">
              <a:buNone/>
            </a:pPr>
            <a:r>
              <a:rPr lang="en-US" dirty="0" smtClean="0"/>
              <a:t>	VD: A = [0 1 0 0 1 0 0 1]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rank   = [0 0 1 2 1 3 4 2]</a:t>
            </a:r>
          </a:p>
          <a:p>
            <a:pPr>
              <a:buFontTx/>
              <a:buChar char="-"/>
            </a:pPr>
            <a:r>
              <a:rPr lang="en-US" dirty="0" smtClean="0"/>
              <a:t>Ở </a:t>
            </a:r>
            <a:r>
              <a:rPr lang="en-US" dirty="0" err="1" smtClean="0"/>
              <a:t>bước</a:t>
            </a:r>
            <a:r>
              <a:rPr lang="en-US" dirty="0" smtClean="0"/>
              <a:t> scatter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out[scan[bin] + rank[</a:t>
            </a:r>
            <a:r>
              <a:rPr lang="en-US" dirty="0" err="1" smtClean="0"/>
              <a:t>i</a:t>
            </a:r>
            <a:r>
              <a:rPr lang="en-US" dirty="0" smtClean="0"/>
              <a:t>]] = in[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với</a:t>
            </a:r>
            <a:r>
              <a:rPr lang="en-US" dirty="0" smtClean="0"/>
              <a:t> bin </a:t>
            </a:r>
            <a:r>
              <a:rPr lang="en-US" dirty="0" err="1" smtClean="0"/>
              <a:t>là</a:t>
            </a:r>
            <a:r>
              <a:rPr lang="en-US" dirty="0" smtClean="0"/>
              <a:t> digit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5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046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radix sort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6</a:t>
            </a:fld>
            <a:endParaRPr lang="vi-VN" dirty="0" smtClean="0"/>
          </a:p>
        </p:txBody>
      </p:sp>
      <p:pic>
        <p:nvPicPr>
          <p:cNvPr id="5" name="Image1"/>
          <p:cNvPicPr/>
          <p:nvPr/>
        </p:nvPicPr>
        <p:blipFill rotWithShape="1">
          <a:blip r:embed="rId2"/>
          <a:srcRect l="6539" t="14856" r="10325" b="17740"/>
          <a:stretch/>
        </p:blipFill>
        <p:spPr bwMode="auto">
          <a:xfrm>
            <a:off x="1691680" y="3428999"/>
            <a:ext cx="5904656" cy="2808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99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radix sort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sort </a:t>
            </a:r>
            <a:r>
              <a:rPr lang="en-US" dirty="0" err="1" smtClean="0"/>
              <a:t>trong</a:t>
            </a:r>
            <a:r>
              <a:rPr lang="en-US" dirty="0" smtClean="0"/>
              <a:t> thrust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7</a:t>
            </a:fld>
            <a:endParaRPr lang="vi-V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41228"/>
              </p:ext>
            </p:extLst>
          </p:nvPr>
        </p:nvGraphicFramePr>
        <p:xfrm>
          <a:off x="467544" y="3573016"/>
          <a:ext cx="8352929" cy="200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179"/>
                <a:gridCol w="1789125"/>
                <a:gridCol w="1348003"/>
                <a:gridCol w="1568948"/>
                <a:gridCol w="2078674"/>
              </a:tblGrid>
              <a:tr h="482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500" dirty="0">
                          <a:effectLst/>
                        </a:rPr>
                        <a:t> 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500" dirty="0">
                          <a:effectLst/>
                        </a:rPr>
                        <a:t>h</a:t>
                      </a:r>
                      <a:r>
                        <a:rPr lang="en-US" sz="2500" dirty="0" err="1">
                          <a:effectLst/>
                        </a:rPr>
                        <a:t>istogram’s</a:t>
                      </a:r>
                      <a:r>
                        <a:rPr lang="en-US" sz="2500" dirty="0">
                          <a:effectLst/>
                        </a:rPr>
                        <a:t> time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scan’s time</a:t>
                      </a:r>
                      <a:endParaRPr lang="vi-VN" sz="2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scatter’s time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total time</a:t>
                      </a:r>
                      <a:endParaRPr lang="vi-VN" sz="2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82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err="1">
                          <a:effectLst/>
                        </a:rPr>
                        <a:t>tuần</a:t>
                      </a: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dirty="0" err="1">
                          <a:effectLst/>
                        </a:rPr>
                        <a:t>tự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12.1913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0.001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17.0665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29.5771</a:t>
                      </a:r>
                      <a:endParaRPr lang="vi-VN" sz="250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  <a:tr h="482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sort </a:t>
                      </a:r>
                      <a:endParaRPr lang="en-US" sz="25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 smtClean="0">
                          <a:effectLst/>
                        </a:rPr>
                        <a:t>(</a:t>
                      </a:r>
                      <a:r>
                        <a:rPr lang="en-US" sz="2500" dirty="0">
                          <a:effectLst/>
                        </a:rPr>
                        <a:t>in thrust)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500" dirty="0">
                          <a:effectLst/>
                        </a:rPr>
                        <a:t> 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3.3823</a:t>
                      </a:r>
                      <a:endParaRPr lang="vi-VN" sz="25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a.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Lấy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nBits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nBits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digit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8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536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Phiên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digit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(input).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digit.</a:t>
            </a:r>
            <a:endParaRPr lang="vi-V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47908-F6CD-4453-8E84-CE2164326448}" type="slidenum">
              <a:rPr lang="vi-VN" smtClean="0"/>
              <a:pPr/>
              <a:t>9</a:t>
            </a:fld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977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1683</Words>
  <Application>Microsoft Office PowerPoint</Application>
  <PresentationFormat>On-screen Show (4:3)</PresentationFormat>
  <Paragraphs>402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ĐỒ ÁN CUỐI KỲ RADIX SORT</vt:lpstr>
      <vt:lpstr>I. Cấu hình cài đặt</vt:lpstr>
      <vt:lpstr>II. Phiên bản tuần tự</vt:lpstr>
      <vt:lpstr>II. Phiên bản tuần tự</vt:lpstr>
      <vt:lpstr>II. Phiên bản tuần tự</vt:lpstr>
      <vt:lpstr>II. Phiên bản tuần tự</vt:lpstr>
      <vt:lpstr>II. Phiên bản tuần tự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III. Phiên bản song song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Hoa</dc:creator>
  <cp:lastModifiedBy>Phuong Hoa</cp:lastModifiedBy>
  <cp:revision>44</cp:revision>
  <dcterms:created xsi:type="dcterms:W3CDTF">2018-01-12T16:07:59Z</dcterms:created>
  <dcterms:modified xsi:type="dcterms:W3CDTF">2018-01-15T15:54:29Z</dcterms:modified>
</cp:coreProperties>
</file>