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4"/>
  </p:sldMasterIdLst>
  <p:notesMasterIdLst>
    <p:notesMasterId r:id="rId6"/>
  </p:notesMasterIdLst>
  <p:handoutMasterIdLst>
    <p:handoutMasterId r:id="rId7"/>
  </p:handoutMasterIdLst>
  <p:sldIdLst>
    <p:sldId id="5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ifer Seith" initials="J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9B74"/>
    <a:srgbClr val="182642"/>
    <a:srgbClr val="F1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4"/>
    <p:restoredTop sz="94586"/>
  </p:normalViewPr>
  <p:slideViewPr>
    <p:cSldViewPr snapToGrid="0">
      <p:cViewPr varScale="1">
        <p:scale>
          <a:sx n="102" d="100"/>
          <a:sy n="102" d="100"/>
        </p:scale>
        <p:origin x="6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29" Type="http://schemas.microsoft.com/office/2015/10/relationships/revisionInfo" Target="revisionInfo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8C327-73AF-EE4E-BE42-93C73EB2A975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49706-F15A-ED4B-9628-8D0D93CF5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812FB-F91B-43A8-93CC-C775265DBD4C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31667-F749-447D-B574-B24011B01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2000" cy="6547330"/>
          </a:xfrm>
        </p:spPr>
      </p:sp>
      <p:sp>
        <p:nvSpPr>
          <p:cNvPr id="17" name="Rectangle 16"/>
          <p:cNvSpPr/>
          <p:nvPr userDrawn="1"/>
        </p:nvSpPr>
        <p:spPr>
          <a:xfrm>
            <a:off x="-5409" y="5244433"/>
            <a:ext cx="12192000" cy="1357845"/>
          </a:xfrm>
          <a:prstGeom prst="rect">
            <a:avLst/>
          </a:prstGeom>
          <a:solidFill>
            <a:srgbClr val="F1F1F2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92661" y="4391985"/>
            <a:ext cx="7492642" cy="60578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91788" y="3526151"/>
            <a:ext cx="7492642" cy="605783"/>
          </a:xfrm>
        </p:spPr>
        <p:txBody>
          <a:bodyPr>
            <a:noAutofit/>
          </a:bodyPr>
          <a:lstStyle>
            <a:lvl1pPr marL="0" indent="0" algn="l">
              <a:buNone/>
              <a:defRPr sz="540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163" y="5367690"/>
            <a:ext cx="3217760" cy="106433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 rot="10800000">
            <a:off x="-11244" y="6540224"/>
            <a:ext cx="12203243" cy="329014"/>
            <a:chOff x="-5409" y="3088324"/>
            <a:chExt cx="7258887" cy="350912"/>
          </a:xfrm>
        </p:grpSpPr>
        <p:sp>
          <p:nvSpPr>
            <p:cNvPr id="13" name="Shape 33"/>
            <p:cNvSpPr/>
            <p:nvPr/>
          </p:nvSpPr>
          <p:spPr>
            <a:xfrm>
              <a:off x="1879703" y="3088324"/>
              <a:ext cx="942556" cy="350912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3200">
                <a:solidFill>
                  <a:srgbClr val="FFFFFF"/>
                </a:solidFill>
              </a:endParaRPr>
            </a:p>
          </p:txBody>
        </p:sp>
        <p:sp>
          <p:nvSpPr>
            <p:cNvPr id="14" name="Shape 34"/>
            <p:cNvSpPr/>
            <p:nvPr/>
          </p:nvSpPr>
          <p:spPr>
            <a:xfrm>
              <a:off x="2822259" y="3088324"/>
              <a:ext cx="4431219" cy="350912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3200">
                <a:solidFill>
                  <a:srgbClr val="FFFFFF"/>
                </a:solidFill>
              </a:endParaRPr>
            </a:p>
          </p:txBody>
        </p:sp>
        <p:sp>
          <p:nvSpPr>
            <p:cNvPr id="15" name="Shape 33"/>
            <p:cNvSpPr/>
            <p:nvPr userDrawn="1"/>
          </p:nvSpPr>
          <p:spPr>
            <a:xfrm>
              <a:off x="937147" y="3088324"/>
              <a:ext cx="942556" cy="35091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3200">
                <a:solidFill>
                  <a:srgbClr val="FFFFFF"/>
                </a:solidFill>
              </a:endParaRPr>
            </a:p>
          </p:txBody>
        </p:sp>
        <p:sp>
          <p:nvSpPr>
            <p:cNvPr id="16" name="Shape 33"/>
            <p:cNvSpPr/>
            <p:nvPr userDrawn="1"/>
          </p:nvSpPr>
          <p:spPr>
            <a:xfrm>
              <a:off x="-5409" y="3088324"/>
              <a:ext cx="942556" cy="350912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3200">
                <a:solidFill>
                  <a:srgbClr val="FFFFFF"/>
                </a:solidFill>
              </a:endParaRPr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339389" y="6587811"/>
            <a:ext cx="14398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C490BA-722E-45E9-AC52-497E3BC3EA8D}" type="datetime1">
              <a:rPr lang="en-US" sz="800" smtClean="0">
                <a:solidFill>
                  <a:prstClr val="white"/>
                </a:solidFill>
                <a:cs typeface="Arial"/>
              </a:rPr>
              <a:pPr/>
              <a:t>11/6/17</a:t>
            </a:fld>
            <a:r>
              <a:rPr lang="en-US" sz="800">
                <a:solidFill>
                  <a:prstClr val="white"/>
                </a:solidFill>
                <a:cs typeface="Arial"/>
              </a:rPr>
              <a:t> © 2016 CareerBuilder</a:t>
            </a:r>
          </a:p>
        </p:txBody>
      </p:sp>
    </p:spTree>
    <p:extLst>
      <p:ext uri="{BB962C8B-B14F-4D97-AF65-F5344CB8AC3E}">
        <p14:creationId xmlns:p14="http://schemas.microsoft.com/office/powerpoint/2010/main" val="44055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690"/>
            <a:ext cx="10515600" cy="96837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0813"/>
            <a:ext cx="10515600" cy="425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© </a:t>
            </a:r>
            <a:r>
              <a:rPr lang="en-US" dirty="0" smtClean="0">
                <a:cs typeface="Arial"/>
              </a:rPr>
              <a:t>2017  </a:t>
            </a:r>
            <a:r>
              <a:rPr lang="en-US" dirty="0">
                <a:cs typeface="Arial"/>
              </a:rPr>
              <a:t>CareerBuilder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2A7F-29E5-4B3A-AAED-FC3768733BF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1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8264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750" y="1709738"/>
            <a:ext cx="10515600" cy="2852737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750" y="4589463"/>
            <a:ext cx="10515600" cy="90963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  <a:cs typeface="Arial"/>
              </a:rPr>
              <a:t>© </a:t>
            </a:r>
            <a:r>
              <a:rPr lang="en-US" dirty="0" smtClean="0">
                <a:solidFill>
                  <a:prstClr val="white"/>
                </a:solidFill>
                <a:cs typeface="Arial"/>
              </a:rPr>
              <a:t>2017  </a:t>
            </a:r>
            <a:r>
              <a:rPr lang="en-US" dirty="0">
                <a:solidFill>
                  <a:prstClr val="white"/>
                </a:solidFill>
                <a:cs typeface="Arial"/>
              </a:rPr>
              <a:t>CareerBuilder</a:t>
            </a:r>
          </a:p>
        </p:txBody>
      </p:sp>
    </p:spTree>
    <p:extLst>
      <p:ext uri="{BB962C8B-B14F-4D97-AF65-F5344CB8AC3E}">
        <p14:creationId xmlns:p14="http://schemas.microsoft.com/office/powerpoint/2010/main" val="404660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 </a:t>
            </a:r>
            <a:r>
              <a:rPr lang="en-US" dirty="0"/>
              <a:t>CareerBuilder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2A7F-29E5-4B3A-AAED-FC3768733BF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32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 </a:t>
            </a:r>
            <a:r>
              <a:rPr lang="en-US" dirty="0"/>
              <a:t>CareerBuilder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2A7F-29E5-4B3A-AAED-FC3768733BF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44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2017  CareerBuilder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2A7F-29E5-4B3A-AAED-FC3768733BF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53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2017  </a:t>
            </a:r>
            <a:r>
              <a:rPr lang="en-US" dirty="0"/>
              <a:t>CareerBuilder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2A7F-29E5-4B3A-AAED-FC3768733BF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16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7F7F7F"/>
                </a:solidFill>
                <a:latin typeface="+mj-lt"/>
              </a:defRPr>
            </a:lvl1pPr>
          </a:lstStyle>
          <a:p>
            <a:r>
              <a:rPr lang="en-US" dirty="0">
                <a:cs typeface="Arial"/>
              </a:rPr>
              <a:t>© </a:t>
            </a:r>
            <a:r>
              <a:rPr lang="en-US" dirty="0" smtClean="0">
                <a:cs typeface="Arial"/>
              </a:rPr>
              <a:t>2017  </a:t>
            </a:r>
            <a:r>
              <a:rPr lang="en-US" dirty="0">
                <a:cs typeface="Arial"/>
              </a:rPr>
              <a:t>CareerBuilder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474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FED92A7F-29E5-4B3A-AAED-FC3768733BF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187" y="6390744"/>
            <a:ext cx="2261494" cy="3222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213720"/>
            <a:ext cx="110359" cy="1068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9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>
              <a:lumMod val="90000"/>
              <a:lumOff val="10000"/>
            </a:schemeClr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90000"/>
              <a:lumOff val="1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90000"/>
              <a:lumOff val="1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90000"/>
              <a:lumOff val="1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&lt;Predicting Attrition Risk Using </a:t>
            </a:r>
            <a:r>
              <a:rPr lang="en-US" dirty="0" err="1" smtClean="0"/>
              <a:t>Workterra</a:t>
            </a:r>
            <a:r>
              <a:rPr lang="en-US" dirty="0" smtClean="0"/>
              <a:t> Data&gt;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907"/>
            <a:ext cx="6351739" cy="242506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Faizan Javed and Phuong Hoang (Data Science R&amp;D)</a:t>
            </a:r>
          </a:p>
          <a:p>
            <a:r>
              <a:rPr lang="en-US" sz="2000" dirty="0" smtClean="0"/>
              <a:t>Reduce and prevent voluntary employee attrition</a:t>
            </a:r>
          </a:p>
          <a:p>
            <a:pPr lvl="1"/>
            <a:r>
              <a:rPr lang="en-US" dirty="0" smtClean="0"/>
              <a:t>Identify individual/group with high attrition </a:t>
            </a:r>
            <a:r>
              <a:rPr lang="en-US" dirty="0" smtClean="0"/>
              <a:t>risk</a:t>
            </a:r>
            <a:endParaRPr lang="en-US" dirty="0" smtClean="0"/>
          </a:p>
          <a:p>
            <a:pPr lvl="1"/>
            <a:r>
              <a:rPr lang="en-US" dirty="0" smtClean="0"/>
              <a:t>Determine the corresponding </a:t>
            </a:r>
            <a:r>
              <a:rPr lang="en-US" dirty="0" smtClean="0"/>
              <a:t>factors leads </a:t>
            </a:r>
            <a:r>
              <a:rPr lang="en-US" dirty="0"/>
              <a:t>to attrition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Screenshots </a:t>
            </a:r>
            <a:r>
              <a:rPr lang="en-US" sz="2000" dirty="0" smtClean="0"/>
              <a:t>of the experiment results: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/>
              </a:rPr>
              <a:t>© 2017  CareerBuilder</a:t>
            </a:r>
            <a:endParaRPr lang="en-US" dirty="0"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2A7F-29E5-4B3A-AAED-FC3768733BF1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/>
              <a:t>1</a:t>
            </a:fld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51808"/>
            <a:ext cx="5583033" cy="2394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532" y="1316905"/>
            <a:ext cx="3750501" cy="22707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99810"/>
            <a:ext cx="4150519" cy="250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9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CareerBuilder Rebrand 2015">
      <a:dk1>
        <a:srgbClr val="182642"/>
      </a:dk1>
      <a:lt1>
        <a:sysClr val="window" lastClr="FFFFFF"/>
      </a:lt1>
      <a:dk2>
        <a:srgbClr val="009B74"/>
      </a:dk2>
      <a:lt2>
        <a:srgbClr val="FFFFFF"/>
      </a:lt2>
      <a:accent1>
        <a:srgbClr val="287AB9"/>
      </a:accent1>
      <a:accent2>
        <a:srgbClr val="E78523"/>
      </a:accent2>
      <a:accent3>
        <a:srgbClr val="FDB816"/>
      </a:accent3>
      <a:accent4>
        <a:srgbClr val="09A0DB"/>
      </a:accent4>
      <a:accent5>
        <a:srgbClr val="85CE3F"/>
      </a:accent5>
      <a:accent6>
        <a:srgbClr val="63C0B9"/>
      </a:accent6>
      <a:hlink>
        <a:srgbClr val="0FA0DB"/>
      </a:hlink>
      <a:folHlink>
        <a:srgbClr val="0B78A4"/>
      </a:folHlink>
    </a:clrScheme>
    <a:fontScheme name="CareerBuilder Rebrand 2015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6d41e18-a844-46a3-af9e-da055d9e14a6">
      <UserInfo>
        <DisplayName>Eric Presley</DisplayName>
        <AccountId>13</AccountId>
        <AccountType/>
      </UserInfo>
      <UserInfo>
        <DisplayName>Site Tech Leadership</DisplayName>
        <AccountId>7</AccountId>
        <AccountType/>
      </UserInfo>
      <UserInfo>
        <DisplayName>Scott Helmes</DisplayName>
        <AccountId>20</AccountId>
        <AccountType/>
      </UserInfo>
      <UserInfo>
        <DisplayName>Leigh-Margaret Stull</DisplayName>
        <AccountId>47</AccountId>
        <AccountType/>
      </UserInfo>
      <UserInfo>
        <DisplayName>Chris Colley</DisplayName>
        <AccountId>19</AccountId>
        <AccountType/>
      </UserInfo>
      <UserInfo>
        <DisplayName>Peter Mackney</DisplayName>
        <AccountId>108</AccountId>
        <AccountType/>
      </UserInfo>
      <UserInfo>
        <DisplayName>Jim Butler</DisplayName>
        <AccountId>109</AccountId>
        <AccountType/>
      </UserInfo>
      <UserInfo>
        <DisplayName>Muhammad Jawad</DisplayName>
        <AccountId>110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A4C7945896594C94ED91168495BFD0" ma:contentTypeVersion="4" ma:contentTypeDescription="Create a new document." ma:contentTypeScope="" ma:versionID="b3ba30f0b48958a73198d2ce37bbadad">
  <xsd:schema xmlns:xsd="http://www.w3.org/2001/XMLSchema" xmlns:xs="http://www.w3.org/2001/XMLSchema" xmlns:p="http://schemas.microsoft.com/office/2006/metadata/properties" xmlns:ns2="36d41e18-a844-46a3-af9e-da055d9e14a6" xmlns:ns3="b9c562b6-b367-44b8-b4d7-14df76c4e3eb" targetNamespace="http://schemas.microsoft.com/office/2006/metadata/properties" ma:root="true" ma:fieldsID="b17ab9fa3a6299cb772ec94b98dbdc8d" ns2:_="" ns3:_="">
    <xsd:import namespace="36d41e18-a844-46a3-af9e-da055d9e14a6"/>
    <xsd:import namespace="b9c562b6-b367-44b8-b4d7-14df76c4e3e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d41e18-a844-46a3-af9e-da055d9e14a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562b6-b367-44b8-b4d7-14df76c4e3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E33753-0858-4150-B39F-FD4C0E9BE58D}">
  <ds:schemaRefs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b9c562b6-b367-44b8-b4d7-14df76c4e3eb"/>
    <ds:schemaRef ds:uri="36d41e18-a844-46a3-af9e-da055d9e14a6"/>
  </ds:schemaRefs>
</ds:datastoreItem>
</file>

<file path=customXml/itemProps2.xml><?xml version="1.0" encoding="utf-8"?>
<ds:datastoreItem xmlns:ds="http://schemas.openxmlformats.org/officeDocument/2006/customXml" ds:itemID="{79D832B6-D08D-4D1F-BCF0-47BBE62DB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7126BF-521E-4296-A605-3917CCA18C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d41e18-a844-46a3-af9e-da055d9e14a6"/>
    <ds:schemaRef ds:uri="b9c562b6-b367-44b8-b4d7-14df76c4e3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3217</TotalTime>
  <Words>48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Rockwell</vt:lpstr>
      <vt:lpstr>Arial</vt:lpstr>
      <vt:lpstr>5_Office Theme</vt:lpstr>
      <vt:lpstr>&lt;Predicting Attrition Risk Using Workterra Data&gt;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Phuong Hoang</cp:lastModifiedBy>
  <cp:revision>30</cp:revision>
  <dcterms:modified xsi:type="dcterms:W3CDTF">2017-11-07T04:36:56Z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0x01010015A4C7945896594C94ED91168495BFD0</vt:lpwstr>
  </property>
</Properties>
</file>