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78" r:id="rId4"/>
    <p:sldId id="279" r:id="rId5"/>
    <p:sldId id="280" r:id="rId6"/>
    <p:sldId id="281" r:id="rId7"/>
    <p:sldId id="282" r:id="rId8"/>
    <p:sldId id="258" r:id="rId9"/>
    <p:sldId id="260" r:id="rId10"/>
    <p:sldId id="262" r:id="rId11"/>
    <p:sldId id="263" r:id="rId12"/>
    <p:sldId id="264" r:id="rId13"/>
    <p:sldId id="265" r:id="rId14"/>
    <p:sldId id="271" r:id="rId15"/>
    <p:sldId id="272" r:id="rId16"/>
    <p:sldId id="273" r:id="rId17"/>
    <p:sldId id="274" r:id="rId18"/>
    <p:sldId id="276"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3"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EBC61-F832-4332-960D-9E4AC8948E07}"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80009-43EB-464A-860A-9257B4FB70BD}" type="slidenum">
              <a:rPr lang="en-US" smtClean="0"/>
              <a:t>‹#›</a:t>
            </a:fld>
            <a:endParaRPr lang="en-US"/>
          </a:p>
        </p:txBody>
      </p:sp>
    </p:spTree>
    <p:extLst>
      <p:ext uri="{BB962C8B-B14F-4D97-AF65-F5344CB8AC3E}">
        <p14:creationId xmlns:p14="http://schemas.microsoft.com/office/powerpoint/2010/main" val="63279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EC2793-9539-474F-AEB3-14593338F3E1}"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dirty="0" err="1"/>
              <a:t>Báo</a:t>
            </a:r>
            <a:r>
              <a:rPr lang="en-US" dirty="0"/>
              <a:t> </a:t>
            </a:r>
            <a:r>
              <a:rPr lang="en-US" dirty="0" err="1"/>
              <a:t>cáo</a:t>
            </a:r>
            <a:r>
              <a:rPr lang="en-US" dirty="0"/>
              <a:t> </a:t>
            </a:r>
            <a:r>
              <a:rPr lang="en-US" dirty="0" err="1"/>
              <a:t>môn</a:t>
            </a:r>
            <a:r>
              <a:rPr lang="en-US" dirty="0"/>
              <a:t>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 web</a:t>
            </a:r>
          </a:p>
        </p:txBody>
      </p:sp>
      <p:sp>
        <p:nvSpPr>
          <p:cNvPr id="6" name="Slide Number Placeholder 5"/>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237831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35E372-F53B-4355-84D6-6819CC8DF880}"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249263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6EC8B4-3DDB-45E5-82EC-173F0EC8E9A3}"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174641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C03185-1234-4351-BE3B-C501B7A9C189}"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184149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179116-EE9F-4023-9289-F349A7E95A91}"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50617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8568FA-AF2D-4278-A41C-39CF283B834B}" type="datetime2">
              <a:rPr lang="en-US" smtClean="0"/>
              <a:t>Saturday, December 11, 2021</a:t>
            </a:fld>
            <a:endParaRPr lang="en-US"/>
          </a:p>
        </p:txBody>
      </p:sp>
      <p:sp>
        <p:nvSpPr>
          <p:cNvPr id="6" name="Footer Placeholder 5"/>
          <p:cNvSpPr>
            <a:spLocks noGrp="1"/>
          </p:cNvSpPr>
          <p:nvPr>
            <p:ph type="ftr" sz="quarter" idx="11"/>
          </p:nvPr>
        </p:nvSpPr>
        <p:spPr/>
        <p:txBody>
          <a:bodyPr/>
          <a:lstStyle/>
          <a:p>
            <a:r>
              <a:rPr lang="en-US"/>
              <a:t>Báo cáo môn Lập trình ứng dụng web</a:t>
            </a:r>
          </a:p>
        </p:txBody>
      </p:sp>
      <p:sp>
        <p:nvSpPr>
          <p:cNvPr id="7" name="Slide Number Placeholder 6"/>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300062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E51570-930E-433A-BD65-54A41B9A071F}" type="datetime2">
              <a:rPr lang="en-US" smtClean="0"/>
              <a:t>Saturday, December 11, 2021</a:t>
            </a:fld>
            <a:endParaRPr lang="en-US"/>
          </a:p>
        </p:txBody>
      </p:sp>
      <p:sp>
        <p:nvSpPr>
          <p:cNvPr id="8" name="Footer Placeholder 7"/>
          <p:cNvSpPr>
            <a:spLocks noGrp="1"/>
          </p:cNvSpPr>
          <p:nvPr>
            <p:ph type="ftr" sz="quarter" idx="11"/>
          </p:nvPr>
        </p:nvSpPr>
        <p:spPr/>
        <p:txBody>
          <a:bodyPr/>
          <a:lstStyle/>
          <a:p>
            <a:r>
              <a:rPr lang="en-US"/>
              <a:t>Báo cáo môn Lập trình ứng dụng web</a:t>
            </a:r>
          </a:p>
        </p:txBody>
      </p:sp>
      <p:sp>
        <p:nvSpPr>
          <p:cNvPr id="9" name="Slide Number Placeholder 8"/>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212373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87E479-95E0-49F6-A038-E627B7FE5FE6}" type="datetime2">
              <a:rPr lang="en-US" smtClean="0"/>
              <a:t>Saturday, December 11, 2021</a:t>
            </a:fld>
            <a:endParaRPr lang="en-US"/>
          </a:p>
        </p:txBody>
      </p:sp>
      <p:sp>
        <p:nvSpPr>
          <p:cNvPr id="4" name="Footer Placeholder 3"/>
          <p:cNvSpPr>
            <a:spLocks noGrp="1"/>
          </p:cNvSpPr>
          <p:nvPr>
            <p:ph type="ftr" sz="quarter" idx="11"/>
          </p:nvPr>
        </p:nvSpPr>
        <p:spPr/>
        <p:txBody>
          <a:bodyPr/>
          <a:lstStyle/>
          <a:p>
            <a:r>
              <a:rPr lang="en-US"/>
              <a:t>Báo cáo môn Lập trình ứng dụng web</a:t>
            </a:r>
          </a:p>
        </p:txBody>
      </p:sp>
      <p:sp>
        <p:nvSpPr>
          <p:cNvPr id="5" name="Slide Number Placeholder 4"/>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3332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D6CC9-B8D9-4FDD-8502-144674E855DE}" type="datetime2">
              <a:rPr lang="en-US" smtClean="0"/>
              <a:t>Saturday, December 11, 2021</a:t>
            </a:fld>
            <a:endParaRPr lang="en-US"/>
          </a:p>
        </p:txBody>
      </p:sp>
      <p:sp>
        <p:nvSpPr>
          <p:cNvPr id="3" name="Footer Placeholder 2"/>
          <p:cNvSpPr>
            <a:spLocks noGrp="1"/>
          </p:cNvSpPr>
          <p:nvPr>
            <p:ph type="ftr" sz="quarter" idx="11"/>
          </p:nvPr>
        </p:nvSpPr>
        <p:spPr/>
        <p:txBody>
          <a:bodyPr/>
          <a:lstStyle/>
          <a:p>
            <a:r>
              <a:rPr lang="en-US"/>
              <a:t>Báo cáo môn Lập trình ứng dụng web</a:t>
            </a:r>
          </a:p>
        </p:txBody>
      </p:sp>
      <p:sp>
        <p:nvSpPr>
          <p:cNvPr id="4" name="Slide Number Placeholder 3"/>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422210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33E456-C993-4738-8CC6-BBBE43B32A0F}" type="datetime2">
              <a:rPr lang="en-US" smtClean="0"/>
              <a:t>Saturday, December 11, 2021</a:t>
            </a:fld>
            <a:endParaRPr lang="en-US"/>
          </a:p>
        </p:txBody>
      </p:sp>
      <p:sp>
        <p:nvSpPr>
          <p:cNvPr id="6" name="Footer Placeholder 5"/>
          <p:cNvSpPr>
            <a:spLocks noGrp="1"/>
          </p:cNvSpPr>
          <p:nvPr>
            <p:ph type="ftr" sz="quarter" idx="11"/>
          </p:nvPr>
        </p:nvSpPr>
        <p:spPr/>
        <p:txBody>
          <a:bodyPr/>
          <a:lstStyle/>
          <a:p>
            <a:r>
              <a:rPr lang="en-US"/>
              <a:t>Báo cáo môn Lập trình ứng dụng web</a:t>
            </a:r>
          </a:p>
        </p:txBody>
      </p:sp>
      <p:sp>
        <p:nvSpPr>
          <p:cNvPr id="7" name="Slide Number Placeholder 6"/>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203674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DB3D22-22E9-496F-AE17-6E1894889286}" type="datetime2">
              <a:rPr lang="en-US" smtClean="0"/>
              <a:t>Saturday, December 11, 2021</a:t>
            </a:fld>
            <a:endParaRPr lang="en-US"/>
          </a:p>
        </p:txBody>
      </p:sp>
      <p:sp>
        <p:nvSpPr>
          <p:cNvPr id="6" name="Footer Placeholder 5"/>
          <p:cNvSpPr>
            <a:spLocks noGrp="1"/>
          </p:cNvSpPr>
          <p:nvPr>
            <p:ph type="ftr" sz="quarter" idx="11"/>
          </p:nvPr>
        </p:nvSpPr>
        <p:spPr/>
        <p:txBody>
          <a:bodyPr/>
          <a:lstStyle/>
          <a:p>
            <a:r>
              <a:rPr lang="en-US"/>
              <a:t>Báo cáo môn Lập trình ứng dụng web</a:t>
            </a:r>
          </a:p>
        </p:txBody>
      </p:sp>
      <p:sp>
        <p:nvSpPr>
          <p:cNvPr id="7" name="Slide Number Placeholder 6"/>
          <p:cNvSpPr>
            <a:spLocks noGrp="1"/>
          </p:cNvSpPr>
          <p:nvPr>
            <p:ph type="sldNum" sz="quarter" idx="12"/>
          </p:nvPr>
        </p:nvSpPr>
        <p:spPr/>
        <p:txBody>
          <a:bodyPr/>
          <a:lstStyle/>
          <a:p>
            <a:fld id="{968F66E1-2F24-4927-B1D3-442B00955751}" type="slidenum">
              <a:rPr lang="en-US" smtClean="0"/>
              <a:t>‹#›</a:t>
            </a:fld>
            <a:endParaRPr lang="en-US"/>
          </a:p>
        </p:txBody>
      </p:sp>
    </p:spTree>
    <p:extLst>
      <p:ext uri="{BB962C8B-B14F-4D97-AF65-F5344CB8AC3E}">
        <p14:creationId xmlns:p14="http://schemas.microsoft.com/office/powerpoint/2010/main" val="1857162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3D62B-07FE-4E11-84FB-DBC3649EC778}" type="datetime2">
              <a:rPr lang="en-US" smtClean="0"/>
              <a:t>Saturday, December 11, 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a:t>Báo</a:t>
            </a:r>
            <a:r>
              <a:rPr lang="en-US" dirty="0"/>
              <a:t> </a:t>
            </a:r>
            <a:r>
              <a:rPr lang="en-US" dirty="0" err="1"/>
              <a:t>cáo</a:t>
            </a:r>
            <a:r>
              <a:rPr lang="en-US" dirty="0"/>
              <a:t> </a:t>
            </a:r>
            <a:r>
              <a:rPr lang="en-US" dirty="0" err="1"/>
              <a:t>môn</a:t>
            </a:r>
            <a:r>
              <a:rPr lang="en-US" dirty="0"/>
              <a:t>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 web</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F66E1-2F24-4927-B1D3-442B00955751}" type="slidenum">
              <a:rPr lang="en-US" smtClean="0"/>
              <a:t>‹#›</a:t>
            </a:fld>
            <a:endParaRPr lang="en-US"/>
          </a:p>
        </p:txBody>
      </p:sp>
    </p:spTree>
    <p:extLst>
      <p:ext uri="{BB962C8B-B14F-4D97-AF65-F5344CB8AC3E}">
        <p14:creationId xmlns:p14="http://schemas.microsoft.com/office/powerpoint/2010/main" val="275299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5"/>
          <p:cNvSpPr txBox="1">
            <a:spLocks/>
          </p:cNvSpPr>
          <p:nvPr/>
        </p:nvSpPr>
        <p:spPr>
          <a:xfrm>
            <a:off x="704088" y="1911097"/>
            <a:ext cx="11091672" cy="27239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solidFill>
                  <a:srgbClr val="00B0F0"/>
                </a:solidFill>
                <a:latin typeface="Times New Roman" panose="02020603050405020304" pitchFamily="18" charset="0"/>
                <a:cs typeface="Times New Roman" panose="02020603050405020304" pitchFamily="18" charset="0"/>
              </a:rPr>
              <a:t>Bài</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thuyết</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trình</a:t>
            </a:r>
            <a:r>
              <a:rPr lang="en-US" sz="4400" dirty="0">
                <a:solidFill>
                  <a:srgbClr val="00B0F0"/>
                </a:solidFill>
                <a:latin typeface="Times New Roman" panose="02020603050405020304" pitchFamily="18" charset="0"/>
                <a:cs typeface="Times New Roman" panose="02020603050405020304" pitchFamily="18" charset="0"/>
              </a:rPr>
              <a:t>:</a:t>
            </a:r>
            <a:br>
              <a:rPr lang="en-US" sz="4400" dirty="0">
                <a:solidFill>
                  <a:srgbClr val="00B0F0"/>
                </a:solidFill>
                <a:latin typeface="Times New Roman" panose="02020603050405020304" pitchFamily="18" charset="0"/>
                <a:cs typeface="Times New Roman" panose="02020603050405020304" pitchFamily="18" charset="0"/>
              </a:rPr>
            </a:br>
            <a:br>
              <a:rPr lang="en-US" sz="4400" dirty="0">
                <a:solidFill>
                  <a:srgbClr val="00B0F0"/>
                </a:solidFill>
                <a:latin typeface="Times New Roman" panose="02020603050405020304" pitchFamily="18" charset="0"/>
                <a:cs typeface="Times New Roman" panose="02020603050405020304" pitchFamily="18" charset="0"/>
              </a:rPr>
            </a:br>
            <a:r>
              <a:rPr lang="en-US" sz="4400" dirty="0" err="1">
                <a:solidFill>
                  <a:srgbClr val="00B0F0"/>
                </a:solidFill>
                <a:latin typeface="Times New Roman" panose="02020603050405020304" pitchFamily="18" charset="0"/>
                <a:cs typeface="Times New Roman" panose="02020603050405020304" pitchFamily="18" charset="0"/>
              </a:rPr>
              <a:t>Báo</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cáo</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môn</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học</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Lập</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trình</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ứng</a:t>
            </a:r>
            <a:r>
              <a:rPr lang="en-US" sz="4400" dirty="0">
                <a:solidFill>
                  <a:srgbClr val="00B0F0"/>
                </a:solidFill>
                <a:latin typeface="Times New Roman" panose="02020603050405020304" pitchFamily="18" charset="0"/>
                <a:cs typeface="Times New Roman" panose="02020603050405020304" pitchFamily="18" charset="0"/>
              </a:rPr>
              <a:t> </a:t>
            </a:r>
            <a:r>
              <a:rPr lang="en-US" sz="4400" dirty="0" err="1">
                <a:solidFill>
                  <a:srgbClr val="00B0F0"/>
                </a:solidFill>
                <a:latin typeface="Times New Roman" panose="02020603050405020304" pitchFamily="18" charset="0"/>
                <a:cs typeface="Times New Roman" panose="02020603050405020304" pitchFamily="18" charset="0"/>
              </a:rPr>
              <a:t>dụng</a:t>
            </a:r>
            <a:r>
              <a:rPr lang="en-US" sz="4400" dirty="0">
                <a:solidFill>
                  <a:srgbClr val="00B0F0"/>
                </a:solidFill>
                <a:latin typeface="Times New Roman" panose="02020603050405020304" pitchFamily="18" charset="0"/>
                <a:cs typeface="Times New Roman" panose="02020603050405020304" pitchFamily="18" charset="0"/>
              </a:rPr>
              <a:t> web</a:t>
            </a:r>
          </a:p>
        </p:txBody>
      </p:sp>
    </p:spTree>
    <p:extLst>
      <p:ext uri="{BB962C8B-B14F-4D97-AF65-F5344CB8AC3E}">
        <p14:creationId xmlns:p14="http://schemas.microsoft.com/office/powerpoint/2010/main" val="9429498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a:solidFill>
                  <a:srgbClr val="00B0F0"/>
                </a:solidFill>
                <a:latin typeface="Times New Roman" panose="02020603050405020304" pitchFamily="18" charset="0"/>
                <a:cs typeface="Times New Roman" panose="02020603050405020304" pitchFamily="18" charset="0"/>
              </a:rPr>
              <a:t>2. Yêu cầu, mục tiêu, nhiệm vụ đề tài</a:t>
            </a:r>
            <a:endParaRPr lang="en-US" sz="280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vi-VN" dirty="0">
                <a:latin typeface="Times New Roman" panose="02020603050405020304" pitchFamily="18" charset="0"/>
                <a:cs typeface="Times New Roman" panose="02020603050405020304" pitchFamily="18" charset="0"/>
              </a:rPr>
              <a:t> để thực hiện:</a:t>
            </a:r>
          </a:p>
          <a:p>
            <a:pPr lvl="1" algn="just">
              <a:lnSpc>
                <a:spcPct val="150000"/>
              </a:lnSpc>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Thêm các thông tin tin tức về game nhanh chóng, hiện đại, không sử dụng hình thức truyền thống như sách, báo, tạp chí.</a:t>
            </a:r>
            <a:endParaRPr lang="en-US" sz="2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Cập nhật thông tin đến tất cả mọi người.</a:t>
            </a:r>
            <a:endParaRPr lang="en-US" sz="2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Bảo mật thông tin của người dùng khi đăng nhập.</a:t>
            </a:r>
          </a:p>
          <a:p>
            <a:pPr lvl="1" algn="just">
              <a:lnSpc>
                <a:spcPct val="150000"/>
              </a:lnSpc>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 Tiết kiệm được thời gian trong quản lý thông tin so với quản lý thủ công. </a:t>
            </a: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B46B2C3-BC61-4F28-8CF5-95CB12249390}"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10</a:t>
            </a:fld>
            <a:endParaRPr lang="en-US"/>
          </a:p>
        </p:txBody>
      </p:sp>
    </p:spTree>
    <p:extLst>
      <p:ext uri="{BB962C8B-B14F-4D97-AF65-F5344CB8AC3E}">
        <p14:creationId xmlns:p14="http://schemas.microsoft.com/office/powerpoint/2010/main" val="72021084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a:solidFill>
                  <a:srgbClr val="00B0F0"/>
                </a:solidFill>
                <a:latin typeface="Times New Roman" panose="02020603050405020304" pitchFamily="18" charset="0"/>
                <a:cs typeface="Times New Roman" panose="02020603050405020304" pitchFamily="18" charset="0"/>
              </a:rPr>
              <a:t>2. Yêu cầu, mục tiêu, nhiệm vụ đề tài (tt)</a:t>
            </a:r>
            <a:endParaRPr lang="en-US" sz="280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Từ những vấn đề trên, chúng em quyết định xây dựng một hệ thống website tin tức về game. Hệ thống này hỗ trợ cho người dùng có thể xem tin tức, đăng bài viết cũng như bình luận những ý kiến của bản thân đối với bài viết nào đó.</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C1CCD5-02F1-4626-9957-8C7CEC9BB3D3}"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11</a:t>
            </a:fld>
            <a:endParaRPr lang="en-US"/>
          </a:p>
        </p:txBody>
      </p:sp>
    </p:spTree>
    <p:extLst>
      <p:ext uri="{BB962C8B-B14F-4D97-AF65-F5344CB8AC3E}">
        <p14:creationId xmlns:p14="http://schemas.microsoft.com/office/powerpoint/2010/main" val="219402682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dirty="0">
                <a:solidFill>
                  <a:srgbClr val="00B0F0"/>
                </a:solidFill>
                <a:latin typeface="Times New Roman" panose="02020603050405020304" pitchFamily="18" charset="0"/>
                <a:cs typeface="Times New Roman" panose="02020603050405020304" pitchFamily="18" charset="0"/>
              </a:rPr>
              <a:t>3. </a:t>
            </a:r>
            <a:r>
              <a:rPr lang="en-US" dirty="0" err="1">
                <a:solidFill>
                  <a:srgbClr val="00B0F0"/>
                </a:solidFill>
                <a:latin typeface="Times New Roman" panose="02020603050405020304" pitchFamily="18" charset="0"/>
                <a:cs typeface="Times New Roman" panose="02020603050405020304" pitchFamily="18" charset="0"/>
              </a:rPr>
              <a:t>Đôi</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nét</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về</a:t>
            </a:r>
            <a:r>
              <a:rPr lang="en-US" dirty="0">
                <a:solidFill>
                  <a:srgbClr val="00B0F0"/>
                </a:solidFill>
                <a:latin typeface="Times New Roman" panose="02020603050405020304" pitchFamily="18" charset="0"/>
                <a:cs typeface="Times New Roman" panose="02020603050405020304" pitchFamily="18" charset="0"/>
              </a:rPr>
              <a:t> C#</a:t>
            </a:r>
            <a:endParaRPr lang="en-US" sz="2800" dirty="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vi-VN" dirty="0">
                <a:latin typeface="Times New Roman" panose="02020603050405020304" pitchFamily="18" charset="0"/>
                <a:cs typeface="Times New Roman" panose="02020603050405020304" pitchFamily="18" charset="0"/>
              </a:rPr>
              <a:t>C# là một ngôn ngữ lập trình đơn giản, được phát triển bởi đội ngũ kỹ sư của Microsoft vào năm 2000, trong đó người dẫn đầu là Anders Hejlsberg và Scott Wiltamuth.</a:t>
            </a:r>
          </a:p>
          <a:p>
            <a:r>
              <a:rPr lang="vi-VN" dirty="0">
                <a:latin typeface="Times New Roman" panose="02020603050405020304" pitchFamily="18" charset="0"/>
                <a:cs typeface="Times New Roman" panose="02020603050405020304" pitchFamily="18" charset="0"/>
              </a:rPr>
              <a:t>C# là ngôn ngữ lập trình hiện đại, hướng đối tượng và nó được xây dựng trên nền tảng của hai ngôn ngữ mạnh nhất là C++ và Java.</a:t>
            </a:r>
          </a:p>
          <a:p>
            <a:r>
              <a:rPr lang="vi-VN" dirty="0">
                <a:latin typeface="Times New Roman" panose="02020603050405020304" pitchFamily="18" charset="0"/>
                <a:cs typeface="Times New Roman" panose="02020603050405020304" pitchFamily="18" charset="0"/>
              </a:rPr>
              <a:t>C# được thiết kế cho Common Language Infrastructure (CLI), mà gồm Executable Code và Runtime Environment, cho phép chúng ta sử dụng các ngôn ngữ high-level đa dạng trên các nền tảng và cấu trúc máy tính khác nhau.</a:t>
            </a:r>
          </a:p>
          <a:p>
            <a:r>
              <a:rPr lang="vi-VN" dirty="0">
                <a:latin typeface="Times New Roman" panose="02020603050405020304" pitchFamily="18" charset="0"/>
                <a:cs typeface="Times New Roman" panose="02020603050405020304" pitchFamily="18" charset="0"/>
              </a:rPr>
              <a:t>C# với sự hỗ trợ mạnh mẽ của .NET Framework giúp cho việc tạo một ứng dụng Windows Forms hay WPF (Windows Presentation Foundation), Web application, ... trở nên rất dễ dàng.</a:t>
            </a: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3F0B629-018F-4513-A329-5917BD5CF522}"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12</a:t>
            </a:fld>
            <a:endParaRPr lang="en-US"/>
          </a:p>
        </p:txBody>
      </p:sp>
    </p:spTree>
    <p:extLst>
      <p:ext uri="{BB962C8B-B14F-4D97-AF65-F5344CB8AC3E}">
        <p14:creationId xmlns:p14="http://schemas.microsoft.com/office/powerpoint/2010/main" val="402156042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nSpc>
                <a:spcPct val="100000"/>
              </a:lnSpc>
            </a:pPr>
            <a:r>
              <a:rPr lang="en-US" dirty="0">
                <a:solidFill>
                  <a:srgbClr val="00B0F0"/>
                </a:solidFill>
                <a:latin typeface="Times New Roman" panose="02020603050405020304" pitchFamily="18" charset="0"/>
                <a:cs typeface="Times New Roman" panose="02020603050405020304" pitchFamily="18" charset="0"/>
              </a:rPr>
              <a:t>4. </a:t>
            </a:r>
            <a:r>
              <a:rPr lang="en-US" dirty="0" err="1">
                <a:solidFill>
                  <a:srgbClr val="00B0F0"/>
                </a:solidFill>
                <a:latin typeface="Times New Roman" panose="02020603050405020304" pitchFamily="18" charset="0"/>
                <a:cs typeface="Times New Roman" panose="02020603050405020304" pitchFamily="18" charset="0"/>
              </a:rPr>
              <a:t>Đôi</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nét</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về</a:t>
            </a:r>
            <a:r>
              <a:rPr lang="en-US" dirty="0">
                <a:solidFill>
                  <a:srgbClr val="00B0F0"/>
                </a:solidFill>
                <a:latin typeface="Times New Roman" panose="02020603050405020304" pitchFamily="18" charset="0"/>
                <a:cs typeface="Times New Roman" panose="02020603050405020304" pitchFamily="18" charset="0"/>
              </a:rPr>
              <a:t> Entity framework</a:t>
            </a:r>
            <a:endParaRPr lang="en-US" sz="2800" dirty="0">
              <a:latin typeface="Times New Roman" panose="02020603050405020304" pitchFamily="18" charset="0"/>
              <a:ea typeface="+mn-ea"/>
              <a:cs typeface="Times New Roman" panose="02020603050405020304" pitchFamily="18" charset="0"/>
            </a:endParaRPr>
          </a:p>
        </p:txBody>
      </p:sp>
      <p:sp>
        <p:nvSpPr>
          <p:cNvPr id="22" name="Content Placeholder 21">
            <a:extLst>
              <a:ext uri="{FF2B5EF4-FFF2-40B4-BE49-F238E27FC236}">
                <a16:creationId xmlns:a16="http://schemas.microsoft.com/office/drawing/2014/main" id="{E1A7318C-0ED2-4DDD-A250-338ADB7107B5}"/>
              </a:ext>
            </a:extLst>
          </p:cNvPr>
          <p:cNvSpPr>
            <a:spLocks noGrp="1"/>
          </p:cNvSpPr>
          <p:nvPr>
            <p:ph sz="half" idx="2"/>
          </p:nvPr>
        </p:nvSpPr>
        <p:spPr>
          <a:xfrm>
            <a:off x="3845859" y="1825625"/>
            <a:ext cx="7507941" cy="4351338"/>
          </a:xfrm>
        </p:spPr>
        <p:txBody>
          <a:bodyPr>
            <a:normAutofit fontScale="70000" lnSpcReduction="20000"/>
          </a:bodyPr>
          <a:lstStyle/>
          <a:p>
            <a:pPr>
              <a:lnSpc>
                <a:spcPct val="100000"/>
              </a:lnSpc>
            </a:pPr>
            <a:r>
              <a:rPr lang="en-US" sz="3100" dirty="0">
                <a:latin typeface="Times New Roman" panose="02020603050405020304" pitchFamily="18" charset="0"/>
                <a:cs typeface="Times New Roman" panose="02020603050405020304" pitchFamily="18" charset="0"/>
              </a:rPr>
              <a:t>Entity Framework (EF) </a:t>
            </a:r>
            <a:r>
              <a:rPr lang="en-US" sz="3100" dirty="0" err="1">
                <a:latin typeface="Times New Roman" panose="02020603050405020304" pitchFamily="18" charset="0"/>
                <a:cs typeface="Times New Roman" panose="02020603050405020304" pitchFamily="18" charset="0"/>
              </a:rPr>
              <a:t>được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phát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hành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lần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đầu</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tiên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vào</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năm</a:t>
            </a:r>
            <a:r>
              <a:rPr lang="en-US" sz="3100" dirty="0">
                <a:latin typeface="Times New Roman" panose="02020603050405020304" pitchFamily="18" charset="0"/>
                <a:cs typeface="Times New Roman" panose="02020603050405020304" pitchFamily="18" charset="0"/>
              </a:rPr>
              <a:t> 2008, </a:t>
            </a:r>
            <a:r>
              <a:rPr lang="en-US" sz="3100" dirty="0" err="1">
                <a:latin typeface="Times New Roman" panose="02020603050405020304" pitchFamily="18" charset="0"/>
                <a:cs typeface="Times New Roman" panose="02020603050405020304" pitchFamily="18" charset="0"/>
              </a:rPr>
              <a:t>nó</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là</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phương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tiện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tương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tác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chính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giữa</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các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ứng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dụng</a:t>
            </a:r>
            <a:r>
              <a:rPr lang="en-US" sz="3100" dirty="0">
                <a:latin typeface="Times New Roman" panose="02020603050405020304" pitchFamily="18" charset="0"/>
                <a:cs typeface="Times New Roman" panose="02020603050405020304" pitchFamily="18" charset="0"/>
              </a:rPr>
              <a:t> .NET </a:t>
            </a:r>
            <a:r>
              <a:rPr lang="en-US" sz="3100" dirty="0" err="1">
                <a:latin typeface="Times New Roman" panose="02020603050405020304" pitchFamily="18" charset="0"/>
                <a:cs typeface="Times New Roman" panose="02020603050405020304" pitchFamily="18" charset="0"/>
              </a:rPr>
              <a:t>và</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cơ</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sở</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dữ</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liệu</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quan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hệ</a:t>
            </a:r>
            <a:r>
              <a:rPr lang="en-US" sz="3100" dirty="0">
                <a:latin typeface="Times New Roman" panose="02020603050405020304" pitchFamily="18" charset="0"/>
                <a:cs typeface="Times New Roman" panose="02020603050405020304" pitchFamily="18" charset="0"/>
              </a:rPr>
              <a:t>.</a:t>
            </a:r>
          </a:p>
          <a:p>
            <a:pPr>
              <a:lnSpc>
                <a:spcPct val="100000"/>
              </a:lnSpc>
            </a:pPr>
            <a:r>
              <a:rPr lang="vi-VN" sz="3100" dirty="0">
                <a:latin typeface="Times New Roman" panose="02020603050405020304" pitchFamily="18" charset="0"/>
                <a:cs typeface="Times New Roman" panose="02020603050405020304" pitchFamily="18" charset="0"/>
              </a:rPr>
              <a:t>EF là một ánh xạ quan hệ đối tượng (ORM), là một loại công cụ giúp đơn giản hóa ánh xạ giữa các đối tượng trong phần mềm với các bảng và cột của cơ sở dữ liệu quan hệ.</a:t>
            </a:r>
          </a:p>
          <a:p>
            <a:pPr>
              <a:lnSpc>
                <a:spcPct val="100000"/>
              </a:lnSpc>
            </a:pPr>
            <a:r>
              <a:rPr lang="vi-VN" sz="3100" dirty="0">
                <a:latin typeface="Times New Roman" panose="02020603050405020304" pitchFamily="18" charset="0"/>
                <a:cs typeface="Times New Roman" panose="02020603050405020304" pitchFamily="18" charset="0"/>
              </a:rPr>
              <a:t>EF là một framework ORM mã nguồn mở độc lập với .NET Framework.</a:t>
            </a:r>
          </a:p>
          <a:p>
            <a:pPr>
              <a:lnSpc>
                <a:spcPct val="100000"/>
              </a:lnSpc>
            </a:pPr>
            <a:r>
              <a:rPr lang="vi-VN" sz="3100" dirty="0">
                <a:latin typeface="Times New Roman" panose="02020603050405020304" pitchFamily="18" charset="0"/>
                <a:cs typeface="Times New Roman" panose="02020603050405020304" pitchFamily="18" charset="0"/>
              </a:rPr>
              <a:t>EF đảm nhiệm việc tạo các kết nối cơ sở dữ liệu và thực thi các lệnh, cũng như lấy kết quả truy vấn và tự động ánh xạ các kết quả đó thành các đối tượng trong ứng dụng của người dùng.</a:t>
            </a:r>
          </a:p>
          <a:p>
            <a:pPr>
              <a:lnSpc>
                <a:spcPct val="100000"/>
              </a:lnSpc>
            </a:pPr>
            <a:r>
              <a:rPr lang="vi-VN" sz="3100" dirty="0">
                <a:latin typeface="Times New Roman" panose="02020603050405020304" pitchFamily="18" charset="0"/>
                <a:cs typeface="Times New Roman" panose="02020603050405020304" pitchFamily="18" charset="0"/>
              </a:rPr>
              <a:t>EF giúp theo dõi các thay đổi của đối tượng và cập nhật các thay đổi đó trở lại cơ sở dữ liệu.</a:t>
            </a:r>
          </a:p>
          <a:p>
            <a:endParaRPr lang="en-US" dirty="0"/>
          </a:p>
        </p:txBody>
      </p:sp>
      <p:sp>
        <p:nvSpPr>
          <p:cNvPr id="4" name="Date Placeholder 3"/>
          <p:cNvSpPr>
            <a:spLocks noGrp="1"/>
          </p:cNvSpPr>
          <p:nvPr>
            <p:ph type="dt" sz="half" idx="10"/>
          </p:nvPr>
        </p:nvSpPr>
        <p:spPr/>
        <p:txBody>
          <a:bodyPr/>
          <a:lstStyle/>
          <a:p>
            <a:fld id="{6399663B-0D03-43DB-9323-D30A95BA953E}"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13</a:t>
            </a:fld>
            <a:endParaRPr lang="en-US"/>
          </a:p>
        </p:txBody>
      </p:sp>
      <p:pic>
        <p:nvPicPr>
          <p:cNvPr id="23" name="Content Placeholder 22" descr="Entity framework là gì? Kiến thức tổng quan về Entity framework [2021]">
            <a:extLst>
              <a:ext uri="{FF2B5EF4-FFF2-40B4-BE49-F238E27FC236}">
                <a16:creationId xmlns:a16="http://schemas.microsoft.com/office/drawing/2014/main" id="{3778BD70-2D7C-4C00-A187-9DA7DAE2B370}"/>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90747"/>
            <a:ext cx="2837329" cy="2821093"/>
          </a:xfrm>
          <a:prstGeom prst="rect">
            <a:avLst/>
          </a:prstGeom>
          <a:noFill/>
          <a:ln>
            <a:noFill/>
          </a:ln>
        </p:spPr>
      </p:pic>
    </p:spTree>
    <p:extLst>
      <p:ext uri="{BB962C8B-B14F-4D97-AF65-F5344CB8AC3E}">
        <p14:creationId xmlns:p14="http://schemas.microsoft.com/office/powerpoint/2010/main" val="117410827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a:solidFill>
                  <a:srgbClr val="00B0F0"/>
                </a:solidFill>
                <a:latin typeface="Times New Roman" panose="02020603050405020304" pitchFamily="18" charset="0"/>
                <a:cs typeface="Times New Roman" panose="02020603050405020304" pitchFamily="18" charset="0"/>
              </a:rPr>
              <a:t>5. Kiến trúc của chương trình</a:t>
            </a:r>
            <a:endParaRPr lang="en-US" sz="280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Kiến trúc của chương trình:</a:t>
            </a:r>
          </a:p>
          <a:p>
            <a:pPr lvl="1" algn="just">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Công nghệ sử dụng</a:t>
            </a:r>
          </a:p>
          <a:p>
            <a:pPr lvl="1" algn="just">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Kiến trúc ứng dụng</a:t>
            </a:r>
          </a:p>
          <a:p>
            <a:pPr lvl="1" algn="just">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Thiết kế hệ thống</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21A350-47CF-41DA-9058-AC87937BE4F3}"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14</a:t>
            </a:fld>
            <a:endParaRPr lang="en-US"/>
          </a:p>
        </p:txBody>
      </p:sp>
    </p:spTree>
    <p:extLst>
      <p:ext uri="{BB962C8B-B14F-4D97-AF65-F5344CB8AC3E}">
        <p14:creationId xmlns:p14="http://schemas.microsoft.com/office/powerpoint/2010/main" val="162852322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a:solidFill>
                  <a:srgbClr val="00B0F0"/>
                </a:solidFill>
                <a:latin typeface="Times New Roman" panose="02020603050405020304" pitchFamily="18" charset="0"/>
                <a:cs typeface="Times New Roman" panose="02020603050405020304" pitchFamily="18" charset="0"/>
              </a:rPr>
              <a:t>5.1 Công nghệ sử dụng</a:t>
            </a:r>
            <a:endParaRPr lang="en-US" sz="280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Entity framework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Webview</a:t>
            </a:r>
            <a:r>
              <a:rPr lang="en-US" dirty="0">
                <a:latin typeface="Times New Roman" panose="02020603050405020304" pitchFamily="18" charset="0"/>
                <a:cs typeface="Times New Roman" panose="02020603050405020304" pitchFamily="18" charset="0"/>
              </a:rPr>
              <a:t> razor</a:t>
            </a:r>
          </a:p>
        </p:txBody>
      </p:sp>
      <p:sp>
        <p:nvSpPr>
          <p:cNvPr id="4" name="Date Placeholder 3"/>
          <p:cNvSpPr>
            <a:spLocks noGrp="1"/>
          </p:cNvSpPr>
          <p:nvPr>
            <p:ph type="dt" sz="half" idx="10"/>
          </p:nvPr>
        </p:nvSpPr>
        <p:spPr/>
        <p:txBody>
          <a:bodyPr/>
          <a:lstStyle/>
          <a:p>
            <a:fld id="{DBB6D079-F37D-44F6-8C62-053A8DC142F6}"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15</a:t>
            </a:fld>
            <a:endParaRPr lang="en-US"/>
          </a:p>
        </p:txBody>
      </p:sp>
    </p:spTree>
    <p:extLst>
      <p:ext uri="{BB962C8B-B14F-4D97-AF65-F5344CB8AC3E}">
        <p14:creationId xmlns:p14="http://schemas.microsoft.com/office/powerpoint/2010/main" val="934673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a:solidFill>
                  <a:srgbClr val="00B0F0"/>
                </a:solidFill>
                <a:latin typeface="Times New Roman" panose="02020603050405020304" pitchFamily="18" charset="0"/>
                <a:cs typeface="Times New Roman" panose="02020603050405020304" pitchFamily="18" charset="0"/>
              </a:rPr>
              <a:t>5.2 Kiến trúc ứng dụng</a:t>
            </a:r>
            <a:endParaRPr lang="en-US" sz="280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rẽ</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74BE55-C8B2-4558-AA2F-D60BB62AE66D}"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16</a:t>
            </a:fld>
            <a:endParaRPr lang="en-US"/>
          </a:p>
        </p:txBody>
      </p:sp>
    </p:spTree>
    <p:extLst>
      <p:ext uri="{BB962C8B-B14F-4D97-AF65-F5344CB8AC3E}">
        <p14:creationId xmlns:p14="http://schemas.microsoft.com/office/powerpoint/2010/main" val="167617159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nSpc>
                <a:spcPct val="100000"/>
              </a:lnSpc>
            </a:pPr>
            <a:r>
              <a:rPr lang="en-US">
                <a:solidFill>
                  <a:srgbClr val="00B0F0"/>
                </a:solidFill>
                <a:latin typeface="Times New Roman" panose="02020603050405020304" pitchFamily="18" charset="0"/>
                <a:cs typeface="Times New Roman" panose="02020603050405020304" pitchFamily="18" charset="0"/>
              </a:rPr>
              <a:t>5.3 Thiết kế hệ thống</a:t>
            </a:r>
            <a:endParaRPr lang="en-US" sz="280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p:txBody>
          <a:bodyPr numCol="2">
            <a:normAutofit/>
          </a:bodyPr>
          <a:lstStyle/>
          <a:p>
            <a:pPr algn="just"/>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class </a:t>
            </a:r>
            <a:r>
              <a:rPr lang="en-US" sz="2600" dirty="0" err="1">
                <a:latin typeface="Times New Roman" panose="02020603050405020304" pitchFamily="18" charset="0"/>
                <a:cs typeface="Times New Roman" panose="02020603050405020304" pitchFamily="18" charset="0"/>
              </a:rPr>
              <a:t>hỗ</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code first</a:t>
            </a:r>
          </a:p>
          <a:p>
            <a:pPr algn="just"/>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 source code </a:t>
            </a:r>
            <a:r>
              <a:rPr lang="en-US" sz="2600" dirty="0" err="1">
                <a:latin typeface="Times New Roman" panose="02020603050405020304" pitchFamily="18" charset="0"/>
                <a:cs typeface="Times New Roman" panose="02020603050405020304" pitchFamily="18" charset="0"/>
              </a:rPr>
              <a:t>bằng</a:t>
            </a:r>
            <a:r>
              <a:rPr lang="en-US" sz="2600" dirty="0">
                <a:latin typeface="Times New Roman" panose="02020603050405020304" pitchFamily="18" charset="0"/>
                <a:cs typeface="Times New Roman" panose="02020603050405020304" pitchFamily="18" charset="0"/>
              </a:rPr>
              <a:t> git hub</a:t>
            </a:r>
          </a:p>
        </p:txBody>
      </p:sp>
      <p:sp>
        <p:nvSpPr>
          <p:cNvPr id="5" name="Date Placeholder 4"/>
          <p:cNvSpPr>
            <a:spLocks noGrp="1"/>
          </p:cNvSpPr>
          <p:nvPr>
            <p:ph type="dt" sz="half" idx="10"/>
          </p:nvPr>
        </p:nvSpPr>
        <p:spPr/>
        <p:txBody>
          <a:bodyPr/>
          <a:lstStyle/>
          <a:p>
            <a:fld id="{AF6F45A9-FB8E-40A1-8347-3FA364B8EF1A}" type="datetime2">
              <a:rPr lang="en-US" smtClean="0"/>
              <a:t>Saturday, December 11, 2021</a:t>
            </a:fld>
            <a:endParaRPr lang="en-US"/>
          </a:p>
        </p:txBody>
      </p:sp>
      <p:sp>
        <p:nvSpPr>
          <p:cNvPr id="6" name="Footer Placeholder 5"/>
          <p:cNvSpPr>
            <a:spLocks noGrp="1"/>
          </p:cNvSpPr>
          <p:nvPr>
            <p:ph type="ftr" sz="quarter" idx="11"/>
          </p:nvPr>
        </p:nvSpPr>
        <p:spPr/>
        <p:txBody>
          <a:bodyPr/>
          <a:lstStyle/>
          <a:p>
            <a:r>
              <a:rPr lang="en-US"/>
              <a:t>Báo cáo môn Lập trình ứng dụng web</a:t>
            </a:r>
          </a:p>
        </p:txBody>
      </p:sp>
      <p:sp>
        <p:nvSpPr>
          <p:cNvPr id="7" name="Slide Number Placeholder 6"/>
          <p:cNvSpPr>
            <a:spLocks noGrp="1"/>
          </p:cNvSpPr>
          <p:nvPr>
            <p:ph type="sldNum" sz="quarter" idx="12"/>
          </p:nvPr>
        </p:nvSpPr>
        <p:spPr/>
        <p:txBody>
          <a:bodyPr/>
          <a:lstStyle/>
          <a:p>
            <a:fld id="{968F66E1-2F24-4927-B1D3-442B00955751}" type="slidenum">
              <a:rPr lang="en-US" smtClean="0"/>
              <a:t>17</a:t>
            </a:fld>
            <a:endParaRPr lang="en-US"/>
          </a:p>
        </p:txBody>
      </p:sp>
    </p:spTree>
    <p:extLst>
      <p:ext uri="{BB962C8B-B14F-4D97-AF65-F5344CB8AC3E}">
        <p14:creationId xmlns:p14="http://schemas.microsoft.com/office/powerpoint/2010/main" val="143557359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nSpc>
                <a:spcPct val="100000"/>
              </a:lnSpc>
            </a:pPr>
            <a:r>
              <a:rPr lang="en-US">
                <a:solidFill>
                  <a:srgbClr val="00B0F0"/>
                </a:solidFill>
                <a:latin typeface="Times New Roman" panose="02020603050405020304" pitchFamily="18" charset="0"/>
                <a:cs typeface="Times New Roman" panose="02020603050405020304" pitchFamily="18" charset="0"/>
              </a:rPr>
              <a:t>6. Kết luận</a:t>
            </a:r>
            <a:endParaRPr lang="en-US" sz="280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p:txBody>
          <a:bodyPr numCol="2">
            <a:normAutofit/>
          </a:bodyPr>
          <a:lstStyle/>
          <a:p>
            <a:pPr algn="just"/>
            <a:r>
              <a:rPr lang="vi-VN" sz="2600" dirty="0">
                <a:latin typeface="Times New Roman" panose="02020603050405020304" pitchFamily="18" charset="0"/>
                <a:cs typeface="Times New Roman" panose="02020603050405020304" pitchFamily="18" charset="0"/>
              </a:rPr>
              <a:t>Kết quả đạt được</a:t>
            </a:r>
          </a:p>
          <a:p>
            <a:pPr algn="just">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Sản phẩm “Website tin tức” đã ứng dụng công nghệ thông tin vào công tác quản lý, giúp nâng cao hiệu quả và năng suất làm việc so với công tác tổ chức báo giấy truyền thống.</a:t>
            </a: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Các công việc thêm, xóa, sửa, lưu trữ, quản lý bài đăng, bình luận,… được tổ chức chặt chẽ, chính xác.</a:t>
            </a: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lgn="just"/>
            <a:r>
              <a:rPr lang="vi-VN" sz="2600" dirty="0">
                <a:latin typeface="Times New Roman" panose="02020603050405020304" pitchFamily="18" charset="0"/>
                <a:cs typeface="Times New Roman" panose="02020603050405020304" pitchFamily="18" charset="0"/>
              </a:rPr>
              <a:t>Những điều chưa đạt được</a:t>
            </a:r>
          </a:p>
          <a:p>
            <a:pPr algn="just">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Giao diện đẹp chưa được chú trọng.</a:t>
            </a:r>
          </a:p>
          <a:p>
            <a:pPr algn="just">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Chương trình còn nhiều hạn chế, có xảy ra một số lỗi.</a:t>
            </a:r>
          </a:p>
          <a:p>
            <a:pPr algn="just">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Quy trình thêm/sửa một đối tượng chưa đươc tối ưu.</a:t>
            </a:r>
          </a:p>
          <a:p>
            <a:pPr algn="just">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Dữ liệu còn ít, không được đa dạng.</a:t>
            </a:r>
          </a:p>
        </p:txBody>
      </p:sp>
      <p:sp>
        <p:nvSpPr>
          <p:cNvPr id="4" name="Date Placeholder 3"/>
          <p:cNvSpPr>
            <a:spLocks noGrp="1"/>
          </p:cNvSpPr>
          <p:nvPr>
            <p:ph type="dt" sz="half" idx="10"/>
          </p:nvPr>
        </p:nvSpPr>
        <p:spPr/>
        <p:txBody>
          <a:bodyPr/>
          <a:lstStyle/>
          <a:p>
            <a:fld id="{443EA9C0-4943-4792-A892-6B5DEDFD1E1E}"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18</a:t>
            </a:fld>
            <a:endParaRPr lang="en-US"/>
          </a:p>
        </p:txBody>
      </p:sp>
    </p:spTree>
    <p:extLst>
      <p:ext uri="{BB962C8B-B14F-4D97-AF65-F5344CB8AC3E}">
        <p14:creationId xmlns:p14="http://schemas.microsoft.com/office/powerpoint/2010/main" val="2951773668"/>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10184" y="2788285"/>
            <a:ext cx="10515600" cy="1325563"/>
          </a:xfrm>
        </p:spPr>
        <p:txBody>
          <a:bodyPr vert="horz" lIns="91440" tIns="45720" rIns="91440" bIns="45720" rtlCol="0" anchor="ctr">
            <a:normAutofit/>
          </a:bodyPr>
          <a:lstStyle/>
          <a:p>
            <a:pPr>
              <a:lnSpc>
                <a:spcPct val="100000"/>
              </a:lnSpc>
            </a:pPr>
            <a:r>
              <a:rPr lang="en-US">
                <a:solidFill>
                  <a:srgbClr val="00B0F0"/>
                </a:solidFill>
                <a:latin typeface="Times New Roman" panose="02020603050405020304" pitchFamily="18" charset="0"/>
                <a:cs typeface="Times New Roman" panose="02020603050405020304" pitchFamily="18" charset="0"/>
              </a:rPr>
              <a:t>Cảm ơn mọi người đã lắng nghe…</a:t>
            </a:r>
            <a:endParaRPr lang="en-US" sz="2800">
              <a:latin typeface="Times New Roman" panose="02020603050405020304" pitchFamily="18" charset="0"/>
              <a:ea typeface="+mn-ea"/>
              <a:cs typeface="Times New Roman" panose="02020603050405020304" pitchFamily="18" charset="0"/>
            </a:endParaRPr>
          </a:p>
        </p:txBody>
      </p:sp>
      <p:sp>
        <p:nvSpPr>
          <p:cNvPr id="3" name="Date Placeholder 2"/>
          <p:cNvSpPr>
            <a:spLocks noGrp="1"/>
          </p:cNvSpPr>
          <p:nvPr>
            <p:ph type="dt" sz="half" idx="10"/>
          </p:nvPr>
        </p:nvSpPr>
        <p:spPr/>
        <p:txBody>
          <a:bodyPr/>
          <a:lstStyle/>
          <a:p>
            <a:fld id="{BFA77310-6CF3-4BA4-BE60-B39B3CADDA21}" type="datetime2">
              <a:rPr lang="en-US" smtClean="0"/>
              <a:t>Saturday, December 11, 2021</a:t>
            </a:fld>
            <a:endParaRPr lang="en-US"/>
          </a:p>
        </p:txBody>
      </p:sp>
      <p:sp>
        <p:nvSpPr>
          <p:cNvPr id="4" name="Footer Placeholder 3"/>
          <p:cNvSpPr>
            <a:spLocks noGrp="1"/>
          </p:cNvSpPr>
          <p:nvPr>
            <p:ph type="ftr" sz="quarter" idx="11"/>
          </p:nvPr>
        </p:nvSpPr>
        <p:spPr/>
        <p:txBody>
          <a:bodyPr/>
          <a:lstStyle/>
          <a:p>
            <a:r>
              <a:rPr lang="en-US"/>
              <a:t>Báo cáo môn Lập trình ứng dụng web</a:t>
            </a:r>
          </a:p>
        </p:txBody>
      </p:sp>
      <p:sp>
        <p:nvSpPr>
          <p:cNvPr id="5" name="Slide Number Placeholder 4"/>
          <p:cNvSpPr>
            <a:spLocks noGrp="1"/>
          </p:cNvSpPr>
          <p:nvPr>
            <p:ph type="sldNum" sz="quarter" idx="12"/>
          </p:nvPr>
        </p:nvSpPr>
        <p:spPr/>
        <p:txBody>
          <a:bodyPr/>
          <a:lstStyle/>
          <a:p>
            <a:fld id="{968F66E1-2F24-4927-B1D3-442B00955751}" type="slidenum">
              <a:rPr lang="en-US" smtClean="0"/>
              <a:t>19</a:t>
            </a:fld>
            <a:endParaRPr lang="en-US"/>
          </a:p>
        </p:txBody>
      </p:sp>
    </p:spTree>
    <p:extLst>
      <p:ext uri="{BB962C8B-B14F-4D97-AF65-F5344CB8AC3E}">
        <p14:creationId xmlns:p14="http://schemas.microsoft.com/office/powerpoint/2010/main" val="272998134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5"/>
          <p:cNvSpPr txBox="1">
            <a:spLocks/>
          </p:cNvSpPr>
          <p:nvPr/>
        </p:nvSpPr>
        <p:spPr>
          <a:xfrm>
            <a:off x="704088" y="1911096"/>
            <a:ext cx="11091672" cy="3700809"/>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err="1">
                <a:solidFill>
                  <a:srgbClr val="00B0F0"/>
                </a:solidFill>
                <a:latin typeface="Times New Roman" panose="02020603050405020304" pitchFamily="18" charset="0"/>
                <a:cs typeface="Times New Roman" panose="02020603050405020304" pitchFamily="18" charset="0"/>
              </a:rPr>
              <a:t>Giảng</a:t>
            </a:r>
            <a:r>
              <a:rPr lang="en-US" sz="4800" dirty="0">
                <a:solidFill>
                  <a:srgbClr val="00B0F0"/>
                </a:solidFill>
                <a:latin typeface="Times New Roman" panose="02020603050405020304" pitchFamily="18" charset="0"/>
                <a:cs typeface="Times New Roman" panose="02020603050405020304" pitchFamily="18" charset="0"/>
              </a:rPr>
              <a:t> </a:t>
            </a:r>
            <a:r>
              <a:rPr lang="en-US" sz="4800" dirty="0" err="1">
                <a:solidFill>
                  <a:srgbClr val="00B0F0"/>
                </a:solidFill>
                <a:latin typeface="Times New Roman" panose="02020603050405020304" pitchFamily="18" charset="0"/>
                <a:cs typeface="Times New Roman" panose="02020603050405020304" pitchFamily="18" charset="0"/>
              </a:rPr>
              <a:t>viên</a:t>
            </a:r>
            <a:r>
              <a:rPr lang="en-US" sz="4800" dirty="0">
                <a:solidFill>
                  <a:srgbClr val="00B0F0"/>
                </a:solidFill>
                <a:latin typeface="Times New Roman" panose="02020603050405020304" pitchFamily="18" charset="0"/>
                <a:cs typeface="Times New Roman" panose="02020603050405020304" pitchFamily="18" charset="0"/>
              </a:rPr>
              <a:t> </a:t>
            </a:r>
            <a:r>
              <a:rPr lang="en-US" sz="4800" dirty="0" err="1">
                <a:solidFill>
                  <a:srgbClr val="00B0F0"/>
                </a:solidFill>
                <a:latin typeface="Times New Roman" panose="02020603050405020304" pitchFamily="18" charset="0"/>
                <a:cs typeface="Times New Roman" panose="02020603050405020304" pitchFamily="18" charset="0"/>
              </a:rPr>
              <a:t>hướng</a:t>
            </a:r>
            <a:r>
              <a:rPr lang="en-US" sz="4800" dirty="0">
                <a:solidFill>
                  <a:srgbClr val="00B0F0"/>
                </a:solidFill>
                <a:latin typeface="Times New Roman" panose="02020603050405020304" pitchFamily="18" charset="0"/>
                <a:cs typeface="Times New Roman" panose="02020603050405020304" pitchFamily="18" charset="0"/>
              </a:rPr>
              <a:t> </a:t>
            </a:r>
            <a:r>
              <a:rPr lang="en-US" sz="4800" dirty="0" err="1">
                <a:solidFill>
                  <a:srgbClr val="00B0F0"/>
                </a:solidFill>
                <a:latin typeface="Times New Roman" panose="02020603050405020304" pitchFamily="18" charset="0"/>
                <a:cs typeface="Times New Roman" panose="02020603050405020304" pitchFamily="18" charset="0"/>
              </a:rPr>
              <a:t>dẫn</a:t>
            </a:r>
            <a:r>
              <a:rPr lang="en-US" sz="4800" dirty="0">
                <a:solidFill>
                  <a:srgbClr val="00B0F0"/>
                </a:solidFill>
                <a:latin typeface="Times New Roman" panose="02020603050405020304" pitchFamily="18"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ThS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Võ</a:t>
            </a:r>
            <a:r>
              <a:rPr lang="en-US" sz="2800" dirty="0">
                <a:latin typeface="Times New Roman" panose="02020603050405020304" pitchFamily="18" charset="0"/>
                <a:cs typeface="Times New Roman" panose="02020603050405020304" pitchFamily="18" charset="0"/>
              </a:rPr>
              <a:t> Anh </a:t>
            </a:r>
            <a:r>
              <a:rPr lang="en-US" sz="2800" dirty="0" err="1">
                <a:latin typeface="Times New Roman" panose="02020603050405020304" pitchFamily="18" charset="0"/>
                <a:cs typeface="Times New Roman" panose="02020603050405020304" pitchFamily="18" charset="0"/>
              </a:rPr>
              <a:t>Tiến</a:t>
            </a:r>
            <a:br>
              <a:rPr lang="en-US" sz="2800" dirty="0">
                <a:solidFill>
                  <a:srgbClr val="00B0F0"/>
                </a:solidFill>
                <a:latin typeface="Times New Roman" panose="02020603050405020304" pitchFamily="18" charset="0"/>
                <a:cs typeface="Times New Roman" panose="02020603050405020304" pitchFamily="18" charset="0"/>
              </a:rPr>
            </a:br>
            <a:endParaRPr lang="en-US" sz="2800" dirty="0">
              <a:solidFill>
                <a:srgbClr val="00B0F0"/>
              </a:solidFill>
              <a:latin typeface="Times New Roman" panose="02020603050405020304" pitchFamily="18" charset="0"/>
              <a:cs typeface="Times New Roman" panose="02020603050405020304" pitchFamily="18" charset="0"/>
            </a:endParaRPr>
          </a:p>
          <a:p>
            <a:pPr algn="l"/>
            <a:r>
              <a:rPr lang="en-US" sz="4800" dirty="0" err="1">
                <a:solidFill>
                  <a:srgbClr val="00B0F0"/>
                </a:solidFill>
                <a:latin typeface="Times New Roman" panose="02020603050405020304" pitchFamily="18" charset="0"/>
                <a:cs typeface="Times New Roman" panose="02020603050405020304" pitchFamily="18" charset="0"/>
              </a:rPr>
              <a:t>Sinh</a:t>
            </a:r>
            <a:r>
              <a:rPr lang="en-US" sz="4800" dirty="0">
                <a:solidFill>
                  <a:srgbClr val="00B0F0"/>
                </a:solidFill>
                <a:latin typeface="Times New Roman" panose="02020603050405020304" pitchFamily="18" charset="0"/>
                <a:cs typeface="Times New Roman" panose="02020603050405020304" pitchFamily="18" charset="0"/>
              </a:rPr>
              <a:t> </a:t>
            </a:r>
            <a:r>
              <a:rPr lang="en-US" sz="4800" dirty="0" err="1">
                <a:solidFill>
                  <a:srgbClr val="00B0F0"/>
                </a:solidFill>
                <a:latin typeface="Times New Roman" panose="02020603050405020304" pitchFamily="18" charset="0"/>
                <a:cs typeface="Times New Roman" panose="02020603050405020304" pitchFamily="18" charset="0"/>
              </a:rPr>
              <a:t>viên</a:t>
            </a:r>
            <a:r>
              <a:rPr lang="en-US" sz="4800" dirty="0">
                <a:solidFill>
                  <a:srgbClr val="00B0F0"/>
                </a:solidFill>
                <a:latin typeface="Times New Roman" panose="02020603050405020304" pitchFamily="18" charset="0"/>
                <a:cs typeface="Times New Roman" panose="02020603050405020304" pitchFamily="18" charset="0"/>
              </a:rPr>
              <a:t> </a:t>
            </a:r>
            <a:r>
              <a:rPr lang="en-US" sz="4800" dirty="0" err="1">
                <a:solidFill>
                  <a:srgbClr val="00B0F0"/>
                </a:solidFill>
                <a:latin typeface="Times New Roman" panose="02020603050405020304" pitchFamily="18" charset="0"/>
                <a:cs typeface="Times New Roman" panose="02020603050405020304" pitchFamily="18" charset="0"/>
              </a:rPr>
              <a:t>thực</a:t>
            </a:r>
            <a:r>
              <a:rPr lang="en-US" sz="4800" dirty="0">
                <a:solidFill>
                  <a:srgbClr val="00B0F0"/>
                </a:solidFill>
                <a:latin typeface="Times New Roman" panose="02020603050405020304" pitchFamily="18" charset="0"/>
                <a:cs typeface="Times New Roman" panose="02020603050405020304" pitchFamily="18" charset="0"/>
              </a:rPr>
              <a:t> </a:t>
            </a:r>
            <a:r>
              <a:rPr lang="en-US" sz="4800" dirty="0" err="1">
                <a:solidFill>
                  <a:srgbClr val="00B0F0"/>
                </a:solidFill>
                <a:latin typeface="Times New Roman" panose="02020603050405020304" pitchFamily="18" charset="0"/>
                <a:cs typeface="Times New Roman" panose="02020603050405020304" pitchFamily="18" charset="0"/>
              </a:rPr>
              <a:t>hiện</a:t>
            </a:r>
            <a:r>
              <a:rPr lang="en-US" sz="4800" dirty="0">
                <a:solidFill>
                  <a:srgbClr val="00B0F0"/>
                </a:solidFill>
                <a:latin typeface="Times New Roman" panose="02020603050405020304" pitchFamily="18" charset="0"/>
                <a:cs typeface="Times New Roman" panose="02020603050405020304" pitchFamily="18" charset="0"/>
              </a:rPr>
              <a:t>:</a:t>
            </a:r>
          </a:p>
          <a:p>
            <a:pPr marL="457200" indent="-457200" algn="l">
              <a:lnSpc>
                <a:spcPct val="16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Trần </a:t>
            </a:r>
            <a:r>
              <a:rPr lang="en-US" sz="2800" dirty="0" err="1">
                <a:latin typeface="Times New Roman" panose="02020603050405020304" pitchFamily="18" charset="0"/>
                <a:cs typeface="Times New Roman" panose="02020603050405020304" pitchFamily="18" charset="0"/>
              </a:rPr>
              <a:t>Văn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Đan</a:t>
            </a:r>
            <a:r>
              <a:rPr lang="en-US" sz="2800" dirty="0">
                <a:latin typeface="Times New Roman" panose="02020603050405020304" pitchFamily="18" charset="0"/>
                <a:cs typeface="Times New Roman" panose="02020603050405020304" pitchFamily="18" charset="0"/>
              </a:rPr>
              <a:t> Trường</a:t>
            </a:r>
          </a:p>
          <a:p>
            <a:pPr marL="457200" indent="-457200" algn="l">
              <a:lnSpc>
                <a:spcPct val="160000"/>
              </a:lnSpc>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Phạm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endParaRPr lang="en-US" sz="2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7903846F-37AC-4B6C-BC20-D37CA3D41978}" type="datetime2">
              <a:rPr lang="en-US" smtClean="0"/>
              <a:t>Saturday, December 11, 2021</a:t>
            </a:fld>
            <a:endParaRPr lang="en-US"/>
          </a:p>
        </p:txBody>
      </p:sp>
      <p:sp>
        <p:nvSpPr>
          <p:cNvPr id="3" name="Footer Placeholder 2"/>
          <p:cNvSpPr>
            <a:spLocks noGrp="1"/>
          </p:cNvSpPr>
          <p:nvPr>
            <p:ph type="ftr" sz="quarter" idx="11"/>
          </p:nvPr>
        </p:nvSpPr>
        <p:spPr/>
        <p:txBody>
          <a:bodyPr/>
          <a:lstStyle/>
          <a:p>
            <a:r>
              <a:rPr lang="en-US"/>
              <a:t>Báo cáo môn Lập trình ứng dụng web</a:t>
            </a:r>
          </a:p>
        </p:txBody>
      </p:sp>
      <p:sp>
        <p:nvSpPr>
          <p:cNvPr id="5" name="Slide Number Placeholder 4"/>
          <p:cNvSpPr>
            <a:spLocks noGrp="1"/>
          </p:cNvSpPr>
          <p:nvPr>
            <p:ph type="sldNum" sz="quarter" idx="12"/>
          </p:nvPr>
        </p:nvSpPr>
        <p:spPr/>
        <p:txBody>
          <a:bodyPr/>
          <a:lstStyle/>
          <a:p>
            <a:fld id="{968F66E1-2F24-4927-B1D3-442B00955751}" type="slidenum">
              <a:rPr lang="en-US" smtClean="0"/>
              <a:t>2</a:t>
            </a:fld>
            <a:endParaRPr lang="en-US"/>
          </a:p>
        </p:txBody>
      </p:sp>
    </p:spTree>
    <p:extLst>
      <p:ext uri="{BB962C8B-B14F-4D97-AF65-F5344CB8AC3E}">
        <p14:creationId xmlns:p14="http://schemas.microsoft.com/office/powerpoint/2010/main" val="316855431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dirty="0" err="1">
                <a:solidFill>
                  <a:srgbClr val="00B0F0"/>
                </a:solidFill>
                <a:latin typeface="Times New Roman" panose="02020603050405020304" pitchFamily="18" charset="0"/>
                <a:cs typeface="Times New Roman" panose="02020603050405020304" pitchFamily="18" charset="0"/>
              </a:rPr>
              <a:t>Một</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số</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hình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ảnh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nhóm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làm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việc</a:t>
            </a:r>
            <a:r>
              <a:rPr lang="en-US" dirty="0">
                <a:solidFill>
                  <a:srgbClr val="00B0F0"/>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fld id="{14BE735F-9938-4F1D-8AA9-F473CCFFBB40}"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3</a:t>
            </a:fld>
            <a:endParaRPr lang="en-US"/>
          </a:p>
        </p:txBody>
      </p:sp>
      <p:pic>
        <p:nvPicPr>
          <p:cNvPr id="14" name="Content Placeholder 13">
            <a:extLst>
              <a:ext uri="{FF2B5EF4-FFF2-40B4-BE49-F238E27FC236}">
                <a16:creationId xmlns:a16="http://schemas.microsoft.com/office/drawing/2014/main" id="{67ACFFDD-91F4-4E88-9F09-3B666D9F0A58}"/>
              </a:ext>
            </a:extLst>
          </p:cNvPr>
          <p:cNvPicPr>
            <a:picLocks noGrp="1" noChangeAspect="1"/>
          </p:cNvPicPr>
          <p:nvPr>
            <p:ph idx="1"/>
          </p:nvPr>
        </p:nvPicPr>
        <p:blipFill rotWithShape="1">
          <a:blip r:embed="rId2"/>
          <a:srcRect b="5981"/>
          <a:stretch/>
        </p:blipFill>
        <p:spPr>
          <a:xfrm>
            <a:off x="2228144" y="1825625"/>
            <a:ext cx="7735712" cy="4091081"/>
          </a:xfrm>
        </p:spPr>
      </p:pic>
    </p:spTree>
    <p:extLst>
      <p:ext uri="{BB962C8B-B14F-4D97-AF65-F5344CB8AC3E}">
        <p14:creationId xmlns:p14="http://schemas.microsoft.com/office/powerpoint/2010/main" val="31679312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dirty="0" err="1">
                <a:solidFill>
                  <a:srgbClr val="00B0F0"/>
                </a:solidFill>
                <a:latin typeface="Times New Roman" panose="02020603050405020304" pitchFamily="18" charset="0"/>
                <a:cs typeface="Times New Roman" panose="02020603050405020304" pitchFamily="18" charset="0"/>
              </a:rPr>
              <a:t>Một</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số</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hình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ảnh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nhóm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làm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việc</a:t>
            </a:r>
            <a:r>
              <a:rPr lang="en-US" dirty="0">
                <a:solidFill>
                  <a:srgbClr val="00B0F0"/>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fld id="{3D720D1D-9EB2-4147-89CB-A47DB2FED13E}"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4</a:t>
            </a:fld>
            <a:endParaRPr lang="en-US"/>
          </a:p>
        </p:txBody>
      </p:sp>
      <p:pic>
        <p:nvPicPr>
          <p:cNvPr id="9" name="Content Placeholder 8">
            <a:extLst>
              <a:ext uri="{FF2B5EF4-FFF2-40B4-BE49-F238E27FC236}">
                <a16:creationId xmlns:a16="http://schemas.microsoft.com/office/drawing/2014/main" id="{CB22E9F6-B170-462E-9292-AD6C88838905}"/>
              </a:ext>
            </a:extLst>
          </p:cNvPr>
          <p:cNvPicPr>
            <a:picLocks noGrp="1" noChangeAspect="1"/>
          </p:cNvPicPr>
          <p:nvPr>
            <p:ph idx="1"/>
          </p:nvPr>
        </p:nvPicPr>
        <p:blipFill rotWithShape="1">
          <a:blip r:embed="rId2"/>
          <a:srcRect b="5363"/>
          <a:stretch/>
        </p:blipFill>
        <p:spPr>
          <a:xfrm>
            <a:off x="2228144" y="1825625"/>
            <a:ext cx="7735712" cy="4117975"/>
          </a:xfrm>
        </p:spPr>
      </p:pic>
    </p:spTree>
    <p:extLst>
      <p:ext uri="{BB962C8B-B14F-4D97-AF65-F5344CB8AC3E}">
        <p14:creationId xmlns:p14="http://schemas.microsoft.com/office/powerpoint/2010/main" val="2264943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dirty="0" err="1">
                <a:solidFill>
                  <a:srgbClr val="00B0F0"/>
                </a:solidFill>
                <a:latin typeface="Times New Roman" panose="02020603050405020304" pitchFamily="18" charset="0"/>
                <a:cs typeface="Times New Roman" panose="02020603050405020304" pitchFamily="18" charset="0"/>
              </a:rPr>
              <a:t>Một</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số</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hình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ảnh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nhóm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làm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việc</a:t>
            </a:r>
            <a:r>
              <a:rPr lang="en-US" dirty="0">
                <a:solidFill>
                  <a:srgbClr val="00B0F0"/>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fld id="{60700CF7-41E3-4F9B-B238-53C750D78719}"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5</a:t>
            </a:fld>
            <a:endParaRPr lang="en-US"/>
          </a:p>
        </p:txBody>
      </p:sp>
      <p:pic>
        <p:nvPicPr>
          <p:cNvPr id="10" name="Content Placeholder 9">
            <a:extLst>
              <a:ext uri="{FF2B5EF4-FFF2-40B4-BE49-F238E27FC236}">
                <a16:creationId xmlns:a16="http://schemas.microsoft.com/office/drawing/2014/main" id="{E0E96116-E41D-461C-917F-6E4433E8B8A1}"/>
              </a:ext>
            </a:extLst>
          </p:cNvPr>
          <p:cNvPicPr>
            <a:picLocks noGrp="1" noChangeAspect="1"/>
          </p:cNvPicPr>
          <p:nvPr>
            <p:ph idx="1"/>
          </p:nvPr>
        </p:nvPicPr>
        <p:blipFill>
          <a:blip r:embed="rId2"/>
          <a:stretch>
            <a:fillRect/>
          </a:stretch>
        </p:blipFill>
        <p:spPr>
          <a:xfrm>
            <a:off x="2092272" y="1825625"/>
            <a:ext cx="8007455" cy="4351338"/>
          </a:xfrm>
        </p:spPr>
      </p:pic>
    </p:spTree>
    <p:extLst>
      <p:ext uri="{BB962C8B-B14F-4D97-AF65-F5344CB8AC3E}">
        <p14:creationId xmlns:p14="http://schemas.microsoft.com/office/powerpoint/2010/main" val="1192742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dirty="0" err="1">
                <a:solidFill>
                  <a:srgbClr val="00B0F0"/>
                </a:solidFill>
                <a:latin typeface="Times New Roman" panose="02020603050405020304" pitchFamily="18" charset="0"/>
                <a:cs typeface="Times New Roman" panose="02020603050405020304" pitchFamily="18" charset="0"/>
              </a:rPr>
              <a:t>Một</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số</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hình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ảnh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nhóm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làm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việc</a:t>
            </a:r>
            <a:r>
              <a:rPr lang="en-US" dirty="0">
                <a:solidFill>
                  <a:srgbClr val="00B0F0"/>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fld id="{B629A733-99FC-4380-80DB-90AD54026F8B}"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6</a:t>
            </a:fld>
            <a:endParaRPr lang="en-US"/>
          </a:p>
        </p:txBody>
      </p:sp>
      <p:pic>
        <p:nvPicPr>
          <p:cNvPr id="11" name="Content Placeholder 10">
            <a:extLst>
              <a:ext uri="{FF2B5EF4-FFF2-40B4-BE49-F238E27FC236}">
                <a16:creationId xmlns:a16="http://schemas.microsoft.com/office/drawing/2014/main" id="{FE735D54-757E-4960-8B93-FC61CCDA2520}"/>
              </a:ext>
            </a:extLst>
          </p:cNvPr>
          <p:cNvPicPr>
            <a:picLocks noGrp="1" noChangeAspect="1"/>
          </p:cNvPicPr>
          <p:nvPr>
            <p:ph idx="1"/>
          </p:nvPr>
        </p:nvPicPr>
        <p:blipFill rotWithShape="1">
          <a:blip r:embed="rId2"/>
          <a:srcRect b="5776"/>
          <a:stretch/>
        </p:blipFill>
        <p:spPr>
          <a:xfrm>
            <a:off x="2228144" y="1825625"/>
            <a:ext cx="7735712" cy="4100046"/>
          </a:xfrm>
          <a:prstGeom prst="rect">
            <a:avLst/>
          </a:prstGeom>
        </p:spPr>
      </p:pic>
    </p:spTree>
    <p:extLst>
      <p:ext uri="{BB962C8B-B14F-4D97-AF65-F5344CB8AC3E}">
        <p14:creationId xmlns:p14="http://schemas.microsoft.com/office/powerpoint/2010/main" val="30351474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dirty="0" err="1">
                <a:solidFill>
                  <a:srgbClr val="00B0F0"/>
                </a:solidFill>
                <a:latin typeface="Times New Roman" panose="02020603050405020304" pitchFamily="18" charset="0"/>
                <a:cs typeface="Times New Roman" panose="02020603050405020304" pitchFamily="18" charset="0"/>
              </a:rPr>
              <a:t>Một</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số</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hình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ảnh</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nhóm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làm</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việc</a:t>
            </a:r>
            <a:r>
              <a:rPr lang="en-US" dirty="0">
                <a:solidFill>
                  <a:srgbClr val="00B0F0"/>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fld id="{F60D2C2F-68A8-4B73-AFA0-C6F822CD345C}"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p>
        </p:txBody>
      </p:sp>
      <p:sp>
        <p:nvSpPr>
          <p:cNvPr id="6" name="Slide Number Placeholder 5"/>
          <p:cNvSpPr>
            <a:spLocks noGrp="1"/>
          </p:cNvSpPr>
          <p:nvPr>
            <p:ph type="sldNum" sz="quarter" idx="12"/>
          </p:nvPr>
        </p:nvSpPr>
        <p:spPr/>
        <p:txBody>
          <a:bodyPr/>
          <a:lstStyle/>
          <a:p>
            <a:fld id="{968F66E1-2F24-4927-B1D3-442B00955751}" type="slidenum">
              <a:rPr lang="en-US" smtClean="0"/>
              <a:t>7</a:t>
            </a:fld>
            <a:endParaRPr lang="en-US"/>
          </a:p>
        </p:txBody>
      </p:sp>
      <p:pic>
        <p:nvPicPr>
          <p:cNvPr id="8" name="Content Placeholder 7">
            <a:extLst>
              <a:ext uri="{FF2B5EF4-FFF2-40B4-BE49-F238E27FC236}">
                <a16:creationId xmlns:a16="http://schemas.microsoft.com/office/drawing/2014/main" id="{308EA011-00AD-4C39-BD26-8A4C8A0F9926}"/>
              </a:ext>
            </a:extLst>
          </p:cNvPr>
          <p:cNvPicPr>
            <a:picLocks noGrp="1" noChangeAspect="1"/>
          </p:cNvPicPr>
          <p:nvPr>
            <p:ph idx="1"/>
          </p:nvPr>
        </p:nvPicPr>
        <p:blipFill rotWithShape="1">
          <a:blip r:embed="rId2"/>
          <a:srcRect b="5363"/>
          <a:stretch/>
        </p:blipFill>
        <p:spPr>
          <a:xfrm>
            <a:off x="2228144" y="1825625"/>
            <a:ext cx="7735712" cy="4117975"/>
          </a:xfrm>
        </p:spPr>
      </p:pic>
    </p:spTree>
    <p:extLst>
      <p:ext uri="{BB962C8B-B14F-4D97-AF65-F5344CB8AC3E}">
        <p14:creationId xmlns:p14="http://schemas.microsoft.com/office/powerpoint/2010/main" val="8479766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941832" y="1179576"/>
            <a:ext cx="11091672" cy="4370832"/>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rgbClr val="00B0F0"/>
                </a:solidFill>
                <a:latin typeface="Times New Roman" panose="02020603050405020304" pitchFamily="18" charset="0"/>
                <a:cs typeface="Times New Roman" panose="02020603050405020304" pitchFamily="18" charset="0"/>
              </a:rPr>
              <a:t>#Nội dung:</a:t>
            </a:r>
          </a:p>
          <a:p>
            <a:pPr algn="l"/>
            <a:endParaRPr lang="en-US" sz="4800" dirty="0">
              <a:solidFill>
                <a:srgbClr val="00B0F0"/>
              </a:solidFill>
              <a:latin typeface="Times New Roman" panose="02020603050405020304" pitchFamily="18" charset="0"/>
              <a:cs typeface="Times New Roman" panose="02020603050405020304" pitchFamily="18" charset="0"/>
            </a:endParaRPr>
          </a:p>
          <a:p>
            <a:pPr marL="914400" indent="-914400" algn="l">
              <a:lnSpc>
                <a:spcPct val="110000"/>
              </a:lnSpc>
              <a:buFont typeface="+mj-lt"/>
              <a:buAutoNum type="arabicPeriod"/>
            </a:pPr>
            <a:r>
              <a:rPr lang="en-US" sz="4800" dirty="0" err="1">
                <a:latin typeface="Times New Roman" panose="02020603050405020304" pitchFamily="18" charset="0"/>
                <a:cs typeface="Times New Roman" panose="02020603050405020304" pitchFamily="18" charset="0"/>
              </a:rPr>
              <a:t>Đề</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tài</a:t>
            </a:r>
            <a:endParaRPr lang="en-US" sz="4800" dirty="0">
              <a:latin typeface="Times New Roman" panose="02020603050405020304" pitchFamily="18" charset="0"/>
              <a:cs typeface="Times New Roman" panose="02020603050405020304" pitchFamily="18" charset="0"/>
            </a:endParaRPr>
          </a:p>
          <a:p>
            <a:pPr marL="914400" indent="-914400" algn="l">
              <a:lnSpc>
                <a:spcPct val="110000"/>
              </a:lnSpc>
              <a:buFont typeface="+mj-lt"/>
              <a:buAutoNum type="arabicPeriod"/>
            </a:pPr>
            <a:r>
              <a:rPr lang="en-US" sz="4800" dirty="0" err="1">
                <a:latin typeface="Times New Roman" panose="02020603050405020304" pitchFamily="18" charset="0"/>
                <a:cs typeface="Times New Roman" panose="02020603050405020304" pitchFamily="18" charset="0"/>
              </a:rPr>
              <a:t>Yêu</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cầu</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mục</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tiêu</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nhiệm</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vụ</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đề</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tài</a:t>
            </a:r>
            <a:endParaRPr lang="en-US" sz="4800" dirty="0">
              <a:latin typeface="Times New Roman" panose="02020603050405020304" pitchFamily="18" charset="0"/>
              <a:cs typeface="Times New Roman" panose="02020603050405020304" pitchFamily="18" charset="0"/>
            </a:endParaRPr>
          </a:p>
          <a:p>
            <a:pPr marL="914400" indent="-914400" algn="l">
              <a:lnSpc>
                <a:spcPct val="110000"/>
              </a:lnSpc>
              <a:buFont typeface="+mj-lt"/>
              <a:buAutoNum type="arabicPeriod"/>
            </a:pPr>
            <a:r>
              <a:rPr lang="en-US" sz="4800" dirty="0" err="1">
                <a:latin typeface="Times New Roman" panose="02020603050405020304" pitchFamily="18" charset="0"/>
                <a:cs typeface="Times New Roman" panose="02020603050405020304" pitchFamily="18" charset="0"/>
              </a:rPr>
              <a:t>Đôi</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nét</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về</a:t>
            </a:r>
            <a:r>
              <a:rPr lang="en-US" sz="4800" dirty="0">
                <a:latin typeface="Times New Roman" panose="02020603050405020304" pitchFamily="18" charset="0"/>
                <a:cs typeface="Times New Roman" panose="02020603050405020304" pitchFamily="18" charset="0"/>
              </a:rPr>
              <a:t> C#</a:t>
            </a:r>
          </a:p>
          <a:p>
            <a:pPr marL="914400" indent="-914400" algn="l">
              <a:lnSpc>
                <a:spcPct val="110000"/>
              </a:lnSpc>
              <a:buFont typeface="+mj-lt"/>
              <a:buAutoNum type="arabicPeriod"/>
            </a:pPr>
            <a:r>
              <a:rPr lang="en-US" sz="4800" dirty="0" err="1">
                <a:latin typeface="Times New Roman" panose="02020603050405020304" pitchFamily="18" charset="0"/>
                <a:cs typeface="Times New Roman" panose="02020603050405020304" pitchFamily="18" charset="0"/>
              </a:rPr>
              <a:t>Đôi</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nét</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về</a:t>
            </a:r>
            <a:r>
              <a:rPr lang="en-US" sz="4800" dirty="0">
                <a:latin typeface="Times New Roman" panose="02020603050405020304" pitchFamily="18" charset="0"/>
                <a:cs typeface="Times New Roman" panose="02020603050405020304" pitchFamily="18" charset="0"/>
              </a:rPr>
              <a:t> Entity Framework</a:t>
            </a:r>
          </a:p>
          <a:p>
            <a:pPr marL="914400" indent="-914400" algn="l">
              <a:lnSpc>
                <a:spcPct val="110000"/>
              </a:lnSpc>
              <a:buFont typeface="+mj-lt"/>
              <a:buAutoNum type="arabicPeriod"/>
            </a:pPr>
            <a:r>
              <a:rPr lang="en-US" sz="4800" dirty="0" err="1">
                <a:latin typeface="Times New Roman" panose="02020603050405020304" pitchFamily="18" charset="0"/>
                <a:cs typeface="Times New Roman" panose="02020603050405020304" pitchFamily="18" charset="0"/>
              </a:rPr>
              <a:t>Kiến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trúc</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của</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chương</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trình</a:t>
            </a:r>
            <a:endParaRPr lang="en-US" sz="4800" dirty="0">
              <a:latin typeface="Times New Roman" panose="02020603050405020304" pitchFamily="18" charset="0"/>
              <a:cs typeface="Times New Roman" panose="02020603050405020304" pitchFamily="18" charset="0"/>
            </a:endParaRPr>
          </a:p>
          <a:p>
            <a:pPr marL="914400" indent="-914400" algn="l">
              <a:lnSpc>
                <a:spcPct val="110000"/>
              </a:lnSpc>
              <a:buFont typeface="+mj-lt"/>
              <a:buAutoNum type="arabicPeriod"/>
            </a:pPr>
            <a:r>
              <a:rPr lang="en-US" sz="4800" dirty="0" err="1">
                <a:latin typeface="Times New Roman" panose="02020603050405020304" pitchFamily="18" charset="0"/>
                <a:cs typeface="Times New Roman" panose="02020603050405020304" pitchFamily="18" charset="0"/>
              </a:rPr>
              <a:t>Kết</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luận</a:t>
            </a:r>
            <a:endParaRPr lang="en-US" sz="2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2447117F-AE75-4393-9E95-4492FD5BC2FC}" type="datetime2">
              <a:rPr lang="en-US" smtClean="0"/>
              <a:t>Saturday, December 11, 2021</a:t>
            </a:fld>
            <a:endParaRPr lang="en-US"/>
          </a:p>
        </p:txBody>
      </p:sp>
      <p:sp>
        <p:nvSpPr>
          <p:cNvPr id="3" name="Footer Placeholder 2"/>
          <p:cNvSpPr>
            <a:spLocks noGrp="1"/>
          </p:cNvSpPr>
          <p:nvPr>
            <p:ph type="ftr" sz="quarter" idx="11"/>
          </p:nvPr>
        </p:nvSpPr>
        <p:spPr/>
        <p:txBody>
          <a:bodyPr/>
          <a:lstStyle/>
          <a:p>
            <a:r>
              <a:rPr lang="en-US"/>
              <a:t>Báo cáo môn Lập trình ứng dụng web</a:t>
            </a:r>
          </a:p>
        </p:txBody>
      </p:sp>
      <p:sp>
        <p:nvSpPr>
          <p:cNvPr id="5" name="Slide Number Placeholder 4"/>
          <p:cNvSpPr>
            <a:spLocks noGrp="1"/>
          </p:cNvSpPr>
          <p:nvPr>
            <p:ph type="sldNum" sz="quarter" idx="12"/>
          </p:nvPr>
        </p:nvSpPr>
        <p:spPr/>
        <p:txBody>
          <a:bodyPr/>
          <a:lstStyle/>
          <a:p>
            <a:fld id="{968F66E1-2F24-4927-B1D3-442B00955751}" type="slidenum">
              <a:rPr lang="en-US" smtClean="0"/>
              <a:t>8</a:t>
            </a:fld>
            <a:endParaRPr lang="en-US"/>
          </a:p>
        </p:txBody>
      </p:sp>
    </p:spTree>
    <p:extLst>
      <p:ext uri="{BB962C8B-B14F-4D97-AF65-F5344CB8AC3E}">
        <p14:creationId xmlns:p14="http://schemas.microsoft.com/office/powerpoint/2010/main" val="30804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261"/>
            <a:ext cx="10515600" cy="1325563"/>
          </a:xfrm>
        </p:spPr>
        <p:txBody>
          <a:bodyPr vert="horz" lIns="91440" tIns="45720" rIns="91440" bIns="45720" rtlCol="0" anchor="ctr">
            <a:normAutofit/>
          </a:bodyPr>
          <a:lstStyle/>
          <a:p>
            <a:pPr>
              <a:lnSpc>
                <a:spcPct val="100000"/>
              </a:lnSpc>
            </a:pPr>
            <a:r>
              <a:rPr lang="en-US">
                <a:solidFill>
                  <a:srgbClr val="00B0F0"/>
                </a:solidFill>
                <a:latin typeface="Times New Roman" panose="02020603050405020304" pitchFamily="18" charset="0"/>
                <a:cs typeface="Times New Roman" panose="02020603050405020304" pitchFamily="18" charset="0"/>
              </a:rPr>
              <a:t>1. Đề tài</a:t>
            </a:r>
            <a:endParaRPr lang="en-US" sz="280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website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p>
          <a:p>
            <a:pPr algn="just"/>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website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game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website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game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game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đòi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BA0FB161-7310-49F5-BDA5-AB05ECF1A186}" type="datetime2">
              <a:rPr lang="en-US" smtClean="0"/>
              <a:t>Saturday, December 11, 2021</a:t>
            </a:fld>
            <a:endParaRPr lang="en-US"/>
          </a:p>
        </p:txBody>
      </p:sp>
      <p:sp>
        <p:nvSpPr>
          <p:cNvPr id="5" name="Footer Placeholder 4"/>
          <p:cNvSpPr>
            <a:spLocks noGrp="1"/>
          </p:cNvSpPr>
          <p:nvPr>
            <p:ph type="ftr" sz="quarter" idx="11"/>
          </p:nvPr>
        </p:nvSpPr>
        <p:spPr/>
        <p:txBody>
          <a:bodyPr/>
          <a:lstStyle/>
          <a:p>
            <a:r>
              <a:rPr lang="en-US"/>
              <a:t>Báo cáo môn Lập trình ứng dụng web</a:t>
            </a:r>
            <a:endParaRPr lang="en-US" dirty="0"/>
          </a:p>
        </p:txBody>
      </p:sp>
      <p:sp>
        <p:nvSpPr>
          <p:cNvPr id="6" name="Slide Number Placeholder 5"/>
          <p:cNvSpPr>
            <a:spLocks noGrp="1"/>
          </p:cNvSpPr>
          <p:nvPr>
            <p:ph type="sldNum" sz="quarter" idx="12"/>
          </p:nvPr>
        </p:nvSpPr>
        <p:spPr/>
        <p:txBody>
          <a:bodyPr/>
          <a:lstStyle/>
          <a:p>
            <a:fld id="{968F66E1-2F24-4927-B1D3-442B00955751}" type="slidenum">
              <a:rPr lang="en-US" smtClean="0"/>
              <a:t>9</a:t>
            </a:fld>
            <a:endParaRPr lang="en-US"/>
          </a:p>
        </p:txBody>
      </p:sp>
    </p:spTree>
    <p:extLst>
      <p:ext uri="{BB962C8B-B14F-4D97-AF65-F5344CB8AC3E}">
        <p14:creationId xmlns:p14="http://schemas.microsoft.com/office/powerpoint/2010/main" val="303658953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283</TotalTime>
  <Words>1172</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PowerPoint Presentation</vt:lpstr>
      <vt:lpstr>Một số hình ảnh nhóm làm việc:</vt:lpstr>
      <vt:lpstr>Một số hình ảnh nhóm làm việc:</vt:lpstr>
      <vt:lpstr>Một số hình ảnh nhóm làm việc:</vt:lpstr>
      <vt:lpstr>Một số hình ảnh nhóm làm việc:</vt:lpstr>
      <vt:lpstr>Một số hình ảnh nhóm làm việc:</vt:lpstr>
      <vt:lpstr>PowerPoint Presentation</vt:lpstr>
      <vt:lpstr>1. Đề tài</vt:lpstr>
      <vt:lpstr>2. Yêu cầu, mục tiêu, nhiệm vụ đề tài</vt:lpstr>
      <vt:lpstr>2. Yêu cầu, mục tiêu, nhiệm vụ đề tài (tt)</vt:lpstr>
      <vt:lpstr>3. Đôi nét về C#</vt:lpstr>
      <vt:lpstr>4. Đôi nét về Entity framework</vt:lpstr>
      <vt:lpstr>5. Kiến trúc của chương trình</vt:lpstr>
      <vt:lpstr>5.1 Công nghệ sử dụng</vt:lpstr>
      <vt:lpstr>5.2 Kiến trúc ứng dụng</vt:lpstr>
      <vt:lpstr>5.3 Thiết kế hệ thống</vt:lpstr>
      <vt:lpstr>6. Kết luận</vt:lpstr>
      <vt:lpstr>Cảm ơn mọi người đã lắng nghe…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Thị giác máy tính  GVHD: TS. Nguyễn Thị Hải Bình SVTH:  Trần Văn Đan Trường                                                 Ngày 11 tháng 11 năm 2020</dc:title>
  <dc:creator>Trường Trần</dc:creator>
  <cp:lastModifiedBy>Trường Trần</cp:lastModifiedBy>
  <cp:revision>35</cp:revision>
  <dcterms:created xsi:type="dcterms:W3CDTF">2020-11-11T00:49:27Z</dcterms:created>
  <dcterms:modified xsi:type="dcterms:W3CDTF">2021-12-11T06:42:18Z</dcterms:modified>
</cp:coreProperties>
</file>