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60" r:id="rId5"/>
    <p:sldId id="259"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FEA57E-7C1A-457B-A4CD-5DCEB057B502}" type="datetime1">
              <a:rPr lang="en-US" smtClean="0"/>
              <a:t>10/28/2021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r>
              <a:rPr lang="en-US"/>
              <a:t>Sample Footer Text</a:t>
            </a:r>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F8E28480-1C08-4458-AD97-0283E6FFD09D}"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8266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789749-A4CD-447F-8298-2B7988C91CEA}" type="datetime1">
              <a:rPr lang="en-US" smtClean="0"/>
              <a:t>10/28/2021</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929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0444D3-C0BA-4587-A56C-581AB9F841BE}" type="datetime1">
              <a:rPr lang="en-US" smtClean="0"/>
              <a:t>10/28/2021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2950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1AF2CE-4F37-411C-A3EE-BBBE223265BF}" type="datetime1">
              <a:rPr lang="en-US" smtClean="0"/>
              <a:t>10/28/2021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7088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083D4-708C-4BB5-B4FD-30CE9FA12FD5}" type="datetime1">
              <a:rPr lang="en-US" smtClean="0"/>
              <a:t>10/28/2021</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573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D239B2-65BC-4C2A-A62B-3EABFE9590E4}" type="datetime1">
              <a:rPr lang="en-US" smtClean="0"/>
              <a:t>10/28/2021</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0045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E05F5A-E4A3-476F-A89E-C2B73F2431E4}" type="datetime1">
              <a:rPr lang="en-US" smtClean="0"/>
              <a:t>10/28/2021</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F8E28480-1C08-4458-AD97-0283E6FFD09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2530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761515-4A26-4F31-9F61-5A10B1FABBFC}" type="datetime1">
              <a:rPr lang="en-US" smtClean="0"/>
              <a:t>10/28/2021</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F8E28480-1C08-4458-AD97-0283E6FFD09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657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5DC65-7D1F-4BAB-9695-F7E734143E14}" type="datetime1">
              <a:rPr lang="en-US" smtClean="0"/>
              <a:t>10/28/2021</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541282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624077-BD55-4036-8E92-6558FDF3B653}" type="datetime1">
              <a:rPr lang="en-US" smtClean="0"/>
              <a:t>10/28/2021</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9796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04225F2-7107-4609-BCC2-77C63064A5E8}" type="datetime1">
              <a:rPr lang="en-US" smtClean="0"/>
              <a:t>10/28/2021</a:t>
            </a:fld>
            <a:endParaRPr lang="en-US"/>
          </a:p>
        </p:txBody>
      </p:sp>
      <p:sp>
        <p:nvSpPr>
          <p:cNvPr id="6" name="Footer Placeholder 5"/>
          <p:cNvSpPr>
            <a:spLocks noGrp="1"/>
          </p:cNvSpPr>
          <p:nvPr>
            <p:ph type="ftr" sz="quarter" idx="11"/>
          </p:nvPr>
        </p:nvSpPr>
        <p:spPr>
          <a:xfrm>
            <a:off x="1447382" y="318640"/>
            <a:ext cx="5541004" cy="320931"/>
          </a:xfrm>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9246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3FE42E8-8B57-452D-A122-4DCE9AC771EF}" type="datetime1">
              <a:rPr lang="en-US" smtClean="0"/>
              <a:t>10/28/2021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8E28480-1C08-4458-AD97-0283E6FFD09D}"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074942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0ED4B-593D-4177-ACE6-50FCE0292423}"/>
              </a:ext>
            </a:extLst>
          </p:cNvPr>
          <p:cNvSpPr>
            <a:spLocks noGrp="1"/>
          </p:cNvSpPr>
          <p:nvPr>
            <p:ph type="ctrTitle"/>
          </p:nvPr>
        </p:nvSpPr>
        <p:spPr>
          <a:xfrm>
            <a:off x="2447365" y="1068571"/>
            <a:ext cx="5020236" cy="2360429"/>
          </a:xfrm>
        </p:spPr>
        <p:txBody>
          <a:bodyPr>
            <a:normAutofit fontScale="90000"/>
          </a:bodyPr>
          <a:lstStyle/>
          <a:p>
            <a:r>
              <a:rPr lang="en-US">
                <a:latin typeface="Arial" panose="020B0604020202020204" pitchFamily="34" charset="0"/>
                <a:cs typeface="Arial" panose="020B0604020202020204" pitchFamily="34" charset="0"/>
              </a:rPr>
              <a:t>Chương trình quản lý xổ số kiến thiết</a:t>
            </a:r>
          </a:p>
        </p:txBody>
      </p:sp>
      <p:sp>
        <p:nvSpPr>
          <p:cNvPr id="3" name="Subtitle 2">
            <a:extLst>
              <a:ext uri="{FF2B5EF4-FFF2-40B4-BE49-F238E27FC236}">
                <a16:creationId xmlns:a16="http://schemas.microsoft.com/office/drawing/2014/main" id="{05B17736-CBD1-48D5-94EF-0FE75A8DB3F4}"/>
              </a:ext>
            </a:extLst>
          </p:cNvPr>
          <p:cNvSpPr>
            <a:spLocks noGrp="1"/>
          </p:cNvSpPr>
          <p:nvPr>
            <p:ph type="subTitle" idx="1"/>
          </p:nvPr>
        </p:nvSpPr>
        <p:spPr>
          <a:xfrm>
            <a:off x="1371600" y="4114800"/>
            <a:ext cx="5410200" cy="1371601"/>
          </a:xfrm>
        </p:spPr>
        <p:txBody>
          <a:bodyPr>
            <a:normAutofit/>
          </a:bodyPr>
          <a:lstStyle/>
          <a:p>
            <a:r>
              <a:rPr lang="en-US">
                <a:latin typeface="Arial" panose="020B0604020202020204" pitchFamily="34" charset="0"/>
                <a:cs typeface="Arial" panose="020B0604020202020204" pitchFamily="34" charset="0"/>
              </a:rPr>
              <a:t>SVTH: Phạm Nguyễn Hữu Phương</a:t>
            </a:r>
          </a:p>
        </p:txBody>
      </p:sp>
      <p:pic>
        <p:nvPicPr>
          <p:cNvPr id="17" name="Picture 3" descr="Full frame shot of wall with worn-out sky blue paint">
            <a:extLst>
              <a:ext uri="{FF2B5EF4-FFF2-40B4-BE49-F238E27FC236}">
                <a16:creationId xmlns:a16="http://schemas.microsoft.com/office/drawing/2014/main" id="{DCCF62A9-CFFE-42B2-8816-A83086281D37}"/>
              </a:ext>
            </a:extLst>
          </p:cNvPr>
          <p:cNvPicPr>
            <a:picLocks noChangeAspect="1"/>
          </p:cNvPicPr>
          <p:nvPr/>
        </p:nvPicPr>
        <p:blipFill rotWithShape="1">
          <a:blip r:embed="rId2"/>
          <a:srcRect l="46043" r="14648" b="-1"/>
          <a:stretch/>
        </p:blipFill>
        <p:spPr>
          <a:xfrm>
            <a:off x="8153401" y="10"/>
            <a:ext cx="4038600" cy="6857990"/>
          </a:xfrm>
          <a:prstGeom prst="rect">
            <a:avLst/>
          </a:prstGeom>
        </p:spPr>
      </p:pic>
    </p:spTree>
    <p:extLst>
      <p:ext uri="{BB962C8B-B14F-4D97-AF65-F5344CB8AC3E}">
        <p14:creationId xmlns:p14="http://schemas.microsoft.com/office/powerpoint/2010/main" val="4159482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405299-4C75-48CD-A855-4B686865B00D}"/>
              </a:ext>
            </a:extLst>
          </p:cNvPr>
          <p:cNvSpPr>
            <a:spLocks noGrp="1"/>
          </p:cNvSpPr>
          <p:nvPr>
            <p:ph type="ctrTitle"/>
          </p:nvPr>
        </p:nvSpPr>
        <p:spPr>
          <a:xfrm>
            <a:off x="849683" y="1240076"/>
            <a:ext cx="2727813" cy="4584527"/>
          </a:xfrm>
        </p:spPr>
        <p:txBody>
          <a:bodyPr vert="horz" lIns="91440" tIns="45720" rIns="91440" bIns="45720" rtlCol="0" anchor="t">
            <a:normAutofit/>
          </a:bodyPr>
          <a:lstStyle/>
          <a:p>
            <a:r>
              <a:rPr lang="en-US" sz="3200" b="0" i="0" kern="1200" cap="all">
                <a:solidFill>
                  <a:srgbClr val="FFFFFF"/>
                </a:solidFill>
                <a:effectLst/>
                <a:latin typeface="Arial" panose="020B0604020202020204" pitchFamily="34" charset="0"/>
                <a:cs typeface="Arial" panose="020B0604020202020204" pitchFamily="34" charset="0"/>
              </a:rPr>
              <a:t>CÔNG NGHỆ SỬ DỤNG</a:t>
            </a:r>
          </a:p>
        </p:txBody>
      </p:sp>
      <p:sp>
        <p:nvSpPr>
          <p:cNvPr id="3" name="Subtitle 2">
            <a:extLst>
              <a:ext uri="{FF2B5EF4-FFF2-40B4-BE49-F238E27FC236}">
                <a16:creationId xmlns:a16="http://schemas.microsoft.com/office/drawing/2014/main" id="{202E0DFF-8C3C-4206-987B-CF46D48DBB2E}"/>
              </a:ext>
            </a:extLst>
          </p:cNvPr>
          <p:cNvSpPr>
            <a:spLocks noGrp="1"/>
          </p:cNvSpPr>
          <p:nvPr>
            <p:ph type="subTitle" idx="1"/>
          </p:nvPr>
        </p:nvSpPr>
        <p:spPr>
          <a:xfrm>
            <a:off x="4181710" y="145919"/>
            <a:ext cx="7938954" cy="6010624"/>
          </a:xfrm>
        </p:spPr>
        <p:txBody>
          <a:bodyPr vert="horz" lIns="91440" tIns="45720" rIns="91440" bIns="45720" rtlCol="0" anchor="t">
            <a:normAutofit/>
          </a:bodyPr>
          <a:lstStyle/>
          <a:p>
            <a:pPr>
              <a:lnSpc>
                <a:spcPct val="110000"/>
              </a:lnSpc>
            </a:pPr>
            <a:r>
              <a:rPr lang="en-US" sz="1400">
                <a:latin typeface="Arial" panose="020B0604020202020204" pitchFamily="34" charset="0"/>
                <a:cs typeface="Arial" panose="020B0604020202020204" pitchFamily="34" charset="0"/>
              </a:rPr>
              <a:t>Phía client:</a:t>
            </a:r>
          </a:p>
          <a:p>
            <a:pPr indent="-228600">
              <a:lnSpc>
                <a:spcPct val="110000"/>
              </a:lnSpc>
              <a:buFont typeface="Arial" panose="020B0604020202020204" pitchFamily="34" charset="0"/>
              <a:buChar char="•"/>
            </a:pPr>
            <a:r>
              <a:rPr lang="en-US" sz="1400">
                <a:latin typeface="Arial" panose="020B0604020202020204" pitchFamily="34" charset="0"/>
                <a:cs typeface="Arial" panose="020B0604020202020204" pitchFamily="34" charset="0"/>
              </a:rPr>
              <a:t>React.JS: </a:t>
            </a:r>
            <a:r>
              <a:rPr lang="en-US" sz="1400" b="0" i="0">
                <a:latin typeface="Arial" panose="020B0604020202020204" pitchFamily="34" charset="0"/>
                <a:cs typeface="Arial" panose="020B0604020202020204" pitchFamily="34" charset="0"/>
              </a:rPr>
              <a:t>một thư viện javascript dùng để xây dựng UI.</a:t>
            </a:r>
            <a:endParaRPr lang="en-US" sz="1400">
              <a:latin typeface="Arial" panose="020B0604020202020204" pitchFamily="34" charset="0"/>
              <a:cs typeface="Arial" panose="020B0604020202020204" pitchFamily="34" charset="0"/>
            </a:endParaRPr>
          </a:p>
          <a:p>
            <a:pPr indent="-228600">
              <a:lnSpc>
                <a:spcPct val="110000"/>
              </a:lnSpc>
              <a:buFont typeface="Arial" panose="020B0604020202020204" pitchFamily="34" charset="0"/>
              <a:buChar char="•"/>
            </a:pPr>
            <a:r>
              <a:rPr lang="en-US" sz="1400">
                <a:latin typeface="Arial" panose="020B0604020202020204" pitchFamily="34" charset="0"/>
                <a:cs typeface="Arial" panose="020B0604020202020204" pitchFamily="34" charset="0"/>
              </a:rPr>
              <a:t>React Redux: </a:t>
            </a:r>
            <a:r>
              <a:rPr lang="en-US" sz="1400" b="0" i="0">
                <a:latin typeface="Arial" panose="020B0604020202020204" pitchFamily="34" charset="0"/>
                <a:cs typeface="Arial" panose="020B0604020202020204" pitchFamily="34" charset="0"/>
              </a:rPr>
              <a:t>giúp bạn viết các ứng dụng hoạt động một cách nhất quán.</a:t>
            </a:r>
            <a:endParaRPr lang="en-US" sz="1400">
              <a:latin typeface="Arial" panose="020B0604020202020204" pitchFamily="34" charset="0"/>
              <a:cs typeface="Arial" panose="020B0604020202020204" pitchFamily="34" charset="0"/>
            </a:endParaRPr>
          </a:p>
          <a:p>
            <a:pPr indent="-228600">
              <a:lnSpc>
                <a:spcPct val="110000"/>
              </a:lnSpc>
              <a:buFont typeface="Arial" panose="020B0604020202020204" pitchFamily="34" charset="0"/>
              <a:buChar char="•"/>
            </a:pPr>
            <a:r>
              <a:rPr lang="en-US" sz="1400">
                <a:latin typeface="Arial" panose="020B0604020202020204" pitchFamily="34" charset="0"/>
                <a:cs typeface="Arial" panose="020B0604020202020204" pitchFamily="34" charset="0"/>
              </a:rPr>
              <a:t>Axios: </a:t>
            </a:r>
            <a:r>
              <a:rPr lang="en-US" sz="1400" b="0" i="0">
                <a:latin typeface="Arial" panose="020B0604020202020204" pitchFamily="34" charset="0"/>
                <a:cs typeface="Arial" panose="020B0604020202020204" pitchFamily="34" charset="0"/>
              </a:rPr>
              <a:t>HTTP client được viết dựa trên Promises được dùng để hỗ trợ cho việc xây dựng các ứng dụng API.</a:t>
            </a:r>
            <a:endParaRPr lang="en-US" sz="1400">
              <a:latin typeface="Arial" panose="020B0604020202020204" pitchFamily="34" charset="0"/>
              <a:cs typeface="Arial" panose="020B0604020202020204" pitchFamily="34" charset="0"/>
            </a:endParaRPr>
          </a:p>
          <a:p>
            <a:pPr indent="-228600">
              <a:lnSpc>
                <a:spcPct val="110000"/>
              </a:lnSpc>
              <a:buFont typeface="Arial" panose="020B0604020202020204" pitchFamily="34" charset="0"/>
              <a:buChar char="•"/>
            </a:pPr>
            <a:r>
              <a:rPr lang="en-US" sz="1400">
                <a:latin typeface="Arial" panose="020B0604020202020204" pitchFamily="34" charset="0"/>
                <a:cs typeface="Arial" panose="020B0604020202020204" pitchFamily="34" charset="0"/>
              </a:rPr>
              <a:t>TailwindCSS: </a:t>
            </a:r>
            <a:r>
              <a:rPr lang="en-US" sz="1400" b="0" i="0">
                <a:latin typeface="Arial" panose="020B0604020202020204" pitchFamily="34" charset="0"/>
                <a:cs typeface="Arial" panose="020B0604020202020204" pitchFamily="34" charset="0"/>
              </a:rPr>
              <a:t>một utility-first CSS framework, nó cũng giống như Bootstrap, nó có những class built-in mà chúng ta có thể dung.</a:t>
            </a:r>
            <a:endParaRPr lang="en-US" sz="1400">
              <a:latin typeface="Arial" panose="020B0604020202020204" pitchFamily="34" charset="0"/>
              <a:cs typeface="Arial" panose="020B0604020202020204" pitchFamily="34" charset="0"/>
            </a:endParaRPr>
          </a:p>
          <a:p>
            <a:pPr indent="-228600">
              <a:lnSpc>
                <a:spcPct val="110000"/>
              </a:lnSpc>
              <a:buFont typeface="Arial" panose="020B0604020202020204" pitchFamily="34" charset="0"/>
              <a:buChar char="•"/>
            </a:pPr>
            <a:r>
              <a:rPr lang="en-US" sz="1400">
                <a:latin typeface="Arial" panose="020B0604020202020204" pitchFamily="34" charset="0"/>
                <a:cs typeface="Arial" panose="020B0604020202020204" pitchFamily="34" charset="0"/>
              </a:rPr>
              <a:t>Và 1 số packages phụ khác.</a:t>
            </a:r>
          </a:p>
          <a:p>
            <a:pPr>
              <a:lnSpc>
                <a:spcPct val="110000"/>
              </a:lnSpc>
            </a:pPr>
            <a:r>
              <a:rPr lang="en-US" sz="1400">
                <a:latin typeface="Arial" panose="020B0604020202020204" pitchFamily="34" charset="0"/>
                <a:cs typeface="Arial" panose="020B0604020202020204" pitchFamily="34" charset="0"/>
              </a:rPr>
              <a:t>Phía server:</a:t>
            </a:r>
          </a:p>
          <a:p>
            <a:pPr indent="-228600">
              <a:lnSpc>
                <a:spcPct val="110000"/>
              </a:lnSpc>
              <a:buFont typeface="Arial" panose="020B0604020202020204" pitchFamily="34" charset="0"/>
              <a:buChar char="•"/>
            </a:pPr>
            <a:r>
              <a:rPr lang="en-US" sz="1400">
                <a:latin typeface="Arial" panose="020B0604020202020204" pitchFamily="34" charset="0"/>
                <a:cs typeface="Arial" panose="020B0604020202020204" pitchFamily="34" charset="0"/>
              </a:rPr>
              <a:t>Express.JS: </a:t>
            </a:r>
            <a:r>
              <a:rPr lang="en-US" sz="1400" b="0" i="0">
                <a:latin typeface="Arial" panose="020B0604020202020204" pitchFamily="34" charset="0"/>
                <a:cs typeface="Arial" panose="020B0604020202020204" pitchFamily="34" charset="0"/>
              </a:rPr>
              <a:t>một framework được xây dựng trên nền tảng của Nodejs. Nó cung cấp các tính năng mạnh mẽ để phát triển web hoặc mobile.</a:t>
            </a:r>
            <a:endParaRPr lang="en-US" sz="1400">
              <a:latin typeface="Arial" panose="020B0604020202020204" pitchFamily="34" charset="0"/>
              <a:cs typeface="Arial" panose="020B0604020202020204" pitchFamily="34" charset="0"/>
            </a:endParaRPr>
          </a:p>
          <a:p>
            <a:pPr indent="-228600">
              <a:lnSpc>
                <a:spcPct val="110000"/>
              </a:lnSpc>
              <a:buFont typeface="Arial" panose="020B0604020202020204" pitchFamily="34" charset="0"/>
              <a:buChar char="•"/>
            </a:pPr>
            <a:r>
              <a:rPr lang="en-US" sz="1400">
                <a:latin typeface="Arial" panose="020B0604020202020204" pitchFamily="34" charset="0"/>
                <a:cs typeface="Arial" panose="020B0604020202020204" pitchFamily="34" charset="0"/>
              </a:rPr>
              <a:t>Mongoose:</a:t>
            </a:r>
            <a:r>
              <a:rPr lang="en-US" sz="1400" b="0" i="0">
                <a:latin typeface="Arial" panose="020B0604020202020204" pitchFamily="34" charset="0"/>
                <a:cs typeface="Arial" panose="020B0604020202020204" pitchFamily="34" charset="0"/>
              </a:rPr>
              <a:t>là một thư viện mô hình hóa đối tượng (Object Data Model - ODM) cho MongoDB và Node.js. Nó quản lý mối quan hệ giữa dữ liệu, cung cấp sự xác nhận giản đồ và được sử dụng để dịch giữa các đối tượng trong mã và biểu diễn các đối tượng trong MongoDB. MongoDB là một cơ sở dữ liệu NoSQL. Bạn có thể lưu trữ các JSON trong đó, và cấu trúc của các tài liệu này có thể thay đổi vì nó không bắt buộc như các cơ sở dữ liệu SQL. Đây là một trong những lợi thế của việc sử dụng NoSQL vì nó tăng tốc độ phát triển ứng dụng và giảm sự phức tạp của việc triển khai.</a:t>
            </a:r>
            <a:endParaRPr lang="en-US" sz="1400" i="0">
              <a:latin typeface="Arial" panose="020B0604020202020204" pitchFamily="34" charset="0"/>
              <a:cs typeface="Arial" panose="020B0604020202020204" pitchFamily="34" charset="0"/>
            </a:endParaRPr>
          </a:p>
          <a:p>
            <a:pPr indent="-228600">
              <a:lnSpc>
                <a:spcPct val="110000"/>
              </a:lnSpc>
              <a:buFont typeface="Arial" panose="020B0604020202020204" pitchFamily="34" charset="0"/>
              <a:buChar char="•"/>
            </a:pPr>
            <a:r>
              <a:rPr lang="en-US" sz="1400" b="0" i="0">
                <a:latin typeface="Arial" panose="020B0604020202020204" pitchFamily="34" charset="0"/>
                <a:cs typeface="Arial" panose="020B0604020202020204" pitchFamily="34" charset="0"/>
              </a:rPr>
              <a:t>V</a:t>
            </a:r>
            <a:r>
              <a:rPr lang="en-US" sz="1400" i="0">
                <a:latin typeface="Arial" panose="020B0604020202020204" pitchFamily="34" charset="0"/>
                <a:cs typeface="Arial" panose="020B0604020202020204" pitchFamily="34" charset="0"/>
              </a:rPr>
              <a:t>à 1 số packages phụ khác.</a:t>
            </a:r>
            <a:endParaRPr lang="en-US" sz="1400" b="0" i="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8881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7"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15D6A3C-8D07-4994-95D6-C46D49309394}"/>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300">
                <a:latin typeface="Arial" panose="020B0604020202020204" pitchFamily="34" charset="0"/>
                <a:cs typeface="Arial" panose="020B0604020202020204" pitchFamily="34" charset="0"/>
              </a:rPr>
              <a:t>1 VÀI HÌNH ẢNH CỦA CHƯƠNG TRÌNH</a:t>
            </a:r>
          </a:p>
        </p:txBody>
      </p:sp>
      <p:cxnSp>
        <p:nvCxnSpPr>
          <p:cNvPr id="22"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BEE0291-AA74-4F9E-8824-9544C0349E53}"/>
              </a:ext>
            </a:extLst>
          </p:cNvPr>
          <p:cNvPicPr>
            <a:picLocks noGrp="1" noChangeAspect="1"/>
          </p:cNvPicPr>
          <p:nvPr>
            <p:ph idx="1"/>
          </p:nvPr>
        </p:nvPicPr>
        <p:blipFill>
          <a:blip r:embed="rId3"/>
          <a:stretch>
            <a:fillRect/>
          </a:stretch>
        </p:blipFill>
        <p:spPr>
          <a:xfrm>
            <a:off x="4618374" y="1282360"/>
            <a:ext cx="6282919" cy="3534141"/>
          </a:xfrm>
          <a:prstGeom prst="rect">
            <a:avLst/>
          </a:prstGeom>
        </p:spPr>
      </p:pic>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649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694CC-B1CF-456A-8628-55EAC608E1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8E51E3-4DB8-47DE-BD53-52E7A1CD8CC8}"/>
              </a:ext>
            </a:extLst>
          </p:cNvPr>
          <p:cNvSpPr>
            <a:spLocks noGrp="1"/>
          </p:cNvSpPr>
          <p:nvPr>
            <p:ph idx="1"/>
          </p:nvPr>
        </p:nvSpPr>
        <p:spPr/>
        <p:txBody>
          <a:bodyPr/>
          <a:lstStyle/>
          <a:p>
            <a:endParaRPr lang="en-US"/>
          </a:p>
        </p:txBody>
      </p:sp>
      <p:pic>
        <p:nvPicPr>
          <p:cNvPr id="4" name="Content Placeholder 4">
            <a:extLst>
              <a:ext uri="{FF2B5EF4-FFF2-40B4-BE49-F238E27FC236}">
                <a16:creationId xmlns:a16="http://schemas.microsoft.com/office/drawing/2014/main" id="{E58690B8-2C4F-4003-B690-FD670B3E87CF}"/>
              </a:ext>
            </a:extLst>
          </p:cNvPr>
          <p:cNvPicPr>
            <a:picLocks noChangeAspect="1"/>
          </p:cNvPicPr>
          <p:nvPr/>
        </p:nvPicPr>
        <p:blipFill>
          <a:blip r:embed="rId2"/>
          <a:stretch>
            <a:fillRect/>
          </a:stretch>
        </p:blipFill>
        <p:spPr>
          <a:xfrm>
            <a:off x="0" y="0"/>
            <a:ext cx="12192000" cy="6857998"/>
          </a:xfrm>
          <a:prstGeom prst="rect">
            <a:avLst/>
          </a:prstGeom>
        </p:spPr>
      </p:pic>
    </p:spTree>
    <p:extLst>
      <p:ext uri="{BB962C8B-B14F-4D97-AF65-F5344CB8AC3E}">
        <p14:creationId xmlns:p14="http://schemas.microsoft.com/office/powerpoint/2010/main" val="1826200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8D11-7F8A-4B1D-A0FE-1A225A813A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862C73-92AC-46F5-9002-53AC881619B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ECC0089-F456-4F43-BBD9-27FB77D0DB1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9080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CD86-C773-446E-A2D7-5212F90103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D2BCBB-820F-4363-A3B9-CD5B8A832FA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9309F8E-AE0F-4EBB-90BA-15758EA3490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971340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BE7E8-26BF-4729-B574-686644A2D1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181566-66FA-4480-9338-FE222C97C21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0364CD2-691F-4EAB-B07A-64ABC1A0061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30273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CCD49-B410-4832-B02F-888970BB26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1A148C8-B905-4948-B2B1-081A4200233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7CEC57B-A988-432D-9089-E99D0182D4C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520789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B566F-6E28-44C1-8F8C-99266AF1849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CẢM ƠN THẦY CÔ VÀ CÁC BẠN ĐÃ LẮNG NGHE</a:t>
            </a:r>
          </a:p>
        </p:txBody>
      </p:sp>
      <p:sp>
        <p:nvSpPr>
          <p:cNvPr id="3" name="Content Placeholder 2">
            <a:extLst>
              <a:ext uri="{FF2B5EF4-FFF2-40B4-BE49-F238E27FC236}">
                <a16:creationId xmlns:a16="http://schemas.microsoft.com/office/drawing/2014/main" id="{487A8873-C972-4BBC-9E37-77D511ED511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4696018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20</TotalTime>
  <Words>301</Words>
  <Application>Microsoft Office PowerPoint</Application>
  <PresentationFormat>Widescreen</PresentationFormat>
  <Paragraphs>15</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Chương trình quản lý xổ số kiến thiết</vt:lpstr>
      <vt:lpstr>CÔNG NGHỆ SỬ DỤNG</vt:lpstr>
      <vt:lpstr>1 VÀI HÌNH ẢNH CỦA CHƯƠNG TRÌNH</vt:lpstr>
      <vt:lpstr>PowerPoint Presentation</vt:lpstr>
      <vt:lpstr>PowerPoint Presentation</vt:lpstr>
      <vt:lpstr>PowerPoint Presentation</vt:lpstr>
      <vt:lpstr>PowerPoint Presentation</vt:lpstr>
      <vt:lpstr>PowerPoint Presentation</vt:lpstr>
      <vt:lpstr>CẢM ƠN THẦY CÔ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trình quản lý xổ số kiến thiết</dc:title>
  <dc:creator>Hữu Phương Phạm Nguyễn</dc:creator>
  <cp:lastModifiedBy>Hữu Phương Phạm Nguyễn</cp:lastModifiedBy>
  <cp:revision>11</cp:revision>
  <dcterms:created xsi:type="dcterms:W3CDTF">2021-10-28T12:40:21Z</dcterms:created>
  <dcterms:modified xsi:type="dcterms:W3CDTF">2021-10-28T13:00:28Z</dcterms:modified>
</cp:coreProperties>
</file>