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2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2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8A27-5E2E-014E-803E-3569E37CF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7F99A-7331-3842-A95B-189B9A070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1B97-D7E0-1E44-B43A-750DBC42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9125A-E4AA-6F40-87D3-B48EC807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4A52-C42C-8045-BC54-3AC41D2A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6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F91E-FA5E-E14B-A28B-9CD4DEFA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A0293-5F25-4145-85A4-F604534D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A08A-203B-6042-BC3B-638AE784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B82B-5FB0-FD4D-9637-086D10F4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BAAC-EF84-8246-BCAF-E0A3409D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8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03E03-B356-6549-9B35-6E3738615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28C94-8C89-B24A-8BBE-1C8D5EE0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B818-B047-224B-8455-0998FD64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6108-1EE5-C24B-A05A-4BD371C4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B610-5428-1341-87D4-BCD6EF83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2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36E5-47F5-B94C-8A58-8121D448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8FF4-3A3B-4249-B033-662BECF8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1B3B-EFA5-414A-9AAA-3859A806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EFD7-E5F0-594D-8634-B064E53A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4ED9-BCC6-5A4C-BC1A-0DCA42C5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7E06-F06C-3143-A0AE-E27A1FB3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76C00-B9DE-8644-BABD-C399F168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8F3C-50C2-EF4B-BF7F-F474174D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3DF5-0F69-7641-8FE3-2E04324A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81C92-FDA3-9245-9AFE-A84F5A1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1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B45F-185A-D14A-8376-B19D82A5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B6A8-27C1-334D-A4AC-62BB97119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9F2BB-D3C9-2E42-9259-4CC45823E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9088D-6D1A-924B-9BEC-A26A8C12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3A29F-AB17-E24C-A583-7C04FE1A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ABF76-1655-3742-9F2F-D1078CEF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621A-34AD-674C-BD5D-5249A1D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1991F-EB6D-C846-A1B7-00B46A3C6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3601E-EB16-BE4E-83BB-94E8B6F18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20048-9FC5-024E-AFEE-524370386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23280-FD5A-F140-BD33-8145DD099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EA7A8-7952-6E45-AEE0-1871327F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59AF8-1764-1746-A432-398F6130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53D78-7607-4946-91B0-60D06514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73AD-6CE0-6243-8BCC-4DFB48D0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A7361-135E-E540-8901-0F5F1C9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6E62-1E9E-0A48-B2B0-5F86EA8D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B4EDF-5854-424D-A78D-EDA0716C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D6E5B-AE03-5646-8D8D-187AA615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6979D-2353-1443-84BC-1E1637A1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93555-811F-0547-94D1-1634A479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4D13-13AA-D441-A2E5-5916C582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F19C-E525-9A42-A258-CEF971F4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5E9EB-18C1-EE40-9877-D0F2F1D57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2F21-031A-6A4B-B215-C6DFB86D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2FBEB-33CB-F145-9813-2EB3AFAB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525AE-55B6-B94E-A25F-88803372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CC05-5E87-6B40-95D2-68856615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1210B-207E-004D-997F-DBCEC8EA8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1F01-11F9-994E-9389-25B58E341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FFB0C-FC3A-734A-A20B-85B631B0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721CF-9135-A04A-B4DF-84395CAE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DF46F-2738-824D-B46E-E5DCE048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BDB1D-8AE0-034F-B56B-4C2EE0C1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7905C-97D1-4646-B84C-D0EF7D2A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EF8F-33A3-E54D-9BC3-447532CFA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0CE1-4AA2-F34D-969A-50226ACF451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57745-CF8D-0941-991A-AD12F4FD5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6FE14-CB32-B64C-AFF9-6808D9FA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331E-CE74-C640-9148-C5DE3394A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693A-DCC4-CF4A-A08D-F56BA020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5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Child and Maternal Mortality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A2517-15EA-7946-A945-2AF4F12D8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171578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 you really care about your child and maternal health?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Then, how do you prevent those health problems?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DDFB1-2CAA-9A48-83FA-7CB398A18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7" y="1311097"/>
            <a:ext cx="2625725" cy="248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23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D0E-2B3B-5048-AC59-22D6959C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/>
              <a:t>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2E4F9-B537-C342-904E-51D3E958F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729345"/>
            <a:ext cx="7660409" cy="30049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A67D5-A58E-6040-B4DD-85EF3AE507AC}"/>
              </a:ext>
            </a:extLst>
          </p:cNvPr>
          <p:cNvSpPr txBox="1"/>
          <p:nvPr/>
        </p:nvSpPr>
        <p:spPr>
          <a:xfrm>
            <a:off x="1343891" y="1690688"/>
            <a:ext cx="932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Gradient Boosting </a:t>
            </a:r>
            <a:r>
              <a:rPr lang="en-US" sz="2800" dirty="0"/>
              <a:t>model gives us the most accuracy with </a:t>
            </a:r>
            <a:r>
              <a:rPr lang="en-US" sz="2800" dirty="0">
                <a:solidFill>
                  <a:srgbClr val="FF0000"/>
                </a:solidFill>
              </a:rPr>
              <a:t>95%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92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027F-9484-E244-B797-05EAB2F9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99748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/>
              <a:t>Cardiotocograms</a:t>
            </a:r>
            <a:r>
              <a:rPr lang="en-US" b="1" u="sng" dirty="0"/>
              <a:t> (CTGs</a:t>
            </a:r>
            <a:r>
              <a:rPr lang="en-US" u="sng" dirty="0"/>
              <a:t>)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8F5F-D4FF-E14B-84D3-003E2232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574"/>
            <a:ext cx="10515600" cy="3115108"/>
          </a:xfrm>
        </p:spPr>
        <p:txBody>
          <a:bodyPr/>
          <a:lstStyle/>
          <a:p>
            <a:pPr lvl="0"/>
            <a:r>
              <a:rPr lang="en-US" dirty="0"/>
              <a:t>A technique of measuring fetal well-being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Simple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Cost accessible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38B-FB1F-7140-A33D-D6E264AE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30475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/>
              <a:t>How does it work?</a:t>
            </a:r>
            <a:br>
              <a:rPr lang="en-US" sz="5400" b="1" u="sng" dirty="0"/>
            </a:br>
            <a:endParaRPr lang="en-US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0A50-BCD8-B245-A822-C71E3A0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055"/>
            <a:ext cx="10515600" cy="3419908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en-US" dirty="0"/>
              <a:t>The equipment itself works by sending ultrasound pulses and reading</a:t>
            </a:r>
          </a:p>
          <a:p>
            <a:pPr marL="0" indent="0" algn="ctr" fontAlgn="base">
              <a:buNone/>
            </a:pPr>
            <a:r>
              <a:rPr lang="en-US" dirty="0"/>
              <a:t> its response, thus shedding light on fetal heart rate (FHR), fetal</a:t>
            </a:r>
          </a:p>
          <a:p>
            <a:pPr marL="0" indent="0" algn="ctr" fontAlgn="base">
              <a:buNone/>
            </a:pPr>
            <a:r>
              <a:rPr lang="en-US" dirty="0"/>
              <a:t> movements, uterine contractions and more.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7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635B-7107-5148-B835-A26B40D5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6411-7567-5248-8BB8-43638C88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dataset contains 2126 records of features extracted from Cardiotocogram exams, which were then classified by expert obstetrician into 3 classes:</a:t>
            </a:r>
          </a:p>
          <a:p>
            <a:endParaRPr lang="en-US" dirty="0"/>
          </a:p>
          <a:p>
            <a:pPr lvl="1"/>
            <a:r>
              <a:rPr lang="en-US" dirty="0"/>
              <a:t>Normal</a:t>
            </a:r>
          </a:p>
          <a:p>
            <a:pPr lvl="1"/>
            <a:r>
              <a:rPr lang="en-US" dirty="0"/>
              <a:t>Suspect</a:t>
            </a:r>
          </a:p>
          <a:p>
            <a:pPr lvl="1"/>
            <a:r>
              <a:rPr lang="en-US" dirty="0"/>
              <a:t>Pathological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841D2-E88A-6443-A453-7017BA7BD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3547"/>
            <a:ext cx="4010891" cy="35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4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EE1E-07A4-1046-BD9D-7952F860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How other features correlate with fetal health?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9D5A6-0FBF-774B-9A21-CC7B4534C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660" y="1690688"/>
            <a:ext cx="5260249" cy="47290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9C120-1B15-F047-B806-C07987693017}"/>
              </a:ext>
            </a:extLst>
          </p:cNvPr>
          <p:cNvSpPr txBox="1"/>
          <p:nvPr/>
        </p:nvSpPr>
        <p:spPr>
          <a:xfrm>
            <a:off x="7063369" y="1690688"/>
            <a:ext cx="3807971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Based on the correlation matrix, it is clear that: </a:t>
            </a:r>
          </a:p>
          <a:p>
            <a:endParaRPr lang="en-US" dirty="0"/>
          </a:p>
          <a:p>
            <a:r>
              <a:rPr lang="en-US" b="1" dirty="0"/>
              <a:t> "prolongued_decelerations"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"abnormal_short_term_variability"</a:t>
            </a:r>
            <a:r>
              <a:rPr lang="en-US" dirty="0"/>
              <a:t>,</a:t>
            </a:r>
          </a:p>
          <a:p>
            <a:r>
              <a:rPr lang="en-US" dirty="0"/>
              <a:t> </a:t>
            </a:r>
            <a:r>
              <a:rPr lang="en-US" b="1" dirty="0"/>
              <a:t>"percentage_of_time_with_abnormal_long_term_variability" </a:t>
            </a:r>
          </a:p>
          <a:p>
            <a:endParaRPr lang="en-US" dirty="0"/>
          </a:p>
          <a:p>
            <a:r>
              <a:rPr lang="en-US" dirty="0"/>
              <a:t>are the features with higher correlation with fetal_health.</a:t>
            </a:r>
          </a:p>
        </p:txBody>
      </p:sp>
    </p:spTree>
    <p:extLst>
      <p:ext uri="{BB962C8B-B14F-4D97-AF65-F5344CB8AC3E}">
        <p14:creationId xmlns:p14="http://schemas.microsoft.com/office/powerpoint/2010/main" val="249989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D344-25AE-3346-917A-BECC823F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14948" y="263235"/>
            <a:ext cx="9817525" cy="69520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A35A7-2E06-124E-95D2-942EB3DC1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675" y="1254567"/>
            <a:ext cx="3934074" cy="23614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92F6B-D5DC-D148-A8A9-89ADED9D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56" y="1110528"/>
            <a:ext cx="3992989" cy="2505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07FF61-E179-4449-B244-DE2F3F129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675" y="3768125"/>
            <a:ext cx="3934074" cy="2511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859C5E-8E4B-E14F-96F1-6C84B4C55BDB}"/>
              </a:ext>
            </a:extLst>
          </p:cNvPr>
          <p:cNvSpPr txBox="1"/>
          <p:nvPr/>
        </p:nvSpPr>
        <p:spPr>
          <a:xfrm>
            <a:off x="5093783" y="4114799"/>
            <a:ext cx="5856037" cy="229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see above: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Normal</a:t>
            </a:r>
            <a:r>
              <a:rPr lang="en-US" dirty="0"/>
              <a:t> when </a:t>
            </a:r>
            <a:r>
              <a:rPr lang="en-US" i="1" u="sng" dirty="0" err="1"/>
              <a:t>uterine_contractions</a:t>
            </a:r>
            <a:r>
              <a:rPr lang="en-US" i="1" u="sng" dirty="0"/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&gt; 0.0025 </a:t>
            </a:r>
            <a:r>
              <a:rPr lang="en-US" dirty="0"/>
              <a:t>and </a:t>
            </a:r>
            <a:r>
              <a:rPr lang="en-US" b="1" dirty="0"/>
              <a:t>Suspect</a:t>
            </a:r>
            <a:r>
              <a:rPr lang="en-US" dirty="0"/>
              <a:t> when </a:t>
            </a:r>
            <a:r>
              <a:rPr lang="en-US" i="1" u="sng" dirty="0" err="1"/>
              <a:t>uterine_contracti</a:t>
            </a:r>
            <a:r>
              <a:rPr lang="en-US" u="sng" dirty="0" err="1"/>
              <a:t>ons</a:t>
            </a:r>
            <a:r>
              <a:rPr lang="en-US" u="sng" dirty="0"/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&lt; 0.0025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Pathological</a:t>
            </a:r>
            <a:r>
              <a:rPr lang="en-US" dirty="0"/>
              <a:t> when </a:t>
            </a:r>
            <a:r>
              <a:rPr lang="en-US" i="1" u="sng" dirty="0"/>
              <a:t>baseline value </a:t>
            </a:r>
            <a:r>
              <a:rPr lang="en-US" dirty="0"/>
              <a:t>is between </a:t>
            </a:r>
            <a:r>
              <a:rPr lang="en-US" dirty="0">
                <a:solidFill>
                  <a:srgbClr val="FF0000"/>
                </a:solidFill>
              </a:rPr>
              <a:t>125-135</a:t>
            </a:r>
            <a:r>
              <a:rPr lang="en-US" dirty="0"/>
              <a:t> and </a:t>
            </a:r>
            <a:r>
              <a:rPr lang="en-US" b="1" dirty="0"/>
              <a:t>Suspec</a:t>
            </a:r>
            <a:r>
              <a:rPr lang="en-US" dirty="0"/>
              <a:t>t when </a:t>
            </a:r>
            <a:r>
              <a:rPr lang="en-US" i="1" u="sng" dirty="0"/>
              <a:t>baseline value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135+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Suspect</a:t>
            </a:r>
            <a:r>
              <a:rPr lang="en-US" dirty="0"/>
              <a:t> when </a:t>
            </a:r>
            <a:r>
              <a:rPr lang="en-US" i="1" u="sng" dirty="0" err="1"/>
              <a:t>fetal_movement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&lt; 0.03 </a:t>
            </a:r>
            <a:r>
              <a:rPr lang="en-US" dirty="0"/>
              <a:t>and </a:t>
            </a:r>
            <a:r>
              <a:rPr lang="en-US" b="1" dirty="0"/>
              <a:t>Pathologica</a:t>
            </a:r>
            <a:r>
              <a:rPr lang="en-US" dirty="0"/>
              <a:t>l when </a:t>
            </a:r>
            <a:r>
              <a:rPr lang="en-US" i="1" u="sng" dirty="0" err="1"/>
              <a:t>fetal_movement</a:t>
            </a:r>
            <a:r>
              <a:rPr lang="en-US" i="1" u="sng" dirty="0"/>
              <a:t> </a:t>
            </a:r>
            <a:r>
              <a:rPr lang="en-US" dirty="0"/>
              <a:t>is between </a:t>
            </a:r>
            <a:r>
              <a:rPr lang="en-US" dirty="0">
                <a:solidFill>
                  <a:srgbClr val="FF0000"/>
                </a:solidFill>
              </a:rPr>
              <a:t>0.3-0.38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8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697F-13F6-A74F-B1A5-C43D784C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6336ED-3AD1-474F-B4DD-16363A24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649" y="1266405"/>
            <a:ext cx="4651351" cy="30423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3DD79-19A8-DE4A-879A-67D146F0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7" y="1266405"/>
            <a:ext cx="4540514" cy="3042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BB8D0-B49B-A94C-83B0-ED8EF8235BA3}"/>
              </a:ext>
            </a:extLst>
          </p:cNvPr>
          <p:cNvSpPr txBox="1"/>
          <p:nvPr/>
        </p:nvSpPr>
        <p:spPr>
          <a:xfrm>
            <a:off x="1281545" y="4714432"/>
            <a:ext cx="9628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see above: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Norma</a:t>
            </a:r>
            <a:r>
              <a:rPr lang="en-US" dirty="0"/>
              <a:t>l when </a:t>
            </a:r>
            <a:r>
              <a:rPr lang="en-US" i="1" u="sng" dirty="0"/>
              <a:t>abnormal_short_term_variability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&lt;50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Suspec</a:t>
            </a:r>
            <a:r>
              <a:rPr lang="en-US" dirty="0"/>
              <a:t>t when </a:t>
            </a:r>
            <a:r>
              <a:rPr lang="en-US" i="1" u="sng" dirty="0" err="1"/>
              <a:t>mean_value_of_short_term_variability</a:t>
            </a:r>
            <a:r>
              <a:rPr lang="en-US" i="1" u="sng" dirty="0"/>
              <a:t> </a:t>
            </a:r>
            <a:r>
              <a:rPr lang="en-US" dirty="0">
                <a:solidFill>
                  <a:srgbClr val="FF0000"/>
                </a:solidFill>
              </a:rPr>
              <a:t>&lt;0.8, </a:t>
            </a:r>
            <a:r>
              <a:rPr lang="en-US" b="1" dirty="0"/>
              <a:t>Normal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0.8-2, </a:t>
            </a:r>
            <a:r>
              <a:rPr lang="en-US" dirty="0"/>
              <a:t> </a:t>
            </a:r>
            <a:r>
              <a:rPr lang="en-US" b="1" dirty="0"/>
              <a:t>Pathologica</a:t>
            </a:r>
            <a:r>
              <a:rPr lang="en-US" dirty="0"/>
              <a:t>l is </a:t>
            </a:r>
            <a:r>
              <a:rPr lang="en-US" dirty="0">
                <a:solidFill>
                  <a:srgbClr val="FF0000"/>
                </a:solidFill>
              </a:rPr>
              <a:t>&gt;2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5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2BCF-B7B9-BD49-A1AA-142A4C2A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0D9CC-513D-414F-9E07-D21BB91B7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454" y="1302327"/>
            <a:ext cx="4907546" cy="304583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A90CB-60AC-4E4D-8000-3E06085FA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08" y="1302327"/>
            <a:ext cx="5036184" cy="3045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8CF09C-EBB0-DB49-8E45-26A5EF79F4D4}"/>
              </a:ext>
            </a:extLst>
          </p:cNvPr>
          <p:cNvSpPr txBox="1"/>
          <p:nvPr/>
        </p:nvSpPr>
        <p:spPr>
          <a:xfrm>
            <a:off x="949008" y="4682836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 we see above: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Normal </a:t>
            </a:r>
            <a:r>
              <a:rPr lang="en-US" dirty="0"/>
              <a:t>when </a:t>
            </a:r>
            <a:r>
              <a:rPr lang="en-US" i="1" u="sng" dirty="0"/>
              <a:t>percentage_of_time_with_abnormal_long_term_variability</a:t>
            </a:r>
            <a:r>
              <a:rPr lang="en-US" dirty="0"/>
              <a:t> between </a:t>
            </a:r>
            <a:r>
              <a:rPr lang="en-US" dirty="0">
                <a:solidFill>
                  <a:srgbClr val="FF0000"/>
                </a:solidFill>
              </a:rPr>
              <a:t>(-8)-8</a:t>
            </a:r>
            <a:r>
              <a:rPr lang="en-US" dirty="0"/>
              <a:t>, </a:t>
            </a:r>
            <a:r>
              <a:rPr lang="en-US" b="1" dirty="0"/>
              <a:t>Suspec</a:t>
            </a:r>
            <a:r>
              <a:rPr lang="en-US" dirty="0"/>
              <a:t>t is </a:t>
            </a:r>
            <a:r>
              <a:rPr lang="en-US" dirty="0">
                <a:solidFill>
                  <a:srgbClr val="FF0000"/>
                </a:solidFill>
              </a:rPr>
              <a:t>8-68 </a:t>
            </a:r>
            <a:r>
              <a:rPr lang="en-US" dirty="0"/>
              <a:t>and </a:t>
            </a:r>
            <a:r>
              <a:rPr lang="en-US" b="1" dirty="0"/>
              <a:t>Pathological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&lt;-8 &amp; &gt;68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Pathological</a:t>
            </a:r>
            <a:r>
              <a:rPr lang="en-US" dirty="0"/>
              <a:t> when </a:t>
            </a:r>
            <a:r>
              <a:rPr lang="en-US" i="1" u="sng" dirty="0" err="1"/>
              <a:t>mean_value_of_long_term_variability</a:t>
            </a:r>
            <a:r>
              <a:rPr lang="en-US" i="1" u="sng" dirty="0"/>
              <a:t> </a:t>
            </a:r>
            <a:r>
              <a:rPr lang="en-US" dirty="0">
                <a:solidFill>
                  <a:srgbClr val="FF0000"/>
                </a:solidFill>
              </a:rPr>
              <a:t>&lt;3</a:t>
            </a:r>
            <a:r>
              <a:rPr lang="en-US" dirty="0"/>
              <a:t> , </a:t>
            </a:r>
            <a:r>
              <a:rPr lang="en-US" b="1" dirty="0"/>
              <a:t>Suspect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3-10</a:t>
            </a:r>
            <a:r>
              <a:rPr lang="en-US" dirty="0"/>
              <a:t> and </a:t>
            </a:r>
            <a:r>
              <a:rPr lang="en-US" b="1" dirty="0"/>
              <a:t>Normal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10+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8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8151-2B3F-214A-9336-6BF0318A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732E-2611-9E44-850F-DBD13DE2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70/30 Train and Test split on data</a:t>
            </a:r>
            <a:br>
              <a:rPr lang="en-US" dirty="0"/>
            </a:br>
            <a:r>
              <a:rPr lang="en-US" dirty="0"/>
              <a:t>			</a:t>
            </a:r>
          </a:p>
          <a:p>
            <a:pPr lvl="1"/>
            <a:r>
              <a:rPr lang="en-US" b="1" dirty="0"/>
              <a:t>Linear Regression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Fit Random Forest Classifier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Gradient Boosting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727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365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Child and Maternal Mortality </vt:lpstr>
      <vt:lpstr>Cardiotocograms (CTGs) </vt:lpstr>
      <vt:lpstr>How does it work? </vt:lpstr>
      <vt:lpstr>Data</vt:lpstr>
      <vt:lpstr>How other features correlate with fetal health?</vt:lpstr>
      <vt:lpstr>Correlations</vt:lpstr>
      <vt:lpstr>Correlations</vt:lpstr>
      <vt:lpstr>Correlations</vt:lpstr>
      <vt:lpstr>Modeling</vt:lpstr>
      <vt:lpstr>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and Maternal Mortality </dc:title>
  <dc:creator>Ryan Nguyễn</dc:creator>
  <cp:lastModifiedBy>Ryan Nguyễn</cp:lastModifiedBy>
  <cp:revision>2</cp:revision>
  <dcterms:created xsi:type="dcterms:W3CDTF">2021-10-12T01:44:28Z</dcterms:created>
  <dcterms:modified xsi:type="dcterms:W3CDTF">2021-10-13T07:23:04Z</dcterms:modified>
</cp:coreProperties>
</file>