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34" r:id="rId1"/>
  </p:sldMasterIdLst>
  <p:sldIdLst>
    <p:sldId id="256" r:id="rId2"/>
    <p:sldId id="272" r:id="rId3"/>
    <p:sldId id="257" r:id="rId4"/>
    <p:sldId id="263" r:id="rId5"/>
    <p:sldId id="271" r:id="rId6"/>
    <p:sldId id="259" r:id="rId7"/>
    <p:sldId id="260" r:id="rId8"/>
    <p:sldId id="261" r:id="rId9"/>
    <p:sldId id="262" r:id="rId10"/>
    <p:sldId id="264"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678"/>
    <p:restoredTop sz="94734"/>
  </p:normalViewPr>
  <p:slideViewPr>
    <p:cSldViewPr snapToGrid="0" snapToObjects="1">
      <p:cViewPr varScale="1">
        <p:scale>
          <a:sx n="75" d="100"/>
          <a:sy n="75" d="100"/>
        </p:scale>
        <p:origin x="184" y="15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B8750CE1-4AA2-F34D-969A-50226ACF4515}" type="datetimeFigureOut">
              <a:rPr lang="en-US" smtClean="0"/>
              <a:t>10/23/21</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6BE7331E-CE74-C640-9148-C5DE3394A7D6}" type="slidenum">
              <a:rPr lang="en-US" smtClean="0"/>
              <a:t>‹#›</a:t>
            </a:fld>
            <a:endParaRPr lang="en-US"/>
          </a:p>
        </p:txBody>
      </p:sp>
    </p:spTree>
    <p:extLst>
      <p:ext uri="{BB962C8B-B14F-4D97-AF65-F5344CB8AC3E}">
        <p14:creationId xmlns:p14="http://schemas.microsoft.com/office/powerpoint/2010/main" val="341438251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750CE1-4AA2-F34D-969A-50226ACF4515}" type="datetimeFigureOut">
              <a:rPr lang="en-US" smtClean="0"/>
              <a:t>10/23/21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E7331E-CE74-C640-9148-C5DE3394A7D6}" type="slidenum">
              <a:rPr lang="en-US" smtClean="0"/>
              <a:t>‹#›</a:t>
            </a:fld>
            <a:endParaRPr lang="en-US"/>
          </a:p>
        </p:txBody>
      </p:sp>
    </p:spTree>
    <p:extLst>
      <p:ext uri="{BB962C8B-B14F-4D97-AF65-F5344CB8AC3E}">
        <p14:creationId xmlns:p14="http://schemas.microsoft.com/office/powerpoint/2010/main" val="2431332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750CE1-4AA2-F34D-969A-50226ACF4515}" type="datetimeFigureOut">
              <a:rPr lang="en-US" smtClean="0"/>
              <a:t>10/23/21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E7331E-CE74-C640-9148-C5DE3394A7D6}" type="slidenum">
              <a:rPr lang="en-US" smtClean="0"/>
              <a:t>‹#›</a:t>
            </a:fld>
            <a:endParaRPr lang="en-US"/>
          </a:p>
        </p:txBody>
      </p:sp>
    </p:spTree>
    <p:extLst>
      <p:ext uri="{BB962C8B-B14F-4D97-AF65-F5344CB8AC3E}">
        <p14:creationId xmlns:p14="http://schemas.microsoft.com/office/powerpoint/2010/main" val="619781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750CE1-4AA2-F34D-969A-50226ACF4515}" type="datetimeFigureOut">
              <a:rPr lang="en-US" smtClean="0"/>
              <a:t>10/23/21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E7331E-CE74-C640-9148-C5DE3394A7D6}" type="slidenum">
              <a:rPr lang="en-US" smtClean="0"/>
              <a:t>‹#›</a:t>
            </a:fld>
            <a:endParaRPr lang="en-US"/>
          </a:p>
        </p:txBody>
      </p:sp>
    </p:spTree>
    <p:extLst>
      <p:ext uri="{BB962C8B-B14F-4D97-AF65-F5344CB8AC3E}">
        <p14:creationId xmlns:p14="http://schemas.microsoft.com/office/powerpoint/2010/main" val="2492347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B8750CE1-4AA2-F34D-969A-50226ACF4515}" type="datetimeFigureOut">
              <a:rPr lang="en-US" smtClean="0"/>
              <a:t>10/23/21</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6BE7331E-CE74-C640-9148-C5DE3394A7D6}" type="slidenum">
              <a:rPr lang="en-US" smtClean="0"/>
              <a:t>‹#›</a:t>
            </a:fld>
            <a:endParaRPr lang="en-US"/>
          </a:p>
        </p:txBody>
      </p:sp>
    </p:spTree>
    <p:extLst>
      <p:ext uri="{BB962C8B-B14F-4D97-AF65-F5344CB8AC3E}">
        <p14:creationId xmlns:p14="http://schemas.microsoft.com/office/powerpoint/2010/main" val="387768784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750CE1-4AA2-F34D-969A-50226ACF4515}" type="datetimeFigureOut">
              <a:rPr lang="en-US" smtClean="0"/>
              <a:t>10/23/21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E7331E-CE74-C640-9148-C5DE3394A7D6}" type="slidenum">
              <a:rPr lang="en-US" smtClean="0"/>
              <a:t>‹#›</a:t>
            </a:fld>
            <a:endParaRPr lang="en-US"/>
          </a:p>
        </p:txBody>
      </p:sp>
    </p:spTree>
    <p:extLst>
      <p:ext uri="{BB962C8B-B14F-4D97-AF65-F5344CB8AC3E}">
        <p14:creationId xmlns:p14="http://schemas.microsoft.com/office/powerpoint/2010/main" val="2072871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750CE1-4AA2-F34D-969A-50226ACF4515}" type="datetimeFigureOut">
              <a:rPr lang="en-US" smtClean="0"/>
              <a:t>10/23/21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E7331E-CE74-C640-9148-C5DE3394A7D6}" type="slidenum">
              <a:rPr lang="en-US" smtClean="0"/>
              <a:t>‹#›</a:t>
            </a:fld>
            <a:endParaRPr lang="en-US"/>
          </a:p>
        </p:txBody>
      </p:sp>
    </p:spTree>
    <p:extLst>
      <p:ext uri="{BB962C8B-B14F-4D97-AF65-F5344CB8AC3E}">
        <p14:creationId xmlns:p14="http://schemas.microsoft.com/office/powerpoint/2010/main" val="3517405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750CE1-4AA2-F34D-969A-50226ACF4515}" type="datetimeFigureOut">
              <a:rPr lang="en-US" smtClean="0"/>
              <a:t>10/23/21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E7331E-CE74-C640-9148-C5DE3394A7D6}" type="slidenum">
              <a:rPr lang="en-US" smtClean="0"/>
              <a:t>‹#›</a:t>
            </a:fld>
            <a:endParaRPr lang="en-US"/>
          </a:p>
        </p:txBody>
      </p:sp>
    </p:spTree>
    <p:extLst>
      <p:ext uri="{BB962C8B-B14F-4D97-AF65-F5344CB8AC3E}">
        <p14:creationId xmlns:p14="http://schemas.microsoft.com/office/powerpoint/2010/main" val="1710798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750CE1-4AA2-F34D-969A-50226ACF4515}" type="datetimeFigureOut">
              <a:rPr lang="en-US" smtClean="0"/>
              <a:t>10/23/21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E7331E-CE74-C640-9148-C5DE3394A7D6}" type="slidenum">
              <a:rPr lang="en-US" smtClean="0"/>
              <a:t>‹#›</a:t>
            </a:fld>
            <a:endParaRPr lang="en-US"/>
          </a:p>
        </p:txBody>
      </p:sp>
    </p:spTree>
    <p:extLst>
      <p:ext uri="{BB962C8B-B14F-4D97-AF65-F5344CB8AC3E}">
        <p14:creationId xmlns:p14="http://schemas.microsoft.com/office/powerpoint/2010/main" val="798096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B8750CE1-4AA2-F34D-969A-50226ACF4515}" type="datetimeFigureOut">
              <a:rPr lang="en-US" smtClean="0"/>
              <a:t>10/23/21</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6BE7331E-CE74-C640-9148-C5DE3394A7D6}" type="slidenum">
              <a:rPr lang="en-US" smtClean="0"/>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85384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B8750CE1-4AA2-F34D-969A-50226ACF4515}" type="datetimeFigureOut">
              <a:rPr lang="en-US" smtClean="0"/>
              <a:t>10/23/21</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6BE7331E-CE74-C640-9148-C5DE3394A7D6}" type="slidenum">
              <a:rPr lang="en-US" smtClean="0"/>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78267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B8750CE1-4AA2-F34D-969A-50226ACF4515}" type="datetimeFigureOut">
              <a:rPr lang="en-US" smtClean="0"/>
              <a:t>10/23/21</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6BE7331E-CE74-C640-9148-C5DE3394A7D6}" type="slidenum">
              <a:rPr lang="en-US" smtClean="0"/>
              <a:t>‹#›</a:t>
            </a:fld>
            <a:endParaRPr lang="en-US"/>
          </a:p>
        </p:txBody>
      </p:sp>
    </p:spTree>
    <p:extLst>
      <p:ext uri="{BB962C8B-B14F-4D97-AF65-F5344CB8AC3E}">
        <p14:creationId xmlns:p14="http://schemas.microsoft.com/office/powerpoint/2010/main" val="838743193"/>
      </p:ext>
    </p:extLst>
  </p:cSld>
  <p:clrMap bg1="lt1" tx1="dk1" bg2="lt2" tx2="dk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 id="2147483939" r:id="rId5"/>
    <p:sldLayoutId id="2147483940" r:id="rId6"/>
    <p:sldLayoutId id="2147483941" r:id="rId7"/>
    <p:sldLayoutId id="2147483942" r:id="rId8"/>
    <p:sldLayoutId id="2147483943" r:id="rId9"/>
    <p:sldLayoutId id="2147483944" r:id="rId10"/>
    <p:sldLayoutId id="2147483945"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1693A-DCC4-CF4A-A08D-F56BA020A04E}"/>
              </a:ext>
            </a:extLst>
          </p:cNvPr>
          <p:cNvSpPr>
            <a:spLocks noGrp="1"/>
          </p:cNvSpPr>
          <p:nvPr>
            <p:ph type="ctrTitle"/>
          </p:nvPr>
        </p:nvSpPr>
        <p:spPr>
          <a:xfrm>
            <a:off x="1524000" y="1722783"/>
            <a:ext cx="9144000" cy="1035210"/>
          </a:xfrm>
        </p:spPr>
        <p:txBody>
          <a:bodyPr>
            <a:normAutofit fontScale="90000"/>
          </a:bodyPr>
          <a:lstStyle/>
          <a:p>
            <a:br>
              <a:rPr lang="en-US" dirty="0"/>
            </a:br>
            <a:r>
              <a:rPr lang="en-US" dirty="0"/>
              <a:t>	</a:t>
            </a:r>
            <a:r>
              <a:rPr lang="en-US" sz="6000" dirty="0">
                <a:solidFill>
                  <a:schemeClr val="tx1"/>
                </a:solidFill>
                <a:cs typeface="Times New Roman" panose="02020603050405020304" pitchFamily="18" charset="0"/>
              </a:rPr>
              <a:t>Fetal health classification</a:t>
            </a:r>
          </a:p>
        </p:txBody>
      </p:sp>
      <p:sp>
        <p:nvSpPr>
          <p:cNvPr id="3" name="Subtitle 2">
            <a:extLst>
              <a:ext uri="{FF2B5EF4-FFF2-40B4-BE49-F238E27FC236}">
                <a16:creationId xmlns:a16="http://schemas.microsoft.com/office/drawing/2014/main" id="{1D2A2517-15EA-7946-A945-2AF4F12D8AFF}"/>
              </a:ext>
            </a:extLst>
          </p:cNvPr>
          <p:cNvSpPr>
            <a:spLocks noGrp="1"/>
          </p:cNvSpPr>
          <p:nvPr>
            <p:ph type="subTitle" idx="1"/>
          </p:nvPr>
        </p:nvSpPr>
        <p:spPr>
          <a:xfrm>
            <a:off x="2120347" y="4456528"/>
            <a:ext cx="9144000" cy="1035210"/>
          </a:xfrm>
        </p:spPr>
        <p:txBody>
          <a:bodyPr>
            <a:normAutofit/>
          </a:bodyPr>
          <a:lstStyle/>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What do you know about your child and maternal health?</a:t>
            </a:r>
          </a:p>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Then, how do you prevent those health problems?</a:t>
            </a:r>
          </a:p>
        </p:txBody>
      </p:sp>
      <p:pic>
        <p:nvPicPr>
          <p:cNvPr id="4" name="Picture 3">
            <a:extLst>
              <a:ext uri="{FF2B5EF4-FFF2-40B4-BE49-F238E27FC236}">
                <a16:creationId xmlns:a16="http://schemas.microsoft.com/office/drawing/2014/main" id="{901DDFB1-2CAA-9A48-83FA-7CB398A18C4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73469" y="3299871"/>
            <a:ext cx="1220096" cy="1156657"/>
          </a:xfrm>
          <a:prstGeom prst="rect">
            <a:avLst/>
          </a:prstGeom>
          <a:noFill/>
          <a:ln>
            <a:noFill/>
          </a:ln>
        </p:spPr>
      </p:pic>
    </p:spTree>
    <p:extLst>
      <p:ext uri="{BB962C8B-B14F-4D97-AF65-F5344CB8AC3E}">
        <p14:creationId xmlns:p14="http://schemas.microsoft.com/office/powerpoint/2010/main" val="3993232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98151-2B3F-214A-9336-6BF0318AE95C}"/>
              </a:ext>
            </a:extLst>
          </p:cNvPr>
          <p:cNvSpPr>
            <a:spLocks noGrp="1"/>
          </p:cNvSpPr>
          <p:nvPr>
            <p:ph type="title"/>
          </p:nvPr>
        </p:nvSpPr>
        <p:spPr/>
        <p:txBody>
          <a:bodyPr>
            <a:normAutofit/>
          </a:bodyPr>
          <a:lstStyle/>
          <a:p>
            <a:pPr algn="ctr"/>
            <a:r>
              <a:rPr lang="en-US" sz="5400" b="1" u="sng" dirty="0"/>
              <a:t>Modeling</a:t>
            </a:r>
          </a:p>
        </p:txBody>
      </p:sp>
      <p:sp>
        <p:nvSpPr>
          <p:cNvPr id="3" name="Content Placeholder 2">
            <a:extLst>
              <a:ext uri="{FF2B5EF4-FFF2-40B4-BE49-F238E27FC236}">
                <a16:creationId xmlns:a16="http://schemas.microsoft.com/office/drawing/2014/main" id="{71E8732E-2611-9E44-850F-DBD13DE228C1}"/>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Scale data in to the same range</a:t>
            </a:r>
          </a:p>
          <a:p>
            <a:r>
              <a:rPr lang="en-US" sz="2400" dirty="0">
                <a:latin typeface="Times New Roman" panose="02020603050405020304" pitchFamily="18" charset="0"/>
                <a:cs typeface="Times New Roman" panose="02020603050405020304" pitchFamily="18" charset="0"/>
              </a:rPr>
              <a:t>Create a 70/30 Train and Test split on data</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p>
          <a:p>
            <a:pPr lvl="1"/>
            <a:r>
              <a:rPr lang="en-US" sz="2400" b="1" dirty="0">
                <a:latin typeface="Times New Roman" panose="02020603050405020304" pitchFamily="18" charset="0"/>
                <a:cs typeface="Times New Roman" panose="02020603050405020304" pitchFamily="18" charset="0"/>
              </a:rPr>
              <a:t>Linear Regression</a:t>
            </a:r>
          </a:p>
          <a:p>
            <a:pPr lvl="1"/>
            <a:endParaRPr lang="en-US" sz="2400" b="1" dirty="0">
              <a:latin typeface="Times New Roman" panose="02020603050405020304" pitchFamily="18" charset="0"/>
              <a:cs typeface="Times New Roman" panose="02020603050405020304" pitchFamily="18" charset="0"/>
            </a:endParaRPr>
          </a:p>
          <a:p>
            <a:pPr lvl="1"/>
            <a:r>
              <a:rPr lang="en-US" sz="2400" b="1" dirty="0">
                <a:latin typeface="Times New Roman" panose="02020603050405020304" pitchFamily="18" charset="0"/>
                <a:cs typeface="Times New Roman" panose="02020603050405020304" pitchFamily="18" charset="0"/>
              </a:rPr>
              <a:t>Fit Random Forest Classifier</a:t>
            </a:r>
          </a:p>
          <a:p>
            <a:pPr lvl="1"/>
            <a:endParaRPr lang="en-US" sz="2400" b="1" dirty="0">
              <a:latin typeface="Times New Roman" panose="02020603050405020304" pitchFamily="18" charset="0"/>
              <a:cs typeface="Times New Roman" panose="02020603050405020304" pitchFamily="18" charset="0"/>
            </a:endParaRPr>
          </a:p>
          <a:p>
            <a:pPr lvl="1"/>
            <a:r>
              <a:rPr lang="en-US" sz="2400" b="1" dirty="0">
                <a:latin typeface="Times New Roman" panose="02020603050405020304" pitchFamily="18" charset="0"/>
                <a:cs typeface="Times New Roman" panose="02020603050405020304" pitchFamily="18" charset="0"/>
              </a:rPr>
              <a:t>Gradient Boosting</a:t>
            </a:r>
          </a:p>
          <a:p>
            <a:pPr lvl="1"/>
            <a:endParaRPr lang="en-US" b="1" dirty="0"/>
          </a:p>
        </p:txBody>
      </p:sp>
    </p:spTree>
    <p:extLst>
      <p:ext uri="{BB962C8B-B14F-4D97-AF65-F5344CB8AC3E}">
        <p14:creationId xmlns:p14="http://schemas.microsoft.com/office/powerpoint/2010/main" val="235727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A9052-DB60-614B-86F6-11893E7B235B}"/>
              </a:ext>
            </a:extLst>
          </p:cNvPr>
          <p:cNvSpPr>
            <a:spLocks noGrp="1"/>
          </p:cNvSpPr>
          <p:nvPr>
            <p:ph type="title"/>
          </p:nvPr>
        </p:nvSpPr>
        <p:spPr/>
        <p:txBody>
          <a:bodyPr/>
          <a:lstStyle/>
          <a:p>
            <a:pPr algn="ctr"/>
            <a:r>
              <a:rPr lang="en-US" b="1" u="sng" dirty="0"/>
              <a:t>Modeling</a:t>
            </a:r>
            <a:endParaRPr lang="en-US" dirty="0"/>
          </a:p>
        </p:txBody>
      </p:sp>
      <p:sp>
        <p:nvSpPr>
          <p:cNvPr id="3" name="Content Placeholder 2">
            <a:extLst>
              <a:ext uri="{FF2B5EF4-FFF2-40B4-BE49-F238E27FC236}">
                <a16:creationId xmlns:a16="http://schemas.microsoft.com/office/drawing/2014/main" id="{0D591206-AA52-B547-9C09-8860277FB109}"/>
              </a:ext>
            </a:extLst>
          </p:cNvPr>
          <p:cNvSpPr>
            <a:spLocks noGrp="1"/>
          </p:cNvSpPr>
          <p:nvPr>
            <p:ph idx="1"/>
          </p:nvPr>
        </p:nvSpPr>
        <p:spPr>
          <a:xfrm>
            <a:off x="948267" y="2068589"/>
            <a:ext cx="10058400" cy="3931920"/>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Linear Regression</a:t>
            </a:r>
          </a:p>
          <a:p>
            <a:pPr lvl="1"/>
            <a:r>
              <a:rPr lang="en-US" sz="2000" dirty="0">
                <a:latin typeface="Times New Roman" panose="02020603050405020304" pitchFamily="18" charset="0"/>
                <a:cs typeface="Times New Roman" panose="02020603050405020304" pitchFamily="18" charset="0"/>
              </a:rPr>
              <a:t>max_iter=1000</a:t>
            </a:r>
          </a:p>
          <a:p>
            <a:pPr lvl="1"/>
            <a:r>
              <a:rPr lang="en-US" sz="2000" dirty="0">
                <a:latin typeface="Times New Roman" panose="02020603050405020304" pitchFamily="18" charset="0"/>
                <a:cs typeface="Times New Roman" panose="02020603050405020304" pitchFamily="18" charset="0"/>
              </a:rPr>
              <a:t>95% accuracy and 89% on precision and F1 score. This model performance is quite low</a:t>
            </a:r>
          </a:p>
        </p:txBody>
      </p:sp>
      <p:pic>
        <p:nvPicPr>
          <p:cNvPr id="4" name="Picture 3">
            <a:extLst>
              <a:ext uri="{FF2B5EF4-FFF2-40B4-BE49-F238E27FC236}">
                <a16:creationId xmlns:a16="http://schemas.microsoft.com/office/drawing/2014/main" id="{50AEFAF0-AAFB-F84F-8859-FB0AE1FB49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98" y="3661196"/>
            <a:ext cx="5366602" cy="1371600"/>
          </a:xfrm>
          <a:prstGeom prst="rect">
            <a:avLst/>
          </a:prstGeom>
        </p:spPr>
      </p:pic>
      <p:pic>
        <p:nvPicPr>
          <p:cNvPr id="5" name="Picture 4">
            <a:extLst>
              <a:ext uri="{FF2B5EF4-FFF2-40B4-BE49-F238E27FC236}">
                <a16:creationId xmlns:a16="http://schemas.microsoft.com/office/drawing/2014/main" id="{183B56E8-9B40-2646-9356-6F46EBCFEDE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14869" y="3673345"/>
            <a:ext cx="3911600" cy="1359451"/>
          </a:xfrm>
          <a:prstGeom prst="rect">
            <a:avLst/>
          </a:prstGeom>
        </p:spPr>
      </p:pic>
    </p:spTree>
    <p:extLst>
      <p:ext uri="{BB962C8B-B14F-4D97-AF65-F5344CB8AC3E}">
        <p14:creationId xmlns:p14="http://schemas.microsoft.com/office/powerpoint/2010/main" val="3807452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3B48D-5CC2-A148-BEB2-E5FEA0049212}"/>
              </a:ext>
            </a:extLst>
          </p:cNvPr>
          <p:cNvSpPr>
            <a:spLocks noGrp="1"/>
          </p:cNvSpPr>
          <p:nvPr>
            <p:ph type="title"/>
          </p:nvPr>
        </p:nvSpPr>
        <p:spPr/>
        <p:txBody>
          <a:bodyPr/>
          <a:lstStyle/>
          <a:p>
            <a:pPr algn="ctr"/>
            <a:r>
              <a:rPr lang="en-US" b="1" u="sng" dirty="0"/>
              <a:t>Modeling</a:t>
            </a:r>
            <a:endParaRPr lang="en-US" dirty="0"/>
          </a:p>
        </p:txBody>
      </p:sp>
      <p:sp>
        <p:nvSpPr>
          <p:cNvPr id="3" name="Content Placeholder 2">
            <a:extLst>
              <a:ext uri="{FF2B5EF4-FFF2-40B4-BE49-F238E27FC236}">
                <a16:creationId xmlns:a16="http://schemas.microsoft.com/office/drawing/2014/main" id="{6F0266DA-94FB-5245-AA03-6C1C1C821664}"/>
              </a:ext>
            </a:extLst>
          </p:cNvPr>
          <p:cNvSpPr>
            <a:spLocks noGrp="1"/>
          </p:cNvSpPr>
          <p:nvPr>
            <p:ph idx="1"/>
          </p:nvPr>
        </p:nvSpPr>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Random Forest</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Classifier</a:t>
            </a:r>
          </a:p>
          <a:p>
            <a:pPr lvl="1"/>
            <a:r>
              <a:rPr lang="en-US" sz="2400" dirty="0">
                <a:latin typeface="Times New Roman" panose="02020603050405020304" pitchFamily="18" charset="0"/>
                <a:cs typeface="Times New Roman" panose="02020603050405020304" pitchFamily="18" charset="0"/>
              </a:rPr>
              <a:t>Grid search is be used to find the best hyperparameters for the model </a:t>
            </a:r>
          </a:p>
          <a:p>
            <a:pPr lvl="1"/>
            <a:r>
              <a:rPr lang="en-US" sz="2400" dirty="0">
                <a:latin typeface="Times New Roman" panose="02020603050405020304" pitchFamily="18" charset="0"/>
                <a:cs typeface="Times New Roman" panose="02020603050405020304" pitchFamily="18" charset="0"/>
              </a:rPr>
              <a:t> The best model parameters are selected with accuracy score of 93. </a:t>
            </a:r>
          </a:p>
          <a:p>
            <a:pPr lvl="1"/>
            <a:r>
              <a:rPr lang="en-US" sz="2400" dirty="0">
                <a:latin typeface="Times New Roman" panose="02020603050405020304" pitchFamily="18" charset="0"/>
                <a:cs typeface="Times New Roman" panose="02020603050405020304" pitchFamily="18" charset="0"/>
              </a:rPr>
              <a:t>Better performance than the previous model Linear Regression</a:t>
            </a:r>
          </a:p>
        </p:txBody>
      </p:sp>
      <p:pic>
        <p:nvPicPr>
          <p:cNvPr id="4" name="Picture 3">
            <a:extLst>
              <a:ext uri="{FF2B5EF4-FFF2-40B4-BE49-F238E27FC236}">
                <a16:creationId xmlns:a16="http://schemas.microsoft.com/office/drawing/2014/main" id="{7BF6A1BB-88DA-6543-B9D8-BD7D424CD3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4252702"/>
            <a:ext cx="5638472" cy="1199938"/>
          </a:xfrm>
          <a:prstGeom prst="rect">
            <a:avLst/>
          </a:prstGeom>
        </p:spPr>
      </p:pic>
      <p:pic>
        <p:nvPicPr>
          <p:cNvPr id="5" name="Picture 4">
            <a:extLst>
              <a:ext uri="{FF2B5EF4-FFF2-40B4-BE49-F238E27FC236}">
                <a16:creationId xmlns:a16="http://schemas.microsoft.com/office/drawing/2014/main" id="{849B52D4-242B-B34C-AD97-532695BE566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13436" y="4255608"/>
            <a:ext cx="3403600" cy="1197032"/>
          </a:xfrm>
          <a:prstGeom prst="rect">
            <a:avLst/>
          </a:prstGeom>
        </p:spPr>
      </p:pic>
    </p:spTree>
    <p:extLst>
      <p:ext uri="{BB962C8B-B14F-4D97-AF65-F5344CB8AC3E}">
        <p14:creationId xmlns:p14="http://schemas.microsoft.com/office/powerpoint/2010/main" val="814997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A6630-05C3-BC41-853C-A73AC972E87B}"/>
              </a:ext>
            </a:extLst>
          </p:cNvPr>
          <p:cNvSpPr>
            <a:spLocks noGrp="1"/>
          </p:cNvSpPr>
          <p:nvPr>
            <p:ph type="title"/>
          </p:nvPr>
        </p:nvSpPr>
        <p:spPr/>
        <p:txBody>
          <a:bodyPr/>
          <a:lstStyle/>
          <a:p>
            <a:pPr algn="ctr"/>
            <a:r>
              <a:rPr lang="en-US" b="1" u="sng" dirty="0"/>
              <a:t>Modeling</a:t>
            </a:r>
            <a:endParaRPr lang="en-US" dirty="0"/>
          </a:p>
        </p:txBody>
      </p:sp>
      <p:sp>
        <p:nvSpPr>
          <p:cNvPr id="3" name="Content Placeholder 2">
            <a:extLst>
              <a:ext uri="{FF2B5EF4-FFF2-40B4-BE49-F238E27FC236}">
                <a16:creationId xmlns:a16="http://schemas.microsoft.com/office/drawing/2014/main" id="{D42E9B31-DB46-2640-9656-883615A7F982}"/>
              </a:ext>
            </a:extLst>
          </p:cNvPr>
          <p:cNvSpPr>
            <a:spLocks noGrp="1"/>
          </p:cNvSpPr>
          <p:nvPr>
            <p:ph idx="1"/>
          </p:nvPr>
        </p:nvSpPr>
        <p:spPr/>
        <p:txBody>
          <a:bodyPr/>
          <a:lstStyle/>
          <a:p>
            <a:pPr marL="0" indent="0">
              <a:buNone/>
            </a:pPr>
            <a:r>
              <a:rPr lang="en-US" sz="2400" b="1" dirty="0">
                <a:latin typeface="Times New Roman" panose="02020603050405020304" pitchFamily="18" charset="0"/>
                <a:cs typeface="Times New Roman" panose="02020603050405020304" pitchFamily="18" charset="0"/>
              </a:rPr>
              <a:t>Gradient Boosting</a:t>
            </a:r>
            <a:r>
              <a:rPr lang="en-US" sz="2400" dirty="0">
                <a:latin typeface="Times New Roman" panose="02020603050405020304" pitchFamily="18" charset="0"/>
                <a:cs typeface="Times New Roman" panose="02020603050405020304" pitchFamily="18" charset="0"/>
              </a:rPr>
              <a:t> </a:t>
            </a:r>
          </a:p>
          <a:p>
            <a:pPr lvl="1"/>
            <a:r>
              <a:rPr lang="en-US" sz="2000" dirty="0">
                <a:latin typeface="Times New Roman" panose="02020603050405020304" pitchFamily="18" charset="0"/>
                <a:cs typeface="Times New Roman" panose="02020603050405020304" pitchFamily="18" charset="0"/>
              </a:rPr>
              <a:t>The model is tested with multiple learning rates from 0.05 to 1 to tune the learning rate from over fitting</a:t>
            </a:r>
          </a:p>
          <a:p>
            <a:pPr lvl="1"/>
            <a:r>
              <a:rPr lang="en-US" sz="2000" dirty="0">
                <a:latin typeface="Times New Roman" panose="02020603050405020304" pitchFamily="18" charset="0"/>
                <a:cs typeface="Times New Roman" panose="02020603050405020304" pitchFamily="18" charset="0"/>
              </a:rPr>
              <a:t>We got the highest accuracy score in training and validation with learning rate at 0.25 </a:t>
            </a:r>
          </a:p>
          <a:p>
            <a:pPr lvl="1"/>
            <a:r>
              <a:rPr lang="en-US" sz="2000" dirty="0">
                <a:latin typeface="Times New Roman" panose="02020603050405020304" pitchFamily="18" charset="0"/>
                <a:cs typeface="Times New Roman" panose="02020603050405020304" pitchFamily="18" charset="0"/>
              </a:rPr>
              <a:t>The model turns out better with higher score accuracy at 95%</a:t>
            </a:r>
          </a:p>
          <a:p>
            <a:pPr lvl="1"/>
            <a:endParaRPr lang="en-US" sz="2000" dirty="0">
              <a:latin typeface="Times New Roman" panose="02020603050405020304" pitchFamily="18" charset="0"/>
              <a:cs typeface="Times New Roman" panose="02020603050405020304" pitchFamily="18" charset="0"/>
            </a:endParaRPr>
          </a:p>
          <a:p>
            <a:pPr lvl="1"/>
            <a:endParaRPr lang="en-US" dirty="0"/>
          </a:p>
          <a:p>
            <a:pPr lvl="1"/>
            <a:endParaRPr lang="en-US" dirty="0"/>
          </a:p>
          <a:p>
            <a:pPr lvl="1"/>
            <a:endParaRPr lang="en-US" dirty="0"/>
          </a:p>
        </p:txBody>
      </p:sp>
      <p:pic>
        <p:nvPicPr>
          <p:cNvPr id="4" name="Picture 3">
            <a:extLst>
              <a:ext uri="{FF2B5EF4-FFF2-40B4-BE49-F238E27FC236}">
                <a16:creationId xmlns:a16="http://schemas.microsoft.com/office/drawing/2014/main" id="{8E0D05B6-2A8A-5C44-9666-A5508533F1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0471" y="4069080"/>
            <a:ext cx="5299494" cy="1296603"/>
          </a:xfrm>
          <a:prstGeom prst="rect">
            <a:avLst/>
          </a:prstGeom>
        </p:spPr>
      </p:pic>
      <p:pic>
        <p:nvPicPr>
          <p:cNvPr id="5" name="Picture 4">
            <a:extLst>
              <a:ext uri="{FF2B5EF4-FFF2-40B4-BE49-F238E27FC236}">
                <a16:creationId xmlns:a16="http://schemas.microsoft.com/office/drawing/2014/main" id="{21C8895E-4242-9241-85CE-74E76F2C40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27333" y="4069079"/>
            <a:ext cx="3754196" cy="1296603"/>
          </a:xfrm>
          <a:prstGeom prst="rect">
            <a:avLst/>
          </a:prstGeom>
        </p:spPr>
      </p:pic>
    </p:spTree>
    <p:extLst>
      <p:ext uri="{BB962C8B-B14F-4D97-AF65-F5344CB8AC3E}">
        <p14:creationId xmlns:p14="http://schemas.microsoft.com/office/powerpoint/2010/main" val="1684916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E9E8D-004A-0746-B7C0-66D16FCA0A0F}"/>
              </a:ext>
            </a:extLst>
          </p:cNvPr>
          <p:cNvSpPr>
            <a:spLocks noGrp="1"/>
          </p:cNvSpPr>
          <p:nvPr>
            <p:ph type="title"/>
          </p:nvPr>
        </p:nvSpPr>
        <p:spPr/>
        <p:txBody>
          <a:bodyPr/>
          <a:lstStyle/>
          <a:p>
            <a:pPr algn="ctr"/>
            <a:r>
              <a:rPr lang="en-US" b="1" dirty="0"/>
              <a:t>Conclusion</a:t>
            </a:r>
            <a:r>
              <a:rPr lang="en-US" dirty="0"/>
              <a:t> </a:t>
            </a:r>
          </a:p>
        </p:txBody>
      </p:sp>
      <p:sp>
        <p:nvSpPr>
          <p:cNvPr id="3" name="Content Placeholder 2">
            <a:extLst>
              <a:ext uri="{FF2B5EF4-FFF2-40B4-BE49-F238E27FC236}">
                <a16:creationId xmlns:a16="http://schemas.microsoft.com/office/drawing/2014/main" id="{0167695F-3449-F34D-A2A7-91B3F5C4964F}"/>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We can see above that all models are above 90% of accuracy, but as we compare all the models together, Gradient Boosting model is the best model with most highest accuracy at 95%.</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This model could benefit the medical personnel in the task of automating the diagnosis of fetus and maternal health given the information gathered by the exam saving time, budget, also help in the search of the most impactful metrics or those most correlated to any pathology and finally in the aim to early detect diseases in both patients.</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5311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A9780-56C8-1B40-9DA7-05E90CB10E5D}"/>
              </a:ext>
            </a:extLst>
          </p:cNvPr>
          <p:cNvSpPr>
            <a:spLocks noGrp="1"/>
          </p:cNvSpPr>
          <p:nvPr>
            <p:ph type="title"/>
          </p:nvPr>
        </p:nvSpPr>
        <p:spPr/>
        <p:txBody>
          <a:bodyPr>
            <a:normAutofit/>
          </a:bodyPr>
          <a:lstStyle/>
          <a:p>
            <a:pPr algn="ctr"/>
            <a:r>
              <a:rPr lang="en-US" sz="5400" b="1" u="sng" dirty="0">
                <a:solidFill>
                  <a:schemeClr val="tx1"/>
                </a:solidFill>
                <a:cs typeface="Times New Roman" panose="02020603050405020304" pitchFamily="18" charset="0"/>
              </a:rPr>
              <a:t>Child and Maternal Mortality</a:t>
            </a:r>
            <a:endParaRPr lang="en-US" b="1" u="sng" dirty="0">
              <a:solidFill>
                <a:schemeClr val="tx1"/>
              </a:solidFill>
              <a:cs typeface="Times New Roman" panose="02020603050405020304" pitchFamily="18" charset="0"/>
            </a:endParaRPr>
          </a:p>
        </p:txBody>
      </p:sp>
      <p:sp>
        <p:nvSpPr>
          <p:cNvPr id="3" name="Content Placeholder 2">
            <a:extLst>
              <a:ext uri="{FF2B5EF4-FFF2-40B4-BE49-F238E27FC236}">
                <a16:creationId xmlns:a16="http://schemas.microsoft.com/office/drawing/2014/main" id="{6682F384-EBB7-0C4A-AA84-050E7808D3AA}"/>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During pregnancy, a woman’s body goes through many changes. These changes are entirely normal, but may become very important in case there are complications or problems. </a:t>
            </a:r>
          </a:p>
          <a:p>
            <a:r>
              <a:rPr lang="en-US" sz="2400" dirty="0">
                <a:latin typeface="Times New Roman" panose="02020603050405020304" pitchFamily="18" charset="0"/>
                <a:cs typeface="Times New Roman" panose="02020603050405020304" pitchFamily="18" charset="0"/>
              </a:rPr>
              <a:t>About 700 women die each year in the United States as a result of pregnancy or delivery complications. </a:t>
            </a:r>
          </a:p>
          <a:p>
            <a:r>
              <a:rPr lang="en-US" sz="2400" dirty="0">
                <a:latin typeface="Times New Roman" panose="02020603050405020304" pitchFamily="18" charset="0"/>
                <a:cs typeface="Times New Roman" panose="02020603050405020304" pitchFamily="18" charset="0"/>
              </a:rPr>
              <a:t>295,000 deaths during and following pregnancy and childbirth in 2017. </a:t>
            </a:r>
          </a:p>
          <a:p>
            <a:r>
              <a:rPr lang="en-US" sz="2400" dirty="0">
                <a:latin typeface="Times New Roman" panose="02020603050405020304" pitchFamily="18" charset="0"/>
                <a:cs typeface="Times New Roman" panose="02020603050405020304" pitchFamily="18" charset="0"/>
              </a:rPr>
              <a:t>The vast majority of these deaths (94%) occurred in low-resource settings, and most could have been prevented.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3884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6027F-9484-E244-B797-05EAB2F9F224}"/>
              </a:ext>
            </a:extLst>
          </p:cNvPr>
          <p:cNvSpPr>
            <a:spLocks noGrp="1"/>
          </p:cNvSpPr>
          <p:nvPr>
            <p:ph type="title"/>
          </p:nvPr>
        </p:nvSpPr>
        <p:spPr>
          <a:xfrm>
            <a:off x="838200" y="365125"/>
            <a:ext cx="10515600" cy="2599748"/>
          </a:xfrm>
        </p:spPr>
        <p:txBody>
          <a:bodyPr>
            <a:normAutofit/>
          </a:bodyPr>
          <a:lstStyle/>
          <a:p>
            <a:pPr algn="ctr"/>
            <a:r>
              <a:rPr lang="en-US" sz="5400" b="1" u="sng" dirty="0"/>
              <a:t>Cardiotocograms</a:t>
            </a:r>
            <a:r>
              <a:rPr lang="en-US" b="1" u="sng" dirty="0"/>
              <a:t> (CTGs</a:t>
            </a:r>
            <a:r>
              <a:rPr lang="en-US" u="sng" dirty="0"/>
              <a:t>)</a:t>
            </a:r>
            <a:br>
              <a:rPr lang="en-US" u="sng" dirty="0"/>
            </a:br>
            <a:endParaRPr lang="en-US" u="sng" dirty="0"/>
          </a:p>
        </p:txBody>
      </p:sp>
      <p:sp>
        <p:nvSpPr>
          <p:cNvPr id="3" name="Content Placeholder 2">
            <a:extLst>
              <a:ext uri="{FF2B5EF4-FFF2-40B4-BE49-F238E27FC236}">
                <a16:creationId xmlns:a16="http://schemas.microsoft.com/office/drawing/2014/main" id="{C0968F5F-D4FF-E14B-84D3-003E2232D78D}"/>
              </a:ext>
            </a:extLst>
          </p:cNvPr>
          <p:cNvSpPr>
            <a:spLocks noGrp="1"/>
          </p:cNvSpPr>
          <p:nvPr>
            <p:ph idx="1"/>
          </p:nvPr>
        </p:nvSpPr>
        <p:spPr>
          <a:xfrm>
            <a:off x="838200" y="2213113"/>
            <a:ext cx="10515600" cy="3922643"/>
          </a:xfrm>
        </p:spPr>
        <p:txBody>
          <a:bodyPr>
            <a:normAutofit/>
          </a:bodyPr>
          <a:lstStyle/>
          <a:p>
            <a:pPr lvl="0"/>
            <a:r>
              <a:rPr lang="en-US" sz="2400" dirty="0">
                <a:latin typeface="Times New Roman" panose="02020603050405020304" pitchFamily="18" charset="0"/>
                <a:cs typeface="Times New Roman" panose="02020603050405020304" pitchFamily="18" charset="0"/>
              </a:rPr>
              <a:t>A technique of measuring fetal well-being</a:t>
            </a:r>
          </a:p>
          <a:p>
            <a:pPr fontAlgn="base"/>
            <a:r>
              <a:rPr lang="en-US" sz="2400" dirty="0">
                <a:latin typeface="Times New Roman" panose="02020603050405020304" pitchFamily="18" charset="0"/>
                <a:cs typeface="Times New Roman" panose="02020603050405020304" pitchFamily="18" charset="0"/>
              </a:rPr>
              <a:t>It send ultrasound pulses and reading its response, thus shedding light on fetal heart rate (FHR), fetal movements, uterine contractions and more.</a:t>
            </a:r>
          </a:p>
          <a:p>
            <a:r>
              <a:rPr lang="en-US" sz="2400" dirty="0">
                <a:latin typeface="Times New Roman" panose="02020603050405020304" pitchFamily="18" charset="0"/>
                <a:cs typeface="Times New Roman" panose="02020603050405020304" pitchFamily="18" charset="0"/>
              </a:rPr>
              <a:t>Simple and cost accessible</a:t>
            </a:r>
          </a:p>
          <a:p>
            <a:r>
              <a:rPr lang="en-US" sz="2400" dirty="0">
                <a:latin typeface="Times New Roman" panose="02020603050405020304" pitchFamily="18" charset="0"/>
                <a:cs typeface="Times New Roman" panose="02020603050405020304" pitchFamily="18" charset="0"/>
              </a:rPr>
              <a:t>Allow healthcare professionals to take early action in order to prevent child and maternal mortality </a:t>
            </a:r>
          </a:p>
          <a:p>
            <a:pPr marL="0" indent="0">
              <a:buNone/>
            </a:pPr>
            <a:endParaRPr lang="en-US" dirty="0"/>
          </a:p>
        </p:txBody>
      </p:sp>
    </p:spTree>
    <p:extLst>
      <p:ext uri="{BB962C8B-B14F-4D97-AF65-F5344CB8AC3E}">
        <p14:creationId xmlns:p14="http://schemas.microsoft.com/office/powerpoint/2010/main" val="648020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9635B-7107-5148-B835-A26B40D5C285}"/>
              </a:ext>
            </a:extLst>
          </p:cNvPr>
          <p:cNvSpPr>
            <a:spLocks noGrp="1"/>
          </p:cNvSpPr>
          <p:nvPr>
            <p:ph type="title"/>
          </p:nvPr>
        </p:nvSpPr>
        <p:spPr>
          <a:xfrm>
            <a:off x="1066800" y="304800"/>
            <a:ext cx="10058400" cy="1709394"/>
          </a:xfrm>
        </p:spPr>
        <p:txBody>
          <a:bodyPr>
            <a:normAutofit/>
          </a:bodyPr>
          <a:lstStyle/>
          <a:p>
            <a:pPr algn="ctr"/>
            <a:r>
              <a:rPr lang="en-US" sz="5400" b="1" u="sng" dirty="0">
                <a:cs typeface="Times New Roman" panose="02020603050405020304" pitchFamily="18" charset="0"/>
              </a:rPr>
              <a:t>Exploratory</a:t>
            </a:r>
            <a:r>
              <a:rPr lang="en-US" sz="5400" b="1" u="sng" dirty="0">
                <a:latin typeface="Times New Roman" panose="02020603050405020304" pitchFamily="18" charset="0"/>
                <a:cs typeface="Times New Roman" panose="02020603050405020304" pitchFamily="18" charset="0"/>
              </a:rPr>
              <a:t> Data Analysis</a:t>
            </a:r>
          </a:p>
        </p:txBody>
      </p:sp>
      <p:sp>
        <p:nvSpPr>
          <p:cNvPr id="3" name="Content Placeholder 2">
            <a:extLst>
              <a:ext uri="{FF2B5EF4-FFF2-40B4-BE49-F238E27FC236}">
                <a16:creationId xmlns:a16="http://schemas.microsoft.com/office/drawing/2014/main" id="{B7F16411-7567-5248-8BB8-43638C88469F}"/>
              </a:ext>
            </a:extLst>
          </p:cNvPr>
          <p:cNvSpPr>
            <a:spLocks noGrp="1"/>
          </p:cNvSpPr>
          <p:nvPr>
            <p:ph idx="1"/>
          </p:nvPr>
        </p:nvSpPr>
        <p:spPr>
          <a:xfrm>
            <a:off x="1066800" y="2014194"/>
            <a:ext cx="10058400" cy="4020846"/>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 scope of this project is to build several machine learning algorithms which can predict and classify the health of the fetus with the best accuracy possible </a:t>
            </a:r>
          </a:p>
          <a:p>
            <a:pPr marL="0" indent="0">
              <a:buNone/>
            </a:pPr>
            <a:r>
              <a:rPr lang="en-US" sz="2400" dirty="0">
                <a:latin typeface="Times New Roman" panose="02020603050405020304" pitchFamily="18" charset="0"/>
                <a:cs typeface="Times New Roman" panose="02020603050405020304" pitchFamily="18" charset="0"/>
              </a:rPr>
              <a:t>-The dataset contains 2126 records of features extracted from Cardiotocogram exams, which were then classified by expert obstetrician into 3 classes:</a:t>
            </a:r>
          </a:p>
          <a:p>
            <a:endParaRPr lang="en-US" sz="2400" dirty="0">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Normal</a:t>
            </a:r>
          </a:p>
          <a:p>
            <a:pPr lvl="1"/>
            <a:r>
              <a:rPr lang="en-US" sz="2400" dirty="0">
                <a:latin typeface="Times New Roman" panose="02020603050405020304" pitchFamily="18" charset="0"/>
                <a:cs typeface="Times New Roman" panose="02020603050405020304" pitchFamily="18" charset="0"/>
              </a:rPr>
              <a:t>Suspect</a:t>
            </a:r>
          </a:p>
          <a:p>
            <a:pPr lvl="1"/>
            <a:r>
              <a:rPr lang="en-US" sz="2400" dirty="0">
                <a:latin typeface="Times New Roman" panose="02020603050405020304" pitchFamily="18" charset="0"/>
                <a:cs typeface="Times New Roman" panose="02020603050405020304" pitchFamily="18" charset="0"/>
              </a:rPr>
              <a:t>Pathological</a:t>
            </a:r>
          </a:p>
          <a:p>
            <a:r>
              <a:rPr lang="en-US" sz="2400" dirty="0">
                <a:latin typeface="Times New Roman" panose="02020603050405020304" pitchFamily="18" charset="0"/>
                <a:cs typeface="Times New Roman" panose="02020603050405020304" pitchFamily="18" charset="0"/>
              </a:rPr>
              <a:t>Data is seem be imbalance</a:t>
            </a:r>
          </a:p>
        </p:txBody>
      </p:sp>
      <p:pic>
        <p:nvPicPr>
          <p:cNvPr id="4" name="Picture 3">
            <a:extLst>
              <a:ext uri="{FF2B5EF4-FFF2-40B4-BE49-F238E27FC236}">
                <a16:creationId xmlns:a16="http://schemas.microsoft.com/office/drawing/2014/main" id="{B59841D2-E88A-6443-A453-7017BA7BD78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43601" y="3843323"/>
            <a:ext cx="2472266" cy="2191717"/>
          </a:xfrm>
          <a:prstGeom prst="rect">
            <a:avLst/>
          </a:prstGeom>
        </p:spPr>
      </p:pic>
    </p:spTree>
    <p:extLst>
      <p:ext uri="{BB962C8B-B14F-4D97-AF65-F5344CB8AC3E}">
        <p14:creationId xmlns:p14="http://schemas.microsoft.com/office/powerpoint/2010/main" val="1661244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90882-8D7D-7544-93A1-EBDBAC7C42DD}"/>
              </a:ext>
            </a:extLst>
          </p:cNvPr>
          <p:cNvSpPr>
            <a:spLocks noGrp="1"/>
          </p:cNvSpPr>
          <p:nvPr>
            <p:ph type="title"/>
          </p:nvPr>
        </p:nvSpPr>
        <p:spPr/>
        <p:txBody>
          <a:bodyPr/>
          <a:lstStyle/>
          <a:p>
            <a:pPr algn="ctr"/>
            <a:r>
              <a:rPr lang="en-US" b="1" u="sng" dirty="0">
                <a:cs typeface="Times New Roman" panose="02020603050405020304" pitchFamily="18" charset="0"/>
              </a:rPr>
              <a:t>Exploratory</a:t>
            </a:r>
            <a:r>
              <a:rPr lang="en-US" b="1" u="sng" dirty="0">
                <a:latin typeface="Times New Roman" panose="02020603050405020304" pitchFamily="18" charset="0"/>
                <a:cs typeface="Times New Roman" panose="02020603050405020304" pitchFamily="18" charset="0"/>
              </a:rPr>
              <a:t> Data Analysis</a:t>
            </a:r>
            <a:endParaRPr lang="en-US" dirty="0"/>
          </a:p>
        </p:txBody>
      </p:sp>
      <p:pic>
        <p:nvPicPr>
          <p:cNvPr id="4" name="Content Placeholder 3">
            <a:extLst>
              <a:ext uri="{FF2B5EF4-FFF2-40B4-BE49-F238E27FC236}">
                <a16:creationId xmlns:a16="http://schemas.microsoft.com/office/drawing/2014/main" id="{9D5472FF-48BA-AE48-B6A0-8BE049C0B4C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66799" y="1918531"/>
            <a:ext cx="4792131" cy="4378124"/>
          </a:xfrm>
          <a:prstGeom prst="rect">
            <a:avLst/>
          </a:prstGeom>
        </p:spPr>
      </p:pic>
      <p:sp>
        <p:nvSpPr>
          <p:cNvPr id="5" name="TextBox 4">
            <a:extLst>
              <a:ext uri="{FF2B5EF4-FFF2-40B4-BE49-F238E27FC236}">
                <a16:creationId xmlns:a16="http://schemas.microsoft.com/office/drawing/2014/main" id="{C23EF127-3A67-DC4E-87A4-F4A99F085F87}"/>
              </a:ext>
            </a:extLst>
          </p:cNvPr>
          <p:cNvSpPr txBox="1"/>
          <p:nvPr/>
        </p:nvSpPr>
        <p:spPr>
          <a:xfrm>
            <a:off x="6095999" y="2014194"/>
            <a:ext cx="4792133" cy="3477875"/>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Most of the box plots show that Normal and Suspect are highly overlapping. </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can see our label as a continuous variable because as the number increases in magnitude is more likely that the fetal would have a health problem, therefore we could correlate this with the features and interpret a positive Pearson correlation as a feature with direct proportion to a health problem. </a:t>
            </a:r>
          </a:p>
        </p:txBody>
      </p:sp>
    </p:spTree>
    <p:extLst>
      <p:ext uri="{BB962C8B-B14F-4D97-AF65-F5344CB8AC3E}">
        <p14:creationId xmlns:p14="http://schemas.microsoft.com/office/powerpoint/2010/main" val="555912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3EE1E-07A4-1046-BD9D-7952F8605CC2}"/>
              </a:ext>
            </a:extLst>
          </p:cNvPr>
          <p:cNvSpPr>
            <a:spLocks noGrp="1"/>
          </p:cNvSpPr>
          <p:nvPr>
            <p:ph type="title"/>
          </p:nvPr>
        </p:nvSpPr>
        <p:spPr/>
        <p:txBody>
          <a:bodyPr>
            <a:normAutofit fontScale="90000"/>
          </a:bodyPr>
          <a:lstStyle/>
          <a:p>
            <a:pPr algn="ctr"/>
            <a:r>
              <a:rPr lang="en-US" b="1" u="sng" dirty="0"/>
              <a:t>How features correlate with fetal health?</a:t>
            </a:r>
          </a:p>
        </p:txBody>
      </p:sp>
      <p:pic>
        <p:nvPicPr>
          <p:cNvPr id="5" name="Content Placeholder 4">
            <a:extLst>
              <a:ext uri="{FF2B5EF4-FFF2-40B4-BE49-F238E27FC236}">
                <a16:creationId xmlns:a16="http://schemas.microsoft.com/office/drawing/2014/main" id="{D5D9D5A6-0FBF-774B-9A21-CC7B4534C6B3}"/>
              </a:ext>
            </a:extLst>
          </p:cNvPr>
          <p:cNvPicPr>
            <a:picLocks noGrp="1" noChangeAspect="1"/>
          </p:cNvPicPr>
          <p:nvPr>
            <p:ph idx="1"/>
          </p:nvPr>
        </p:nvPicPr>
        <p:blipFill>
          <a:blip r:embed="rId2"/>
          <a:stretch>
            <a:fillRect/>
          </a:stretch>
        </p:blipFill>
        <p:spPr>
          <a:xfrm>
            <a:off x="1451579" y="2216861"/>
            <a:ext cx="3923189" cy="3526995"/>
          </a:xfrm>
        </p:spPr>
      </p:pic>
      <p:sp>
        <p:nvSpPr>
          <p:cNvPr id="6" name="TextBox 5">
            <a:extLst>
              <a:ext uri="{FF2B5EF4-FFF2-40B4-BE49-F238E27FC236}">
                <a16:creationId xmlns:a16="http://schemas.microsoft.com/office/drawing/2014/main" id="{8499C120-1B15-F047-B806-C07987693017}"/>
              </a:ext>
            </a:extLst>
          </p:cNvPr>
          <p:cNvSpPr txBox="1"/>
          <p:nvPr/>
        </p:nvSpPr>
        <p:spPr>
          <a:xfrm>
            <a:off x="5989983" y="2216861"/>
            <a:ext cx="4881358" cy="3139321"/>
          </a:xfrm>
          <a:prstGeom prst="rect">
            <a:avLst/>
          </a:prstGeom>
          <a:noFill/>
        </p:spPr>
        <p:txBody>
          <a:bodyPr wrap="square" rtlCol="0" anchor="ctr">
            <a:spAutoFit/>
          </a:bodyPr>
          <a:lstStyle/>
          <a:p>
            <a:r>
              <a:rPr lang="en-US" dirty="0"/>
              <a:t>Based on the correlation matrix, it is clear that: </a:t>
            </a:r>
          </a:p>
          <a:p>
            <a:endParaRPr lang="en-US" dirty="0"/>
          </a:p>
          <a:p>
            <a:r>
              <a:rPr lang="en-US" b="1" dirty="0"/>
              <a:t> "prolongued_decelerations"</a:t>
            </a:r>
            <a:r>
              <a:rPr lang="en-US" dirty="0"/>
              <a:t>,</a:t>
            </a:r>
          </a:p>
          <a:p>
            <a:endParaRPr lang="en-US" dirty="0"/>
          </a:p>
          <a:p>
            <a:r>
              <a:rPr lang="en-US" dirty="0"/>
              <a:t> </a:t>
            </a:r>
            <a:r>
              <a:rPr lang="en-US" b="1" dirty="0"/>
              <a:t>"abnormal_short_term_variability"</a:t>
            </a:r>
            <a:r>
              <a:rPr lang="en-US" dirty="0"/>
              <a:t>,</a:t>
            </a:r>
          </a:p>
          <a:p>
            <a:r>
              <a:rPr lang="en-US" dirty="0"/>
              <a:t> </a:t>
            </a:r>
            <a:r>
              <a:rPr lang="en-US" b="1" dirty="0"/>
              <a:t>"percentage_of_time_with_abnormal_long_term_variability" </a:t>
            </a:r>
          </a:p>
          <a:p>
            <a:endParaRPr lang="en-US" dirty="0"/>
          </a:p>
          <a:p>
            <a:r>
              <a:rPr lang="en-US" dirty="0"/>
              <a:t>are the features with higher correlation with fetal_health.</a:t>
            </a:r>
          </a:p>
        </p:txBody>
      </p:sp>
    </p:spTree>
    <p:extLst>
      <p:ext uri="{BB962C8B-B14F-4D97-AF65-F5344CB8AC3E}">
        <p14:creationId xmlns:p14="http://schemas.microsoft.com/office/powerpoint/2010/main" val="2499899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CD344-25AE-3346-917A-BECC823F6ABD}"/>
              </a:ext>
            </a:extLst>
          </p:cNvPr>
          <p:cNvSpPr>
            <a:spLocks noGrp="1"/>
          </p:cNvSpPr>
          <p:nvPr>
            <p:ph type="title"/>
          </p:nvPr>
        </p:nvSpPr>
        <p:spPr>
          <a:xfrm rot="10800000" flipV="1">
            <a:off x="614948" y="263235"/>
            <a:ext cx="9817525" cy="695203"/>
          </a:xfrm>
        </p:spPr>
        <p:txBody>
          <a:bodyPr>
            <a:normAutofit fontScale="90000"/>
          </a:bodyPr>
          <a:lstStyle/>
          <a:p>
            <a:pPr algn="ctr"/>
            <a:r>
              <a:rPr lang="en-US" b="1" u="sng" dirty="0"/>
              <a:t>Correlations</a:t>
            </a:r>
          </a:p>
        </p:txBody>
      </p:sp>
      <p:pic>
        <p:nvPicPr>
          <p:cNvPr id="5" name="Content Placeholder 4">
            <a:extLst>
              <a:ext uri="{FF2B5EF4-FFF2-40B4-BE49-F238E27FC236}">
                <a16:creationId xmlns:a16="http://schemas.microsoft.com/office/drawing/2014/main" id="{279A35A7-2E06-124E-95D2-942EB3DC1FA9}"/>
              </a:ext>
            </a:extLst>
          </p:cNvPr>
          <p:cNvPicPr>
            <a:picLocks noGrp="1" noChangeAspect="1"/>
          </p:cNvPicPr>
          <p:nvPr>
            <p:ph idx="1"/>
          </p:nvPr>
        </p:nvPicPr>
        <p:blipFill>
          <a:blip r:embed="rId2"/>
          <a:stretch>
            <a:fillRect/>
          </a:stretch>
        </p:blipFill>
        <p:spPr>
          <a:xfrm>
            <a:off x="1349674" y="1104241"/>
            <a:ext cx="4184509" cy="2511795"/>
          </a:xfrm>
        </p:spPr>
      </p:pic>
      <p:pic>
        <p:nvPicPr>
          <p:cNvPr id="7" name="Picture 6">
            <a:extLst>
              <a:ext uri="{FF2B5EF4-FFF2-40B4-BE49-F238E27FC236}">
                <a16:creationId xmlns:a16="http://schemas.microsoft.com/office/drawing/2014/main" id="{83792F6B-D5DC-D148-A8A9-89ADED9D9192}"/>
              </a:ext>
            </a:extLst>
          </p:cNvPr>
          <p:cNvPicPr>
            <a:picLocks noChangeAspect="1"/>
          </p:cNvPicPr>
          <p:nvPr/>
        </p:nvPicPr>
        <p:blipFill>
          <a:blip r:embed="rId3"/>
          <a:stretch>
            <a:fillRect/>
          </a:stretch>
        </p:blipFill>
        <p:spPr>
          <a:xfrm>
            <a:off x="5899156" y="1110528"/>
            <a:ext cx="3992989" cy="2505508"/>
          </a:xfrm>
          <a:prstGeom prst="rect">
            <a:avLst/>
          </a:prstGeom>
        </p:spPr>
      </p:pic>
      <p:pic>
        <p:nvPicPr>
          <p:cNvPr id="9" name="Picture 8">
            <a:extLst>
              <a:ext uri="{FF2B5EF4-FFF2-40B4-BE49-F238E27FC236}">
                <a16:creationId xmlns:a16="http://schemas.microsoft.com/office/drawing/2014/main" id="{9B07FF61-E179-4449-B244-DE2F3F129DBF}"/>
              </a:ext>
            </a:extLst>
          </p:cNvPr>
          <p:cNvPicPr>
            <a:picLocks noChangeAspect="1"/>
          </p:cNvPicPr>
          <p:nvPr/>
        </p:nvPicPr>
        <p:blipFill>
          <a:blip r:embed="rId4"/>
          <a:stretch>
            <a:fillRect/>
          </a:stretch>
        </p:blipFill>
        <p:spPr>
          <a:xfrm>
            <a:off x="1349675" y="3768125"/>
            <a:ext cx="3934074" cy="2511796"/>
          </a:xfrm>
          <a:prstGeom prst="rect">
            <a:avLst/>
          </a:prstGeom>
        </p:spPr>
      </p:pic>
      <p:sp>
        <p:nvSpPr>
          <p:cNvPr id="11" name="TextBox 10">
            <a:extLst>
              <a:ext uri="{FF2B5EF4-FFF2-40B4-BE49-F238E27FC236}">
                <a16:creationId xmlns:a16="http://schemas.microsoft.com/office/drawing/2014/main" id="{88859C5E-8E4B-E14F-96F1-6C84B4C55BDB}"/>
              </a:ext>
            </a:extLst>
          </p:cNvPr>
          <p:cNvSpPr txBox="1"/>
          <p:nvPr/>
        </p:nvSpPr>
        <p:spPr>
          <a:xfrm>
            <a:off x="5899705" y="3768125"/>
            <a:ext cx="5856037" cy="2299856"/>
          </a:xfrm>
          <a:prstGeom prst="rect">
            <a:avLst/>
          </a:prstGeom>
          <a:noFill/>
        </p:spPr>
        <p:txBody>
          <a:bodyPr wrap="square" rtlCol="0">
            <a:spAutoFit/>
          </a:bodyPr>
          <a:lstStyle/>
          <a:p>
            <a:r>
              <a:rPr lang="en-US" dirty="0"/>
              <a:t>As we see above:</a:t>
            </a:r>
          </a:p>
          <a:p>
            <a:pPr marL="285750" indent="-285750">
              <a:buFont typeface="Arial" panose="020B0604020202020204" pitchFamily="34" charset="0"/>
              <a:buChar char="•"/>
            </a:pPr>
            <a:r>
              <a:rPr lang="en-US" b="1" dirty="0"/>
              <a:t>Normal</a:t>
            </a:r>
            <a:r>
              <a:rPr lang="en-US" dirty="0"/>
              <a:t> when </a:t>
            </a:r>
            <a:r>
              <a:rPr lang="en-US" i="1" u="sng" dirty="0" err="1"/>
              <a:t>uterine_contractions</a:t>
            </a:r>
            <a:r>
              <a:rPr lang="en-US" i="1" u="sng" dirty="0"/>
              <a:t> </a:t>
            </a:r>
            <a:r>
              <a:rPr lang="en-US" dirty="0"/>
              <a:t>is </a:t>
            </a:r>
            <a:r>
              <a:rPr lang="en-US" dirty="0">
                <a:solidFill>
                  <a:srgbClr val="FF0000"/>
                </a:solidFill>
              </a:rPr>
              <a:t>&gt; 0.0025 </a:t>
            </a:r>
            <a:r>
              <a:rPr lang="en-US" dirty="0"/>
              <a:t>and </a:t>
            </a:r>
            <a:r>
              <a:rPr lang="en-US" b="1" dirty="0"/>
              <a:t>Suspect</a:t>
            </a:r>
            <a:r>
              <a:rPr lang="en-US" dirty="0"/>
              <a:t> when </a:t>
            </a:r>
            <a:r>
              <a:rPr lang="en-US" i="1" u="sng" dirty="0" err="1"/>
              <a:t>uterine_contracti</a:t>
            </a:r>
            <a:r>
              <a:rPr lang="en-US" u="sng" dirty="0" err="1"/>
              <a:t>ons</a:t>
            </a:r>
            <a:r>
              <a:rPr lang="en-US" u="sng" dirty="0"/>
              <a:t> </a:t>
            </a:r>
            <a:r>
              <a:rPr lang="en-US" dirty="0"/>
              <a:t>is </a:t>
            </a:r>
            <a:r>
              <a:rPr lang="en-US" dirty="0">
                <a:solidFill>
                  <a:srgbClr val="FF0000"/>
                </a:solidFill>
              </a:rPr>
              <a:t>&lt; 0.0025</a:t>
            </a:r>
          </a:p>
          <a:p>
            <a:pPr marL="285750" indent="-285750">
              <a:buFont typeface="Arial" panose="020B0604020202020204" pitchFamily="34" charset="0"/>
              <a:buChar char="•"/>
            </a:pPr>
            <a:r>
              <a:rPr lang="en-US" b="1" dirty="0"/>
              <a:t>Pathological</a:t>
            </a:r>
            <a:r>
              <a:rPr lang="en-US" dirty="0"/>
              <a:t> when </a:t>
            </a:r>
            <a:r>
              <a:rPr lang="en-US" i="1" u="sng" dirty="0"/>
              <a:t>baseline value </a:t>
            </a:r>
            <a:r>
              <a:rPr lang="en-US" dirty="0"/>
              <a:t>is between </a:t>
            </a:r>
            <a:r>
              <a:rPr lang="en-US" dirty="0">
                <a:solidFill>
                  <a:srgbClr val="FF0000"/>
                </a:solidFill>
              </a:rPr>
              <a:t>125-135</a:t>
            </a:r>
            <a:r>
              <a:rPr lang="en-US" dirty="0"/>
              <a:t> and </a:t>
            </a:r>
            <a:r>
              <a:rPr lang="en-US" b="1" dirty="0"/>
              <a:t>Suspec</a:t>
            </a:r>
            <a:r>
              <a:rPr lang="en-US" dirty="0"/>
              <a:t>t when </a:t>
            </a:r>
            <a:r>
              <a:rPr lang="en-US" i="1" u="sng" dirty="0"/>
              <a:t>baseline value </a:t>
            </a:r>
            <a:r>
              <a:rPr lang="en-US" dirty="0"/>
              <a:t>is </a:t>
            </a:r>
            <a:r>
              <a:rPr lang="en-US" dirty="0">
                <a:solidFill>
                  <a:srgbClr val="FF0000"/>
                </a:solidFill>
              </a:rPr>
              <a:t>135+</a:t>
            </a:r>
          </a:p>
          <a:p>
            <a:pPr marL="285750" indent="-285750">
              <a:buFont typeface="Arial" panose="020B0604020202020204" pitchFamily="34" charset="0"/>
              <a:buChar char="•"/>
            </a:pPr>
            <a:r>
              <a:rPr lang="en-US" b="1" dirty="0"/>
              <a:t>Suspect</a:t>
            </a:r>
            <a:r>
              <a:rPr lang="en-US" dirty="0"/>
              <a:t> when </a:t>
            </a:r>
            <a:r>
              <a:rPr lang="en-US" i="1" u="sng" dirty="0" err="1"/>
              <a:t>fetal_movement</a:t>
            </a:r>
            <a:r>
              <a:rPr lang="en-US" dirty="0"/>
              <a:t> is </a:t>
            </a:r>
            <a:r>
              <a:rPr lang="en-US" dirty="0">
                <a:solidFill>
                  <a:srgbClr val="FF0000"/>
                </a:solidFill>
              </a:rPr>
              <a:t>&lt; 0.03 </a:t>
            </a:r>
            <a:r>
              <a:rPr lang="en-US" dirty="0"/>
              <a:t>and </a:t>
            </a:r>
            <a:r>
              <a:rPr lang="en-US" b="1" dirty="0"/>
              <a:t>Pathologica</a:t>
            </a:r>
            <a:r>
              <a:rPr lang="en-US" dirty="0"/>
              <a:t>l when </a:t>
            </a:r>
            <a:r>
              <a:rPr lang="en-US" i="1" u="sng" dirty="0" err="1"/>
              <a:t>fetal_movement</a:t>
            </a:r>
            <a:r>
              <a:rPr lang="en-US" i="1" u="sng" dirty="0"/>
              <a:t> </a:t>
            </a:r>
            <a:r>
              <a:rPr lang="en-US" dirty="0"/>
              <a:t>is between </a:t>
            </a:r>
            <a:r>
              <a:rPr lang="en-US" dirty="0">
                <a:solidFill>
                  <a:srgbClr val="FF0000"/>
                </a:solidFill>
              </a:rPr>
              <a:t>0.3-0.38</a:t>
            </a:r>
          </a:p>
          <a:p>
            <a:endParaRPr lang="en-US" dirty="0"/>
          </a:p>
        </p:txBody>
      </p:sp>
    </p:spTree>
    <p:extLst>
      <p:ext uri="{BB962C8B-B14F-4D97-AF65-F5344CB8AC3E}">
        <p14:creationId xmlns:p14="http://schemas.microsoft.com/office/powerpoint/2010/main" val="2665883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B697F-13F6-A74F-B1A5-C43D784C7545}"/>
              </a:ext>
            </a:extLst>
          </p:cNvPr>
          <p:cNvSpPr>
            <a:spLocks noGrp="1"/>
          </p:cNvSpPr>
          <p:nvPr>
            <p:ph type="title"/>
          </p:nvPr>
        </p:nvSpPr>
        <p:spPr/>
        <p:txBody>
          <a:bodyPr/>
          <a:lstStyle/>
          <a:p>
            <a:pPr algn="ctr"/>
            <a:r>
              <a:rPr lang="en-US" b="1" u="sng" dirty="0"/>
              <a:t>Correlations</a:t>
            </a:r>
          </a:p>
        </p:txBody>
      </p:sp>
      <p:pic>
        <p:nvPicPr>
          <p:cNvPr id="5" name="Content Placeholder 4">
            <a:extLst>
              <a:ext uri="{FF2B5EF4-FFF2-40B4-BE49-F238E27FC236}">
                <a16:creationId xmlns:a16="http://schemas.microsoft.com/office/drawing/2014/main" id="{7F6336ED-3AD1-474F-B4DD-16363A24EA6E}"/>
              </a:ext>
            </a:extLst>
          </p:cNvPr>
          <p:cNvPicPr>
            <a:picLocks noGrp="1" noChangeAspect="1"/>
          </p:cNvPicPr>
          <p:nvPr>
            <p:ph idx="1"/>
          </p:nvPr>
        </p:nvPicPr>
        <p:blipFill>
          <a:blip r:embed="rId2"/>
          <a:stretch>
            <a:fillRect/>
          </a:stretch>
        </p:blipFill>
        <p:spPr>
          <a:xfrm>
            <a:off x="1281546" y="1764423"/>
            <a:ext cx="3984722" cy="2606330"/>
          </a:xfrm>
        </p:spPr>
      </p:pic>
      <p:pic>
        <p:nvPicPr>
          <p:cNvPr id="7" name="Picture 6">
            <a:extLst>
              <a:ext uri="{FF2B5EF4-FFF2-40B4-BE49-F238E27FC236}">
                <a16:creationId xmlns:a16="http://schemas.microsoft.com/office/drawing/2014/main" id="{79D3DD79-19A8-DE4A-879A-67D146F03F56}"/>
              </a:ext>
            </a:extLst>
          </p:cNvPr>
          <p:cNvPicPr>
            <a:picLocks noChangeAspect="1"/>
          </p:cNvPicPr>
          <p:nvPr/>
        </p:nvPicPr>
        <p:blipFill>
          <a:blip r:embed="rId3"/>
          <a:stretch>
            <a:fillRect/>
          </a:stretch>
        </p:blipFill>
        <p:spPr>
          <a:xfrm>
            <a:off x="6022878" y="1816490"/>
            <a:ext cx="3866189" cy="2590528"/>
          </a:xfrm>
          <a:prstGeom prst="rect">
            <a:avLst/>
          </a:prstGeom>
        </p:spPr>
      </p:pic>
      <p:sp>
        <p:nvSpPr>
          <p:cNvPr id="8" name="TextBox 7">
            <a:extLst>
              <a:ext uri="{FF2B5EF4-FFF2-40B4-BE49-F238E27FC236}">
                <a16:creationId xmlns:a16="http://schemas.microsoft.com/office/drawing/2014/main" id="{926BB8D0-B49B-A94C-83B0-ED8EF8235BA3}"/>
              </a:ext>
            </a:extLst>
          </p:cNvPr>
          <p:cNvSpPr txBox="1"/>
          <p:nvPr/>
        </p:nvSpPr>
        <p:spPr>
          <a:xfrm>
            <a:off x="1281545" y="4714432"/>
            <a:ext cx="9628909" cy="1754326"/>
          </a:xfrm>
          <a:prstGeom prst="rect">
            <a:avLst/>
          </a:prstGeom>
          <a:noFill/>
        </p:spPr>
        <p:txBody>
          <a:bodyPr wrap="square" rtlCol="0">
            <a:spAutoFit/>
          </a:bodyPr>
          <a:lstStyle/>
          <a:p>
            <a:r>
              <a:rPr lang="en-US" dirty="0"/>
              <a:t>As we see above:</a:t>
            </a:r>
          </a:p>
          <a:p>
            <a:endParaRPr lang="en-US" dirty="0"/>
          </a:p>
          <a:p>
            <a:pPr marL="285750" indent="-285750">
              <a:buFont typeface="Arial" panose="020B0604020202020204" pitchFamily="34" charset="0"/>
              <a:buChar char="•"/>
            </a:pPr>
            <a:r>
              <a:rPr lang="en-US" b="1" dirty="0"/>
              <a:t>Norma</a:t>
            </a:r>
            <a:r>
              <a:rPr lang="en-US" dirty="0"/>
              <a:t>l when </a:t>
            </a:r>
            <a:r>
              <a:rPr lang="en-US" i="1" u="sng" dirty="0"/>
              <a:t>abnormal_short_term_variability</a:t>
            </a:r>
            <a:r>
              <a:rPr lang="en-US" dirty="0"/>
              <a:t> is </a:t>
            </a:r>
            <a:r>
              <a:rPr lang="en-US" dirty="0">
                <a:solidFill>
                  <a:srgbClr val="FF0000"/>
                </a:solidFill>
              </a:rPr>
              <a:t>&lt;50</a:t>
            </a:r>
          </a:p>
          <a:p>
            <a:pPr marL="285750" indent="-285750">
              <a:buFont typeface="Arial" panose="020B0604020202020204" pitchFamily="34" charset="0"/>
              <a:buChar char="•"/>
            </a:pPr>
            <a:endParaRPr lang="en-US" dirty="0">
              <a:solidFill>
                <a:srgbClr val="FF0000"/>
              </a:solidFill>
            </a:endParaRPr>
          </a:p>
          <a:p>
            <a:pPr marL="285750" indent="-285750">
              <a:buFont typeface="Arial" panose="020B0604020202020204" pitchFamily="34" charset="0"/>
              <a:buChar char="•"/>
            </a:pPr>
            <a:r>
              <a:rPr lang="en-US" b="1" dirty="0"/>
              <a:t>Suspec</a:t>
            </a:r>
            <a:r>
              <a:rPr lang="en-US" dirty="0"/>
              <a:t>t when </a:t>
            </a:r>
            <a:r>
              <a:rPr lang="en-US" i="1" u="sng" dirty="0" err="1"/>
              <a:t>mean_value_of_short_term_variability</a:t>
            </a:r>
            <a:r>
              <a:rPr lang="en-US" i="1" u="sng" dirty="0"/>
              <a:t> </a:t>
            </a:r>
            <a:r>
              <a:rPr lang="en-US" dirty="0">
                <a:solidFill>
                  <a:srgbClr val="FF0000"/>
                </a:solidFill>
              </a:rPr>
              <a:t>&lt;0.8, </a:t>
            </a:r>
            <a:r>
              <a:rPr lang="en-US" b="1" dirty="0"/>
              <a:t>Normal</a:t>
            </a:r>
            <a:r>
              <a:rPr lang="en-US" dirty="0"/>
              <a:t> is </a:t>
            </a:r>
            <a:r>
              <a:rPr lang="en-US" dirty="0">
                <a:solidFill>
                  <a:srgbClr val="FF0000"/>
                </a:solidFill>
              </a:rPr>
              <a:t>0.8-2, </a:t>
            </a:r>
            <a:r>
              <a:rPr lang="en-US" dirty="0"/>
              <a:t> </a:t>
            </a:r>
            <a:r>
              <a:rPr lang="en-US" b="1" dirty="0"/>
              <a:t>Pathologica</a:t>
            </a:r>
            <a:r>
              <a:rPr lang="en-US" dirty="0"/>
              <a:t>l is </a:t>
            </a:r>
            <a:r>
              <a:rPr lang="en-US" dirty="0">
                <a:solidFill>
                  <a:srgbClr val="FF0000"/>
                </a:solidFill>
              </a:rPr>
              <a:t>&gt;2</a:t>
            </a:r>
          </a:p>
          <a:p>
            <a:endParaRPr lang="en-US" dirty="0"/>
          </a:p>
        </p:txBody>
      </p:sp>
    </p:spTree>
    <p:extLst>
      <p:ext uri="{BB962C8B-B14F-4D97-AF65-F5344CB8AC3E}">
        <p14:creationId xmlns:p14="http://schemas.microsoft.com/office/powerpoint/2010/main" val="1163158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52BCF-B7B9-BD49-A1AA-142A4C2A303A}"/>
              </a:ext>
            </a:extLst>
          </p:cNvPr>
          <p:cNvSpPr>
            <a:spLocks noGrp="1"/>
          </p:cNvSpPr>
          <p:nvPr>
            <p:ph type="title"/>
          </p:nvPr>
        </p:nvSpPr>
        <p:spPr/>
        <p:txBody>
          <a:bodyPr/>
          <a:lstStyle/>
          <a:p>
            <a:pPr algn="ctr"/>
            <a:r>
              <a:rPr lang="en-US" b="1" u="sng" dirty="0"/>
              <a:t>Correlations</a:t>
            </a:r>
          </a:p>
        </p:txBody>
      </p:sp>
      <p:pic>
        <p:nvPicPr>
          <p:cNvPr id="5" name="Content Placeholder 4">
            <a:extLst>
              <a:ext uri="{FF2B5EF4-FFF2-40B4-BE49-F238E27FC236}">
                <a16:creationId xmlns:a16="http://schemas.microsoft.com/office/drawing/2014/main" id="{DF50D9CC-513D-414F-9E07-D21BB91B70D9}"/>
              </a:ext>
            </a:extLst>
          </p:cNvPr>
          <p:cNvPicPr>
            <a:picLocks noGrp="1" noChangeAspect="1"/>
          </p:cNvPicPr>
          <p:nvPr>
            <p:ph idx="1"/>
          </p:nvPr>
        </p:nvPicPr>
        <p:blipFill>
          <a:blip r:embed="rId2"/>
          <a:stretch>
            <a:fillRect/>
          </a:stretch>
        </p:blipFill>
        <p:spPr>
          <a:xfrm>
            <a:off x="1188454" y="1817295"/>
            <a:ext cx="4077813" cy="2530868"/>
          </a:xfrm>
        </p:spPr>
      </p:pic>
      <p:pic>
        <p:nvPicPr>
          <p:cNvPr id="6" name="Picture 5">
            <a:extLst>
              <a:ext uri="{FF2B5EF4-FFF2-40B4-BE49-F238E27FC236}">
                <a16:creationId xmlns:a16="http://schemas.microsoft.com/office/drawing/2014/main" id="{19DA90CB-60AC-4E4D-8000-3E06085FA869}"/>
              </a:ext>
            </a:extLst>
          </p:cNvPr>
          <p:cNvPicPr>
            <a:picLocks noChangeAspect="1"/>
          </p:cNvPicPr>
          <p:nvPr/>
        </p:nvPicPr>
        <p:blipFill>
          <a:blip r:embed="rId3"/>
          <a:stretch>
            <a:fillRect/>
          </a:stretch>
        </p:blipFill>
        <p:spPr>
          <a:xfrm>
            <a:off x="5935218" y="1511668"/>
            <a:ext cx="4966730" cy="3003831"/>
          </a:xfrm>
          <a:prstGeom prst="rect">
            <a:avLst/>
          </a:prstGeom>
        </p:spPr>
      </p:pic>
      <p:sp>
        <p:nvSpPr>
          <p:cNvPr id="7" name="TextBox 6">
            <a:extLst>
              <a:ext uri="{FF2B5EF4-FFF2-40B4-BE49-F238E27FC236}">
                <a16:creationId xmlns:a16="http://schemas.microsoft.com/office/drawing/2014/main" id="{6D8CF09C-EBB0-DB49-8E45-26A5EF79F4D4}"/>
              </a:ext>
            </a:extLst>
          </p:cNvPr>
          <p:cNvSpPr txBox="1"/>
          <p:nvPr/>
        </p:nvSpPr>
        <p:spPr>
          <a:xfrm>
            <a:off x="1066800" y="4507201"/>
            <a:ext cx="10515600" cy="2031325"/>
          </a:xfrm>
          <a:prstGeom prst="rect">
            <a:avLst/>
          </a:prstGeom>
          <a:noFill/>
        </p:spPr>
        <p:txBody>
          <a:bodyPr wrap="square" rtlCol="0">
            <a:spAutoFit/>
          </a:bodyPr>
          <a:lstStyle/>
          <a:p>
            <a:pPr>
              <a:lnSpc>
                <a:spcPct val="150000"/>
              </a:lnSpc>
            </a:pPr>
            <a:r>
              <a:rPr lang="en-US" dirty="0">
                <a:latin typeface="Times New Roman" panose="02020603050405020304" pitchFamily="18" charset="0"/>
                <a:cs typeface="Times New Roman" panose="02020603050405020304" pitchFamily="18" charset="0"/>
              </a:rPr>
              <a:t>As we see above:</a:t>
            </a:r>
          </a:p>
          <a:p>
            <a:pPr marL="2857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Normal </a:t>
            </a:r>
            <a:r>
              <a:rPr lang="en-US" dirty="0">
                <a:latin typeface="Times New Roman" panose="02020603050405020304" pitchFamily="18" charset="0"/>
                <a:cs typeface="Times New Roman" panose="02020603050405020304" pitchFamily="18" charset="0"/>
              </a:rPr>
              <a:t>when </a:t>
            </a:r>
            <a:r>
              <a:rPr lang="en-US" i="1" u="sng" dirty="0">
                <a:latin typeface="Times New Roman" panose="02020603050405020304" pitchFamily="18" charset="0"/>
                <a:cs typeface="Times New Roman" panose="02020603050405020304" pitchFamily="18" charset="0"/>
              </a:rPr>
              <a:t>percentage_of_time_with_abnormal_long_term_variability</a:t>
            </a:r>
            <a:r>
              <a:rPr lang="en-US" dirty="0">
                <a:latin typeface="Times New Roman" panose="02020603050405020304" pitchFamily="18" charset="0"/>
                <a:cs typeface="Times New Roman" panose="02020603050405020304" pitchFamily="18" charset="0"/>
              </a:rPr>
              <a:t> between </a:t>
            </a:r>
            <a:r>
              <a:rPr lang="en-US" dirty="0">
                <a:solidFill>
                  <a:srgbClr val="FF0000"/>
                </a:solidFill>
                <a:latin typeface="Times New Roman" panose="02020603050405020304" pitchFamily="18" charset="0"/>
                <a:cs typeface="Times New Roman" panose="02020603050405020304" pitchFamily="18" charset="0"/>
              </a:rPr>
              <a:t>(-8)-8</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Suspec</a:t>
            </a:r>
            <a:r>
              <a:rPr lang="en-US" dirty="0">
                <a:latin typeface="Times New Roman" panose="02020603050405020304" pitchFamily="18" charset="0"/>
                <a:cs typeface="Times New Roman" panose="02020603050405020304" pitchFamily="18" charset="0"/>
              </a:rPr>
              <a:t>t is </a:t>
            </a:r>
            <a:r>
              <a:rPr lang="en-US" dirty="0">
                <a:solidFill>
                  <a:srgbClr val="FF0000"/>
                </a:solidFill>
                <a:latin typeface="Times New Roman" panose="02020603050405020304" pitchFamily="18" charset="0"/>
                <a:cs typeface="Times New Roman" panose="02020603050405020304" pitchFamily="18" charset="0"/>
              </a:rPr>
              <a:t>8-68 </a:t>
            </a:r>
            <a:r>
              <a:rPr lang="en-US" dirty="0">
                <a:latin typeface="Times New Roman" panose="02020603050405020304" pitchFamily="18" charset="0"/>
                <a:cs typeface="Times New Roman" panose="02020603050405020304" pitchFamily="18" charset="0"/>
              </a:rPr>
              <a:t>and </a:t>
            </a:r>
            <a:r>
              <a:rPr lang="en-US" b="1" dirty="0">
                <a:latin typeface="Times New Roman" panose="02020603050405020304" pitchFamily="18" charset="0"/>
                <a:cs typeface="Times New Roman" panose="02020603050405020304" pitchFamily="18" charset="0"/>
              </a:rPr>
              <a:t>Pathological</a:t>
            </a:r>
            <a:r>
              <a:rPr lang="en-US" dirty="0">
                <a:latin typeface="Times New Roman" panose="02020603050405020304" pitchFamily="18" charset="0"/>
                <a:cs typeface="Times New Roman" panose="02020603050405020304" pitchFamily="18" charset="0"/>
              </a:rPr>
              <a:t> is </a:t>
            </a:r>
            <a:r>
              <a:rPr lang="en-US" dirty="0">
                <a:solidFill>
                  <a:srgbClr val="FF0000"/>
                </a:solidFill>
                <a:latin typeface="Times New Roman" panose="02020603050405020304" pitchFamily="18" charset="0"/>
                <a:cs typeface="Times New Roman" panose="02020603050405020304" pitchFamily="18" charset="0"/>
              </a:rPr>
              <a:t>&lt;-8 &amp; &gt;68 </a:t>
            </a:r>
          </a:p>
          <a:p>
            <a:pPr marL="2857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Pathological</a:t>
            </a:r>
            <a:r>
              <a:rPr lang="en-US" dirty="0">
                <a:latin typeface="Times New Roman" panose="02020603050405020304" pitchFamily="18" charset="0"/>
                <a:cs typeface="Times New Roman" panose="02020603050405020304" pitchFamily="18" charset="0"/>
              </a:rPr>
              <a:t> when </a:t>
            </a:r>
            <a:r>
              <a:rPr lang="en-US" i="1" u="sng" dirty="0" err="1">
                <a:latin typeface="Times New Roman" panose="02020603050405020304" pitchFamily="18" charset="0"/>
                <a:cs typeface="Times New Roman" panose="02020603050405020304" pitchFamily="18" charset="0"/>
              </a:rPr>
              <a:t>mean_value_of_long_term_variability</a:t>
            </a:r>
            <a:r>
              <a:rPr lang="en-US" i="1" u="sng"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&lt;3</a:t>
            </a:r>
            <a:r>
              <a:rPr lang="en-US" dirty="0">
                <a:latin typeface="Times New Roman" panose="02020603050405020304" pitchFamily="18" charset="0"/>
                <a:cs typeface="Times New Roman" panose="02020603050405020304" pitchFamily="18" charset="0"/>
              </a:rPr>
              <a:t> , </a:t>
            </a:r>
            <a:r>
              <a:rPr lang="en-US" b="1" dirty="0">
                <a:latin typeface="Times New Roman" panose="02020603050405020304" pitchFamily="18" charset="0"/>
                <a:cs typeface="Times New Roman" panose="02020603050405020304" pitchFamily="18" charset="0"/>
              </a:rPr>
              <a:t>Suspect</a:t>
            </a:r>
            <a:r>
              <a:rPr lang="en-US" dirty="0">
                <a:latin typeface="Times New Roman" panose="02020603050405020304" pitchFamily="18" charset="0"/>
                <a:cs typeface="Times New Roman" panose="02020603050405020304" pitchFamily="18" charset="0"/>
              </a:rPr>
              <a:t> is </a:t>
            </a:r>
            <a:r>
              <a:rPr lang="en-US" dirty="0">
                <a:solidFill>
                  <a:srgbClr val="FF0000"/>
                </a:solidFill>
                <a:latin typeface="Times New Roman" panose="02020603050405020304" pitchFamily="18" charset="0"/>
                <a:cs typeface="Times New Roman" panose="02020603050405020304" pitchFamily="18" charset="0"/>
              </a:rPr>
              <a:t>3-10</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Normal </a:t>
            </a:r>
            <a:r>
              <a:rPr lang="en-US" dirty="0">
                <a:latin typeface="Times New Roman" panose="02020603050405020304" pitchFamily="18" charset="0"/>
                <a:cs typeface="Times New Roman" panose="02020603050405020304" pitchFamily="18" charset="0"/>
              </a:rPr>
              <a:t>is </a:t>
            </a:r>
            <a:r>
              <a:rPr lang="en-US" dirty="0">
                <a:solidFill>
                  <a:srgbClr val="FF0000"/>
                </a:solidFill>
                <a:latin typeface="Times New Roman" panose="02020603050405020304" pitchFamily="18" charset="0"/>
                <a:cs typeface="Times New Roman" panose="02020603050405020304" pitchFamily="18" charset="0"/>
              </a:rPr>
              <a:t>10+</a:t>
            </a:r>
          </a:p>
          <a:p>
            <a:endParaRPr lang="en-US" dirty="0"/>
          </a:p>
        </p:txBody>
      </p:sp>
    </p:spTree>
    <p:extLst>
      <p:ext uri="{BB962C8B-B14F-4D97-AF65-F5344CB8AC3E}">
        <p14:creationId xmlns:p14="http://schemas.microsoft.com/office/powerpoint/2010/main" val="21536892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{958AC1E2-5E83-9444-972F-10AE7EDE5F63}tf10001067</Template>
  <TotalTime>1907</TotalTime>
  <Words>767</Words>
  <Application>Microsoft Macintosh PowerPoint</Application>
  <PresentationFormat>Widescreen</PresentationFormat>
  <Paragraphs>77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Century Gothic</vt:lpstr>
      <vt:lpstr>Garamond</vt:lpstr>
      <vt:lpstr>Times New Roman</vt:lpstr>
      <vt:lpstr>Savon</vt:lpstr>
      <vt:lpstr>  Fetal health classification</vt:lpstr>
      <vt:lpstr>Child and Maternal Mortality</vt:lpstr>
      <vt:lpstr>Cardiotocograms (CTGs) </vt:lpstr>
      <vt:lpstr>Exploratory Data Analysis</vt:lpstr>
      <vt:lpstr>Exploratory Data Analysis</vt:lpstr>
      <vt:lpstr>How features correlate with fetal health?</vt:lpstr>
      <vt:lpstr>Correlations</vt:lpstr>
      <vt:lpstr>Correlations</vt:lpstr>
      <vt:lpstr>Correlations</vt:lpstr>
      <vt:lpstr>Modeling</vt:lpstr>
      <vt:lpstr>Modeling</vt:lpstr>
      <vt:lpstr>Modeling</vt:lpstr>
      <vt:lpstr>Modeling</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Child and Maternal Mortality </dc:title>
  <dc:creator>Ryan Nguyễn</dc:creator>
  <cp:lastModifiedBy>Ryan Nguyễn</cp:lastModifiedBy>
  <cp:revision>5</cp:revision>
  <dcterms:created xsi:type="dcterms:W3CDTF">2021-10-12T01:44:28Z</dcterms:created>
  <dcterms:modified xsi:type="dcterms:W3CDTF">2021-10-23T09:27:19Z</dcterms:modified>
</cp:coreProperties>
</file>