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323" r:id="rId2"/>
    <p:sldId id="257" r:id="rId3"/>
    <p:sldId id="258" r:id="rId4"/>
    <p:sldId id="260" r:id="rId5"/>
    <p:sldId id="261" r:id="rId6"/>
    <p:sldId id="275" r:id="rId7"/>
    <p:sldId id="325" r:id="rId8"/>
    <p:sldId id="327" r:id="rId9"/>
    <p:sldId id="328" r:id="rId10"/>
    <p:sldId id="329" r:id="rId11"/>
    <p:sldId id="330" r:id="rId12"/>
    <p:sldId id="331" r:id="rId13"/>
    <p:sldId id="332" r:id="rId14"/>
    <p:sldId id="274"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Black" panose="00000A00000000000000" pitchFamily="2" charset="0"/>
      <p:bold r:id="rId21"/>
      <p:boldItalic r:id="rId22"/>
    </p:embeddedFont>
    <p:embeddedFont>
      <p:font typeface="Roboto" panose="02000000000000000000" pitchFamily="2"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1378">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044" y="102"/>
      </p:cViewPr>
      <p:guideLst>
        <p:guide pos="137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612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60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39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27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15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6c4cb017b4_0_25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6c4cb017b4_0_25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6c4cb017b4_0_25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6c4cb017b4_0_25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75e48a663a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75e48a663a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31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78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3"/>
          <p:cNvSpPr/>
          <p:nvPr/>
        </p:nvSpPr>
        <p:spPr>
          <a:xfrm>
            <a:off x="533303" y="-114529"/>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33303" y="14221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FD966">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33303" y="29815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7565500" y="306229"/>
            <a:ext cx="1884386" cy="1115946"/>
            <a:chOff x="3787500" y="1780975"/>
            <a:chExt cx="598750" cy="354550"/>
          </a:xfrm>
        </p:grpSpPr>
        <p:sp>
          <p:nvSpPr>
            <p:cNvPr id="72" name="Google Shape;72;p3"/>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a:off x="6914175" y="44752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txBox="1">
            <a:spLocks noGrp="1"/>
          </p:cNvSpPr>
          <p:nvPr>
            <p:ph type="title"/>
          </p:nvPr>
        </p:nvSpPr>
        <p:spPr>
          <a:xfrm>
            <a:off x="3818025" y="1559400"/>
            <a:ext cx="5195100" cy="2024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4" name="Google Shape;114;p3"/>
          <p:cNvSpPr txBox="1">
            <a:spLocks noGrp="1"/>
          </p:cNvSpPr>
          <p:nvPr>
            <p:ph type="title" idx="2" hasCustomPrompt="1"/>
          </p:nvPr>
        </p:nvSpPr>
        <p:spPr>
          <a:xfrm>
            <a:off x="3818025" y="874450"/>
            <a:ext cx="3033600" cy="861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5" name="Google Shape;115;p3"/>
          <p:cNvSpPr txBox="1">
            <a:spLocks noGrp="1"/>
          </p:cNvSpPr>
          <p:nvPr>
            <p:ph type="subTitle" idx="1"/>
          </p:nvPr>
        </p:nvSpPr>
        <p:spPr>
          <a:xfrm>
            <a:off x="3818025" y="3454050"/>
            <a:ext cx="3622500" cy="7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AND_BODY_1_3_1">
    <p:spTree>
      <p:nvGrpSpPr>
        <p:cNvPr id="1" name="Shape 878"/>
        <p:cNvGrpSpPr/>
        <p:nvPr/>
      </p:nvGrpSpPr>
      <p:grpSpPr>
        <a:xfrm>
          <a:off x="0" y="0"/>
          <a:ext cx="0" cy="0"/>
          <a:chOff x="0" y="0"/>
          <a:chExt cx="0" cy="0"/>
        </a:xfrm>
      </p:grpSpPr>
      <p:sp>
        <p:nvSpPr>
          <p:cNvPr id="879" name="Google Shape;879;p23"/>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5118915" y="4467196"/>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1733200" y="-13430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23"/>
          <p:cNvGrpSpPr/>
          <p:nvPr/>
        </p:nvGrpSpPr>
        <p:grpSpPr>
          <a:xfrm>
            <a:off x="8127911" y="138841"/>
            <a:ext cx="870735" cy="750197"/>
            <a:chOff x="7278350" y="4476150"/>
            <a:chExt cx="397850" cy="342775"/>
          </a:xfrm>
        </p:grpSpPr>
        <p:sp>
          <p:nvSpPr>
            <p:cNvPr id="884" name="Google Shape;884;p23"/>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ullet Points">
  <p:cSld name="ONE_COLUMN_TEXT_1">
    <p:spTree>
      <p:nvGrpSpPr>
        <p:cNvPr id="1" name="Shape 375"/>
        <p:cNvGrpSpPr/>
        <p:nvPr/>
      </p:nvGrpSpPr>
      <p:grpSpPr>
        <a:xfrm>
          <a:off x="0" y="0"/>
          <a:ext cx="0" cy="0"/>
          <a:chOff x="0" y="0"/>
          <a:chExt cx="0" cy="0"/>
        </a:xfrm>
      </p:grpSpPr>
      <p:sp>
        <p:nvSpPr>
          <p:cNvPr id="376" name="Google Shape;376;p13"/>
          <p:cNvSpPr txBox="1">
            <a:spLocks noGrp="1"/>
          </p:cNvSpPr>
          <p:nvPr>
            <p:ph type="body" idx="1"/>
          </p:nvPr>
        </p:nvSpPr>
        <p:spPr>
          <a:xfrm>
            <a:off x="760825" y="626400"/>
            <a:ext cx="6999900" cy="3535200"/>
          </a:xfrm>
          <a:prstGeom prst="rect">
            <a:avLst/>
          </a:prstGeom>
        </p:spPr>
        <p:txBody>
          <a:bodyPr spcFirstLastPara="1" wrap="square" lIns="91425" tIns="91425" rIns="91425" bIns="91425" anchor="t" anchorCtr="0">
            <a:noAutofit/>
          </a:bodyPr>
          <a:lstStyle>
            <a:lvl1pPr marL="457200" lvl="0" indent="-307975" rtl="0">
              <a:spcBef>
                <a:spcPts val="0"/>
              </a:spcBef>
              <a:spcAft>
                <a:spcPts val="0"/>
              </a:spcAft>
              <a:buSzPts val="1250"/>
              <a:buChar char="●"/>
              <a:defRPr sz="1250"/>
            </a:lvl1pPr>
            <a:lvl2pPr marL="914400" lvl="1" indent="-307975" rtl="0">
              <a:spcBef>
                <a:spcPts val="1600"/>
              </a:spcBef>
              <a:spcAft>
                <a:spcPts val="0"/>
              </a:spcAft>
              <a:buSzPts val="1250"/>
              <a:buChar char="○"/>
              <a:defRPr sz="1250"/>
            </a:lvl2pPr>
            <a:lvl3pPr marL="1371600" lvl="2" indent="-307975" rtl="0">
              <a:spcBef>
                <a:spcPts val="1600"/>
              </a:spcBef>
              <a:spcAft>
                <a:spcPts val="0"/>
              </a:spcAft>
              <a:buSzPts val="1250"/>
              <a:buChar char="■"/>
              <a:defRPr sz="1250"/>
            </a:lvl3pPr>
            <a:lvl4pPr marL="1828800" lvl="3" indent="-307975" rtl="0">
              <a:spcBef>
                <a:spcPts val="1600"/>
              </a:spcBef>
              <a:spcAft>
                <a:spcPts val="0"/>
              </a:spcAft>
              <a:buSzPts val="1250"/>
              <a:buChar char="●"/>
              <a:defRPr sz="1250"/>
            </a:lvl4pPr>
            <a:lvl5pPr marL="2286000" lvl="4" indent="-307975" rtl="0">
              <a:spcBef>
                <a:spcPts val="1600"/>
              </a:spcBef>
              <a:spcAft>
                <a:spcPts val="0"/>
              </a:spcAft>
              <a:buSzPts val="1250"/>
              <a:buChar char="○"/>
              <a:defRPr sz="1250"/>
            </a:lvl5pPr>
            <a:lvl6pPr marL="2743200" lvl="5" indent="-307975" rtl="0">
              <a:spcBef>
                <a:spcPts val="1600"/>
              </a:spcBef>
              <a:spcAft>
                <a:spcPts val="0"/>
              </a:spcAft>
              <a:buSzPts val="1250"/>
              <a:buChar char="■"/>
              <a:defRPr sz="1250"/>
            </a:lvl6pPr>
            <a:lvl7pPr marL="3200400" lvl="6" indent="-307975" rtl="0">
              <a:spcBef>
                <a:spcPts val="1600"/>
              </a:spcBef>
              <a:spcAft>
                <a:spcPts val="0"/>
              </a:spcAft>
              <a:buSzPts val="1250"/>
              <a:buChar char="●"/>
              <a:defRPr sz="1250"/>
            </a:lvl7pPr>
            <a:lvl8pPr marL="3657600" lvl="7" indent="-307975" rtl="0">
              <a:spcBef>
                <a:spcPts val="1600"/>
              </a:spcBef>
              <a:spcAft>
                <a:spcPts val="0"/>
              </a:spcAft>
              <a:buSzPts val="1250"/>
              <a:buChar char="○"/>
              <a:defRPr sz="1250"/>
            </a:lvl8pPr>
            <a:lvl9pPr marL="4114800" lvl="8" indent="-307975" rtl="0">
              <a:spcBef>
                <a:spcPts val="1600"/>
              </a:spcBef>
              <a:spcAft>
                <a:spcPts val="1600"/>
              </a:spcAft>
              <a:buSzPts val="1250"/>
              <a:buChar char="■"/>
              <a:defRPr sz="1250"/>
            </a:lvl9pPr>
          </a:lstStyle>
          <a:p>
            <a:endParaRPr/>
          </a:p>
        </p:txBody>
      </p:sp>
      <p:sp>
        <p:nvSpPr>
          <p:cNvPr id="377" name="Google Shape;377;p13"/>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78" name="Google Shape;378;p13"/>
          <p:cNvGrpSpPr/>
          <p:nvPr/>
        </p:nvGrpSpPr>
        <p:grpSpPr>
          <a:xfrm>
            <a:off x="8448738" y="4410575"/>
            <a:ext cx="229075" cy="1063850"/>
            <a:chOff x="6963625" y="2302750"/>
            <a:chExt cx="229075" cy="1063850"/>
          </a:xfrm>
        </p:grpSpPr>
        <p:sp>
          <p:nvSpPr>
            <p:cNvPr id="379" name="Google Shape;379;p13"/>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389"/>
        <p:cNvGrpSpPr/>
        <p:nvPr/>
      </p:nvGrpSpPr>
      <p:grpSpPr>
        <a:xfrm>
          <a:off x="0" y="0"/>
          <a:ext cx="0" cy="0"/>
          <a:chOff x="0" y="0"/>
          <a:chExt cx="0" cy="0"/>
        </a:xfrm>
      </p:grpSpPr>
      <p:sp>
        <p:nvSpPr>
          <p:cNvPr id="390" name="Google Shape;390;p14"/>
          <p:cNvSpPr txBox="1">
            <a:spLocks noGrp="1"/>
          </p:cNvSpPr>
          <p:nvPr>
            <p:ph type="title" hasCustomPrompt="1"/>
          </p:nvPr>
        </p:nvSpPr>
        <p:spPr>
          <a:xfrm>
            <a:off x="186807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14"/>
          <p:cNvSpPr txBox="1">
            <a:spLocks noGrp="1"/>
          </p:cNvSpPr>
          <p:nvPr>
            <p:ph type="title" idx="2"/>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92" name="Google Shape;392;p14"/>
          <p:cNvGrpSpPr/>
          <p:nvPr/>
        </p:nvGrpSpPr>
        <p:grpSpPr>
          <a:xfrm>
            <a:off x="8448738" y="4410575"/>
            <a:ext cx="229075" cy="1063850"/>
            <a:chOff x="6963625" y="2302750"/>
            <a:chExt cx="229075" cy="1063850"/>
          </a:xfrm>
        </p:grpSpPr>
        <p:sp>
          <p:nvSpPr>
            <p:cNvPr id="393" name="Google Shape;393;p14"/>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4"/>
          <p:cNvSpPr txBox="1">
            <a:spLocks noGrp="1"/>
          </p:cNvSpPr>
          <p:nvPr>
            <p:ph type="title" idx="3"/>
          </p:nvPr>
        </p:nvSpPr>
        <p:spPr>
          <a:xfrm>
            <a:off x="189552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4" name="Google Shape;404;p14"/>
          <p:cNvSpPr txBox="1">
            <a:spLocks noGrp="1"/>
          </p:cNvSpPr>
          <p:nvPr>
            <p:ph type="subTitle" idx="1"/>
          </p:nvPr>
        </p:nvSpPr>
        <p:spPr>
          <a:xfrm>
            <a:off x="189552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5" name="Google Shape;405;p14"/>
          <p:cNvSpPr txBox="1">
            <a:spLocks noGrp="1"/>
          </p:cNvSpPr>
          <p:nvPr>
            <p:ph type="title" idx="4" hasCustomPrompt="1"/>
          </p:nvPr>
        </p:nvSpPr>
        <p:spPr>
          <a:xfrm>
            <a:off x="438732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6" name="Google Shape;406;p14"/>
          <p:cNvSpPr txBox="1">
            <a:spLocks noGrp="1"/>
          </p:cNvSpPr>
          <p:nvPr>
            <p:ph type="title" idx="5"/>
          </p:nvPr>
        </p:nvSpPr>
        <p:spPr>
          <a:xfrm>
            <a:off x="441477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7" name="Google Shape;407;p14"/>
          <p:cNvSpPr txBox="1">
            <a:spLocks noGrp="1"/>
          </p:cNvSpPr>
          <p:nvPr>
            <p:ph type="subTitle" idx="6"/>
          </p:nvPr>
        </p:nvSpPr>
        <p:spPr>
          <a:xfrm>
            <a:off x="441477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8" name="Google Shape;408;p14"/>
          <p:cNvSpPr txBox="1">
            <a:spLocks noGrp="1"/>
          </p:cNvSpPr>
          <p:nvPr>
            <p:ph type="title" idx="7" hasCustomPrompt="1"/>
          </p:nvPr>
        </p:nvSpPr>
        <p:spPr>
          <a:xfrm>
            <a:off x="1868075" y="2787617"/>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9" name="Google Shape;409;p14"/>
          <p:cNvSpPr txBox="1">
            <a:spLocks noGrp="1"/>
          </p:cNvSpPr>
          <p:nvPr>
            <p:ph type="title" idx="8"/>
          </p:nvPr>
        </p:nvSpPr>
        <p:spPr>
          <a:xfrm>
            <a:off x="189552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0" name="Google Shape;410;p14"/>
          <p:cNvSpPr txBox="1">
            <a:spLocks noGrp="1"/>
          </p:cNvSpPr>
          <p:nvPr>
            <p:ph type="subTitle" idx="9"/>
          </p:nvPr>
        </p:nvSpPr>
        <p:spPr>
          <a:xfrm>
            <a:off x="189552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1" name="Google Shape;411;p14"/>
          <p:cNvSpPr txBox="1">
            <a:spLocks noGrp="1"/>
          </p:cNvSpPr>
          <p:nvPr>
            <p:ph type="title" idx="13" hasCustomPrompt="1"/>
          </p:nvPr>
        </p:nvSpPr>
        <p:spPr>
          <a:xfrm>
            <a:off x="4387325" y="2792904"/>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2" name="Google Shape;412;p14"/>
          <p:cNvSpPr txBox="1">
            <a:spLocks noGrp="1"/>
          </p:cNvSpPr>
          <p:nvPr>
            <p:ph type="title" idx="14"/>
          </p:nvPr>
        </p:nvSpPr>
        <p:spPr>
          <a:xfrm>
            <a:off x="441477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3" name="Google Shape;413;p14"/>
          <p:cNvSpPr txBox="1">
            <a:spLocks noGrp="1"/>
          </p:cNvSpPr>
          <p:nvPr>
            <p:ph type="subTitle" idx="15"/>
          </p:nvPr>
        </p:nvSpPr>
        <p:spPr>
          <a:xfrm>
            <a:off x="441477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14" name="Google Shape;414;p14"/>
          <p:cNvGrpSpPr/>
          <p:nvPr/>
        </p:nvGrpSpPr>
        <p:grpSpPr>
          <a:xfrm>
            <a:off x="-1506120" y="477917"/>
            <a:ext cx="2628932" cy="1556794"/>
            <a:chOff x="3787500" y="1780975"/>
            <a:chExt cx="598750" cy="354550"/>
          </a:xfrm>
        </p:grpSpPr>
        <p:sp>
          <p:nvSpPr>
            <p:cNvPr id="415" name="Google Shape;415;p14"/>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4"/>
          <p:cNvGrpSpPr/>
          <p:nvPr/>
        </p:nvGrpSpPr>
        <p:grpSpPr>
          <a:xfrm>
            <a:off x="7337015" y="-438480"/>
            <a:ext cx="1165899" cy="1165899"/>
            <a:chOff x="4577450" y="2046575"/>
            <a:chExt cx="388400" cy="388400"/>
          </a:xfrm>
        </p:grpSpPr>
        <p:sp>
          <p:nvSpPr>
            <p:cNvPr id="456" name="Google Shape;456;p14"/>
            <p:cNvSpPr/>
            <p:nvPr/>
          </p:nvSpPr>
          <p:spPr>
            <a:xfrm>
              <a:off x="4577450" y="2046575"/>
              <a:ext cx="77300" cy="77300"/>
            </a:xfrm>
            <a:custGeom>
              <a:avLst/>
              <a:gdLst/>
              <a:ahLst/>
              <a:cxnLst/>
              <a:rect l="l" t="t" r="r" b="b"/>
              <a:pathLst>
                <a:path w="3092" h="3092" extrusionOk="0">
                  <a:moveTo>
                    <a:pt x="1410" y="1"/>
                  </a:moveTo>
                  <a:lnTo>
                    <a:pt x="1" y="1410"/>
                  </a:lnTo>
                  <a:lnTo>
                    <a:pt x="1" y="3092"/>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577450" y="2046575"/>
              <a:ext cx="143725" cy="143750"/>
            </a:xfrm>
            <a:custGeom>
              <a:avLst/>
              <a:gdLst/>
              <a:ahLst/>
              <a:cxnLst/>
              <a:rect l="l" t="t" r="r" b="b"/>
              <a:pathLst>
                <a:path w="5749" h="5750" extrusionOk="0">
                  <a:moveTo>
                    <a:pt x="4067" y="1"/>
                  </a:moveTo>
                  <a:lnTo>
                    <a:pt x="1" y="4066"/>
                  </a:lnTo>
                  <a:lnTo>
                    <a:pt x="1" y="5749"/>
                  </a:lnTo>
                  <a:lnTo>
                    <a:pt x="574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577450" y="2046575"/>
              <a:ext cx="210175" cy="210150"/>
            </a:xfrm>
            <a:custGeom>
              <a:avLst/>
              <a:gdLst/>
              <a:ahLst/>
              <a:cxnLst/>
              <a:rect l="l" t="t" r="r" b="b"/>
              <a:pathLst>
                <a:path w="8407" h="8406" extrusionOk="0">
                  <a:moveTo>
                    <a:pt x="6724" y="1"/>
                  </a:moveTo>
                  <a:lnTo>
                    <a:pt x="1" y="6723"/>
                  </a:lnTo>
                  <a:lnTo>
                    <a:pt x="1" y="8405"/>
                  </a:lnTo>
                  <a:lnTo>
                    <a:pt x="8406"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577450" y="2046575"/>
              <a:ext cx="276575" cy="276575"/>
            </a:xfrm>
            <a:custGeom>
              <a:avLst/>
              <a:gdLst/>
              <a:ahLst/>
              <a:cxnLst/>
              <a:rect l="l" t="t" r="r" b="b"/>
              <a:pathLst>
                <a:path w="11063" h="11063" extrusionOk="0">
                  <a:moveTo>
                    <a:pt x="9381" y="1"/>
                  </a:moveTo>
                  <a:lnTo>
                    <a:pt x="1" y="9381"/>
                  </a:lnTo>
                  <a:lnTo>
                    <a:pt x="1" y="11063"/>
                  </a:lnTo>
                  <a:lnTo>
                    <a:pt x="1106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4577450" y="2046575"/>
              <a:ext cx="343000" cy="343000"/>
            </a:xfrm>
            <a:custGeom>
              <a:avLst/>
              <a:gdLst/>
              <a:ahLst/>
              <a:cxnLst/>
              <a:rect l="l" t="t" r="r" b="b"/>
              <a:pathLst>
                <a:path w="13720" h="13720" extrusionOk="0">
                  <a:moveTo>
                    <a:pt x="12038" y="1"/>
                  </a:moveTo>
                  <a:lnTo>
                    <a:pt x="1" y="12037"/>
                  </a:lnTo>
                  <a:lnTo>
                    <a:pt x="1" y="13720"/>
                  </a:lnTo>
                  <a:lnTo>
                    <a:pt x="13720"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4577450" y="2046575"/>
              <a:ext cx="388400" cy="388400"/>
            </a:xfrm>
            <a:custGeom>
              <a:avLst/>
              <a:gdLst/>
              <a:ahLst/>
              <a:cxnLst/>
              <a:rect l="l" t="t" r="r" b="b"/>
              <a:pathLst>
                <a:path w="15536" h="15536" extrusionOk="0">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4622850" y="2091975"/>
              <a:ext cx="343000" cy="343000"/>
            </a:xfrm>
            <a:custGeom>
              <a:avLst/>
              <a:gdLst/>
              <a:ahLst/>
              <a:cxnLst/>
              <a:rect l="l" t="t" r="r" b="b"/>
              <a:pathLst>
                <a:path w="13720" h="13720" extrusionOk="0">
                  <a:moveTo>
                    <a:pt x="13719" y="1"/>
                  </a:moveTo>
                  <a:lnTo>
                    <a:pt x="1" y="13720"/>
                  </a:lnTo>
                  <a:lnTo>
                    <a:pt x="1682" y="13720"/>
                  </a:lnTo>
                  <a:lnTo>
                    <a:pt x="13719" y="1683"/>
                  </a:lnTo>
                  <a:lnTo>
                    <a:pt x="1371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4689275" y="2158400"/>
              <a:ext cx="276575" cy="276575"/>
            </a:xfrm>
            <a:custGeom>
              <a:avLst/>
              <a:gdLst/>
              <a:ahLst/>
              <a:cxnLst/>
              <a:rect l="l" t="t" r="r" b="b"/>
              <a:pathLst>
                <a:path w="11063" h="11063" extrusionOk="0">
                  <a:moveTo>
                    <a:pt x="11062" y="0"/>
                  </a:moveTo>
                  <a:lnTo>
                    <a:pt x="1" y="11063"/>
                  </a:lnTo>
                  <a:lnTo>
                    <a:pt x="1683" y="11063"/>
                  </a:lnTo>
                  <a:lnTo>
                    <a:pt x="11062" y="1683"/>
                  </a:lnTo>
                  <a:lnTo>
                    <a:pt x="1106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4755700" y="2224825"/>
              <a:ext cx="210150" cy="210150"/>
            </a:xfrm>
            <a:custGeom>
              <a:avLst/>
              <a:gdLst/>
              <a:ahLst/>
              <a:cxnLst/>
              <a:rect l="l" t="t" r="r" b="b"/>
              <a:pathLst>
                <a:path w="8406" h="8406" extrusionOk="0">
                  <a:moveTo>
                    <a:pt x="8405" y="0"/>
                  </a:moveTo>
                  <a:lnTo>
                    <a:pt x="0" y="8406"/>
                  </a:lnTo>
                  <a:lnTo>
                    <a:pt x="1682" y="8406"/>
                  </a:lnTo>
                  <a:lnTo>
                    <a:pt x="8405" y="1682"/>
                  </a:lnTo>
                  <a:lnTo>
                    <a:pt x="8405"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4822125" y="2291250"/>
              <a:ext cx="143725" cy="143725"/>
            </a:xfrm>
            <a:custGeom>
              <a:avLst/>
              <a:gdLst/>
              <a:ahLst/>
              <a:cxnLst/>
              <a:rect l="l" t="t" r="r" b="b"/>
              <a:pathLst>
                <a:path w="5749" h="5749" extrusionOk="0">
                  <a:moveTo>
                    <a:pt x="5748" y="1"/>
                  </a:moveTo>
                  <a:lnTo>
                    <a:pt x="0" y="5749"/>
                  </a:lnTo>
                  <a:lnTo>
                    <a:pt x="1682" y="5749"/>
                  </a:lnTo>
                  <a:lnTo>
                    <a:pt x="5748" y="1682"/>
                  </a:lnTo>
                  <a:lnTo>
                    <a:pt x="5748"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4888550" y="2357650"/>
              <a:ext cx="77300" cy="77325"/>
            </a:xfrm>
            <a:custGeom>
              <a:avLst/>
              <a:gdLst/>
              <a:ahLst/>
              <a:cxnLst/>
              <a:rect l="l" t="t" r="r" b="b"/>
              <a:pathLst>
                <a:path w="3092" h="3093" extrusionOk="0">
                  <a:moveTo>
                    <a:pt x="3091" y="1"/>
                  </a:moveTo>
                  <a:lnTo>
                    <a:pt x="1" y="3093"/>
                  </a:lnTo>
                  <a:lnTo>
                    <a:pt x="1682" y="3093"/>
                  </a:lnTo>
                  <a:lnTo>
                    <a:pt x="3091" y="1683"/>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TITLE_AND_BODY_1_1">
    <p:spTree>
      <p:nvGrpSpPr>
        <p:cNvPr id="1" name="Shape 467"/>
        <p:cNvGrpSpPr/>
        <p:nvPr/>
      </p:nvGrpSpPr>
      <p:grpSpPr>
        <a:xfrm>
          <a:off x="0" y="0"/>
          <a:ext cx="0" cy="0"/>
          <a:chOff x="0" y="0"/>
          <a:chExt cx="0" cy="0"/>
        </a:xfrm>
      </p:grpSpPr>
      <p:sp>
        <p:nvSpPr>
          <p:cNvPr id="468" name="Google Shape;468;p15"/>
          <p:cNvSpPr txBox="1">
            <a:spLocks noGrp="1"/>
          </p:cNvSpPr>
          <p:nvPr>
            <p:ph type="title"/>
          </p:nvPr>
        </p:nvSpPr>
        <p:spPr>
          <a:xfrm>
            <a:off x="1147325" y="2420975"/>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9" name="Google Shape;469;p15"/>
          <p:cNvSpPr txBox="1">
            <a:spLocks noGrp="1"/>
          </p:cNvSpPr>
          <p:nvPr>
            <p:ph type="subTitle" idx="1"/>
          </p:nvPr>
        </p:nvSpPr>
        <p:spPr>
          <a:xfrm>
            <a:off x="1147325" y="3291253"/>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15"/>
          <p:cNvSpPr txBox="1">
            <a:spLocks noGrp="1"/>
          </p:cNvSpPr>
          <p:nvPr>
            <p:ph type="title" idx="2"/>
          </p:nvPr>
        </p:nvSpPr>
        <p:spPr>
          <a:xfrm>
            <a:off x="5001177" y="2426250"/>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71" name="Google Shape;471;p15"/>
          <p:cNvSpPr txBox="1">
            <a:spLocks noGrp="1"/>
          </p:cNvSpPr>
          <p:nvPr>
            <p:ph type="subTitle" idx="3"/>
          </p:nvPr>
        </p:nvSpPr>
        <p:spPr>
          <a:xfrm>
            <a:off x="5001176" y="3299557"/>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15"/>
          <p:cNvSpPr/>
          <p:nvPr/>
        </p:nvSpPr>
        <p:spPr>
          <a:xfrm>
            <a:off x="-1063250" y="10421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15"/>
          <p:cNvGrpSpPr/>
          <p:nvPr/>
        </p:nvGrpSpPr>
        <p:grpSpPr>
          <a:xfrm>
            <a:off x="8515455" y="4529233"/>
            <a:ext cx="715255" cy="715390"/>
            <a:chOff x="3427575" y="3519600"/>
            <a:chExt cx="132725" cy="132750"/>
          </a:xfrm>
        </p:grpSpPr>
        <p:sp>
          <p:nvSpPr>
            <p:cNvPr id="474" name="Google Shape;474;p15"/>
            <p:cNvSpPr/>
            <p:nvPr/>
          </p:nvSpPr>
          <p:spPr>
            <a:xfrm>
              <a:off x="3427575" y="3519775"/>
              <a:ext cx="132575" cy="132575"/>
            </a:xfrm>
            <a:custGeom>
              <a:avLst/>
              <a:gdLst/>
              <a:ahLst/>
              <a:cxnLst/>
              <a:rect l="l" t="t" r="r" b="b"/>
              <a:pathLst>
                <a:path w="5303" h="5303" extrusionOk="0">
                  <a:moveTo>
                    <a:pt x="4001" y="1"/>
                  </a:moveTo>
                  <a:lnTo>
                    <a:pt x="1" y="4001"/>
                  </a:lnTo>
                  <a:lnTo>
                    <a:pt x="1303" y="5302"/>
                  </a:lnTo>
                  <a:lnTo>
                    <a:pt x="5302" y="1304"/>
                  </a:lnTo>
                  <a:lnTo>
                    <a:pt x="4001"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3427750" y="3519600"/>
              <a:ext cx="132550" cy="132550"/>
            </a:xfrm>
            <a:custGeom>
              <a:avLst/>
              <a:gdLst/>
              <a:ahLst/>
              <a:cxnLst/>
              <a:rect l="l" t="t" r="r" b="b"/>
              <a:pathLst>
                <a:path w="5302" h="5302" extrusionOk="0">
                  <a:moveTo>
                    <a:pt x="1303" y="0"/>
                  </a:moveTo>
                  <a:lnTo>
                    <a:pt x="1" y="1302"/>
                  </a:lnTo>
                  <a:lnTo>
                    <a:pt x="4000" y="5302"/>
                  </a:lnTo>
                  <a:lnTo>
                    <a:pt x="5302" y="3999"/>
                  </a:lnTo>
                  <a:lnTo>
                    <a:pt x="130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5"/>
          <p:cNvGrpSpPr/>
          <p:nvPr/>
        </p:nvGrpSpPr>
        <p:grpSpPr>
          <a:xfrm>
            <a:off x="7881934" y="300746"/>
            <a:ext cx="1459393" cy="864251"/>
            <a:chOff x="3787500" y="1780975"/>
            <a:chExt cx="598750" cy="354550"/>
          </a:xfrm>
        </p:grpSpPr>
        <p:sp>
          <p:nvSpPr>
            <p:cNvPr id="477" name="Google Shape;477;p15"/>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 Credits">
  <p:cSld name="TITLE_AND_BODY_1_2_1_1">
    <p:spTree>
      <p:nvGrpSpPr>
        <p:cNvPr id="1" name="Shape 735"/>
        <p:cNvGrpSpPr/>
        <p:nvPr/>
      </p:nvGrpSpPr>
      <p:grpSpPr>
        <a:xfrm>
          <a:off x="0" y="0"/>
          <a:ext cx="0" cy="0"/>
          <a:chOff x="0" y="0"/>
          <a:chExt cx="0" cy="0"/>
        </a:xfrm>
      </p:grpSpPr>
      <p:sp>
        <p:nvSpPr>
          <p:cNvPr id="736" name="Google Shape;736;p19"/>
          <p:cNvSpPr txBox="1">
            <a:spLocks noGrp="1"/>
          </p:cNvSpPr>
          <p:nvPr>
            <p:ph type="title"/>
          </p:nvPr>
        </p:nvSpPr>
        <p:spPr>
          <a:xfrm>
            <a:off x="3327000" y="480723"/>
            <a:ext cx="2490000" cy="96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37" name="Google Shape;737;p19"/>
          <p:cNvSpPr txBox="1">
            <a:spLocks noGrp="1"/>
          </p:cNvSpPr>
          <p:nvPr>
            <p:ph type="subTitle" idx="1"/>
          </p:nvPr>
        </p:nvSpPr>
        <p:spPr>
          <a:xfrm>
            <a:off x="2694750" y="1519145"/>
            <a:ext cx="3754500" cy="14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grpSp>
        <p:nvGrpSpPr>
          <p:cNvPr id="738" name="Google Shape;738;p19"/>
          <p:cNvGrpSpPr/>
          <p:nvPr/>
        </p:nvGrpSpPr>
        <p:grpSpPr>
          <a:xfrm>
            <a:off x="191056" y="3920210"/>
            <a:ext cx="2052698" cy="2052613"/>
            <a:chOff x="3088025" y="3941925"/>
            <a:chExt cx="600450" cy="600425"/>
          </a:xfrm>
        </p:grpSpPr>
        <p:sp>
          <p:nvSpPr>
            <p:cNvPr id="739" name="Google Shape;739;p19"/>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19"/>
          <p:cNvSpPr/>
          <p:nvPr/>
        </p:nvSpPr>
        <p:spPr>
          <a:xfrm>
            <a:off x="6507500" y="40452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19"/>
          <p:cNvGrpSpPr/>
          <p:nvPr/>
        </p:nvGrpSpPr>
        <p:grpSpPr>
          <a:xfrm>
            <a:off x="8769625" y="3768025"/>
            <a:ext cx="229075" cy="1063850"/>
            <a:chOff x="6963625" y="2302750"/>
            <a:chExt cx="229075" cy="1063850"/>
          </a:xfrm>
        </p:grpSpPr>
        <p:sp>
          <p:nvSpPr>
            <p:cNvPr id="783" name="Google Shape;783;p19"/>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19"/>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txBox="1"/>
          <p:nvPr/>
        </p:nvSpPr>
        <p:spPr>
          <a:xfrm>
            <a:off x="2569500" y="3394625"/>
            <a:ext cx="4005000" cy="755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lt2"/>
                </a:solidFill>
                <a:latin typeface="Montserrat" panose="00000500000000000000"/>
                <a:ea typeface="Montserrat" panose="00000500000000000000"/>
                <a:cs typeface="Montserrat" panose="00000500000000000000"/>
                <a:sym typeface="Montserrat" panose="00000500000000000000"/>
              </a:rPr>
              <a:t>CREDITS: This presentation template was created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 including icons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 and infographics &amp; images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4"/>
              </a:rPr>
              <a:t>Freepik</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a:t>
            </a:r>
            <a:endParaRPr sz="1200">
              <a:solidFill>
                <a:schemeClr val="lt2"/>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IG_NUMBER_1">
    <p:spTree>
      <p:nvGrpSpPr>
        <p:cNvPr id="1" name="Shape 7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797"/>
        <p:cNvGrpSpPr/>
        <p:nvPr/>
      </p:nvGrpSpPr>
      <p:grpSpPr>
        <a:xfrm>
          <a:off x="0" y="0"/>
          <a:ext cx="0" cy="0"/>
          <a:chOff x="0" y="0"/>
          <a:chExt cx="0" cy="0"/>
        </a:xfrm>
      </p:grpSpPr>
      <p:grpSp>
        <p:nvGrpSpPr>
          <p:cNvPr id="798" name="Google Shape;798;p21"/>
          <p:cNvGrpSpPr/>
          <p:nvPr/>
        </p:nvGrpSpPr>
        <p:grpSpPr>
          <a:xfrm>
            <a:off x="191056" y="3920210"/>
            <a:ext cx="2052698" cy="2052613"/>
            <a:chOff x="3088025" y="3941925"/>
            <a:chExt cx="600450" cy="600425"/>
          </a:xfrm>
        </p:grpSpPr>
        <p:sp>
          <p:nvSpPr>
            <p:cNvPr id="799" name="Google Shape;799;p21"/>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1"/>
          <p:cNvGrpSpPr/>
          <p:nvPr/>
        </p:nvGrpSpPr>
        <p:grpSpPr>
          <a:xfrm>
            <a:off x="8769625" y="3768025"/>
            <a:ext cx="229075" cy="1063850"/>
            <a:chOff x="6963625" y="2302750"/>
            <a:chExt cx="229075" cy="1063850"/>
          </a:xfrm>
        </p:grpSpPr>
        <p:sp>
          <p:nvSpPr>
            <p:cNvPr id="842" name="Google Shape;842;p21"/>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1"/>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cuerpo 1">
  <p:cSld name="TITLE_AND_BODY_2">
    <p:spTree>
      <p:nvGrpSpPr>
        <p:cNvPr id="1" name="Shape 854"/>
        <p:cNvGrpSpPr/>
        <p:nvPr/>
      </p:nvGrpSpPr>
      <p:grpSpPr>
        <a:xfrm>
          <a:off x="0" y="0"/>
          <a:ext cx="0" cy="0"/>
          <a:chOff x="0" y="0"/>
          <a:chExt cx="0" cy="0"/>
        </a:xfrm>
      </p:grpSpPr>
      <p:sp>
        <p:nvSpPr>
          <p:cNvPr id="855" name="Google Shape;855;p22"/>
          <p:cNvSpPr/>
          <p:nvPr/>
        </p:nvSpPr>
        <p:spPr>
          <a:xfrm>
            <a:off x="450" y="-42050"/>
            <a:ext cx="5860200" cy="5185500"/>
          </a:xfrm>
          <a:prstGeom prst="rtTriangle">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1034350" y="36698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22"/>
          <p:cNvGrpSpPr/>
          <p:nvPr/>
        </p:nvGrpSpPr>
        <p:grpSpPr>
          <a:xfrm>
            <a:off x="8127911" y="138841"/>
            <a:ext cx="870735" cy="750197"/>
            <a:chOff x="7278350" y="4476150"/>
            <a:chExt cx="397850" cy="342775"/>
          </a:xfrm>
        </p:grpSpPr>
        <p:sp>
          <p:nvSpPr>
            <p:cNvPr id="858" name="Google Shape;858;p22"/>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966">
            <a:alpha val="37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panose="00000500000000000000"/>
              <a:buNone/>
              <a:defRPr sz="2800" b="1">
                <a:solidFill>
                  <a:schemeClr val="lt2"/>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Montserrat" panose="00000500000000000000"/>
              <a:buChar char="●"/>
              <a:defRPr sz="1800">
                <a:solidFill>
                  <a:schemeClr val="lt2"/>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15000"/>
              </a:lnSpc>
              <a:spcBef>
                <a:spcPts val="1600"/>
              </a:spcBef>
              <a:spcAft>
                <a:spcPts val="160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587404" y="1555534"/>
            <a:ext cx="7981950" cy="1747267"/>
          </a:xfrm>
          <a:prstGeom prst="rect">
            <a:avLst/>
          </a:prstGeom>
        </p:spPr>
        <p:txBody>
          <a:bodyPr spcFirstLastPara="1" wrap="square" lIns="91425" tIns="91425" rIns="91425" bIns="91425" anchor="ctr" anchorCtr="0">
            <a:noAutofit/>
          </a:bodyPr>
          <a:lstStyle/>
          <a:p>
            <a:pPr algn="ctr"/>
            <a:r>
              <a:rPr lang="vi-VN" sz="2200" dirty="0">
                <a:solidFill>
                  <a:schemeClr val="tx1"/>
                </a:solidFill>
                <a:latin typeface="+mj-lt"/>
                <a:ea typeface="Roboto" panose="02000000000000000000" pitchFamily="2" charset="0"/>
              </a:rPr>
              <a:t>BỘ MÔN:</a:t>
            </a:r>
            <a:br>
              <a:rPr lang="en-US" sz="2200" dirty="0">
                <a:solidFill>
                  <a:schemeClr val="tx1"/>
                </a:solidFill>
                <a:latin typeface="+mj-lt"/>
                <a:ea typeface="Roboto" panose="02000000000000000000" pitchFamily="2" charset="0"/>
              </a:rPr>
            </a:br>
            <a:r>
              <a:rPr lang="en-US" sz="2800"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t>ĐIỆN TOÁN ĐÁM MÂY</a:t>
            </a:r>
            <a:br>
              <a:rPr lang="en-US" sz="2800"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br>
            <a:br>
              <a:rPr lang="en-US" sz="2200" dirty="0">
                <a:solidFill>
                  <a:schemeClr val="tx1"/>
                </a:solidFill>
                <a:latin typeface="+mj-lt"/>
                <a:ea typeface="Roboto" panose="02000000000000000000" pitchFamily="2" charset="0"/>
              </a:rPr>
            </a:br>
            <a:endParaRPr sz="2200" dirty="0">
              <a:solidFill>
                <a:schemeClr val="tx1"/>
              </a:solidFill>
              <a:latin typeface="+mj-lt"/>
            </a:endParaRPr>
          </a:p>
        </p:txBody>
      </p:sp>
      <p:sp>
        <p:nvSpPr>
          <p:cNvPr id="9" name="Google Shape;524;p33"/>
          <p:cNvSpPr txBox="1">
            <a:spLocks/>
          </p:cNvSpPr>
          <p:nvPr/>
        </p:nvSpPr>
        <p:spPr>
          <a:xfrm>
            <a:off x="188752" y="2992812"/>
            <a:ext cx="8766495" cy="1536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spcAft>
                <a:spcPts val="1200"/>
              </a:spcAft>
            </a:pP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Tên</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đề</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tài</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a:t>
            </a:r>
          </a:p>
          <a:p>
            <a:pPr algn="ctr"/>
            <a:r>
              <a:rPr lang="en-US" sz="28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TÌM HIỂU VỀ AMAZON </a:t>
            </a:r>
            <a:r>
              <a:rPr lang="en-US" sz="2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CLOUDFRONT</a:t>
            </a:r>
            <a:endParaRPr lang="en-US" sz="28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br>
              <a:rPr lang="vi-VN" sz="2400" dirty="0">
                <a:solidFill>
                  <a:srgbClr val="FF0000"/>
                </a:solidFill>
                <a:latin typeface="+mj-lt"/>
                <a:ea typeface="Roboto" panose="02000000000000000000" pitchFamily="2" charset="0"/>
              </a:rPr>
            </a:br>
            <a:br>
              <a:rPr lang="vi-VN" sz="2400" dirty="0">
                <a:solidFill>
                  <a:srgbClr val="FF0000"/>
                </a:solidFill>
                <a:latin typeface="+mj-lt"/>
                <a:ea typeface="Roboto" panose="02000000000000000000" pitchFamily="2" charset="0"/>
              </a:rPr>
            </a:br>
            <a:endParaRPr lang="vi-VN" sz="2400" dirty="0">
              <a:solidFill>
                <a:srgbClr val="FF0000"/>
              </a:solidFill>
              <a:latin typeface="+mj-lt"/>
            </a:endParaRPr>
          </a:p>
        </p:txBody>
      </p:sp>
      <p:pic>
        <p:nvPicPr>
          <p:cNvPr id="2" name="Picture 1"/>
          <p:cNvPicPr>
            <a:picLocks noChangeAspect="1"/>
          </p:cNvPicPr>
          <p:nvPr/>
        </p:nvPicPr>
        <p:blipFill>
          <a:blip r:embed="rId3"/>
          <a:stretch>
            <a:fillRect/>
          </a:stretch>
        </p:blipFill>
        <p:spPr>
          <a:xfrm>
            <a:off x="0" y="0"/>
            <a:ext cx="6006517" cy="1635153"/>
          </a:xfrm>
          <a:prstGeom prst="rect">
            <a:avLst/>
          </a:prstGeom>
        </p:spPr>
      </p:pic>
      <p:pic>
        <p:nvPicPr>
          <p:cNvPr id="10" name="Picture 2" descr="https://fit.hcmute.edu.vn/Resources/Images/SubDomain/fit/logo-cntt20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541" y="197873"/>
            <a:ext cx="1513270" cy="123940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24;p33">
            <a:extLst>
              <a:ext uri="{FF2B5EF4-FFF2-40B4-BE49-F238E27FC236}">
                <a16:creationId xmlns:a16="http://schemas.microsoft.com/office/drawing/2014/main" id="{98478B81-0C1E-C314-B5DC-0E4A44F1F5F7}"/>
              </a:ext>
            </a:extLst>
          </p:cNvPr>
          <p:cNvSpPr txBox="1">
            <a:spLocks/>
          </p:cNvSpPr>
          <p:nvPr/>
        </p:nvSpPr>
        <p:spPr>
          <a:xfrm>
            <a:off x="581024" y="4223643"/>
            <a:ext cx="7981950" cy="873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200" dirty="0">
                <a:solidFill>
                  <a:schemeClr val="tx1"/>
                </a:solidFill>
                <a:latin typeface="+mj-lt"/>
                <a:ea typeface="Roboto" panose="02000000000000000000" pitchFamily="2" charset="0"/>
              </a:rPr>
              <a:t>GVHD:  TS. HUỲNH XUÂN PHỤNG</a:t>
            </a:r>
            <a:br>
              <a:rPr lang="vi-VN" sz="2200" dirty="0">
                <a:solidFill>
                  <a:schemeClr val="tx1"/>
                </a:solidFill>
                <a:latin typeface="+mj-lt"/>
                <a:ea typeface="Roboto" panose="02000000000000000000" pitchFamily="2" charset="0"/>
              </a:rPr>
            </a:br>
            <a:endParaRPr lang="vi-VN" sz="2200" dirty="0">
              <a:solidFill>
                <a:schemeClr val="tx1"/>
              </a:solidFill>
              <a:latin typeface="+mj-lt"/>
            </a:endParaRPr>
          </a:p>
        </p:txBody>
      </p:sp>
    </p:spTree>
    <p:extLst>
      <p:ext uri="{BB962C8B-B14F-4D97-AF65-F5344CB8AC3E}">
        <p14:creationId xmlns:p14="http://schemas.microsoft.com/office/powerpoint/2010/main" val="35265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298612" y="1571412"/>
            <a:ext cx="5696374"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THỰC HIỆN</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Tree>
    <p:extLst>
      <p:ext uri="{BB962C8B-B14F-4D97-AF65-F5344CB8AC3E}">
        <p14:creationId xmlns:p14="http://schemas.microsoft.com/office/powerpoint/2010/main" val="375164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4. THỰC HIỆN</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819574" y="927946"/>
            <a:ext cx="7958667" cy="988907"/>
          </a:xfrm>
        </p:spPr>
        <p:txBody>
          <a:bodyPr/>
          <a:lstStyle/>
          <a:p>
            <a:pPr algn="just"/>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Cloufront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Web upload </a:t>
            </a:r>
            <a:r>
              <a:rPr lang="en-US" sz="2000" dirty="0" err="1">
                <a:latin typeface="Times New Roman" panose="02020603050405020304" pitchFamily="18" charset="0"/>
                <a:cs typeface="Times New Roman" panose="02020603050405020304" pitchFamily="18" charset="0"/>
              </a:rPr>
              <a:t>ảnh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29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278292" y="1735450"/>
            <a:ext cx="3881121"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CÔNG CỤ SỬ DỤNG</a:t>
            </a:r>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05</a:t>
            </a:r>
            <a:endParaRPr dirty="0"/>
          </a:p>
        </p:txBody>
      </p:sp>
    </p:spTree>
    <p:extLst>
      <p:ext uri="{BB962C8B-B14F-4D97-AF65-F5344CB8AC3E}">
        <p14:creationId xmlns:p14="http://schemas.microsoft.com/office/powerpoint/2010/main" val="340746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5. </a:t>
            </a:r>
            <a:r>
              <a:rPr lang="en-US" sz="2800" dirty="0" err="1"/>
              <a:t>Công</a:t>
            </a:r>
            <a:r>
              <a:rPr lang="en-US" sz="2800" dirty="0"/>
              <a:t> </a:t>
            </a:r>
            <a:r>
              <a:rPr lang="en-US" sz="2800" dirty="0" err="1"/>
              <a:t>cụ</a:t>
            </a:r>
            <a:r>
              <a:rPr lang="en-US" sz="2800" dirty="0"/>
              <a:t> </a:t>
            </a:r>
            <a:r>
              <a:rPr lang="en-US" sz="2800" dirty="0" err="1"/>
              <a:t>sử</a:t>
            </a:r>
            <a:r>
              <a:rPr lang="en-US" sz="2800" dirty="0"/>
              <a:t> </a:t>
            </a:r>
            <a:r>
              <a:rPr lang="en-US" sz="2800" dirty="0" err="1"/>
              <a:t>dụng</a:t>
            </a:r>
            <a:endParaRPr lang="en-US" sz="2800" dirty="0"/>
          </a:p>
        </p:txBody>
      </p:sp>
      <p:sp>
        <p:nvSpPr>
          <p:cNvPr id="4" name="Google Shape;556;p36">
            <a:extLst>
              <a:ext uri="{FF2B5EF4-FFF2-40B4-BE49-F238E27FC236}">
                <a16:creationId xmlns:a16="http://schemas.microsoft.com/office/drawing/2014/main" id="{7669272A-A206-D94F-7A22-4517D4FD8BCF}"/>
              </a:ext>
            </a:extLst>
          </p:cNvPr>
          <p:cNvSpPr txBox="1">
            <a:spLocks/>
          </p:cNvSpPr>
          <p:nvPr/>
        </p:nvSpPr>
        <p:spPr>
          <a:xfrm>
            <a:off x="2870532" y="4040666"/>
            <a:ext cx="4979868"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a:solidFill>
                  <a:schemeClr val="tx1"/>
                </a:solidFill>
              </a:rPr>
              <a:t>Amazon Web Services</a:t>
            </a:r>
          </a:p>
        </p:txBody>
      </p:sp>
      <p:pic>
        <p:nvPicPr>
          <p:cNvPr id="6" name="Picture 5">
            <a:extLst>
              <a:ext uri="{FF2B5EF4-FFF2-40B4-BE49-F238E27FC236}">
                <a16:creationId xmlns:a16="http://schemas.microsoft.com/office/drawing/2014/main" id="{3317E5AC-9C6A-38DA-0475-1A6BC01272B5}"/>
              </a:ext>
            </a:extLst>
          </p:cNvPr>
          <p:cNvPicPr>
            <a:picLocks noChangeAspect="1"/>
          </p:cNvPicPr>
          <p:nvPr/>
        </p:nvPicPr>
        <p:blipFill>
          <a:blip r:embed="rId3"/>
          <a:stretch>
            <a:fillRect/>
          </a:stretch>
        </p:blipFill>
        <p:spPr>
          <a:xfrm>
            <a:off x="1463766" y="633198"/>
            <a:ext cx="1087523" cy="1125776"/>
          </a:xfrm>
          <a:prstGeom prst="rect">
            <a:avLst/>
          </a:prstGeom>
        </p:spPr>
      </p:pic>
      <p:sp>
        <p:nvSpPr>
          <p:cNvPr id="9" name="Google Shape;556;p36">
            <a:extLst>
              <a:ext uri="{FF2B5EF4-FFF2-40B4-BE49-F238E27FC236}">
                <a16:creationId xmlns:a16="http://schemas.microsoft.com/office/drawing/2014/main" id="{1B6AE652-AB3F-82ED-8CF0-044FF3320F44}"/>
              </a:ext>
            </a:extLst>
          </p:cNvPr>
          <p:cNvSpPr txBox="1">
            <a:spLocks/>
          </p:cNvSpPr>
          <p:nvPr/>
        </p:nvSpPr>
        <p:spPr>
          <a:xfrm>
            <a:off x="2870532" y="1283872"/>
            <a:ext cx="4979868"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err="1">
                <a:solidFill>
                  <a:schemeClr val="tx1"/>
                </a:solidFill>
              </a:rPr>
              <a:t>Github</a:t>
            </a:r>
            <a:endParaRPr lang="en-US" sz="4000" b="0" dirty="0">
              <a:solidFill>
                <a:schemeClr val="tx1"/>
              </a:solidFill>
            </a:endParaRPr>
          </a:p>
        </p:txBody>
      </p:sp>
      <p:pic>
        <p:nvPicPr>
          <p:cNvPr id="11" name="Picture 10">
            <a:extLst>
              <a:ext uri="{FF2B5EF4-FFF2-40B4-BE49-F238E27FC236}">
                <a16:creationId xmlns:a16="http://schemas.microsoft.com/office/drawing/2014/main" id="{8B2CF40B-3ECB-6D91-01BD-932582A733A7}"/>
              </a:ext>
            </a:extLst>
          </p:cNvPr>
          <p:cNvPicPr>
            <a:picLocks noChangeAspect="1"/>
          </p:cNvPicPr>
          <p:nvPr/>
        </p:nvPicPr>
        <p:blipFill>
          <a:blip r:embed="rId4"/>
          <a:stretch>
            <a:fillRect/>
          </a:stretch>
        </p:blipFill>
        <p:spPr>
          <a:xfrm>
            <a:off x="1244561" y="3541715"/>
            <a:ext cx="1518959" cy="1219200"/>
          </a:xfrm>
          <a:prstGeom prst="rect">
            <a:avLst/>
          </a:prstGeom>
        </p:spPr>
      </p:pic>
      <p:pic>
        <p:nvPicPr>
          <p:cNvPr id="17" name="Picture 16">
            <a:extLst>
              <a:ext uri="{FF2B5EF4-FFF2-40B4-BE49-F238E27FC236}">
                <a16:creationId xmlns:a16="http://schemas.microsoft.com/office/drawing/2014/main" id="{F11BD9BE-659D-46F7-278C-69242EE0E483}"/>
              </a:ext>
            </a:extLst>
          </p:cNvPr>
          <p:cNvPicPr>
            <a:picLocks noChangeAspect="1"/>
          </p:cNvPicPr>
          <p:nvPr/>
        </p:nvPicPr>
        <p:blipFill>
          <a:blip r:embed="rId5"/>
          <a:stretch>
            <a:fillRect/>
          </a:stretch>
        </p:blipFill>
        <p:spPr>
          <a:xfrm>
            <a:off x="1010709" y="2072639"/>
            <a:ext cx="1859824" cy="1469075"/>
          </a:xfrm>
          <a:prstGeom prst="rect">
            <a:avLst/>
          </a:prstGeom>
        </p:spPr>
      </p:pic>
      <p:sp>
        <p:nvSpPr>
          <p:cNvPr id="18" name="Google Shape;556;p36">
            <a:extLst>
              <a:ext uri="{FF2B5EF4-FFF2-40B4-BE49-F238E27FC236}">
                <a16:creationId xmlns:a16="http://schemas.microsoft.com/office/drawing/2014/main" id="{A6730DEB-A6E1-4275-39A2-E67A0C36AB0A}"/>
              </a:ext>
            </a:extLst>
          </p:cNvPr>
          <p:cNvSpPr txBox="1">
            <a:spLocks/>
          </p:cNvSpPr>
          <p:nvPr/>
        </p:nvSpPr>
        <p:spPr>
          <a:xfrm>
            <a:off x="2684266" y="2699152"/>
            <a:ext cx="2368641"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a:solidFill>
                  <a:schemeClr val="tx1"/>
                </a:solidFill>
              </a:rPr>
              <a:t>Angular</a:t>
            </a:r>
          </a:p>
        </p:txBody>
      </p:sp>
      <p:pic>
        <p:nvPicPr>
          <p:cNvPr id="23" name="Picture 22">
            <a:extLst>
              <a:ext uri="{FF2B5EF4-FFF2-40B4-BE49-F238E27FC236}">
                <a16:creationId xmlns:a16="http://schemas.microsoft.com/office/drawing/2014/main" id="{C6953B6A-9B7A-4FDA-C902-6FADC8A0FA2F}"/>
              </a:ext>
            </a:extLst>
          </p:cNvPr>
          <p:cNvPicPr>
            <a:picLocks noChangeAspect="1"/>
          </p:cNvPicPr>
          <p:nvPr/>
        </p:nvPicPr>
        <p:blipFill>
          <a:blip r:embed="rId6"/>
          <a:stretch>
            <a:fillRect/>
          </a:stretch>
        </p:blipFill>
        <p:spPr>
          <a:xfrm>
            <a:off x="5052907" y="2022605"/>
            <a:ext cx="1584884" cy="1353093"/>
          </a:xfrm>
          <a:prstGeom prst="rect">
            <a:avLst/>
          </a:prstGeom>
        </p:spPr>
      </p:pic>
      <p:sp>
        <p:nvSpPr>
          <p:cNvPr id="24" name="Google Shape;556;p36">
            <a:extLst>
              <a:ext uri="{FF2B5EF4-FFF2-40B4-BE49-F238E27FC236}">
                <a16:creationId xmlns:a16="http://schemas.microsoft.com/office/drawing/2014/main" id="{140DBDDB-A99D-12BE-1BD7-2915721C04BC}"/>
              </a:ext>
            </a:extLst>
          </p:cNvPr>
          <p:cNvSpPr txBox="1">
            <a:spLocks/>
          </p:cNvSpPr>
          <p:nvPr/>
        </p:nvSpPr>
        <p:spPr>
          <a:xfrm>
            <a:off x="6451524" y="2662269"/>
            <a:ext cx="2368641"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err="1">
                <a:solidFill>
                  <a:schemeClr val="tx1"/>
                </a:solidFill>
              </a:rPr>
              <a:t>NodeJs</a:t>
            </a:r>
            <a:endParaRPr lang="en-US" sz="4000" b="0" dirty="0">
              <a:solidFill>
                <a:schemeClr val="tx1"/>
              </a:solidFill>
            </a:endParaRPr>
          </a:p>
        </p:txBody>
      </p:sp>
    </p:spTree>
    <p:extLst>
      <p:ext uri="{BB962C8B-B14F-4D97-AF65-F5344CB8AC3E}">
        <p14:creationId xmlns:p14="http://schemas.microsoft.com/office/powerpoint/2010/main" val="117548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4"/>
          <p:cNvSpPr txBox="1">
            <a:spLocks noGrp="1"/>
          </p:cNvSpPr>
          <p:nvPr>
            <p:ph type="title"/>
          </p:nvPr>
        </p:nvSpPr>
        <p:spPr>
          <a:xfrm>
            <a:off x="2754001" y="637884"/>
            <a:ext cx="3828043" cy="14919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THANKS!</a:t>
            </a:r>
            <a:endParaRPr sz="6000" dirty="0"/>
          </a:p>
        </p:txBody>
      </p:sp>
      <p:sp>
        <p:nvSpPr>
          <p:cNvPr id="18" name="Google Shape;1102;p61"/>
          <p:cNvSpPr/>
          <p:nvPr/>
        </p:nvSpPr>
        <p:spPr>
          <a:xfrm>
            <a:off x="2657978" y="3154217"/>
            <a:ext cx="3828044" cy="1491958"/>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3;p61"/>
          <p:cNvSpPr txBox="1"/>
          <p:nvPr/>
        </p:nvSpPr>
        <p:spPr>
          <a:xfrm>
            <a:off x="2748527" y="3369647"/>
            <a:ext cx="3646945" cy="1061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Black" panose="00000A00000000000000"/>
              <a:buNone/>
              <a:defRPr sz="60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marR="0" lvl="1"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9pPr>
          </a:lstStyle>
          <a:p>
            <a:r>
              <a:rPr lang="en-US" sz="4000" dirty="0"/>
              <a:t>AWESOME WORDS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8" name="Google Shape;316;p36"/>
          <p:cNvSpPr txBox="1">
            <a:spLocks noGrp="1"/>
          </p:cNvSpPr>
          <p:nvPr>
            <p:ph type="body" idx="1"/>
          </p:nvPr>
        </p:nvSpPr>
        <p:spPr>
          <a:xfrm>
            <a:off x="301620" y="1166679"/>
            <a:ext cx="7602859" cy="2594295"/>
          </a:xfrm>
          <a:prstGeom prst="rect">
            <a:avLst/>
          </a:prstGeom>
        </p:spPr>
        <p:txBody>
          <a:bodyPr spcFirstLastPara="1" wrap="square" lIns="91425" tIns="91425" rIns="91425" bIns="91425" anchor="ctr" anchorCtr="0">
            <a:noAutofit/>
          </a:bodyPr>
          <a:lstStyle/>
          <a:p>
            <a:pPr marL="0" indent="0">
              <a:lnSpc>
                <a:spcPct val="150000"/>
              </a:lnSpc>
              <a:buClr>
                <a:schemeClr val="dk2"/>
              </a:buClr>
              <a:buSzPts val="2800"/>
              <a:buNone/>
              <a:tabLst>
                <a:tab pos="3886200" algn="r"/>
              </a:tabLst>
            </a:pPr>
            <a:r>
              <a:rPr lang="en-US" sz="2400" b="1" dirty="0" err="1">
                <a:latin typeface="Times New Roman" panose="02020603050405020304" pitchFamily="18" charset="0"/>
                <a:cs typeface="Times New Roman" panose="02020603050405020304" pitchFamily="18" charset="0"/>
              </a:rPr>
              <a:t>Nhóm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Lê </a:t>
            </a:r>
            <a:r>
              <a:rPr lang="en-US" sz="2400" b="1" dirty="0" err="1">
                <a:latin typeface="Times New Roman" panose="02020603050405020304" pitchFamily="18" charset="0"/>
                <a:cs typeface="Times New Roman" panose="02020603050405020304" pitchFamily="18" charset="0"/>
              </a:rPr>
              <a:t>Trần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Nhân</a:t>
            </a:r>
            <a:r>
              <a:rPr lang="en-US" sz="2400" b="1" dirty="0">
                <a:latin typeface="Times New Roman" panose="02020603050405020304" pitchFamily="18" charset="0"/>
                <a:cs typeface="Times New Roman" panose="02020603050405020304" pitchFamily="18" charset="0"/>
              </a:rPr>
              <a:t>      – 19110414</a:t>
            </a:r>
          </a:p>
          <a:p>
            <a:pPr marL="0" indent="0">
              <a:lnSpc>
                <a:spcPct val="150000"/>
              </a:lnSpc>
              <a:buClr>
                <a:schemeClr val="dk2"/>
              </a:buClr>
              <a:buSzPts val="2800"/>
              <a:buNone/>
              <a:tabLst>
                <a:tab pos="3886200" algn="r"/>
              </a:tabLs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 19110439</a:t>
            </a:r>
            <a:br>
              <a:rPr lang="en-US" sz="2400"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Google Shape;929;p28"/>
          <p:cNvSpPr txBox="1">
            <a:spLocks noGrp="1"/>
          </p:cNvSpPr>
          <p:nvPr>
            <p:ph type="title" idx="3"/>
          </p:nvPr>
        </p:nvSpPr>
        <p:spPr>
          <a:xfrm>
            <a:off x="209973" y="846681"/>
            <a:ext cx="4084319"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TỔNG QUAN VỀ AMAZON CLOUDFRONT</a:t>
            </a:r>
            <a:endParaRPr sz="2400" dirty="0"/>
          </a:p>
        </p:txBody>
      </p:sp>
      <p:sp>
        <p:nvSpPr>
          <p:cNvPr id="931" name="Google Shape;931;p28"/>
          <p:cNvSpPr txBox="1">
            <a:spLocks noGrp="1"/>
          </p:cNvSpPr>
          <p:nvPr>
            <p:ph type="title"/>
          </p:nvPr>
        </p:nvSpPr>
        <p:spPr>
          <a:xfrm>
            <a:off x="1154202" y="71614"/>
            <a:ext cx="2084100"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01</a:t>
            </a:r>
            <a:endParaRPr dirty="0"/>
          </a:p>
        </p:txBody>
      </p:sp>
      <p:sp>
        <p:nvSpPr>
          <p:cNvPr id="932" name="Google Shape;932;p28"/>
          <p:cNvSpPr txBox="1">
            <a:spLocks noGrp="1"/>
          </p:cNvSpPr>
          <p:nvPr>
            <p:ph type="title" idx="4"/>
          </p:nvPr>
        </p:nvSpPr>
        <p:spPr>
          <a:xfrm>
            <a:off x="4663706" y="368904"/>
            <a:ext cx="2084100"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02</a:t>
            </a:r>
            <a:endParaRPr dirty="0"/>
          </a:p>
        </p:txBody>
      </p:sp>
      <p:sp>
        <p:nvSpPr>
          <p:cNvPr id="933" name="Google Shape;933;p28"/>
          <p:cNvSpPr txBox="1">
            <a:spLocks noGrp="1"/>
          </p:cNvSpPr>
          <p:nvPr>
            <p:ph type="title" idx="5"/>
          </p:nvPr>
        </p:nvSpPr>
        <p:spPr>
          <a:xfrm>
            <a:off x="4572000" y="1125468"/>
            <a:ext cx="2394109" cy="729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LỢI ÍCH</a:t>
            </a:r>
            <a:endParaRPr sz="2400" dirty="0"/>
          </a:p>
        </p:txBody>
      </p:sp>
      <p:sp>
        <p:nvSpPr>
          <p:cNvPr id="2" name="Google Shape;932;p28">
            <a:extLst>
              <a:ext uri="{FF2B5EF4-FFF2-40B4-BE49-F238E27FC236}">
                <a16:creationId xmlns:a16="http://schemas.microsoft.com/office/drawing/2014/main" id="{EC0DB6ED-6518-565A-35D0-8E4CB23A30B3}"/>
              </a:ext>
            </a:extLst>
          </p:cNvPr>
          <p:cNvSpPr txBox="1">
            <a:spLocks/>
          </p:cNvSpPr>
          <p:nvPr/>
        </p:nvSpPr>
        <p:spPr>
          <a:xfrm>
            <a:off x="1154202" y="1921093"/>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03</a:t>
            </a:r>
          </a:p>
        </p:txBody>
      </p:sp>
      <p:sp>
        <p:nvSpPr>
          <p:cNvPr id="3" name="Google Shape;929;p28">
            <a:extLst>
              <a:ext uri="{FF2B5EF4-FFF2-40B4-BE49-F238E27FC236}">
                <a16:creationId xmlns:a16="http://schemas.microsoft.com/office/drawing/2014/main" id="{CF49E80E-86D6-2C16-813F-929FCB688944}"/>
              </a:ext>
            </a:extLst>
          </p:cNvPr>
          <p:cNvSpPr txBox="1">
            <a:spLocks/>
          </p:cNvSpPr>
          <p:nvPr/>
        </p:nvSpPr>
        <p:spPr>
          <a:xfrm>
            <a:off x="637798" y="2721557"/>
            <a:ext cx="3132666"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CÁC CHỨC NĂNG CHÍNH</a:t>
            </a:r>
          </a:p>
        </p:txBody>
      </p:sp>
      <p:sp>
        <p:nvSpPr>
          <p:cNvPr id="4" name="Google Shape;932;p28">
            <a:extLst>
              <a:ext uri="{FF2B5EF4-FFF2-40B4-BE49-F238E27FC236}">
                <a16:creationId xmlns:a16="http://schemas.microsoft.com/office/drawing/2014/main" id="{014A4463-9264-EDF0-DA0E-7E6E11A7463B}"/>
              </a:ext>
            </a:extLst>
          </p:cNvPr>
          <p:cNvSpPr txBox="1">
            <a:spLocks/>
          </p:cNvSpPr>
          <p:nvPr/>
        </p:nvSpPr>
        <p:spPr>
          <a:xfrm>
            <a:off x="4358906" y="2255657"/>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04</a:t>
            </a:r>
          </a:p>
        </p:txBody>
      </p:sp>
      <p:sp>
        <p:nvSpPr>
          <p:cNvPr id="5" name="Google Shape;932;p28">
            <a:extLst>
              <a:ext uri="{FF2B5EF4-FFF2-40B4-BE49-F238E27FC236}">
                <a16:creationId xmlns:a16="http://schemas.microsoft.com/office/drawing/2014/main" id="{9CE6502B-A966-9398-9CF8-141F5AF838D1}"/>
              </a:ext>
            </a:extLst>
          </p:cNvPr>
          <p:cNvSpPr txBox="1">
            <a:spLocks/>
          </p:cNvSpPr>
          <p:nvPr/>
        </p:nvSpPr>
        <p:spPr>
          <a:xfrm>
            <a:off x="2487900" y="3597848"/>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05</a:t>
            </a:r>
          </a:p>
        </p:txBody>
      </p:sp>
      <p:sp>
        <p:nvSpPr>
          <p:cNvPr id="6" name="Google Shape;929;p28">
            <a:extLst>
              <a:ext uri="{FF2B5EF4-FFF2-40B4-BE49-F238E27FC236}">
                <a16:creationId xmlns:a16="http://schemas.microsoft.com/office/drawing/2014/main" id="{DE2BF173-235B-03AC-67E3-FC743E4BB861}"/>
              </a:ext>
            </a:extLst>
          </p:cNvPr>
          <p:cNvSpPr txBox="1">
            <a:spLocks/>
          </p:cNvSpPr>
          <p:nvPr/>
        </p:nvSpPr>
        <p:spPr>
          <a:xfrm>
            <a:off x="3915903" y="2755395"/>
            <a:ext cx="3132666" cy="7293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THỰC HIỆN</a:t>
            </a:r>
          </a:p>
        </p:txBody>
      </p:sp>
      <p:sp>
        <p:nvSpPr>
          <p:cNvPr id="7" name="Google Shape;929;p28">
            <a:extLst>
              <a:ext uri="{FF2B5EF4-FFF2-40B4-BE49-F238E27FC236}">
                <a16:creationId xmlns:a16="http://schemas.microsoft.com/office/drawing/2014/main" id="{23CE773A-738E-98A2-51E1-69573E1D5180}"/>
              </a:ext>
            </a:extLst>
          </p:cNvPr>
          <p:cNvSpPr txBox="1">
            <a:spLocks/>
          </p:cNvSpPr>
          <p:nvPr/>
        </p:nvSpPr>
        <p:spPr>
          <a:xfrm>
            <a:off x="2452990" y="4271691"/>
            <a:ext cx="215392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CÔNG CỤ SỬ DỤNG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 grpId="0"/>
      <p:bldP spid="931" grpId="0"/>
      <p:bldP spid="932" grpId="0"/>
      <p:bldP spid="933" grpId="0"/>
      <p:bldP spid="2" grpId="0"/>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567411" y="1952252"/>
            <a:ext cx="51951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TỔNG QUAN VỀ AMAZON CLOUDFRONT</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304800" y="76044"/>
            <a:ext cx="8188960"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1. TỔNG QUAN VỀ AMAZON CLOUDFRONT</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514773" y="758697"/>
            <a:ext cx="8365067" cy="2777067"/>
          </a:xfrm>
        </p:spPr>
        <p:txBody>
          <a:bodyPr/>
          <a:lstStyle/>
          <a:p>
            <a:pPr algn="just"/>
            <a:r>
              <a:rPr lang="vi-VN" sz="2000" dirty="0">
                <a:latin typeface="+mj-lt"/>
              </a:rPr>
              <a:t>Amazon CloudFront là dịch vụ phân phối nội dung toàn cầu (CDN) giúp phân phối một cách bảo mật dữ liệu, video, ứng dụng và các API đến người xem của bạn với độ trễ thấp và tốc độ truyền cao. CloudFront được tích hợp với AWS – cả về vị trí thực tế được kết nối trực tiếp với cơ sở hạ tầng toàn cầu của AWS, lẫn phần mềm hoạt động trơn tru với nhiều dịch vụ, trong đó có AWS Shield để giảm thiểu DDoS, Amazon S3, Elastic Load Balancing hoặc Amazon EC2 làm nguồn cho các ứng dụng của bạn và Lambda@Edge để chạy mã tùy chỉnh gần với người xem của bạn.</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305386" y="1721597"/>
            <a:ext cx="2919307" cy="16864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LỢI ÍCH</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4" y="143778"/>
            <a:ext cx="2722880"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2. LỢI ÍCH</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778933" y="745235"/>
            <a:ext cx="7958667" cy="3339086"/>
          </a:xfrm>
        </p:spPr>
        <p:txBody>
          <a:bodyPr/>
          <a:lstStyle/>
          <a:p>
            <a:pPr algn="l"/>
            <a:r>
              <a:rPr lang="en-US" sz="2000" dirty="0">
                <a:latin typeface="+mj-lt"/>
              </a:rPr>
              <a:t>- </a:t>
            </a:r>
            <a:r>
              <a:rPr lang="en-US" sz="2000" b="1" i="0" dirty="0" err="1">
                <a:solidFill>
                  <a:srgbClr val="313131"/>
                </a:solidFill>
                <a:effectLst/>
                <a:latin typeface="Times New Roman" panose="02020603050405020304" pitchFamily="18" charset="0"/>
                <a:cs typeface="Times New Roman" panose="02020603050405020304" pitchFamily="18" charset="0"/>
              </a:rPr>
              <a:t>Mạng</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phân</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phối</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nội</a:t>
            </a:r>
            <a:r>
              <a:rPr lang="en-US" sz="2000" b="1" i="0" dirty="0">
                <a:solidFill>
                  <a:srgbClr val="313131"/>
                </a:solidFill>
                <a:effectLst/>
                <a:latin typeface="Times New Roman" panose="02020603050405020304" pitchFamily="18" charset="0"/>
                <a:cs typeface="Times New Roman" panose="02020603050405020304" pitchFamily="18" charset="0"/>
              </a:rPr>
              <a:t> dung </a:t>
            </a:r>
            <a:r>
              <a:rPr lang="en-US" sz="2000" b="1" i="0" dirty="0" err="1">
                <a:solidFill>
                  <a:srgbClr val="313131"/>
                </a:solidFill>
                <a:effectLst/>
                <a:latin typeface="Times New Roman" panose="02020603050405020304" pitchFamily="18" charset="0"/>
                <a:cs typeface="Times New Roman" panose="02020603050405020304" pitchFamily="18" charset="0"/>
              </a:rPr>
              <a:t>toàn</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cầu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mở</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rộng</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Bảo</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mật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nội</a:t>
            </a:r>
            <a:r>
              <a:rPr lang="en-US" sz="2000" b="1" i="0" dirty="0">
                <a:solidFill>
                  <a:srgbClr val="313131"/>
                </a:solidFill>
                <a:effectLst/>
                <a:latin typeface="Times New Roman" panose="02020603050405020304" pitchFamily="18" charset="0"/>
                <a:cs typeface="Times New Roman" panose="02020603050405020304" pitchFamily="18" charset="0"/>
              </a:rPr>
              <a:t> dung ở </a:t>
            </a:r>
            <a:r>
              <a:rPr lang="en-US" sz="2000" b="1" i="0" dirty="0" err="1">
                <a:solidFill>
                  <a:srgbClr val="313131"/>
                </a:solidFill>
                <a:effectLst/>
                <a:latin typeface="Times New Roman" panose="02020603050405020304" pitchFamily="18" charset="0"/>
                <a:cs typeface="Times New Roman" panose="02020603050405020304" pitchFamily="18" charset="0"/>
              </a:rPr>
              <a:t>vùng</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Biên</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vi-VN" sz="2000" b="1" i="0" dirty="0">
                <a:solidFill>
                  <a:srgbClr val="313131"/>
                </a:solidFill>
                <a:effectLst/>
                <a:latin typeface="Times New Roman" panose="02020603050405020304" pitchFamily="18" charset="0"/>
                <a:cs typeface="Times New Roman" panose="02020603050405020304" pitchFamily="18" charset="0"/>
              </a:rPr>
              <a:t>CDN có thể lập trình được</a:t>
            </a:r>
            <a:br>
              <a:rPr lang="vi-VN"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Hiệu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suất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cao</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Chi </a:t>
            </a:r>
            <a:r>
              <a:rPr lang="en-US" sz="2000" b="1" i="0" dirty="0" err="1">
                <a:solidFill>
                  <a:srgbClr val="313131"/>
                </a:solidFill>
                <a:effectLst/>
                <a:latin typeface="Times New Roman" panose="02020603050405020304" pitchFamily="18" charset="0"/>
                <a:cs typeface="Times New Roman" panose="02020603050405020304" pitchFamily="18" charset="0"/>
              </a:rPr>
              <a:t>phí</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hiệu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quả</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Tích</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hợp</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sâu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với</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các</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dịch</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vụ</a:t>
            </a:r>
            <a:r>
              <a:rPr lang="en-US" sz="2000" b="1" i="0" dirty="0">
                <a:solidFill>
                  <a:srgbClr val="313131"/>
                </a:solidFill>
                <a:effectLst/>
                <a:latin typeface="Times New Roman" panose="02020603050405020304" pitchFamily="18" charset="0"/>
                <a:cs typeface="Times New Roman" panose="02020603050405020304" pitchFamily="18" charset="0"/>
              </a:rPr>
              <a:t> AWS </a:t>
            </a:r>
            <a:r>
              <a:rPr lang="en-US" sz="2000" b="1" i="0" dirty="0" err="1">
                <a:solidFill>
                  <a:srgbClr val="313131"/>
                </a:solidFill>
                <a:effectLst/>
                <a:latin typeface="Times New Roman" panose="02020603050405020304" pitchFamily="18" charset="0"/>
                <a:cs typeface="Times New Roman" panose="02020603050405020304" pitchFamily="18" charset="0"/>
              </a:rPr>
              <a:t>chủ</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chốt</a:t>
            </a:r>
            <a:br>
              <a:rPr lang="en-US" sz="2000" b="1" i="0" dirty="0">
                <a:solidFill>
                  <a:srgbClr val="313131"/>
                </a:solidFill>
                <a:effectLst/>
                <a:latin typeface="Times New Roman" panose="02020603050405020304" pitchFamily="18" charset="0"/>
                <a:cs typeface="Times New Roman" panose="02020603050405020304" pitchFamily="18" charset="0"/>
              </a:rPr>
            </a:br>
            <a:br>
              <a:rPr lang="en-US" sz="2000" b="1" i="0" dirty="0">
                <a:solidFill>
                  <a:srgbClr val="313131"/>
                </a:solidFill>
                <a:effectLst/>
                <a:latin typeface="Roboto" panose="02000000000000000000" pitchFamily="2" charset="0"/>
              </a:rPr>
            </a:br>
            <a:br>
              <a:rPr lang="en-US" sz="2000" dirty="0">
                <a:latin typeface="+mj-lt"/>
              </a:rPr>
            </a:br>
            <a:br>
              <a:rPr lang="en-US" sz="2000" dirty="0">
                <a:latin typeface="+mj-lt"/>
              </a:rPr>
            </a:br>
            <a:endParaRPr lang="en-US" sz="2000" dirty="0">
              <a:latin typeface="+mj-lt"/>
            </a:endParaRPr>
          </a:p>
        </p:txBody>
      </p:sp>
    </p:spTree>
    <p:extLst>
      <p:ext uri="{BB962C8B-B14F-4D97-AF65-F5344CB8AC3E}">
        <p14:creationId xmlns:p14="http://schemas.microsoft.com/office/powerpoint/2010/main" val="150727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312159" y="1666239"/>
            <a:ext cx="5696374"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CÁC CHỨC NĂNG CHÍNH</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Tree>
    <p:extLst>
      <p:ext uri="{BB962C8B-B14F-4D97-AF65-F5344CB8AC3E}">
        <p14:creationId xmlns:p14="http://schemas.microsoft.com/office/powerpoint/2010/main" val="62819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3. CÁC CHỨC NĂNG CHÍNH</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778933" y="711284"/>
            <a:ext cx="7958667" cy="4432215"/>
          </a:xfrm>
        </p:spPr>
        <p:txBody>
          <a:bodyPr/>
          <a:lstStyle/>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vi-VN" sz="2000" b="0" i="0" dirty="0">
                <a:solidFill>
                  <a:srgbClr val="333333"/>
                </a:solidFill>
                <a:effectLst/>
                <a:latin typeface="Times New Roman" panose="02020603050405020304" pitchFamily="18" charset="0"/>
                <a:cs typeface="Times New Roman" panose="02020603050405020304" pitchFamily="18" charset="0"/>
              </a:rPr>
              <a:t>Khả năng kết nối mạng đáng tin cậy, độ trễ thấp và thông lượng cao</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Bảo</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mật</a:t>
            </a:r>
            <a:r>
              <a:rPr lang="en-US" sz="2000" b="1" i="0" dirty="0">
                <a:solidFill>
                  <a:srgbClr val="313131"/>
                </a:solidFill>
                <a:effectLst/>
                <a:latin typeface="Times New Roman" panose="02020603050405020304" pitchFamily="18" charset="0"/>
                <a:cs typeface="Times New Roman" panose="02020603050405020304" pitchFamily="18" charset="0"/>
              </a:rPr>
              <a:t>:</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Bảo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vệ</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chống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tấn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lớp</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mạng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ứng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dụng</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Mã</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hóa</a:t>
            </a:r>
            <a:r>
              <a:rPr lang="en-US" sz="2000" b="0" i="0" dirty="0">
                <a:solidFill>
                  <a:srgbClr val="333333"/>
                </a:solidFill>
                <a:effectLst/>
                <a:latin typeface="Times New Roman" panose="02020603050405020304" pitchFamily="18" charset="0"/>
                <a:cs typeface="Times New Roman" panose="02020603050405020304" pitchFamily="18" charset="0"/>
              </a:rPr>
              <a:t> SSL/TLS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HTTPS</a:t>
            </a:r>
            <a:br>
              <a:rPr lang="vi-VN"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Kiểm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soát</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truy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cập</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Điện</a:t>
            </a:r>
            <a:r>
              <a:rPr lang="en-US" sz="200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toán</a:t>
            </a:r>
            <a:r>
              <a:rPr lang="en-US" sz="200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biên</a:t>
            </a:r>
            <a:br>
              <a:rPr lang="en-US" sz="2000" b="0" i="0" dirty="0">
                <a:solidFill>
                  <a:srgbClr val="232F3E"/>
                </a:solidFill>
                <a:effectLst/>
                <a:latin typeface="Times New Roman" panose="02020603050405020304" pitchFamily="18" charset="0"/>
                <a:cs typeface="Times New Roman" panose="02020603050405020304" pitchFamily="18" charset="0"/>
              </a:rPr>
            </a:br>
            <a:r>
              <a:rPr lang="en-US" sz="2000" b="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Ghi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nhật</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ký</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tiêu</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chuẩn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và</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theo</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thời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gian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thực</a:t>
            </a:r>
            <a:r>
              <a:rPr lang="en-US" sz="2000" i="0" dirty="0">
                <a:solidFill>
                  <a:srgbClr val="333333"/>
                </a:solidFill>
                <a:effectLst/>
                <a:latin typeface="Times New Roman" panose="02020603050405020304" pitchFamily="18" charset="0"/>
                <a:cs typeface="Times New Roman" panose="02020603050405020304" pitchFamily="18" charset="0"/>
              </a:rPr>
              <a:t>:</a:t>
            </a:r>
            <a:br>
              <a:rPr lang="en-US" sz="2000" i="0" dirty="0">
                <a:solidFill>
                  <a:srgbClr val="333333"/>
                </a:solidFill>
                <a:effectLst/>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Chỉ</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số</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theo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thời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thực</a:t>
            </a:r>
            <a:br>
              <a:rPr lang="en-US" sz="2000" b="0" i="0" dirty="0">
                <a:solidFill>
                  <a:srgbClr val="232F3E"/>
                </a:solidFill>
                <a:effectLst/>
                <a:latin typeface="Times New Roman" panose="02020603050405020304" pitchFamily="18" charset="0"/>
                <a:cs typeface="Times New Roman" panose="02020603050405020304" pitchFamily="18" charset="0"/>
              </a:rPr>
            </a:br>
            <a:r>
              <a:rPr lang="en-US" sz="2000" b="0" i="0" dirty="0">
                <a:solidFill>
                  <a:srgbClr val="232F3E"/>
                </a:solidFill>
                <a:effectLst/>
                <a:latin typeface="Times New Roman" panose="02020603050405020304" pitchFamily="18" charset="0"/>
                <a:cs typeface="Times New Roman" panose="02020603050405020304" pitchFamily="18" charset="0"/>
              </a:rPr>
              <a:t>	+ </a:t>
            </a:r>
            <a:r>
              <a:rPr lang="en-US" sz="2000" b="0" i="0" dirty="0">
                <a:solidFill>
                  <a:srgbClr val="333333"/>
                </a:solidFill>
                <a:effectLst/>
                <a:latin typeface="Times New Roman" panose="02020603050405020304" pitchFamily="18" charset="0"/>
                <a:cs typeface="Times New Roman" panose="02020603050405020304" pitchFamily="18" charset="0"/>
              </a:rPr>
              <a:t>API </a:t>
            </a:r>
            <a:r>
              <a:rPr lang="en-US" sz="2000" b="0" i="0" dirty="0" err="1">
                <a:solidFill>
                  <a:srgbClr val="333333"/>
                </a:solidFill>
                <a:effectLst/>
                <a:latin typeface="Times New Roman" panose="02020603050405020304" pitchFamily="18" charset="0"/>
                <a:cs typeface="Times New Roman" panose="02020603050405020304" pitchFamily="18" charset="0"/>
              </a:rPr>
              <a:t>đầy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đủ</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tính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cụ</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dành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cho</a:t>
            </a:r>
            <a:r>
              <a:rPr lang="en-US" sz="2000" b="0" i="0" dirty="0">
                <a:solidFill>
                  <a:srgbClr val="333333"/>
                </a:solidFill>
                <a:effectLst/>
                <a:latin typeface="Times New Roman" panose="02020603050405020304" pitchFamily="18" charset="0"/>
                <a:cs typeface="Times New Roman" panose="02020603050405020304" pitchFamily="18" charset="0"/>
              </a:rPr>
              <a:t> DevOps</a:t>
            </a:r>
            <a:br>
              <a:rPr lang="en-US" sz="2000" b="0" i="0" dirty="0">
                <a:solidFill>
                  <a:srgbClr val="333333"/>
                </a:solidFill>
                <a:effectLst/>
                <a:latin typeface="Times New Roman" panose="02020603050405020304" pitchFamily="18" charset="0"/>
                <a:cs typeface="Times New Roman" panose="02020603050405020304" pitchFamily="18" charset="0"/>
              </a:rPr>
            </a:b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Thân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thiện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với</a:t>
            </a:r>
            <a:r>
              <a:rPr lang="en-US" sz="2000" i="0" dirty="0">
                <a:solidFill>
                  <a:srgbClr val="333333"/>
                </a:solidFill>
                <a:effectLst/>
                <a:latin typeface="Times New Roman" panose="02020603050405020304" pitchFamily="18" charset="0"/>
                <a:cs typeface="Times New Roman" panose="02020603050405020304" pitchFamily="18" charset="0"/>
              </a:rPr>
              <a:t> DevOps</a:t>
            </a:r>
            <a:br>
              <a:rPr lang="en-US" sz="2000" b="0" i="0" dirty="0">
                <a:solidFill>
                  <a:srgbClr val="333333"/>
                </a:solidFill>
                <a:effectLst/>
                <a:latin typeface="Times New Roman" panose="02020603050405020304" pitchFamily="18" charset="0"/>
                <a:cs typeface="Times New Roman" panose="02020603050405020304" pitchFamily="18" charset="0"/>
              </a:rPr>
            </a:b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Triển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khai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liên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tục</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Truyền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dữ</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liệu</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miễn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phí</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giữa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dịch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vụ</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đám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mây</a:t>
            </a:r>
            <a:r>
              <a:rPr lang="en-US" sz="2000" b="0" i="0" dirty="0">
                <a:solidFill>
                  <a:srgbClr val="333333"/>
                </a:solidFill>
                <a:effectLst/>
                <a:latin typeface="Times New Roman" panose="02020603050405020304" pitchFamily="18" charset="0"/>
                <a:cs typeface="Times New Roman" panose="02020603050405020304" pitchFamily="18" charset="0"/>
              </a:rPr>
              <a:t> AWS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Amazon CloudFront </a:t>
            </a:r>
            <a:r>
              <a:rPr lang="en-US" sz="2000" b="0" i="0" dirty="0" err="1">
                <a:solidFill>
                  <a:srgbClr val="333333"/>
                </a:solidFill>
                <a:effectLst/>
                <a:latin typeface="Times New Roman" panose="02020603050405020304" pitchFamily="18" charset="0"/>
                <a:cs typeface="Times New Roman" panose="02020603050405020304" pitchFamily="18" charset="0"/>
              </a:rPr>
              <a:t>cho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các</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tác</a:t>
            </a:r>
            <a:r>
              <a:rPr lang="en-US" sz="2000" b="0" i="0" dirty="0">
                <a:solidFill>
                  <a:srgbClr val="333333"/>
                </a:solidFill>
                <a:effectLst/>
                <a:latin typeface="Times New Roman" panose="02020603050405020304" pitchFamily="18" charset="0"/>
                <a:cs typeface="Times New Roman" panose="02020603050405020304" pitchFamily="18" charset="0"/>
              </a:rPr>
              <a:t> vụ </a:t>
            </a:r>
            <a:r>
              <a:rPr lang="en-US" sz="2000" b="0" i="0" dirty="0" err="1">
                <a:solidFill>
                  <a:srgbClr val="333333"/>
                </a:solidFill>
                <a:effectLst/>
                <a:latin typeface="Times New Roman" panose="02020603050405020304" pitchFamily="18" charset="0"/>
                <a:cs typeface="Times New Roman" panose="02020603050405020304" pitchFamily="18" charset="0"/>
              </a:rPr>
              <a:t>tải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nạp</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gốc</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Tiết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kiệm</a:t>
            </a:r>
            <a:r>
              <a:rPr lang="en-US" sz="2000" b="1" i="0" dirty="0">
                <a:solidFill>
                  <a:srgbClr val="313131"/>
                </a:solidFill>
                <a:effectLst/>
                <a:latin typeface="Times New Roman" panose="02020603050405020304" pitchFamily="18" charset="0"/>
                <a:cs typeface="Times New Roman" panose="02020603050405020304" pitchFamily="18" charset="0"/>
              </a:rPr>
              <a:t> chi </a:t>
            </a:r>
            <a:r>
              <a:rPr lang="en-US" sz="2000" b="1" i="0" dirty="0" err="1">
                <a:solidFill>
                  <a:srgbClr val="313131"/>
                </a:solidFill>
                <a:effectLst/>
                <a:latin typeface="Times New Roman" panose="02020603050405020304" pitchFamily="18" charset="0"/>
                <a:cs typeface="Times New Roman" panose="02020603050405020304" pitchFamily="18" charset="0"/>
              </a:rPr>
              <a:t>phí</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28581"/>
      </p:ext>
    </p:extLst>
  </p:cSld>
  <p:clrMapOvr>
    <a:masterClrMapping/>
  </p:clrMapOvr>
</p:sld>
</file>

<file path=ppt/theme/theme1.xml><?xml version="1.0" encoding="utf-8"?>
<a:theme xmlns:a="http://schemas.openxmlformats.org/drawingml/2006/main" name="Visual Communication Workshop by Slidesgo">
  <a:themeElements>
    <a:clrScheme name="Simple Light">
      <a:dk1>
        <a:srgbClr val="000000"/>
      </a:dk1>
      <a:lt1>
        <a:srgbClr val="FFFFFF"/>
      </a:lt1>
      <a:dk2>
        <a:srgbClr val="595959"/>
      </a:dk2>
      <a:lt2>
        <a:srgbClr val="011E50"/>
      </a:lt2>
      <a:accent1>
        <a:srgbClr val="99D7EF"/>
      </a:accent1>
      <a:accent2>
        <a:srgbClr val="011E50"/>
      </a:accent2>
      <a:accent3>
        <a:srgbClr val="FE524D"/>
      </a:accent3>
      <a:accent4>
        <a:srgbClr val="FE9B2B"/>
      </a:accent4>
      <a:accent5>
        <a:srgbClr val="FFF8FF"/>
      </a:accent5>
      <a:accent6>
        <a:srgbClr val="FFD966"/>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463</Words>
  <Application>Microsoft Office PowerPoint</Application>
  <PresentationFormat>On-screen Show (16:9)</PresentationFormat>
  <Paragraphs>42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Arial</vt:lpstr>
      <vt:lpstr>Roboto Condensed</vt:lpstr>
      <vt:lpstr>Times New Roman</vt:lpstr>
      <vt:lpstr>Montserrat Black</vt:lpstr>
      <vt:lpstr>Montserrat</vt:lpstr>
      <vt:lpstr>Visual Communication Workshop by Slidesgo</vt:lpstr>
      <vt:lpstr>BỘ MÔN: ĐIỆN TOÁN ĐÁM MÂY  </vt:lpstr>
      <vt:lpstr>PowerPoint Presentation</vt:lpstr>
      <vt:lpstr>TỔNG QUAN VỀ AMAZON CLOUDFRONT</vt:lpstr>
      <vt:lpstr>TỔNG QUAN VỀ AMAZON CLOUDFRONT</vt:lpstr>
      <vt:lpstr>Amazon CloudFront là dịch vụ phân phối nội dung toàn cầu (CDN) giúp phân phối một cách bảo mật dữ liệu, video, ứng dụng và các API đến người xem của bạn với độ trễ thấp và tốc độ truyền cao. CloudFront được tích hợp với AWS – cả về vị trí thực tế được kết nối trực tiếp với cơ sở hạ tầng toàn cầu của AWS, lẫn phần mềm hoạt động trơn tru với nhiều dịch vụ, trong đó có AWS Shield để giảm thiểu DDoS, Amazon S3, Elastic Load Balancing hoặc Amazon EC2 làm nguồn cho các ứng dụng của bạn và Lambda@Edge để chạy mã tùy chỉnh gần với người xem của bạn.</vt:lpstr>
      <vt:lpstr>LỢI ÍCH</vt:lpstr>
      <vt:lpstr>- Mạng phân phối nội dung toàn cầu mở rộng - Bảo mật nội dung ở vùng Biên - CDN có thể lập trình được - Hiệu suất cao - Chi phí hiệu quả - Tích hợp sâu với các dịch vụ AWS chủ chốt    </vt:lpstr>
      <vt:lpstr>CÁC CHỨC NĂNG CHÍNH</vt:lpstr>
      <vt:lpstr>- Mạng biên toàn cầu: Khả năng kết nối mạng đáng tin cậy, độ trễ thấp và thông lượng cao - Bảo mật:  + Bảo vệ chống tấn công lớp mạng và ứng dụng  + Mã hóa SSL/TLS và HTTPS  + Kiểm soát truy cập - Điện toán biên - Ghi nhật ký tiêu chuẩn và theo thời gian thực:  + Chỉ số theo thời gian thực  + API đầy đủ tính năng và Công cụ dành cho DevOps - Thân thiện với DevOps - Triển khai liên tục: Truyền dữ liệu miễn phí giữa dịch vụ đám mây AWS và Amazon CloudFront cho các tác vụ tải nạp gốc - Tiết kiệm chi phí</vt:lpstr>
      <vt:lpstr>THỰC HIỆN</vt:lpstr>
      <vt:lpstr>Sử dụng Cloufront để tạo ứng dụng Web upload ảnh</vt:lpstr>
      <vt:lpstr>CÔNG CỤ SỬ DỤNG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APP CHAT</dc:title>
  <dc:creator>NGUYEN</dc:creator>
  <cp:lastModifiedBy>Phuong Tran</cp:lastModifiedBy>
  <cp:revision>12</cp:revision>
  <dcterms:created xsi:type="dcterms:W3CDTF">2022-11-15T08:39:28Z</dcterms:created>
  <dcterms:modified xsi:type="dcterms:W3CDTF">2022-12-05T16:25:17Z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898E7D1E6CE34F2297B087601D063D16</vt:lpwstr>
  </property>
  <property fmtid="{D5CDD505-2E9C-101B-9397-08002B2CF9AE}" pid="3" name="KSOProductBuildVer">
    <vt:lpwstr>1033-11.2.0.11380</vt:lpwstr>
  </property>
</Properties>
</file>