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9"/>
  </p:notesMasterIdLst>
  <p:sldIdLst>
    <p:sldId id="256" r:id="rId2"/>
    <p:sldId id="257" r:id="rId3"/>
    <p:sldId id="295" r:id="rId4"/>
    <p:sldId id="297" r:id="rId5"/>
    <p:sldId id="260"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298" r:id="rId23"/>
    <p:sldId id="316" r:id="rId24"/>
    <p:sldId id="317" r:id="rId25"/>
    <p:sldId id="318" r:id="rId26"/>
    <p:sldId id="319" r:id="rId27"/>
    <p:sldId id="321" r:id="rId28"/>
    <p:sldId id="320" r:id="rId29"/>
    <p:sldId id="322" r:id="rId30"/>
    <p:sldId id="324" r:id="rId31"/>
    <p:sldId id="323" r:id="rId32"/>
    <p:sldId id="325" r:id="rId33"/>
    <p:sldId id="326" r:id="rId34"/>
    <p:sldId id="420"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299" r:id="rId52"/>
    <p:sldId id="344" r:id="rId53"/>
    <p:sldId id="345" r:id="rId54"/>
    <p:sldId id="346" r:id="rId55"/>
    <p:sldId id="347" r:id="rId56"/>
    <p:sldId id="348" r:id="rId57"/>
    <p:sldId id="349" r:id="rId58"/>
    <p:sldId id="404" r:id="rId59"/>
    <p:sldId id="350" r:id="rId60"/>
    <p:sldId id="351" r:id="rId61"/>
    <p:sldId id="353" r:id="rId62"/>
    <p:sldId id="354" r:id="rId63"/>
    <p:sldId id="355" r:id="rId64"/>
    <p:sldId id="356" r:id="rId65"/>
    <p:sldId id="357" r:id="rId66"/>
    <p:sldId id="358" r:id="rId67"/>
    <p:sldId id="359" r:id="rId68"/>
    <p:sldId id="360" r:id="rId69"/>
    <p:sldId id="361" r:id="rId70"/>
    <p:sldId id="405" r:id="rId71"/>
    <p:sldId id="408" r:id="rId72"/>
    <p:sldId id="363" r:id="rId73"/>
    <p:sldId id="364" r:id="rId74"/>
    <p:sldId id="409" r:id="rId75"/>
    <p:sldId id="410" r:id="rId76"/>
    <p:sldId id="366" r:id="rId77"/>
    <p:sldId id="367" r:id="rId78"/>
    <p:sldId id="368" r:id="rId79"/>
    <p:sldId id="369" r:id="rId80"/>
    <p:sldId id="370" r:id="rId81"/>
    <p:sldId id="412" r:id="rId82"/>
    <p:sldId id="413" r:id="rId83"/>
    <p:sldId id="371" r:id="rId84"/>
    <p:sldId id="372" r:id="rId85"/>
    <p:sldId id="373" r:id="rId86"/>
    <p:sldId id="414" r:id="rId87"/>
    <p:sldId id="415" r:id="rId88"/>
    <p:sldId id="375" r:id="rId89"/>
    <p:sldId id="376" r:id="rId90"/>
    <p:sldId id="377" r:id="rId91"/>
    <p:sldId id="378" r:id="rId92"/>
    <p:sldId id="416" r:id="rId93"/>
    <p:sldId id="380" r:id="rId94"/>
    <p:sldId id="381" r:id="rId95"/>
    <p:sldId id="382" r:id="rId96"/>
    <p:sldId id="383" r:id="rId97"/>
    <p:sldId id="417" r:id="rId98"/>
    <p:sldId id="385" r:id="rId99"/>
    <p:sldId id="386" r:id="rId100"/>
    <p:sldId id="418" r:id="rId101"/>
    <p:sldId id="387" r:id="rId102"/>
    <p:sldId id="419" r:id="rId103"/>
    <p:sldId id="390" r:id="rId104"/>
    <p:sldId id="392" r:id="rId105"/>
    <p:sldId id="391" r:id="rId106"/>
    <p:sldId id="393" r:id="rId107"/>
    <p:sldId id="394" r:id="rId108"/>
    <p:sldId id="395" r:id="rId109"/>
    <p:sldId id="396" r:id="rId110"/>
    <p:sldId id="397" r:id="rId111"/>
    <p:sldId id="398" r:id="rId112"/>
    <p:sldId id="399" r:id="rId113"/>
    <p:sldId id="400" r:id="rId114"/>
    <p:sldId id="401" r:id="rId115"/>
    <p:sldId id="402" r:id="rId116"/>
    <p:sldId id="403" r:id="rId117"/>
    <p:sldId id="278" r:id="rId118"/>
  </p:sldIdLst>
  <p:sldSz cx="9144000" cy="5143500" type="screen16x9"/>
  <p:notesSz cx="6858000" cy="9144000"/>
  <p:embeddedFontLst>
    <p:embeddedFont>
      <p:font typeface="Short Stack" panose="020B0604020202020204" charset="0"/>
      <p:regular r:id="rId120"/>
    </p:embeddedFont>
    <p:embeddedFont>
      <p:font typeface="SimSun" panose="02010600030101010101" pitchFamily="2" charset="-122"/>
      <p:regular r:id="rId121"/>
    </p:embeddedFont>
    <p:embeddedFont>
      <p:font typeface="Quicksand" panose="020B0604020202020204" charset="0"/>
      <p:regular r:id="rId122"/>
      <p:bold r:id="rId123"/>
    </p:embeddedFont>
    <p:embeddedFont>
      <p:font typeface="Cordia New" panose="020B0304020202020204" pitchFamily="34" charset="-34"/>
      <p:regular r:id="rId124"/>
      <p:bold r:id="rId125"/>
      <p:italic r:id="rId126"/>
      <p:boldItalic r:id="rId127"/>
    </p:embeddedFont>
    <p:embeddedFont>
      <p:font typeface="Amatic SC" panose="020B0604020202020204" charset="-79"/>
      <p:regular r:id="rId128"/>
      <p:bold r:id="rId129"/>
    </p:embeddedFont>
    <p:embeddedFont>
      <p:font typeface="Tahoma" panose="020B0604030504040204" pitchFamily="34" charset="0"/>
      <p:regular r:id="rId130"/>
      <p:bold r:id="rId131"/>
    </p:embeddedFont>
    <p:embeddedFont>
      <p:font typeface="Calibri" panose="020F0502020204030204" pitchFamily="34" charset="0"/>
      <p:regular r:id="rId132"/>
      <p:bold r:id="rId133"/>
      <p:italic r:id="rId134"/>
      <p:boldItalic r:id="rId1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12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4.fntdata"/><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4.fntdata"/><Relationship Id="rId128" Type="http://schemas.openxmlformats.org/officeDocument/2006/relationships/font" Target="fonts/font9.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5.fntdata"/><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font" Target="fonts/font5.fntdata"/><Relationship Id="rId129" Type="http://schemas.openxmlformats.org/officeDocument/2006/relationships/font" Target="fonts/font10.fntdata"/><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2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3.fntdata"/><Relationship Id="rId130" Type="http://schemas.openxmlformats.org/officeDocument/2006/relationships/font" Target="fonts/font11.fntdata"/><Relationship Id="rId13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fntdata"/><Relationship Id="rId125"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12.fntdata"/><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62240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4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38687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9245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10160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74919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9725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064854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060353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629704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18935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405310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4232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678334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75766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20500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997147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96661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459697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183964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39769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29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6930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7901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246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489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162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2307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543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073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087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435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18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41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90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0434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6601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898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0083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8469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8364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3809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36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037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0828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878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6764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1563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7433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7562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839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980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32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6781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18458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07912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3099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5042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58448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3480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3472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163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747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2558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77421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4326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67556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75722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45899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59350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01883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58751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717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721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716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36412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33706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23645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27021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23980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56082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15219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99576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3835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248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2903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1755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9603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644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80602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772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7283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8485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39870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88868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461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4298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91881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9282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23360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6477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43053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84311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4303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82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16743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532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1007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2366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75453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7044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22236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581076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095505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681174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95548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74273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284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8">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sqliteadmin.orbmu2k.de/"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800" dirty="0" smtClean="0"/>
              <a:t>LẬP TRÌNH ANDROID</a:t>
            </a:r>
            <a:br>
              <a:rPr lang="en-US" sz="4800" dirty="0" smtClean="0"/>
            </a:br>
            <a:r>
              <a:rPr lang="en-US" sz="4800" dirty="0" smtClean="0"/>
              <a:t>KẾT NỐI CƠ SỞ DỮ LIỆU SQLITE</a:t>
            </a:r>
            <a:endParaRPr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909"/>
        <p:cNvGrpSpPr/>
        <p:nvPr/>
      </p:nvGrpSpPr>
      <p:grpSpPr>
        <a:xfrm>
          <a:off x="0" y="0"/>
          <a:ext cx="0" cy="0"/>
          <a:chOff x="0" y="0"/>
          <a:chExt cx="0" cy="0"/>
        </a:xfrm>
      </p:grpSpPr>
      <p:sp>
        <p:nvSpPr>
          <p:cNvPr id="910" name="Google Shape;910;p3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grpSp>
        <p:nvGrpSpPr>
          <p:cNvPr id="911" name="Google Shape;911;p34"/>
          <p:cNvGrpSpPr/>
          <p:nvPr/>
        </p:nvGrpSpPr>
        <p:grpSpPr>
          <a:xfrm>
            <a:off x="2300899" y="888867"/>
            <a:ext cx="4542205" cy="2661224"/>
            <a:chOff x="1177450" y="241631"/>
            <a:chExt cx="6173152" cy="3616776"/>
          </a:xfrm>
        </p:grpSpPr>
        <p:sp>
          <p:nvSpPr>
            <p:cNvPr id="912" name="Google Shape;912;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4"/>
          <p:cNvSpPr txBox="1">
            <a:spLocks noGrp="1"/>
          </p:cNvSpPr>
          <p:nvPr>
            <p:ph type="body" idx="4294967295"/>
          </p:nvPr>
        </p:nvSpPr>
        <p:spPr>
          <a:xfrm>
            <a:off x="770550" y="3770431"/>
            <a:ext cx="7607100" cy="802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800" b="1" dirty="0" smtClean="0">
                <a:latin typeface="Amatic SC"/>
                <a:ea typeface="Amatic SC"/>
                <a:cs typeface="Amatic SC"/>
                <a:sym typeface="Amatic SC"/>
              </a:rPr>
              <a:t>CỬA SỔ TẢI SQLITE</a:t>
            </a:r>
            <a:endParaRPr sz="1800" b="1" dirty="0" smtClean="0">
              <a:latin typeface="Amatic SC"/>
              <a:ea typeface="Amatic SC"/>
              <a:cs typeface="Amatic SC"/>
              <a:sym typeface="Amatic SC"/>
            </a:endParaRPr>
          </a:p>
          <a:p>
            <a:pPr marL="0" indent="0" algn="ctr">
              <a:spcBef>
                <a:spcPts val="0"/>
              </a:spcBef>
              <a:buNone/>
            </a:pPr>
            <a:r>
              <a:rPr lang="vi-VN" sz="1400" dirty="0"/>
              <a:t>Ở đây chúng ta sử dụng Windows nên chọn phần tải S</a:t>
            </a:r>
            <a:r>
              <a:rPr lang="en-US" sz="1400" dirty="0"/>
              <a:t>QL</a:t>
            </a:r>
            <a:r>
              <a:rPr lang="vi-VN" sz="1400" dirty="0"/>
              <a:t>ite như sau</a:t>
            </a:r>
            <a:r>
              <a:rPr lang="en-US" sz="1400" dirty="0" smtClean="0"/>
              <a:t>:</a:t>
            </a:r>
            <a:endParaRPr lang="en-US" sz="1400" dirty="0"/>
          </a:p>
        </p:txBody>
      </p:sp>
      <p:pic>
        <p:nvPicPr>
          <p:cNvPr id="917" name="Google Shape;917;p34"/>
          <p:cNvPicPr preferRelativeResize="0"/>
          <p:nvPr/>
        </p:nvPicPr>
        <p:blipFill>
          <a:blip r:embed="rId3">
            <a:extLst>
              <a:ext uri="{28A0092B-C50C-407E-A947-70E740481C1C}">
                <a14:useLocalDpi xmlns:a14="http://schemas.microsoft.com/office/drawing/2010/main" val="0"/>
              </a:ext>
            </a:extLst>
          </a:blip>
          <a:stretch>
            <a:fillRect/>
          </a:stretch>
        </p:blipFill>
        <p:spPr>
          <a:xfrm>
            <a:off x="2806700" y="1023257"/>
            <a:ext cx="3530550" cy="2236462"/>
          </a:xfrm>
          <a:prstGeom prst="rect">
            <a:avLst/>
          </a:prstGeom>
          <a:noFill/>
          <a:ln>
            <a:noFill/>
          </a:ln>
        </p:spPr>
      </p:pic>
    </p:spTree>
    <p:extLst>
      <p:ext uri="{BB962C8B-B14F-4D97-AF65-F5344CB8AC3E}">
        <p14:creationId xmlns:p14="http://schemas.microsoft.com/office/powerpoint/2010/main" val="19964628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100</a:t>
            </a:fld>
            <a:endParaRPr>
              <a:solidFill>
                <a:srgbClr val="7085AA"/>
              </a:solidFill>
            </a:endParaRPr>
          </a:p>
        </p:txBody>
      </p:sp>
      <p:sp>
        <p:nvSpPr>
          <p:cNvPr id="741" name="Google Shape;741;p19"/>
          <p:cNvSpPr txBox="1">
            <a:spLocks noGrp="1"/>
          </p:cNvSpPr>
          <p:nvPr>
            <p:ph type="ctrTitle" idx="4294967295"/>
          </p:nvPr>
        </p:nvSpPr>
        <p:spPr>
          <a:xfrm>
            <a:off x="0" y="578757"/>
            <a:ext cx="9144000"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vi-VN" sz="1400" b="0" i="1" dirty="0">
                <a:latin typeface="+mj-lt"/>
              </a:rPr>
              <a:t>//Xóa một record trong bảng Contacts với tham số truyền vào và contactId.</a:t>
            </a:r>
            <a:r>
              <a:rPr lang="en-US" sz="1400" b="0" dirty="0">
                <a:latin typeface="+mj-lt"/>
              </a:rPr>
              <a:t/>
            </a:r>
            <a:br>
              <a:rPr lang="en-US" sz="1400" b="0" dirty="0">
                <a:latin typeface="+mj-lt"/>
              </a:rPr>
            </a:br>
            <a:r>
              <a:rPr lang="vi-VN" sz="1400" b="0" i="1" dirty="0">
                <a:latin typeface="+mj-lt"/>
              </a:rPr>
              <a:t>//Trả về kết quả =0 xóa thất bại, =1 xóa thành công.</a:t>
            </a:r>
            <a:r>
              <a:rPr lang="en-US" sz="1400" b="0" dirty="0">
                <a:latin typeface="+mj-lt"/>
              </a:rPr>
              <a:t/>
            </a:r>
            <a:br>
              <a:rPr lang="en-US" sz="1400" b="0" dirty="0">
                <a:latin typeface="+mj-lt"/>
              </a:rPr>
            </a:br>
            <a:r>
              <a:rPr lang="vi-VN" sz="1400" dirty="0">
                <a:latin typeface="+mj-lt"/>
              </a:rPr>
              <a:t>Public int </a:t>
            </a:r>
            <a:r>
              <a:rPr lang="vi-VN" sz="1400" b="0" dirty="0">
                <a:latin typeface="+mj-lt"/>
              </a:rPr>
              <a:t>DeleteContact (</a:t>
            </a:r>
            <a:r>
              <a:rPr lang="vi-VN" sz="1400" dirty="0">
                <a:latin typeface="+mj-lt"/>
              </a:rPr>
              <a:t>int</a:t>
            </a:r>
            <a:r>
              <a:rPr lang="vi-VN" sz="1400" b="0" dirty="0">
                <a:latin typeface="+mj-lt"/>
              </a:rPr>
              <a:t> ContactId)</a:t>
            </a:r>
            <a:r>
              <a:rPr lang="en-US" sz="1400" b="0" dirty="0">
                <a:latin typeface="+mj-lt"/>
              </a:rPr>
              <a:t/>
            </a:r>
            <a:br>
              <a:rPr lang="en-US" sz="1400" b="0" dirty="0">
                <a:latin typeface="+mj-lt"/>
              </a:rPr>
            </a:br>
            <a:r>
              <a:rPr lang="vi-VN" sz="1400" b="0" dirty="0">
                <a:latin typeface="+mj-lt"/>
              </a:rPr>
              <a:t>{</a:t>
            </a:r>
            <a:r>
              <a:rPr lang="en-US" sz="1400" b="0" dirty="0">
                <a:latin typeface="+mj-lt"/>
              </a:rPr>
              <a:t/>
            </a:r>
            <a:br>
              <a:rPr lang="en-US" sz="1400" b="0" dirty="0">
                <a:latin typeface="+mj-lt"/>
              </a:rPr>
            </a:br>
            <a:r>
              <a:rPr lang="vi-VN" sz="1400" b="0" dirty="0">
                <a:latin typeface="+mj-lt"/>
              </a:rPr>
              <a:t>	//Kết nối với DB</a:t>
            </a:r>
            <a:r>
              <a:rPr lang="en-US" sz="1400" b="0" dirty="0">
                <a:latin typeface="+mj-lt"/>
              </a:rPr>
              <a:t/>
            </a:r>
            <a:br>
              <a:rPr lang="en-US" sz="1400" b="0" dirty="0">
                <a:latin typeface="+mj-lt"/>
              </a:rPr>
            </a:br>
            <a:r>
              <a:rPr lang="vi-VN" sz="1400" b="0" dirty="0">
                <a:latin typeface="+mj-lt"/>
              </a:rPr>
              <a:t>	SQLiteDatabase db = </a:t>
            </a:r>
            <a:r>
              <a:rPr lang="vi-VN" sz="1400" dirty="0">
                <a:latin typeface="+mj-lt"/>
              </a:rPr>
              <a:t>this.</a:t>
            </a:r>
            <a:r>
              <a:rPr lang="vi-VN" sz="1400" b="0" dirty="0">
                <a:latin typeface="+mj-lt"/>
              </a:rPr>
              <a:t>getWritableDatabase();</a:t>
            </a:r>
            <a:r>
              <a:rPr lang="en-US" sz="1400" b="0" dirty="0">
                <a:latin typeface="+mj-lt"/>
              </a:rPr>
              <a:t/>
            </a:r>
            <a:br>
              <a:rPr lang="en-US" sz="1400" b="0" dirty="0">
                <a:latin typeface="+mj-lt"/>
              </a:rPr>
            </a:br>
            <a:r>
              <a:rPr lang="vi-VN" sz="1400" b="0" dirty="0">
                <a:latin typeface="+mj-lt"/>
              </a:rPr>
              <a:t>	//Xóa một record trong bảng Contact bằng phương thức delete của một lớp SQLiteDatabase</a:t>
            </a:r>
            <a:r>
              <a:rPr lang="en-US" sz="1400" b="0" dirty="0">
                <a:latin typeface="+mj-lt"/>
              </a:rPr>
              <a:t/>
            </a:r>
            <a:br>
              <a:rPr lang="en-US" sz="1400" b="0" dirty="0">
                <a:latin typeface="+mj-lt"/>
              </a:rPr>
            </a:br>
            <a:r>
              <a:rPr lang="vi-VN" sz="1400" b="0" dirty="0">
                <a:latin typeface="+mj-lt"/>
              </a:rPr>
              <a:t>	Int kq=db.delete (</a:t>
            </a:r>
            <a:r>
              <a:rPr lang="vi-VN" sz="1400" dirty="0">
                <a:latin typeface="+mj-lt"/>
              </a:rPr>
              <a:t>TABLE_NAME</a:t>
            </a:r>
            <a:r>
              <a:rPr lang="vi-VN" sz="1400" b="0" dirty="0">
                <a:latin typeface="+mj-lt"/>
              </a:rPr>
              <a:t>, </a:t>
            </a:r>
            <a:r>
              <a:rPr lang="vi-VN" sz="1400" dirty="0">
                <a:latin typeface="+mj-lt"/>
              </a:rPr>
              <a:t>COLUMN_ID +”=?”, new</a:t>
            </a:r>
            <a:r>
              <a:rPr lang="vi-VN" sz="1400" b="0" dirty="0">
                <a:latin typeface="+mj-lt"/>
              </a:rPr>
              <a:t> String[] { String.valueOf (contactId) });</a:t>
            </a:r>
            <a:r>
              <a:rPr lang="en-US" sz="1400" b="0" dirty="0">
                <a:latin typeface="+mj-lt"/>
              </a:rPr>
              <a:t/>
            </a:r>
            <a:br>
              <a:rPr lang="en-US" sz="1400" b="0" dirty="0">
                <a:latin typeface="+mj-lt"/>
              </a:rPr>
            </a:br>
            <a:r>
              <a:rPr lang="vi-VN" sz="1400" b="0" dirty="0">
                <a:latin typeface="+mj-lt"/>
              </a:rPr>
              <a:t>	//Đóng kết nối DB</a:t>
            </a:r>
            <a:r>
              <a:rPr lang="en-US" sz="1400" b="0" dirty="0">
                <a:latin typeface="+mj-lt"/>
              </a:rPr>
              <a:t/>
            </a:r>
            <a:br>
              <a:rPr lang="en-US" sz="1400" b="0" dirty="0">
                <a:latin typeface="+mj-lt"/>
              </a:rPr>
            </a:br>
            <a:r>
              <a:rPr lang="vi-VN" sz="1400" b="0" dirty="0">
                <a:latin typeface="+mj-lt"/>
              </a:rPr>
              <a:t>	Db.close();</a:t>
            </a:r>
            <a:r>
              <a:rPr lang="en-US" sz="1400" b="0" dirty="0">
                <a:latin typeface="+mj-lt"/>
              </a:rPr>
              <a:t/>
            </a:r>
            <a:br>
              <a:rPr lang="en-US" sz="1400" b="0" dirty="0">
                <a:latin typeface="+mj-lt"/>
              </a:rPr>
            </a:br>
            <a:r>
              <a:rPr lang="vi-VN" sz="1400" b="0" dirty="0">
                <a:latin typeface="+mj-lt"/>
              </a:rPr>
              <a:t>	</a:t>
            </a:r>
            <a:r>
              <a:rPr lang="vi-VN" sz="1400" dirty="0">
                <a:latin typeface="+mj-lt"/>
              </a:rPr>
              <a:t>Return</a:t>
            </a:r>
            <a:r>
              <a:rPr lang="vi-VN" sz="1400" b="0" dirty="0">
                <a:latin typeface="+mj-lt"/>
              </a:rPr>
              <a:t> kq;</a:t>
            </a:r>
            <a:r>
              <a:rPr lang="en-US" sz="1400" b="0" dirty="0">
                <a:latin typeface="+mj-lt"/>
              </a:rPr>
              <a:t/>
            </a:r>
            <a:br>
              <a:rPr lang="en-US" sz="1400" b="0" dirty="0">
                <a:latin typeface="+mj-lt"/>
              </a:rPr>
            </a:br>
            <a:r>
              <a:rPr lang="vi-VN" sz="1400" b="0" dirty="0">
                <a:latin typeface="+mj-lt"/>
              </a:rPr>
              <a:t>}//Kết thúc DeteleContact</a:t>
            </a:r>
            <a:endParaRPr lang="en-US" sz="1400" b="0" dirty="0">
              <a:latin typeface="+mj-lt"/>
            </a:endParaRPr>
          </a:p>
        </p:txBody>
      </p:sp>
    </p:spTree>
    <p:extLst>
      <p:ext uri="{BB962C8B-B14F-4D97-AF65-F5344CB8AC3E}">
        <p14:creationId xmlns:p14="http://schemas.microsoft.com/office/powerpoint/2010/main" val="78595551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vi-VN" dirty="0"/>
              <a:t>XÓA DỮ LIỆU TRONG SQLITE TRÊN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vi-VN" sz="1600" dirty="0" smtClean="0"/>
              <a:t>Chúng </a:t>
            </a:r>
            <a:r>
              <a:rPr lang="vi-VN" sz="1600" dirty="0"/>
              <a:t>ta cần xóa toàn bộ dữ liệu trong bảng thì ta truyền null vào hai tham số cuối</a:t>
            </a:r>
            <a:r>
              <a:rPr lang="vi-VN" sz="1600" dirty="0" smtClean="0"/>
              <a:t>.</a:t>
            </a:r>
            <a:endParaRPr lang="en-US" sz="16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101</a:t>
            </a:fld>
            <a:endParaRPr>
              <a:solidFill>
                <a:srgbClr val="7085AA"/>
              </a:solidFill>
            </a:endParaRPr>
          </a:p>
        </p:txBody>
      </p:sp>
    </p:spTree>
    <p:extLst>
      <p:ext uri="{BB962C8B-B14F-4D97-AF65-F5344CB8AC3E}">
        <p14:creationId xmlns:p14="http://schemas.microsoft.com/office/powerpoint/2010/main" val="264779478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102</a:t>
            </a:fld>
            <a:endParaRPr>
              <a:solidFill>
                <a:srgbClr val="7085AA"/>
              </a:solidFill>
            </a:endParaRPr>
          </a:p>
        </p:txBody>
      </p:sp>
      <p:sp>
        <p:nvSpPr>
          <p:cNvPr id="741" name="Google Shape;741;p19"/>
          <p:cNvSpPr txBox="1">
            <a:spLocks noGrp="1"/>
          </p:cNvSpPr>
          <p:nvPr>
            <p:ph type="ctrTitle" idx="4294967295"/>
          </p:nvPr>
        </p:nvSpPr>
        <p:spPr>
          <a:xfrm>
            <a:off x="0" y="578757"/>
            <a:ext cx="9144000"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vi-VN" sz="1400" b="0" i="1" dirty="0">
                <a:latin typeface="+mj-lt"/>
              </a:rPr>
              <a:t>//Xóa toàn bộ dữ liệu trong bảng</a:t>
            </a:r>
            <a:r>
              <a:rPr lang="en-US" sz="1400" b="0" dirty="0">
                <a:latin typeface="+mj-lt"/>
              </a:rPr>
              <a:t/>
            </a:r>
            <a:br>
              <a:rPr lang="en-US" sz="1400" b="0" dirty="0">
                <a:latin typeface="+mj-lt"/>
              </a:rPr>
            </a:br>
            <a:r>
              <a:rPr lang="vi-VN" sz="1400" dirty="0">
                <a:latin typeface="+mj-lt"/>
              </a:rPr>
              <a:t>Public int </a:t>
            </a:r>
            <a:r>
              <a:rPr lang="vi-VN" sz="1400" b="0" dirty="0">
                <a:latin typeface="+mj-lt"/>
              </a:rPr>
              <a:t>DeleteAllData (String tableName) {</a:t>
            </a:r>
            <a:r>
              <a:rPr lang="en-US" sz="1400" b="0" dirty="0">
                <a:latin typeface="+mj-lt"/>
              </a:rPr>
              <a:t/>
            </a:r>
            <a:br>
              <a:rPr lang="en-US" sz="1400" b="0" dirty="0">
                <a:latin typeface="+mj-lt"/>
              </a:rPr>
            </a:br>
            <a:r>
              <a:rPr lang="vi-VN" sz="1400" b="0" dirty="0">
                <a:latin typeface="+mj-lt"/>
              </a:rPr>
              <a:t>	</a:t>
            </a:r>
            <a:r>
              <a:rPr lang="vi-VN" sz="1400" b="0" i="1" dirty="0">
                <a:latin typeface="+mj-lt"/>
              </a:rPr>
              <a:t>//Kết nối DB</a:t>
            </a:r>
            <a:r>
              <a:rPr lang="en-US" sz="1400" b="0" dirty="0">
                <a:latin typeface="+mj-lt"/>
              </a:rPr>
              <a:t/>
            </a:r>
            <a:br>
              <a:rPr lang="en-US" sz="1400" b="0" dirty="0">
                <a:latin typeface="+mj-lt"/>
              </a:rPr>
            </a:br>
            <a:r>
              <a:rPr lang="vi-VN" sz="1400" b="0" dirty="0">
                <a:latin typeface="+mj-lt"/>
              </a:rPr>
              <a:t>	SQLiteDatabase db = </a:t>
            </a:r>
            <a:r>
              <a:rPr lang="vi-VN" sz="1400" dirty="0">
                <a:latin typeface="+mj-lt"/>
              </a:rPr>
              <a:t>this</a:t>
            </a:r>
            <a:r>
              <a:rPr lang="vi-VN" sz="1400" b="0" dirty="0">
                <a:latin typeface="+mj-lt"/>
              </a:rPr>
              <a:t>.getWritableDatabase ();</a:t>
            </a:r>
            <a:r>
              <a:rPr lang="en-US" sz="1400" b="0" dirty="0">
                <a:latin typeface="+mj-lt"/>
              </a:rPr>
              <a:t/>
            </a:r>
            <a:br>
              <a:rPr lang="en-US" sz="1400" b="0" dirty="0">
                <a:latin typeface="+mj-lt"/>
              </a:rPr>
            </a:br>
            <a:r>
              <a:rPr lang="vi-VN" sz="1400" b="0" dirty="0">
                <a:latin typeface="+mj-lt"/>
              </a:rPr>
              <a:t>	</a:t>
            </a:r>
            <a:r>
              <a:rPr lang="vi-VN" sz="1400" b="0" i="1" dirty="0">
                <a:latin typeface="+mj-lt"/>
              </a:rPr>
              <a:t>//Xóa tất cả các record trong bảng bằng phương thức delete của lớp SQLiteDatabase</a:t>
            </a:r>
            <a:r>
              <a:rPr lang="en-US" sz="1400" b="0" dirty="0">
                <a:latin typeface="+mj-lt"/>
              </a:rPr>
              <a:t/>
            </a:r>
            <a:br>
              <a:rPr lang="en-US" sz="1400" b="0" dirty="0">
                <a:latin typeface="+mj-lt"/>
              </a:rPr>
            </a:br>
            <a:r>
              <a:rPr lang="vi-VN" sz="1400" b="0" dirty="0">
                <a:latin typeface="+mj-lt"/>
              </a:rPr>
              <a:t>	</a:t>
            </a:r>
            <a:r>
              <a:rPr lang="en-US" sz="1400" dirty="0">
                <a:latin typeface="+mj-lt"/>
              </a:rPr>
              <a:t>i</a:t>
            </a:r>
            <a:r>
              <a:rPr lang="vi-VN" sz="1400" dirty="0" smtClean="0">
                <a:latin typeface="+mj-lt"/>
              </a:rPr>
              <a:t>nt</a:t>
            </a:r>
            <a:r>
              <a:rPr lang="vi-VN" sz="1400" b="0" dirty="0" smtClean="0">
                <a:latin typeface="+mj-lt"/>
              </a:rPr>
              <a:t> </a:t>
            </a:r>
            <a:r>
              <a:rPr lang="vi-VN" sz="1400" b="0" dirty="0">
                <a:latin typeface="+mj-lt"/>
              </a:rPr>
              <a:t>kq = db.delete (tableName, null,null);</a:t>
            </a:r>
            <a:r>
              <a:rPr lang="en-US" sz="1400" b="0" dirty="0">
                <a:latin typeface="+mj-lt"/>
              </a:rPr>
              <a:t/>
            </a:r>
            <a:br>
              <a:rPr lang="en-US" sz="1400" b="0" dirty="0">
                <a:latin typeface="+mj-lt"/>
              </a:rPr>
            </a:br>
            <a:r>
              <a:rPr lang="vi-VN" sz="1400" b="0" dirty="0">
                <a:latin typeface="+mj-lt"/>
              </a:rPr>
              <a:t>	</a:t>
            </a:r>
            <a:r>
              <a:rPr lang="vi-VN" sz="1400" b="0" i="1" dirty="0">
                <a:latin typeface="+mj-lt"/>
              </a:rPr>
              <a:t>//Đóng kết nối DB</a:t>
            </a:r>
            <a:r>
              <a:rPr lang="en-US" sz="1400" b="0" dirty="0">
                <a:latin typeface="+mj-lt"/>
              </a:rPr>
              <a:t/>
            </a:r>
            <a:br>
              <a:rPr lang="en-US" sz="1400" b="0" dirty="0">
                <a:latin typeface="+mj-lt"/>
              </a:rPr>
            </a:br>
            <a:r>
              <a:rPr lang="vi-VN" sz="1400" b="0" dirty="0">
                <a:latin typeface="+mj-lt"/>
              </a:rPr>
              <a:t>	Db.close();</a:t>
            </a:r>
            <a:r>
              <a:rPr lang="en-US" sz="1400" b="0" dirty="0">
                <a:latin typeface="+mj-lt"/>
              </a:rPr>
              <a:t/>
            </a:r>
            <a:br>
              <a:rPr lang="en-US" sz="1400" b="0" dirty="0">
                <a:latin typeface="+mj-lt"/>
              </a:rPr>
            </a:br>
            <a:r>
              <a:rPr lang="vi-VN" sz="1400" b="0" dirty="0">
                <a:latin typeface="+mj-lt"/>
              </a:rPr>
              <a:t>	</a:t>
            </a:r>
            <a:r>
              <a:rPr lang="vi-VN" sz="1400" dirty="0">
                <a:latin typeface="+mj-lt"/>
              </a:rPr>
              <a:t>Return</a:t>
            </a:r>
            <a:r>
              <a:rPr lang="vi-VN" sz="1400" b="0" dirty="0">
                <a:latin typeface="+mj-lt"/>
              </a:rPr>
              <a:t> kq;</a:t>
            </a:r>
            <a:r>
              <a:rPr lang="en-US" sz="1400" b="0" dirty="0">
                <a:latin typeface="+mj-lt"/>
              </a:rPr>
              <a:t/>
            </a:r>
            <a:br>
              <a:rPr lang="en-US" sz="1400" b="0" dirty="0">
                <a:latin typeface="+mj-lt"/>
              </a:rPr>
            </a:br>
            <a:r>
              <a:rPr lang="vi-VN" sz="1400" b="0" dirty="0">
                <a:latin typeface="+mj-lt"/>
              </a:rPr>
              <a:t>}</a:t>
            </a:r>
            <a:endParaRPr lang="en-US" sz="1400" b="0" dirty="0">
              <a:latin typeface="+mj-lt"/>
            </a:endParaRPr>
          </a:p>
        </p:txBody>
      </p:sp>
    </p:spTree>
    <p:extLst>
      <p:ext uri="{BB962C8B-B14F-4D97-AF65-F5344CB8AC3E}">
        <p14:creationId xmlns:p14="http://schemas.microsoft.com/office/powerpoint/2010/main" val="123345258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0" y="0"/>
            <a:ext cx="91442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accent4"/>
                </a:solidFill>
              </a:rPr>
              <a:t>4</a:t>
            </a:r>
            <a:r>
              <a:rPr lang="en" dirty="0" smtClean="0">
                <a:solidFill>
                  <a:schemeClr val="accent4"/>
                </a:solidFill>
              </a:rPr>
              <a:t>.</a:t>
            </a:r>
          </a:p>
          <a:p>
            <a:pPr marL="0" lvl="0" indent="0" algn="ctr" rtl="0">
              <a:spcBef>
                <a:spcPts val="0"/>
              </a:spcBef>
              <a:spcAft>
                <a:spcPts val="0"/>
              </a:spcAft>
              <a:buNone/>
            </a:pPr>
            <a:r>
              <a:rPr lang="en" dirty="0" smtClean="0"/>
              <a:t>CÂU HỏI ÔN TẬP</a:t>
            </a:r>
            <a:endParaRPr dirty="0"/>
          </a:p>
        </p:txBody>
      </p:sp>
    </p:spTree>
    <p:extLst>
      <p:ext uri="{BB962C8B-B14F-4D97-AF65-F5344CB8AC3E}">
        <p14:creationId xmlns:p14="http://schemas.microsoft.com/office/powerpoint/2010/main" val="27304865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821"/>
        <p:cNvGrpSpPr/>
        <p:nvPr/>
      </p:nvGrpSpPr>
      <p:grpSpPr>
        <a:xfrm>
          <a:off x="0" y="0"/>
          <a:ext cx="0" cy="0"/>
          <a:chOff x="0" y="0"/>
          <a:chExt cx="0" cy="0"/>
        </a:xfrm>
      </p:grpSpPr>
      <p:sp>
        <p:nvSpPr>
          <p:cNvPr id="822" name="Google Shape;822;p27"/>
          <p:cNvSpPr txBox="1">
            <a:spLocks noGrp="1"/>
          </p:cNvSpPr>
          <p:nvPr>
            <p:ph type="ctrTitle" idx="4294967295"/>
          </p:nvPr>
        </p:nvSpPr>
        <p:spPr>
          <a:xfrm>
            <a:off x="0" y="0"/>
            <a:ext cx="91440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dirty="0" smtClean="0">
                <a:solidFill>
                  <a:schemeClr val="lt1"/>
                </a:solidFill>
              </a:rPr>
              <a:t>TRắC NGHIỆM</a:t>
            </a:r>
            <a:endParaRPr sz="9600" dirty="0">
              <a:solidFill>
                <a:schemeClr val="lt1"/>
              </a:solidFill>
            </a:endParaRPr>
          </a:p>
        </p:txBody>
      </p:sp>
      <p:sp>
        <p:nvSpPr>
          <p:cNvPr id="824" name="Google Shape;824;p2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104</a:t>
            </a:fld>
            <a:endParaRPr>
              <a:solidFill>
                <a:srgbClr val="7085AA"/>
              </a:solidFill>
            </a:endParaRPr>
          </a:p>
        </p:txBody>
      </p:sp>
    </p:spTree>
    <p:extLst>
      <p:ext uri="{BB962C8B-B14F-4D97-AF65-F5344CB8AC3E}">
        <p14:creationId xmlns:p14="http://schemas.microsoft.com/office/powerpoint/2010/main" val="138123726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0" y="0"/>
            <a:ext cx="8694057" cy="4557486"/>
          </a:xfrm>
          <a:prstGeom prst="rect">
            <a:avLst/>
          </a:prstGeom>
        </p:spPr>
        <p:txBody>
          <a:bodyPr spcFirstLastPara="1" wrap="square" lIns="0" tIns="0" rIns="0" bIns="0" numCol="1" anchor="t" anchorCtr="0">
            <a:noAutofit/>
          </a:bodyPr>
          <a:lstStyle/>
          <a:p>
            <a:pPr marL="114300" lvl="0" indent="0" algn="just">
              <a:buNone/>
            </a:pPr>
            <a:r>
              <a:rPr lang="en-US" sz="1600" b="1" dirty="0" smtClean="0"/>
              <a:t>1. </a:t>
            </a:r>
            <a:r>
              <a:rPr lang="vi-VN" sz="1600" b="1" dirty="0" smtClean="0"/>
              <a:t>Hệ </a:t>
            </a:r>
            <a:r>
              <a:rPr lang="vi-VN" sz="1600" b="1" dirty="0"/>
              <a:t>quản trị cơ sở dữ liệu nào sau đây được tích hợp sẵn trong Android</a:t>
            </a:r>
            <a:r>
              <a:rPr lang="vi-VN" sz="1600" b="1" dirty="0" smtClean="0"/>
              <a:t>?</a:t>
            </a:r>
            <a:endParaRPr lang="en-US" sz="1600" b="1" dirty="0" smtClean="0"/>
          </a:p>
          <a:p>
            <a:pPr marL="114300" indent="0" algn="just">
              <a:buNone/>
            </a:pPr>
            <a:r>
              <a:rPr lang="en-US" sz="1600" dirty="0" smtClean="0"/>
              <a:t>A. </a:t>
            </a:r>
            <a:r>
              <a:rPr lang="vi-VN" sz="1600" dirty="0"/>
              <a:t>My </a:t>
            </a:r>
            <a:r>
              <a:rPr lang="vi-VN" sz="1600" dirty="0" smtClean="0"/>
              <a:t>SQL</a:t>
            </a:r>
            <a:endParaRPr lang="en-US" sz="1600" dirty="0" smtClean="0"/>
          </a:p>
          <a:p>
            <a:pPr marL="114300" lvl="0" indent="0" algn="just">
              <a:buNone/>
            </a:pPr>
            <a:r>
              <a:rPr lang="en-US" sz="1600" dirty="0" smtClean="0"/>
              <a:t>B. </a:t>
            </a:r>
            <a:r>
              <a:rPr lang="vi-VN" sz="1600" dirty="0"/>
              <a:t>Oracle</a:t>
            </a:r>
            <a:endParaRPr lang="en-US" sz="1600" dirty="0" smtClean="0"/>
          </a:p>
          <a:p>
            <a:pPr marL="114300" lvl="0" indent="0" algn="just">
              <a:buNone/>
            </a:pPr>
            <a:r>
              <a:rPr lang="en-US" sz="1600" dirty="0" smtClean="0"/>
              <a:t>C. </a:t>
            </a:r>
            <a:r>
              <a:rPr lang="vi-VN" sz="1600" dirty="0"/>
              <a:t>SQL </a:t>
            </a:r>
            <a:r>
              <a:rPr lang="vi-VN" sz="1600" dirty="0" smtClean="0"/>
              <a:t>Server</a:t>
            </a:r>
            <a:endParaRPr lang="en-US" sz="1600" dirty="0" smtClean="0"/>
          </a:p>
          <a:p>
            <a:pPr marL="114300" lvl="0" indent="0" algn="just">
              <a:buNone/>
            </a:pPr>
            <a:r>
              <a:rPr lang="en-US" sz="1600" dirty="0" smtClean="0"/>
              <a:t>D. </a:t>
            </a:r>
            <a:r>
              <a:rPr lang="vi-VN" sz="1600" dirty="0" smtClean="0"/>
              <a:t>SQLit</a:t>
            </a:r>
            <a:r>
              <a:rPr lang="en-US" sz="1600" dirty="0" smtClean="0"/>
              <a:t>e</a:t>
            </a:r>
          </a:p>
          <a:p>
            <a:pPr marL="114300" lvl="0" indent="0" algn="just">
              <a:buNone/>
            </a:pPr>
            <a:r>
              <a:rPr lang="en-US" sz="1600" b="1" dirty="0" smtClean="0"/>
              <a:t>2. </a:t>
            </a:r>
            <a:r>
              <a:rPr lang="vi-VN" sz="1600" b="1" dirty="0" smtClean="0"/>
              <a:t>Hãy </a:t>
            </a:r>
            <a:r>
              <a:rPr lang="vi-VN" sz="1600" b="1" dirty="0"/>
              <a:t>chọn phương thức có chức năng tạo hay mở một cơ sở dữ liệu chỉ cho phép đọc dữ liệu ?</a:t>
            </a:r>
            <a:endParaRPr lang="en-US" sz="1600" b="1" dirty="0"/>
          </a:p>
          <a:p>
            <a:pPr marL="114300" lvl="0" indent="0" algn="just">
              <a:buNone/>
            </a:pPr>
            <a:r>
              <a:rPr lang="en-US" sz="1600" dirty="0" smtClean="0"/>
              <a:t>A. </a:t>
            </a:r>
            <a:r>
              <a:rPr lang="vi-VN" sz="1600" dirty="0" smtClean="0"/>
              <a:t>getDatabaseForRead</a:t>
            </a:r>
            <a:endParaRPr lang="en-US" sz="1600" dirty="0"/>
          </a:p>
          <a:p>
            <a:pPr marL="114300" lvl="0" indent="0" algn="just">
              <a:buNone/>
            </a:pPr>
            <a:r>
              <a:rPr lang="en-US" sz="1600" dirty="0" smtClean="0"/>
              <a:t>B. </a:t>
            </a:r>
            <a:r>
              <a:rPr lang="vi-VN" sz="1600" dirty="0" smtClean="0"/>
              <a:t>getReadableDatabase</a:t>
            </a:r>
            <a:endParaRPr lang="en-US" sz="1600" dirty="0"/>
          </a:p>
          <a:p>
            <a:pPr marL="114300" lvl="0" indent="0" algn="just">
              <a:buNone/>
            </a:pPr>
            <a:r>
              <a:rPr lang="en-US" sz="1600" dirty="0" smtClean="0"/>
              <a:t>C. </a:t>
            </a:r>
            <a:r>
              <a:rPr lang="vi-VN" sz="1600" dirty="0" smtClean="0"/>
              <a:t>getReadDatabase</a:t>
            </a:r>
            <a:endParaRPr lang="en-US" sz="1600" dirty="0"/>
          </a:p>
          <a:p>
            <a:pPr marL="114300" lvl="0" indent="0" algn="just">
              <a:buNone/>
            </a:pPr>
            <a:r>
              <a:rPr lang="en-US" sz="1600" dirty="0" smtClean="0"/>
              <a:t>D. </a:t>
            </a:r>
            <a:r>
              <a:rPr lang="vi-VN" sz="1600" dirty="0" smtClean="0"/>
              <a:t>getReadSQLiteDatabase</a:t>
            </a:r>
            <a:endParaRPr lang="en-US" sz="1600" dirty="0"/>
          </a:p>
          <a:p>
            <a:pPr marL="114300" lvl="0" indent="0" algn="just">
              <a:buNone/>
            </a:pPr>
            <a:endParaRPr lang="en-US" sz="16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105</a:t>
            </a:fld>
            <a:endParaRPr>
              <a:solidFill>
                <a:srgbClr val="7085AA"/>
              </a:solidFill>
            </a:endParaRPr>
          </a:p>
        </p:txBody>
      </p:sp>
      <p:sp>
        <p:nvSpPr>
          <p:cNvPr id="3" name="Rounded Rectangle 2"/>
          <p:cNvSpPr/>
          <p:nvPr/>
        </p:nvSpPr>
        <p:spPr>
          <a:xfrm>
            <a:off x="87086" y="1509486"/>
            <a:ext cx="928914" cy="2685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87086" y="2844800"/>
            <a:ext cx="2438400" cy="2685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24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0" y="0"/>
            <a:ext cx="8694057" cy="4557486"/>
          </a:xfrm>
          <a:prstGeom prst="rect">
            <a:avLst/>
          </a:prstGeom>
        </p:spPr>
        <p:txBody>
          <a:bodyPr spcFirstLastPara="1" wrap="square" lIns="0" tIns="0" rIns="0" bIns="0" numCol="1" anchor="t" anchorCtr="0">
            <a:noAutofit/>
          </a:bodyPr>
          <a:lstStyle/>
          <a:p>
            <a:pPr marL="114300" lvl="0" indent="0" algn="just">
              <a:buNone/>
            </a:pPr>
            <a:r>
              <a:rPr lang="en-US" sz="1600" b="1" dirty="0"/>
              <a:t>3</a:t>
            </a:r>
            <a:r>
              <a:rPr lang="en-US" sz="1600" b="1" dirty="0" smtClean="0"/>
              <a:t>. </a:t>
            </a:r>
            <a:r>
              <a:rPr lang="vi-VN" sz="1600" b="1" dirty="0"/>
              <a:t>Hãy chọn phương thức có chức năng tạo hay mở một cơ sở dữ liệu cho phép đọc và ghi dữ liệu ?</a:t>
            </a:r>
            <a:endParaRPr lang="en-US" sz="1600" b="1" dirty="0" smtClean="0"/>
          </a:p>
          <a:p>
            <a:pPr marL="114300" lvl="0" indent="0">
              <a:buNone/>
            </a:pPr>
            <a:r>
              <a:rPr lang="en-US" sz="1600" dirty="0" smtClean="0"/>
              <a:t>A. </a:t>
            </a:r>
            <a:r>
              <a:rPr lang="vi-VN" sz="1600" dirty="0" smtClean="0"/>
              <a:t>getDatabase</a:t>
            </a:r>
            <a:endParaRPr lang="en-US" sz="1600" dirty="0"/>
          </a:p>
          <a:p>
            <a:pPr marL="114300" lvl="0" indent="0">
              <a:buNone/>
            </a:pPr>
            <a:r>
              <a:rPr lang="en-US" sz="1600" dirty="0" smtClean="0"/>
              <a:t>B. </a:t>
            </a:r>
            <a:r>
              <a:rPr lang="vi-VN" sz="1600" dirty="0" smtClean="0"/>
              <a:t>getWriteDatabase</a:t>
            </a:r>
            <a:endParaRPr lang="en-US" sz="1600" dirty="0"/>
          </a:p>
          <a:p>
            <a:pPr marL="114300" lvl="0" indent="0">
              <a:buNone/>
            </a:pPr>
            <a:r>
              <a:rPr lang="en-US" sz="1600" dirty="0" smtClean="0"/>
              <a:t>C. </a:t>
            </a:r>
            <a:r>
              <a:rPr lang="vi-VN" sz="1600" dirty="0" smtClean="0"/>
              <a:t>getWritableDatabase</a:t>
            </a:r>
            <a:endParaRPr lang="en-US" sz="1600" dirty="0"/>
          </a:p>
          <a:p>
            <a:pPr marL="114300" lvl="0" indent="0">
              <a:buNone/>
            </a:pPr>
            <a:r>
              <a:rPr lang="en-US" sz="1600" dirty="0" smtClean="0"/>
              <a:t>D. </a:t>
            </a:r>
            <a:r>
              <a:rPr lang="vi-VN" sz="1600" dirty="0" smtClean="0"/>
              <a:t>getWriteSQLiteDatabase</a:t>
            </a:r>
            <a:endParaRPr lang="en-US" sz="1600" dirty="0"/>
          </a:p>
          <a:p>
            <a:pPr marL="114300" lvl="0" indent="0" algn="just">
              <a:buNone/>
            </a:pPr>
            <a:r>
              <a:rPr lang="en-US" sz="1600" b="1" dirty="0"/>
              <a:t>4</a:t>
            </a:r>
            <a:r>
              <a:rPr lang="en-US" sz="1600" b="1" dirty="0" smtClean="0"/>
              <a:t>. </a:t>
            </a:r>
            <a:r>
              <a:rPr lang="vi-VN" sz="1600" b="1" dirty="0"/>
              <a:t>Lớp nào sau đây trong Android cung cấp các phương thức thao tác trên dữ liệu của ứng dụng cho phép insert(), update(), delete() hoặc execSQL() trên cơ sở dữ liệu SQLite ?</a:t>
            </a:r>
            <a:endParaRPr lang="en-US" sz="1600" b="1" dirty="0"/>
          </a:p>
          <a:p>
            <a:pPr marL="114300" lvl="0" indent="0">
              <a:buNone/>
            </a:pPr>
            <a:r>
              <a:rPr lang="en-US" sz="1600" dirty="0" smtClean="0"/>
              <a:t>A. </a:t>
            </a:r>
            <a:r>
              <a:rPr lang="vi-VN" sz="1600" dirty="0" smtClean="0"/>
              <a:t>SQLiteDatabase</a:t>
            </a:r>
            <a:endParaRPr lang="en-US" sz="1600" dirty="0"/>
          </a:p>
          <a:p>
            <a:pPr marL="114300" lvl="0" indent="0">
              <a:buNone/>
            </a:pPr>
            <a:r>
              <a:rPr lang="en-US" sz="1600" dirty="0" smtClean="0"/>
              <a:t>B. </a:t>
            </a:r>
            <a:r>
              <a:rPr lang="vi-VN" sz="1600" dirty="0" smtClean="0"/>
              <a:t>SQLiteDbHelper</a:t>
            </a:r>
            <a:endParaRPr lang="en-US" sz="1600" dirty="0"/>
          </a:p>
          <a:p>
            <a:pPr marL="114300" lvl="0" indent="0">
              <a:buNone/>
            </a:pPr>
            <a:r>
              <a:rPr lang="en-US" sz="1600" dirty="0" smtClean="0"/>
              <a:t>C. </a:t>
            </a:r>
            <a:r>
              <a:rPr lang="vi-VN" sz="1600" dirty="0" smtClean="0"/>
              <a:t>SQLiteDatabaseHelper</a:t>
            </a:r>
            <a:endParaRPr lang="en-US" sz="1600" dirty="0"/>
          </a:p>
          <a:p>
            <a:pPr marL="114300" lvl="0" indent="0">
              <a:buNone/>
            </a:pPr>
            <a:r>
              <a:rPr lang="en-US" sz="1600" dirty="0" smtClean="0"/>
              <a:t>D. </a:t>
            </a:r>
            <a:r>
              <a:rPr lang="vi-VN" sz="1600" dirty="0" smtClean="0"/>
              <a:t>SQLiteOpenHelper</a:t>
            </a:r>
            <a:endParaRPr lang="en-US" sz="16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106</a:t>
            </a:fld>
            <a:endParaRPr>
              <a:solidFill>
                <a:srgbClr val="7085AA"/>
              </a:solidFill>
            </a:endParaRPr>
          </a:p>
        </p:txBody>
      </p:sp>
      <p:sp>
        <p:nvSpPr>
          <p:cNvPr id="4" name="Rounded Rectangle 3"/>
          <p:cNvSpPr/>
          <p:nvPr/>
        </p:nvSpPr>
        <p:spPr>
          <a:xfrm>
            <a:off x="87086" y="1444172"/>
            <a:ext cx="2315028" cy="2685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7086" y="3062515"/>
            <a:ext cx="1857828" cy="2685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216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0" y="0"/>
            <a:ext cx="8694057" cy="4557486"/>
          </a:xfrm>
          <a:prstGeom prst="rect">
            <a:avLst/>
          </a:prstGeom>
        </p:spPr>
        <p:txBody>
          <a:bodyPr spcFirstLastPara="1" wrap="square" lIns="0" tIns="0" rIns="0" bIns="0" numCol="1" anchor="t" anchorCtr="0">
            <a:noAutofit/>
          </a:bodyPr>
          <a:lstStyle/>
          <a:p>
            <a:pPr marL="114300" lvl="0" indent="0" algn="just">
              <a:buNone/>
            </a:pPr>
            <a:r>
              <a:rPr lang="en-US" sz="1600" b="1" dirty="0" smtClean="0"/>
              <a:t>5. </a:t>
            </a:r>
            <a:r>
              <a:rPr lang="vi-VN" sz="1600" b="1" dirty="0" smtClean="0"/>
              <a:t>Đối </a:t>
            </a:r>
            <a:r>
              <a:rPr lang="vi-VN" sz="1600" b="1" dirty="0"/>
              <a:t>tượng nào sau đây được sử dụng lưu trữ kết quả trả về từ phương thức query() và rawQuery() của lớp SQLiteDatabase ?</a:t>
            </a:r>
            <a:endParaRPr lang="en-US" sz="1600" b="1" dirty="0"/>
          </a:p>
          <a:p>
            <a:pPr marL="114300" lvl="0" indent="0" algn="just">
              <a:buNone/>
            </a:pPr>
            <a:r>
              <a:rPr lang="en-US" sz="1600" dirty="0" smtClean="0"/>
              <a:t>A. </a:t>
            </a:r>
            <a:r>
              <a:rPr lang="vi-VN" sz="1600" dirty="0" smtClean="0"/>
              <a:t>ContentValues</a:t>
            </a:r>
            <a:endParaRPr lang="en-US" sz="1600" dirty="0"/>
          </a:p>
          <a:p>
            <a:pPr marL="114300" lvl="0" indent="0" algn="just">
              <a:buNone/>
            </a:pPr>
            <a:r>
              <a:rPr lang="en-US" sz="1600" dirty="0" smtClean="0"/>
              <a:t>B. </a:t>
            </a:r>
            <a:r>
              <a:rPr lang="vi-VN" sz="1600" dirty="0" smtClean="0"/>
              <a:t>Cursor</a:t>
            </a:r>
            <a:endParaRPr lang="en-US" sz="1600" dirty="0"/>
          </a:p>
          <a:p>
            <a:pPr marL="114300" lvl="0" indent="0" algn="just">
              <a:buNone/>
            </a:pPr>
            <a:r>
              <a:rPr lang="en-US" sz="1600" dirty="0" smtClean="0"/>
              <a:t>C. </a:t>
            </a:r>
            <a:r>
              <a:rPr lang="vi-VN" sz="1600" dirty="0" smtClean="0"/>
              <a:t>SQLiteDatabase</a:t>
            </a:r>
            <a:endParaRPr lang="en-US" sz="1600" dirty="0"/>
          </a:p>
          <a:p>
            <a:pPr marL="114300" lvl="0" indent="0" algn="just">
              <a:buNone/>
            </a:pPr>
            <a:r>
              <a:rPr lang="en-US" sz="1600" dirty="0" smtClean="0"/>
              <a:t>D. </a:t>
            </a:r>
            <a:r>
              <a:rPr lang="vi-VN" sz="1600" dirty="0" smtClean="0"/>
              <a:t>SQLiteOpenHelper</a:t>
            </a:r>
            <a:endParaRPr lang="en-US" sz="1600" dirty="0" smtClean="0"/>
          </a:p>
          <a:p>
            <a:pPr marL="114300" lvl="0" indent="0" algn="just">
              <a:buNone/>
            </a:pPr>
            <a:r>
              <a:rPr lang="en-US" sz="1600" b="1" dirty="0" smtClean="0"/>
              <a:t>6. </a:t>
            </a:r>
            <a:r>
              <a:rPr lang="vi-VN" sz="1600" b="1" dirty="0" smtClean="0"/>
              <a:t>Hãy </a:t>
            </a:r>
            <a:r>
              <a:rPr lang="vi-VN" sz="1600" b="1" dirty="0"/>
              <a:t>chọn phương thức của lớp Cursor trả về kết quả số dòng hiện có trong cursor ?</a:t>
            </a:r>
            <a:endParaRPr lang="en-US" sz="1600" b="1" dirty="0"/>
          </a:p>
          <a:p>
            <a:pPr marL="114300" lvl="0" indent="0" algn="just">
              <a:buNone/>
            </a:pPr>
            <a:r>
              <a:rPr lang="en-US" sz="1600" dirty="0" smtClean="0"/>
              <a:t>A. </a:t>
            </a:r>
            <a:r>
              <a:rPr lang="vi-VN" sz="1600" dirty="0" smtClean="0"/>
              <a:t>cursor.CountAll</a:t>
            </a:r>
            <a:r>
              <a:rPr lang="vi-VN" sz="1600" dirty="0"/>
              <a:t>()</a:t>
            </a:r>
            <a:endParaRPr lang="en-US" sz="1600" dirty="0"/>
          </a:p>
          <a:p>
            <a:pPr marL="114300" lvl="0" indent="0" algn="just">
              <a:buNone/>
            </a:pPr>
            <a:r>
              <a:rPr lang="en-US" sz="1600" dirty="0" smtClean="0"/>
              <a:t>B. </a:t>
            </a:r>
            <a:r>
              <a:rPr lang="vi-VN" sz="1600" dirty="0" smtClean="0"/>
              <a:t>cursor.Count</a:t>
            </a:r>
            <a:r>
              <a:rPr lang="vi-VN" sz="1600" dirty="0"/>
              <a:t>()</a:t>
            </a:r>
            <a:endParaRPr lang="en-US" sz="1600" dirty="0"/>
          </a:p>
          <a:p>
            <a:pPr marL="114300" lvl="0" indent="0" algn="just">
              <a:buNone/>
            </a:pPr>
            <a:r>
              <a:rPr lang="en-US" sz="1600" dirty="0" smtClean="0"/>
              <a:t>C. </a:t>
            </a:r>
            <a:r>
              <a:rPr lang="vi-VN" sz="1600" dirty="0" smtClean="0"/>
              <a:t>cursor.getCount</a:t>
            </a:r>
            <a:r>
              <a:rPr lang="vi-VN" sz="1600" dirty="0"/>
              <a:t>()</a:t>
            </a:r>
            <a:endParaRPr lang="en-US" sz="1600" dirty="0"/>
          </a:p>
          <a:p>
            <a:pPr marL="114300" lvl="0" indent="0" algn="just">
              <a:buNone/>
            </a:pPr>
            <a:r>
              <a:rPr lang="en-US" sz="1600" dirty="0" smtClean="0"/>
              <a:t>D. </a:t>
            </a:r>
            <a:r>
              <a:rPr lang="vi-VN" sz="1600" dirty="0" smtClean="0"/>
              <a:t>cursor.setCount()</a:t>
            </a:r>
            <a:endParaRPr lang="en-US" sz="16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107</a:t>
            </a:fld>
            <a:endParaRPr>
              <a:solidFill>
                <a:srgbClr val="7085AA"/>
              </a:solidFill>
            </a:endParaRPr>
          </a:p>
        </p:txBody>
      </p:sp>
      <p:sp>
        <p:nvSpPr>
          <p:cNvPr id="4" name="Rounded Rectangle 3"/>
          <p:cNvSpPr/>
          <p:nvPr/>
        </p:nvSpPr>
        <p:spPr>
          <a:xfrm>
            <a:off x="79829" y="1066800"/>
            <a:ext cx="986971" cy="2685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9829" y="3214914"/>
            <a:ext cx="1973942" cy="2685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48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821"/>
        <p:cNvGrpSpPr/>
        <p:nvPr/>
      </p:nvGrpSpPr>
      <p:grpSpPr>
        <a:xfrm>
          <a:off x="0" y="0"/>
          <a:ext cx="0" cy="0"/>
          <a:chOff x="0" y="0"/>
          <a:chExt cx="0" cy="0"/>
        </a:xfrm>
      </p:grpSpPr>
      <p:sp>
        <p:nvSpPr>
          <p:cNvPr id="822" name="Google Shape;822;p27"/>
          <p:cNvSpPr txBox="1">
            <a:spLocks noGrp="1"/>
          </p:cNvSpPr>
          <p:nvPr>
            <p:ph type="ctrTitle" idx="4294967295"/>
          </p:nvPr>
        </p:nvSpPr>
        <p:spPr>
          <a:xfrm>
            <a:off x="0" y="0"/>
            <a:ext cx="91440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9600" dirty="0" smtClean="0">
                <a:solidFill>
                  <a:schemeClr val="lt1"/>
                </a:solidFill>
              </a:rPr>
              <a:t>B</a:t>
            </a:r>
            <a:r>
              <a:rPr lang="en" sz="9600" dirty="0" smtClean="0">
                <a:solidFill>
                  <a:schemeClr val="lt1"/>
                </a:solidFill>
              </a:rPr>
              <a:t>ài tập</a:t>
            </a:r>
            <a:br>
              <a:rPr lang="en" sz="9600" dirty="0" smtClean="0">
                <a:solidFill>
                  <a:schemeClr val="lt1"/>
                </a:solidFill>
              </a:rPr>
            </a:br>
            <a:r>
              <a:rPr lang="en" sz="9600" dirty="0" smtClean="0">
                <a:solidFill>
                  <a:schemeClr val="lt1"/>
                </a:solidFill>
              </a:rPr>
              <a:t>Tự LUẬN</a:t>
            </a:r>
            <a:endParaRPr sz="9600" dirty="0">
              <a:solidFill>
                <a:schemeClr val="lt1"/>
              </a:solidFill>
            </a:endParaRPr>
          </a:p>
        </p:txBody>
      </p:sp>
      <p:sp>
        <p:nvSpPr>
          <p:cNvPr id="824" name="Google Shape;824;p2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108</a:t>
            </a:fld>
            <a:endParaRPr>
              <a:solidFill>
                <a:srgbClr val="7085AA"/>
              </a:solidFill>
            </a:endParaRPr>
          </a:p>
        </p:txBody>
      </p:sp>
    </p:spTree>
    <p:extLst>
      <p:ext uri="{BB962C8B-B14F-4D97-AF65-F5344CB8AC3E}">
        <p14:creationId xmlns:p14="http://schemas.microsoft.com/office/powerpoint/2010/main" val="286498750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0" y="0"/>
            <a:ext cx="8694057" cy="4557486"/>
          </a:xfrm>
          <a:prstGeom prst="rect">
            <a:avLst/>
          </a:prstGeom>
        </p:spPr>
        <p:txBody>
          <a:bodyPr spcFirstLastPara="1" wrap="square" lIns="0" tIns="0" rIns="0" bIns="0" numCol="1" anchor="t" anchorCtr="0">
            <a:noAutofit/>
          </a:bodyPr>
          <a:lstStyle/>
          <a:p>
            <a:pPr marL="114300" lvl="0" indent="0" algn="just">
              <a:buNone/>
            </a:pPr>
            <a:r>
              <a:rPr lang="en-US" sz="1600" b="1" dirty="0" err="1"/>
              <a:t>Câu</a:t>
            </a:r>
            <a:r>
              <a:rPr lang="en-US" sz="1600" b="1" dirty="0"/>
              <a:t> 1: </a:t>
            </a:r>
            <a:r>
              <a:rPr lang="en-US" sz="1600" b="1" dirty="0" err="1"/>
              <a:t>Trình</a:t>
            </a:r>
            <a:r>
              <a:rPr lang="en-US" sz="1600" b="1" dirty="0"/>
              <a:t> </a:t>
            </a:r>
            <a:r>
              <a:rPr lang="en-US" sz="1600" b="1" dirty="0" err="1"/>
              <a:t>bày</a:t>
            </a:r>
            <a:r>
              <a:rPr lang="en-US" sz="1600" b="1" dirty="0"/>
              <a:t> </a:t>
            </a:r>
            <a:r>
              <a:rPr lang="en-US" sz="1600" b="1" dirty="0" err="1"/>
              <a:t>chức</a:t>
            </a:r>
            <a:r>
              <a:rPr lang="en-US" sz="1600" b="1" dirty="0"/>
              <a:t> </a:t>
            </a:r>
            <a:r>
              <a:rPr lang="en-US" sz="1600" b="1" dirty="0" err="1"/>
              <a:t>năng</a:t>
            </a:r>
            <a:r>
              <a:rPr lang="en-US" sz="1600" b="1" dirty="0"/>
              <a:t>  </a:t>
            </a:r>
            <a:r>
              <a:rPr lang="en-US" sz="1600" b="1" dirty="0" err="1"/>
              <a:t>của</a:t>
            </a:r>
            <a:r>
              <a:rPr lang="en-US" sz="1600" b="1" dirty="0"/>
              <a:t> 2 </a:t>
            </a:r>
            <a:r>
              <a:rPr lang="en-US" sz="1600" b="1" dirty="0" err="1"/>
              <a:t>lớp</a:t>
            </a:r>
            <a:r>
              <a:rPr lang="en-US" sz="1600" b="1" dirty="0"/>
              <a:t> </a:t>
            </a:r>
            <a:r>
              <a:rPr lang="en-US" sz="1600" b="1" dirty="0" err="1"/>
              <a:t>SQLLiteOpenHelper</a:t>
            </a:r>
            <a:r>
              <a:rPr lang="en-US" sz="1600" b="1" dirty="0"/>
              <a:t> </a:t>
            </a:r>
            <a:r>
              <a:rPr lang="en-US" sz="1600" b="1" dirty="0" err="1"/>
              <a:t>và</a:t>
            </a:r>
            <a:r>
              <a:rPr lang="en-US" sz="1600" b="1" dirty="0"/>
              <a:t> </a:t>
            </a:r>
            <a:r>
              <a:rPr lang="en-US" sz="1600" b="1" dirty="0" err="1"/>
              <a:t>SQLiteDataBase</a:t>
            </a:r>
            <a:r>
              <a:rPr lang="en-US" sz="1600" b="1" dirty="0" smtClean="0"/>
              <a:t>?</a:t>
            </a:r>
          </a:p>
          <a:p>
            <a:pPr marL="114300" lvl="0" indent="0" algn="just">
              <a:buNone/>
            </a:pPr>
            <a:r>
              <a:rPr lang="en-US" sz="1600" b="1" dirty="0" smtClean="0"/>
              <a:t>1. </a:t>
            </a:r>
            <a:r>
              <a:rPr lang="en-US" sz="1600" b="1" dirty="0" err="1" smtClean="0"/>
              <a:t>Lớp</a:t>
            </a:r>
            <a:r>
              <a:rPr lang="en-US" sz="1600" b="1" dirty="0" smtClean="0"/>
              <a:t> </a:t>
            </a:r>
            <a:r>
              <a:rPr lang="en-US" sz="1600" b="1" dirty="0" err="1"/>
              <a:t>SQLiteOpenHelper</a:t>
            </a:r>
            <a:r>
              <a:rPr lang="en-US" sz="1600" b="1" dirty="0" smtClean="0"/>
              <a:t>:</a:t>
            </a:r>
          </a:p>
          <a:p>
            <a:pPr marL="114300" indent="0" algn="just">
              <a:buNone/>
            </a:pPr>
            <a:r>
              <a:rPr lang="en-US" sz="1600" dirty="0" err="1"/>
              <a:t>SQLiteOpenHelper</a:t>
            </a:r>
            <a:r>
              <a:rPr lang="en-US" sz="1600" dirty="0"/>
              <a:t> </a:t>
            </a:r>
            <a:r>
              <a:rPr lang="en-US" sz="1600" dirty="0" err="1"/>
              <a:t>là</a:t>
            </a:r>
            <a:r>
              <a:rPr lang="en-US" sz="1600" dirty="0"/>
              <a:t> </a:t>
            </a:r>
            <a:r>
              <a:rPr lang="en-US" sz="1600" dirty="0" err="1"/>
              <a:t>một</a:t>
            </a:r>
            <a:r>
              <a:rPr lang="en-US" sz="1600" dirty="0"/>
              <a:t> </a:t>
            </a:r>
            <a:r>
              <a:rPr lang="en-US" sz="1600" dirty="0" err="1"/>
              <a:t>lớp</a:t>
            </a:r>
            <a:r>
              <a:rPr lang="en-US" sz="1600" dirty="0"/>
              <a:t> </a:t>
            </a:r>
            <a:r>
              <a:rPr lang="en-US" sz="1600" dirty="0" err="1"/>
              <a:t>trừu</a:t>
            </a:r>
            <a:r>
              <a:rPr lang="en-US" sz="1600" dirty="0"/>
              <a:t> </a:t>
            </a:r>
            <a:r>
              <a:rPr lang="en-US" sz="1600" dirty="0" err="1"/>
              <a:t>tượng</a:t>
            </a:r>
            <a:r>
              <a:rPr lang="en-US" sz="1600" dirty="0"/>
              <a:t> </a:t>
            </a:r>
            <a:r>
              <a:rPr lang="en-US" sz="1600" dirty="0" err="1"/>
              <a:t>trong</a:t>
            </a:r>
            <a:r>
              <a:rPr lang="en-US" sz="1600" dirty="0"/>
              <a:t> Android, </a:t>
            </a:r>
            <a:r>
              <a:rPr lang="en-US" sz="1600" dirty="0" err="1"/>
              <a:t>cung</a:t>
            </a:r>
            <a:r>
              <a:rPr lang="en-US" sz="1600" dirty="0"/>
              <a:t> </a:t>
            </a:r>
            <a:r>
              <a:rPr lang="en-US" sz="1600" dirty="0" err="1"/>
              <a:t>cấp</a:t>
            </a:r>
            <a:r>
              <a:rPr lang="en-US" sz="1600" dirty="0"/>
              <a:t> </a:t>
            </a:r>
            <a:r>
              <a:rPr lang="en-US" sz="1600" dirty="0" err="1"/>
              <a:t>các</a:t>
            </a:r>
            <a:r>
              <a:rPr lang="en-US" sz="1600" dirty="0"/>
              <a:t> </a:t>
            </a:r>
            <a:r>
              <a:rPr lang="en-US" sz="1600" dirty="0" err="1"/>
              <a:t>phương</a:t>
            </a:r>
            <a:r>
              <a:rPr lang="en-US" sz="1600" dirty="0"/>
              <a:t> </a:t>
            </a:r>
            <a:r>
              <a:rPr lang="en-US" sz="1600" dirty="0" err="1"/>
              <a:t>thức</a:t>
            </a:r>
            <a:r>
              <a:rPr lang="en-US" sz="1600" dirty="0"/>
              <a:t> </a:t>
            </a:r>
            <a:r>
              <a:rPr lang="en-US" sz="1600" dirty="0" err="1"/>
              <a:t>để</a:t>
            </a:r>
            <a:r>
              <a:rPr lang="en-US" sz="1600" dirty="0"/>
              <a:t> </a:t>
            </a:r>
            <a:r>
              <a:rPr lang="en-US" sz="1600" dirty="0" err="1"/>
              <a:t>tạo</a:t>
            </a:r>
            <a:r>
              <a:rPr lang="en-US" sz="1600" dirty="0"/>
              <a:t> </a:t>
            </a:r>
            <a:r>
              <a:rPr lang="en-US" sz="1600" dirty="0" err="1"/>
              <a:t>và</a:t>
            </a:r>
            <a:r>
              <a:rPr lang="en-US" sz="1600" dirty="0"/>
              <a:t> </a:t>
            </a:r>
            <a:r>
              <a:rPr lang="en-US" sz="1600" dirty="0" err="1"/>
              <a:t>quản</a:t>
            </a:r>
            <a:r>
              <a:rPr lang="en-US" sz="1600" dirty="0"/>
              <a:t> </a:t>
            </a:r>
            <a:r>
              <a:rPr lang="en-US" sz="1600" dirty="0" err="1"/>
              <a:t>lý</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SQLite. </a:t>
            </a:r>
            <a:r>
              <a:rPr lang="en-US" sz="1600" dirty="0" err="1"/>
              <a:t>Chức</a:t>
            </a:r>
            <a:r>
              <a:rPr lang="en-US" sz="1600" dirty="0"/>
              <a:t> </a:t>
            </a:r>
            <a:r>
              <a:rPr lang="en-US" sz="1600" dirty="0" err="1"/>
              <a:t>năng</a:t>
            </a:r>
            <a:r>
              <a:rPr lang="en-US" sz="1600" dirty="0"/>
              <a:t> </a:t>
            </a:r>
            <a:r>
              <a:rPr lang="en-US" sz="1600" dirty="0" err="1"/>
              <a:t>chính</a:t>
            </a:r>
            <a:r>
              <a:rPr lang="en-US" sz="1600" dirty="0"/>
              <a:t> </a:t>
            </a:r>
            <a:r>
              <a:rPr lang="en-US" sz="1600" dirty="0" err="1"/>
              <a:t>của</a:t>
            </a:r>
            <a:r>
              <a:rPr lang="en-US" sz="1600" dirty="0"/>
              <a:t> </a:t>
            </a:r>
            <a:r>
              <a:rPr lang="en-US" sz="1600" dirty="0" err="1"/>
              <a:t>SQLiteOpenHelper</a:t>
            </a:r>
            <a:r>
              <a:rPr lang="en-US" sz="1600" dirty="0"/>
              <a:t> </a:t>
            </a:r>
            <a:r>
              <a:rPr lang="en-US" sz="1600" dirty="0" err="1"/>
              <a:t>bao</a:t>
            </a:r>
            <a:r>
              <a:rPr lang="en-US" sz="1600" dirty="0"/>
              <a:t> </a:t>
            </a:r>
            <a:r>
              <a:rPr lang="en-US" sz="1600" dirty="0" err="1"/>
              <a:t>gồm</a:t>
            </a:r>
            <a:r>
              <a:rPr lang="en-US" sz="1600" dirty="0"/>
              <a:t>:</a:t>
            </a:r>
          </a:p>
          <a:p>
            <a:pPr lvl="0" algn="just">
              <a:buFontTx/>
              <a:buChar char="-"/>
            </a:pPr>
            <a:r>
              <a:rPr lang="en-US" sz="1600" b="1" u="sng" dirty="0" err="1" smtClean="0"/>
              <a:t>Tạo</a:t>
            </a:r>
            <a:r>
              <a:rPr lang="en-US" sz="1600" b="1" u="sng" dirty="0" smtClean="0"/>
              <a:t> </a:t>
            </a:r>
            <a:r>
              <a:rPr lang="en-US" sz="1600" b="1" u="sng" dirty="0" err="1"/>
              <a:t>cơ</a:t>
            </a:r>
            <a:r>
              <a:rPr lang="en-US" sz="1600" b="1" u="sng" dirty="0"/>
              <a:t> </a:t>
            </a:r>
            <a:r>
              <a:rPr lang="en-US" sz="1600" b="1" u="sng" dirty="0" err="1"/>
              <a:t>sở</a:t>
            </a:r>
            <a:r>
              <a:rPr lang="en-US" sz="1600" b="1" u="sng" dirty="0"/>
              <a:t> </a:t>
            </a:r>
            <a:r>
              <a:rPr lang="en-US" sz="1600" b="1" u="sng" dirty="0" err="1"/>
              <a:t>dữ</a:t>
            </a:r>
            <a:r>
              <a:rPr lang="en-US" sz="1600" b="1" u="sng" dirty="0"/>
              <a:t> </a:t>
            </a:r>
            <a:r>
              <a:rPr lang="en-US" sz="1600" b="1" u="sng" dirty="0" err="1"/>
              <a:t>liệu</a:t>
            </a:r>
            <a:r>
              <a:rPr lang="en-US" sz="1600" b="1" u="sng" dirty="0"/>
              <a:t>:</a:t>
            </a:r>
            <a:r>
              <a:rPr lang="en-US" sz="1600" dirty="0"/>
              <a:t> </a:t>
            </a:r>
            <a:r>
              <a:rPr lang="en-US" sz="1600" dirty="0" err="1"/>
              <a:t>SQLiteOpenHelper</a:t>
            </a:r>
            <a:r>
              <a:rPr lang="en-US" sz="1600" dirty="0"/>
              <a:t> </a:t>
            </a:r>
            <a:r>
              <a:rPr lang="en-US" sz="1600" dirty="0" err="1"/>
              <a:t>cho</a:t>
            </a:r>
            <a:r>
              <a:rPr lang="en-US" sz="1600" dirty="0"/>
              <a:t> </a:t>
            </a:r>
            <a:r>
              <a:rPr lang="en-US" sz="1600" dirty="0" err="1"/>
              <a:t>phép</a:t>
            </a:r>
            <a:r>
              <a:rPr lang="en-US" sz="1600" dirty="0"/>
              <a:t> </a:t>
            </a:r>
            <a:r>
              <a:rPr lang="en-US" sz="1600" dirty="0" err="1"/>
              <a:t>bạn</a:t>
            </a:r>
            <a:r>
              <a:rPr lang="en-US" sz="1600" dirty="0"/>
              <a:t> </a:t>
            </a:r>
            <a:r>
              <a:rPr lang="en-US" sz="1600" dirty="0" err="1"/>
              <a:t>tạo</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SQLite </a:t>
            </a:r>
            <a:r>
              <a:rPr lang="en-US" sz="1600" dirty="0" err="1"/>
              <a:t>thông</a:t>
            </a:r>
            <a:r>
              <a:rPr lang="en-US" sz="1600" dirty="0"/>
              <a:t> qua </a:t>
            </a:r>
            <a:r>
              <a:rPr lang="en-US" sz="1600" dirty="0" err="1"/>
              <a:t>phương</a:t>
            </a:r>
            <a:r>
              <a:rPr lang="en-US" sz="1600" dirty="0"/>
              <a:t> </a:t>
            </a:r>
            <a:r>
              <a:rPr lang="en-US" sz="1600" dirty="0" err="1"/>
              <a:t>thức</a:t>
            </a:r>
            <a:r>
              <a:rPr lang="en-US" sz="1600" dirty="0"/>
              <a:t> </a:t>
            </a:r>
            <a:r>
              <a:rPr lang="en-US" sz="1600" dirty="0" err="1"/>
              <a:t>onCreate</a:t>
            </a:r>
            <a:r>
              <a:rPr lang="en-US" sz="1600" dirty="0"/>
              <a:t>().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định</a:t>
            </a:r>
            <a:r>
              <a:rPr lang="en-US" sz="1600" dirty="0"/>
              <a:t> </a:t>
            </a:r>
            <a:r>
              <a:rPr lang="en-US" sz="1600" dirty="0" err="1"/>
              <a:t>nghĩa</a:t>
            </a:r>
            <a:r>
              <a:rPr lang="en-US" sz="1600" dirty="0"/>
              <a:t> </a:t>
            </a:r>
            <a:r>
              <a:rPr lang="en-US" sz="1600" dirty="0" err="1"/>
              <a:t>cấu</a:t>
            </a:r>
            <a:r>
              <a:rPr lang="en-US" sz="1600" dirty="0"/>
              <a:t> </a:t>
            </a:r>
            <a:r>
              <a:rPr lang="en-US" sz="1600" dirty="0" err="1"/>
              <a:t>trúc</a:t>
            </a:r>
            <a:r>
              <a:rPr lang="en-US" sz="1600" dirty="0"/>
              <a:t> </a:t>
            </a:r>
            <a:r>
              <a:rPr lang="en-US" sz="1600" dirty="0" err="1"/>
              <a:t>của</a:t>
            </a:r>
            <a:r>
              <a:rPr lang="en-US" sz="1600" dirty="0"/>
              <a:t> </a:t>
            </a:r>
            <a:r>
              <a:rPr lang="en-US" sz="1600" dirty="0" err="1"/>
              <a:t>bảng</a:t>
            </a:r>
            <a:r>
              <a:rPr lang="en-US" sz="1600" dirty="0"/>
              <a:t> </a:t>
            </a:r>
            <a:r>
              <a:rPr lang="en-US" sz="1600" dirty="0" err="1"/>
              <a:t>và</a:t>
            </a:r>
            <a:r>
              <a:rPr lang="en-US" sz="1600" dirty="0"/>
              <a:t> </a:t>
            </a:r>
            <a:r>
              <a:rPr lang="en-US" sz="1600" dirty="0" err="1"/>
              <a:t>các</a:t>
            </a:r>
            <a:r>
              <a:rPr lang="en-US" sz="1600" dirty="0"/>
              <a:t> </a:t>
            </a:r>
            <a:r>
              <a:rPr lang="en-US" sz="1600" dirty="0" err="1"/>
              <a:t>chỉ</a:t>
            </a:r>
            <a:r>
              <a:rPr lang="en-US" sz="1600" dirty="0"/>
              <a:t> </a:t>
            </a:r>
            <a:r>
              <a:rPr lang="en-US" sz="1600" dirty="0" err="1"/>
              <a:t>mục</a:t>
            </a:r>
            <a:r>
              <a:rPr lang="en-US" sz="1600" dirty="0"/>
              <a:t> </a:t>
            </a:r>
            <a:r>
              <a:rPr lang="en-US" sz="1600" dirty="0" err="1"/>
              <a:t>trong</a:t>
            </a:r>
            <a:r>
              <a:rPr lang="en-US" sz="1600" dirty="0"/>
              <a:t> </a:t>
            </a:r>
            <a:r>
              <a:rPr lang="en-US" sz="1600" dirty="0" err="1"/>
              <a:t>phương</a:t>
            </a:r>
            <a:r>
              <a:rPr lang="en-US" sz="1600" dirty="0"/>
              <a:t> </a:t>
            </a:r>
            <a:r>
              <a:rPr lang="en-US" sz="1600" dirty="0" err="1"/>
              <a:t>thức</a:t>
            </a:r>
            <a:r>
              <a:rPr lang="en-US" sz="1600" dirty="0"/>
              <a:t> </a:t>
            </a:r>
            <a:r>
              <a:rPr lang="en-US" sz="1600" dirty="0" err="1"/>
              <a:t>này</a:t>
            </a:r>
            <a:r>
              <a:rPr lang="en-US" sz="1600" dirty="0" smtClean="0"/>
              <a:t>.</a:t>
            </a:r>
            <a:endParaRPr lang="en-US" sz="1600" dirty="0"/>
          </a:p>
          <a:p>
            <a:pPr lvl="0" algn="just">
              <a:buFontTx/>
              <a:buChar char="-"/>
            </a:pPr>
            <a:r>
              <a:rPr lang="en-US" sz="1600" b="1" u="sng" dirty="0" err="1" smtClean="0"/>
              <a:t>Nâng</a:t>
            </a:r>
            <a:r>
              <a:rPr lang="en-US" sz="1600" b="1" u="sng" dirty="0" smtClean="0"/>
              <a:t> </a:t>
            </a:r>
            <a:r>
              <a:rPr lang="en-US" sz="1600" b="1" u="sng" dirty="0" err="1"/>
              <a:t>cấp</a:t>
            </a:r>
            <a:r>
              <a:rPr lang="en-US" sz="1600" b="1" u="sng" dirty="0"/>
              <a:t> </a:t>
            </a:r>
            <a:r>
              <a:rPr lang="en-US" sz="1600" b="1" u="sng" dirty="0" err="1"/>
              <a:t>cơ</a:t>
            </a:r>
            <a:r>
              <a:rPr lang="en-US" sz="1600" b="1" u="sng" dirty="0"/>
              <a:t> </a:t>
            </a:r>
            <a:r>
              <a:rPr lang="en-US" sz="1600" b="1" u="sng" dirty="0" err="1"/>
              <a:t>sở</a:t>
            </a:r>
            <a:r>
              <a:rPr lang="en-US" sz="1600" b="1" u="sng" dirty="0"/>
              <a:t> </a:t>
            </a:r>
            <a:r>
              <a:rPr lang="en-US" sz="1600" b="1" u="sng" dirty="0" err="1"/>
              <a:t>dữ</a:t>
            </a:r>
            <a:r>
              <a:rPr lang="en-US" sz="1600" b="1" u="sng" dirty="0"/>
              <a:t> </a:t>
            </a:r>
            <a:r>
              <a:rPr lang="en-US" sz="1600" b="1" u="sng" dirty="0" err="1"/>
              <a:t>liệu</a:t>
            </a:r>
            <a:r>
              <a:rPr lang="en-US" sz="1600" b="1" u="sng" dirty="0"/>
              <a:t>:</a:t>
            </a:r>
            <a:r>
              <a:rPr lang="en-US" sz="1600" dirty="0"/>
              <a:t> </a:t>
            </a:r>
            <a:r>
              <a:rPr lang="en-US" sz="1600" dirty="0" err="1"/>
              <a:t>Khi</a:t>
            </a:r>
            <a:r>
              <a:rPr lang="en-US" sz="1600" dirty="0"/>
              <a:t> </a:t>
            </a:r>
            <a:r>
              <a:rPr lang="en-US" sz="1600" dirty="0" err="1"/>
              <a:t>bạn</a:t>
            </a:r>
            <a:r>
              <a:rPr lang="en-US" sz="1600" dirty="0"/>
              <a:t> </a:t>
            </a:r>
            <a:r>
              <a:rPr lang="en-US" sz="1600" dirty="0" err="1"/>
              <a:t>muốn</a:t>
            </a:r>
            <a:r>
              <a:rPr lang="en-US" sz="1600" dirty="0"/>
              <a:t> </a:t>
            </a:r>
            <a:r>
              <a:rPr lang="en-US" sz="1600" dirty="0" err="1"/>
              <a:t>thay</a:t>
            </a:r>
            <a:r>
              <a:rPr lang="en-US" sz="1600" dirty="0"/>
              <a:t> </a:t>
            </a:r>
            <a:r>
              <a:rPr lang="en-US" sz="1600" dirty="0" err="1"/>
              <a:t>đổi</a:t>
            </a:r>
            <a:r>
              <a:rPr lang="en-US" sz="1600" dirty="0"/>
              <a:t> </a:t>
            </a:r>
            <a:r>
              <a:rPr lang="en-US" sz="1600" dirty="0" err="1"/>
              <a:t>cấu</a:t>
            </a:r>
            <a:r>
              <a:rPr lang="en-US" sz="1600" dirty="0"/>
              <a:t> </a:t>
            </a:r>
            <a:r>
              <a:rPr lang="en-US" sz="1600" dirty="0" err="1"/>
              <a:t>trúc</a:t>
            </a:r>
            <a:r>
              <a:rPr lang="en-US" sz="1600" dirty="0"/>
              <a:t> </a:t>
            </a:r>
            <a:r>
              <a:rPr lang="en-US" sz="1600" dirty="0" err="1"/>
              <a:t>của</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ghi</a:t>
            </a:r>
            <a:r>
              <a:rPr lang="en-US" sz="1600" dirty="0"/>
              <a:t> </a:t>
            </a:r>
            <a:r>
              <a:rPr lang="en-US" sz="1600" dirty="0" err="1"/>
              <a:t>đè</a:t>
            </a:r>
            <a:r>
              <a:rPr lang="en-US" sz="1600" dirty="0"/>
              <a:t> </a:t>
            </a:r>
            <a:r>
              <a:rPr lang="en-US" sz="1600" dirty="0" err="1"/>
              <a:t>phương</a:t>
            </a:r>
            <a:r>
              <a:rPr lang="en-US" sz="1600" dirty="0"/>
              <a:t> </a:t>
            </a:r>
            <a:r>
              <a:rPr lang="en-US" sz="1600" dirty="0" err="1"/>
              <a:t>thức</a:t>
            </a:r>
            <a:r>
              <a:rPr lang="en-US" sz="1600" dirty="0"/>
              <a:t> </a:t>
            </a:r>
            <a:r>
              <a:rPr lang="en-US" sz="1600" dirty="0" err="1"/>
              <a:t>onUpgrade</a:t>
            </a:r>
            <a:r>
              <a:rPr lang="en-US" sz="1600" dirty="0"/>
              <a:t>() </a:t>
            </a:r>
            <a:r>
              <a:rPr lang="en-US" sz="1600" dirty="0" err="1"/>
              <a:t>của</a:t>
            </a:r>
            <a:r>
              <a:rPr lang="en-US" sz="1600" dirty="0"/>
              <a:t> </a:t>
            </a:r>
            <a:r>
              <a:rPr lang="en-US" sz="1600" dirty="0" err="1"/>
              <a:t>SQLiteOpenHelper</a:t>
            </a:r>
            <a:r>
              <a:rPr lang="en-US" sz="1600" dirty="0"/>
              <a:t>. </a:t>
            </a:r>
            <a:r>
              <a:rPr lang="en-US" sz="1600" dirty="0" err="1"/>
              <a:t>Phương</a:t>
            </a:r>
            <a:r>
              <a:rPr lang="en-US" sz="1600" dirty="0"/>
              <a:t> </a:t>
            </a:r>
            <a:r>
              <a:rPr lang="en-US" sz="1600" dirty="0" err="1"/>
              <a:t>thức</a:t>
            </a:r>
            <a:r>
              <a:rPr lang="en-US" sz="1600" dirty="0"/>
              <a:t> </a:t>
            </a:r>
            <a:r>
              <a:rPr lang="en-US" sz="1600" dirty="0" err="1"/>
              <a:t>này</a:t>
            </a:r>
            <a:r>
              <a:rPr lang="en-US" sz="1600" dirty="0"/>
              <a:t> </a:t>
            </a:r>
            <a:r>
              <a:rPr lang="en-US" sz="1600" dirty="0" err="1"/>
              <a:t>được</a:t>
            </a:r>
            <a:r>
              <a:rPr lang="en-US" sz="1600" dirty="0"/>
              <a:t> </a:t>
            </a:r>
            <a:r>
              <a:rPr lang="en-US" sz="1600" dirty="0" err="1"/>
              <a:t>gọi</a:t>
            </a:r>
            <a:r>
              <a:rPr lang="en-US" sz="1600" dirty="0"/>
              <a:t> </a:t>
            </a:r>
            <a:r>
              <a:rPr lang="en-US" sz="1600" dirty="0" err="1"/>
              <a:t>khi</a:t>
            </a:r>
            <a:r>
              <a:rPr lang="en-US" sz="1600" dirty="0"/>
              <a:t> </a:t>
            </a:r>
            <a:r>
              <a:rPr lang="en-US" sz="1600" dirty="0" err="1"/>
              <a:t>phiên</a:t>
            </a:r>
            <a:r>
              <a:rPr lang="en-US" sz="1600" dirty="0"/>
              <a:t> </a:t>
            </a:r>
            <a:r>
              <a:rPr lang="en-US" sz="1600" dirty="0" err="1"/>
              <a:t>bản</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hiện</a:t>
            </a:r>
            <a:r>
              <a:rPr lang="en-US" sz="1600" dirty="0"/>
              <a:t> </a:t>
            </a:r>
            <a:r>
              <a:rPr lang="en-US" sz="1600" dirty="0" err="1"/>
              <a:t>tại</a:t>
            </a:r>
            <a:r>
              <a:rPr lang="en-US" sz="1600" dirty="0"/>
              <a:t> </a:t>
            </a:r>
            <a:r>
              <a:rPr lang="en-US" sz="1600" dirty="0" err="1"/>
              <a:t>của</a:t>
            </a:r>
            <a:r>
              <a:rPr lang="en-US" sz="1600" dirty="0"/>
              <a:t> </a:t>
            </a:r>
            <a:r>
              <a:rPr lang="en-US" sz="1600" dirty="0" err="1"/>
              <a:t>bạn</a:t>
            </a:r>
            <a:r>
              <a:rPr lang="en-US" sz="1600" dirty="0"/>
              <a:t> </a:t>
            </a:r>
            <a:r>
              <a:rPr lang="en-US" sz="1600" dirty="0" err="1"/>
              <a:t>không</a:t>
            </a:r>
            <a:r>
              <a:rPr lang="en-US" sz="1600" dirty="0"/>
              <a:t> </a:t>
            </a:r>
            <a:r>
              <a:rPr lang="en-US" sz="1600" dirty="0" err="1"/>
              <a:t>phù</a:t>
            </a:r>
            <a:r>
              <a:rPr lang="en-US" sz="1600" dirty="0"/>
              <a:t> </a:t>
            </a:r>
            <a:r>
              <a:rPr lang="en-US" sz="1600" dirty="0" err="1"/>
              <a:t>hợp</a:t>
            </a:r>
            <a:r>
              <a:rPr lang="en-US" sz="1600" dirty="0"/>
              <a:t> </a:t>
            </a:r>
            <a:r>
              <a:rPr lang="en-US" sz="1600" dirty="0" err="1"/>
              <a:t>với</a:t>
            </a:r>
            <a:r>
              <a:rPr lang="en-US" sz="1600" dirty="0"/>
              <a:t> </a:t>
            </a:r>
            <a:r>
              <a:rPr lang="en-US" sz="1600" dirty="0" err="1"/>
              <a:t>phiên</a:t>
            </a:r>
            <a:r>
              <a:rPr lang="en-US" sz="1600" dirty="0"/>
              <a:t> </a:t>
            </a:r>
            <a:r>
              <a:rPr lang="en-US" sz="1600" dirty="0" err="1"/>
              <a:t>bản</a:t>
            </a:r>
            <a:r>
              <a:rPr lang="en-US" sz="1600" dirty="0"/>
              <a:t> </a:t>
            </a:r>
            <a:r>
              <a:rPr lang="en-US" sz="1600" dirty="0" err="1"/>
              <a:t>yêu</a:t>
            </a:r>
            <a:r>
              <a:rPr lang="en-US" sz="1600" dirty="0"/>
              <a:t> </a:t>
            </a:r>
            <a:r>
              <a:rPr lang="en-US" sz="1600" dirty="0" err="1"/>
              <a:t>cầu</a:t>
            </a:r>
            <a:r>
              <a:rPr lang="en-US" sz="1600" dirty="0" smtClean="0"/>
              <a:t>.</a:t>
            </a:r>
            <a:endParaRPr lang="en-US" sz="1600" dirty="0"/>
          </a:p>
          <a:p>
            <a:pPr lvl="0" algn="just">
              <a:buFontTx/>
              <a:buChar char="-"/>
            </a:pPr>
            <a:r>
              <a:rPr lang="en-US" sz="1600" b="1" u="sng" dirty="0" err="1" smtClean="0"/>
              <a:t>Mở</a:t>
            </a:r>
            <a:r>
              <a:rPr lang="en-US" sz="1600" b="1" u="sng" dirty="0" smtClean="0"/>
              <a:t> </a:t>
            </a:r>
            <a:r>
              <a:rPr lang="en-US" sz="1600" b="1" u="sng" dirty="0" err="1"/>
              <a:t>và</a:t>
            </a:r>
            <a:r>
              <a:rPr lang="en-US" sz="1600" b="1" u="sng" dirty="0"/>
              <a:t> </a:t>
            </a:r>
            <a:r>
              <a:rPr lang="en-US" sz="1600" b="1" u="sng" dirty="0" err="1"/>
              <a:t>đóng</a:t>
            </a:r>
            <a:r>
              <a:rPr lang="en-US" sz="1600" b="1" u="sng" dirty="0"/>
              <a:t> </a:t>
            </a:r>
            <a:r>
              <a:rPr lang="en-US" sz="1600" b="1" u="sng" dirty="0" err="1"/>
              <a:t>cơ</a:t>
            </a:r>
            <a:r>
              <a:rPr lang="en-US" sz="1600" b="1" u="sng" dirty="0"/>
              <a:t> </a:t>
            </a:r>
            <a:r>
              <a:rPr lang="en-US" sz="1600" b="1" u="sng" dirty="0" err="1"/>
              <a:t>sở</a:t>
            </a:r>
            <a:r>
              <a:rPr lang="en-US" sz="1600" b="1" u="sng" dirty="0"/>
              <a:t> </a:t>
            </a:r>
            <a:r>
              <a:rPr lang="en-US" sz="1600" b="1" u="sng" dirty="0" err="1"/>
              <a:t>dữ</a:t>
            </a:r>
            <a:r>
              <a:rPr lang="en-US" sz="1600" b="1" u="sng" dirty="0"/>
              <a:t> </a:t>
            </a:r>
            <a:r>
              <a:rPr lang="en-US" sz="1600" b="1" u="sng" dirty="0" err="1"/>
              <a:t>liệu</a:t>
            </a:r>
            <a:r>
              <a:rPr lang="en-US" sz="1600" b="1" u="sng" dirty="0"/>
              <a:t>:</a:t>
            </a:r>
            <a:r>
              <a:rPr lang="en-US" sz="1600" dirty="0"/>
              <a:t> </a:t>
            </a:r>
            <a:r>
              <a:rPr lang="en-US" sz="1600" dirty="0" err="1"/>
              <a:t>SQLiteOpenHelper</a:t>
            </a:r>
            <a:r>
              <a:rPr lang="en-US" sz="1600" dirty="0"/>
              <a:t> </a:t>
            </a:r>
            <a:r>
              <a:rPr lang="en-US" sz="1600" dirty="0" err="1"/>
              <a:t>cung</a:t>
            </a:r>
            <a:r>
              <a:rPr lang="en-US" sz="1600" dirty="0"/>
              <a:t> </a:t>
            </a:r>
            <a:r>
              <a:rPr lang="en-US" sz="1600" dirty="0" err="1"/>
              <a:t>cấp</a:t>
            </a:r>
            <a:r>
              <a:rPr lang="en-US" sz="1600" dirty="0"/>
              <a:t> </a:t>
            </a:r>
            <a:r>
              <a:rPr lang="en-US" sz="1600" dirty="0" err="1"/>
              <a:t>các</a:t>
            </a:r>
            <a:r>
              <a:rPr lang="en-US" sz="1600" dirty="0"/>
              <a:t> </a:t>
            </a:r>
            <a:r>
              <a:rPr lang="en-US" sz="1600" dirty="0" err="1"/>
              <a:t>phương</a:t>
            </a:r>
            <a:r>
              <a:rPr lang="en-US" sz="1600" dirty="0"/>
              <a:t> </a:t>
            </a:r>
            <a:r>
              <a:rPr lang="en-US" sz="1600" dirty="0" err="1"/>
              <a:t>thức</a:t>
            </a:r>
            <a:r>
              <a:rPr lang="en-US" sz="1600" dirty="0"/>
              <a:t> </a:t>
            </a:r>
            <a:r>
              <a:rPr lang="en-US" sz="1600" dirty="0" err="1"/>
              <a:t>để</a:t>
            </a:r>
            <a:r>
              <a:rPr lang="en-US" sz="1600" dirty="0"/>
              <a:t> </a:t>
            </a:r>
            <a:r>
              <a:rPr lang="en-US" sz="1600" dirty="0" err="1"/>
              <a:t>mở</a:t>
            </a:r>
            <a:r>
              <a:rPr lang="en-US" sz="1600" dirty="0"/>
              <a:t> </a:t>
            </a:r>
            <a:r>
              <a:rPr lang="en-US" sz="1600" dirty="0" err="1"/>
              <a:t>và</a:t>
            </a:r>
            <a:r>
              <a:rPr lang="en-US" sz="1600" dirty="0"/>
              <a:t> </a:t>
            </a:r>
            <a:r>
              <a:rPr lang="en-US" sz="1600" dirty="0" err="1"/>
              <a:t>đóng</a:t>
            </a:r>
            <a:r>
              <a:rPr lang="en-US" sz="1600" dirty="0"/>
              <a:t> </a:t>
            </a:r>
            <a:r>
              <a:rPr lang="en-US" sz="1600" dirty="0" err="1"/>
              <a:t>kết</a:t>
            </a:r>
            <a:r>
              <a:rPr lang="en-US" sz="1600" dirty="0"/>
              <a:t> </a:t>
            </a:r>
            <a:r>
              <a:rPr lang="en-US" sz="1600" dirty="0" err="1"/>
              <a:t>nối</a:t>
            </a:r>
            <a:r>
              <a:rPr lang="en-US" sz="1600" dirty="0"/>
              <a:t> </a:t>
            </a:r>
            <a:r>
              <a:rPr lang="en-US" sz="1600" dirty="0" err="1"/>
              <a:t>với</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Khi</a:t>
            </a:r>
            <a:r>
              <a:rPr lang="en-US" sz="1600" dirty="0"/>
              <a:t> </a:t>
            </a:r>
            <a:r>
              <a:rPr lang="en-US" sz="1600" dirty="0" err="1"/>
              <a:t>bạn</a:t>
            </a:r>
            <a:r>
              <a:rPr lang="en-US" sz="1600" dirty="0"/>
              <a:t> </a:t>
            </a:r>
            <a:r>
              <a:rPr lang="en-US" sz="1600" dirty="0" err="1"/>
              <a:t>muốn</a:t>
            </a:r>
            <a:r>
              <a:rPr lang="en-US" sz="1600" dirty="0"/>
              <a:t> </a:t>
            </a:r>
            <a:r>
              <a:rPr lang="en-US" sz="1600" dirty="0" err="1"/>
              <a:t>truy</a:t>
            </a:r>
            <a:r>
              <a:rPr lang="en-US" sz="1600" dirty="0"/>
              <a:t> </a:t>
            </a:r>
            <a:r>
              <a:rPr lang="en-US" sz="1600" dirty="0" err="1"/>
              <a:t>vấn</a:t>
            </a:r>
            <a:r>
              <a:rPr lang="en-US" sz="1600" dirty="0"/>
              <a:t> </a:t>
            </a:r>
            <a:r>
              <a:rPr lang="en-US" sz="1600" dirty="0" err="1"/>
              <a:t>hoặc</a:t>
            </a:r>
            <a:r>
              <a:rPr lang="en-US" sz="1600" dirty="0"/>
              <a:t> </a:t>
            </a:r>
            <a:r>
              <a:rPr lang="en-US" sz="1600" dirty="0" err="1"/>
              <a:t>thao</a:t>
            </a:r>
            <a:r>
              <a:rPr lang="en-US" sz="1600" dirty="0"/>
              <a:t> </a:t>
            </a:r>
            <a:r>
              <a:rPr lang="en-US" sz="1600" dirty="0" err="1"/>
              <a:t>tác</a:t>
            </a:r>
            <a:r>
              <a:rPr lang="en-US" sz="1600" dirty="0"/>
              <a:t> </a:t>
            </a:r>
            <a:r>
              <a:rPr lang="en-US" sz="1600" dirty="0" err="1"/>
              <a:t>dữ</a:t>
            </a:r>
            <a:r>
              <a:rPr lang="en-US" sz="1600" dirty="0"/>
              <a:t> </a:t>
            </a:r>
            <a:r>
              <a:rPr lang="en-US" sz="1600" dirty="0" err="1"/>
              <a:t>liệu</a:t>
            </a:r>
            <a:r>
              <a:rPr lang="en-US" sz="1600" dirty="0"/>
              <a:t>, </a:t>
            </a:r>
            <a:r>
              <a:rPr lang="en-US" sz="1600" dirty="0" err="1"/>
              <a:t>bạn</a:t>
            </a:r>
            <a:r>
              <a:rPr lang="en-US" sz="1600" dirty="0"/>
              <a:t> </a:t>
            </a:r>
            <a:r>
              <a:rPr lang="en-US" sz="1600" dirty="0" err="1"/>
              <a:t>cần</a:t>
            </a:r>
            <a:r>
              <a:rPr lang="en-US" sz="1600" dirty="0"/>
              <a:t> </a:t>
            </a:r>
            <a:r>
              <a:rPr lang="en-US" sz="1600" dirty="0" err="1"/>
              <a:t>mở</a:t>
            </a:r>
            <a:r>
              <a:rPr lang="en-US" sz="1600" dirty="0"/>
              <a:t> </a:t>
            </a:r>
            <a:r>
              <a:rPr lang="en-US" sz="1600" dirty="0" err="1"/>
              <a:t>kết</a:t>
            </a:r>
            <a:r>
              <a:rPr lang="en-US" sz="1600" dirty="0"/>
              <a:t> </a:t>
            </a:r>
            <a:r>
              <a:rPr lang="en-US" sz="1600" dirty="0" err="1"/>
              <a:t>nối</a:t>
            </a:r>
            <a:r>
              <a:rPr lang="en-US" sz="1600" dirty="0"/>
              <a:t> </a:t>
            </a:r>
            <a:r>
              <a:rPr lang="en-US" sz="1600" dirty="0" err="1"/>
              <a:t>và</a:t>
            </a:r>
            <a:r>
              <a:rPr lang="en-US" sz="1600" dirty="0"/>
              <a:t> </a:t>
            </a:r>
            <a:r>
              <a:rPr lang="en-US" sz="1600" dirty="0" err="1"/>
              <a:t>sau</a:t>
            </a:r>
            <a:r>
              <a:rPr lang="en-US" sz="1600" dirty="0"/>
              <a:t> </a:t>
            </a:r>
            <a:r>
              <a:rPr lang="en-US" sz="1600" dirty="0" err="1"/>
              <a:t>đó</a:t>
            </a:r>
            <a:r>
              <a:rPr lang="en-US" sz="1600" dirty="0"/>
              <a:t> </a:t>
            </a:r>
            <a:r>
              <a:rPr lang="en-US" sz="1600" dirty="0" err="1"/>
              <a:t>đóng</a:t>
            </a:r>
            <a:r>
              <a:rPr lang="en-US" sz="1600" dirty="0"/>
              <a:t> </a:t>
            </a:r>
            <a:r>
              <a:rPr lang="en-US" sz="1600" dirty="0" err="1"/>
              <a:t>lại</a:t>
            </a:r>
            <a:r>
              <a:rPr lang="en-US" sz="1600" dirty="0"/>
              <a:t> </a:t>
            </a:r>
            <a:r>
              <a:rPr lang="en-US" sz="1600" dirty="0" err="1"/>
              <a:t>khi</a:t>
            </a:r>
            <a:r>
              <a:rPr lang="en-US" sz="1600" dirty="0"/>
              <a:t> </a:t>
            </a:r>
            <a:r>
              <a:rPr lang="en-US" sz="1600" dirty="0" err="1"/>
              <a:t>hoàn</a:t>
            </a:r>
            <a:r>
              <a:rPr lang="en-US" sz="1600" dirty="0"/>
              <a:t> </a:t>
            </a:r>
            <a:r>
              <a:rPr lang="en-US" sz="1600" dirty="0" err="1"/>
              <a:t>thành</a:t>
            </a:r>
            <a:r>
              <a:rPr lang="en-US" sz="1600" dirty="0"/>
              <a:t> </a:t>
            </a:r>
            <a:r>
              <a:rPr lang="en-US" sz="1600" dirty="0" err="1"/>
              <a:t>để</a:t>
            </a:r>
            <a:r>
              <a:rPr lang="en-US" sz="1600" dirty="0"/>
              <a:t> </a:t>
            </a:r>
            <a:r>
              <a:rPr lang="en-US" sz="1600" dirty="0" err="1"/>
              <a:t>giải</a:t>
            </a:r>
            <a:r>
              <a:rPr lang="en-US" sz="1600" dirty="0"/>
              <a:t> </a:t>
            </a:r>
            <a:r>
              <a:rPr lang="en-US" sz="1600" dirty="0" err="1"/>
              <a:t>phóng</a:t>
            </a:r>
            <a:r>
              <a:rPr lang="en-US" sz="1600" dirty="0"/>
              <a:t> </a:t>
            </a:r>
            <a:r>
              <a:rPr lang="en-US" sz="1600" dirty="0" err="1"/>
              <a:t>tài</a:t>
            </a:r>
            <a:r>
              <a:rPr lang="en-US" sz="1600" dirty="0"/>
              <a:t> </a:t>
            </a:r>
            <a:r>
              <a:rPr lang="en-US" sz="1600" dirty="0" err="1"/>
              <a:t>nguyên</a:t>
            </a:r>
            <a:r>
              <a:rPr lang="en-US" sz="1600" dirty="0" smtClean="0"/>
              <a:t>.</a:t>
            </a:r>
            <a:endParaRPr lang="en-US" sz="1600" dirty="0"/>
          </a:p>
          <a:p>
            <a:pPr marL="114300" lvl="0" indent="0" algn="just">
              <a:buNone/>
            </a:pPr>
            <a:endParaRPr lang="en-US" sz="16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109</a:t>
            </a:fld>
            <a:endParaRPr>
              <a:solidFill>
                <a:srgbClr val="7085AA"/>
              </a:solidFill>
            </a:endParaRPr>
          </a:p>
        </p:txBody>
      </p:sp>
    </p:spTree>
    <p:extLst>
      <p:ext uri="{BB962C8B-B14F-4D97-AF65-F5344CB8AC3E}">
        <p14:creationId xmlns:p14="http://schemas.microsoft.com/office/powerpoint/2010/main" val="221237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BƯỚC 2: CÀI ĐẶT SQLITE</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vi-VN" sz="2000" dirty="0"/>
              <a:t>Để cài đặt SQLite, thực chất chỉ là thao tác giải nén file.zip đã tải về máy tính của chúng ta trước đó và tiếp theo là chép các file đã giải nén vào một thư mục đã được tạo trước đó dành riêng cho SQLite. Chúng ta thực hiện các bước sau</a:t>
            </a:r>
            <a:r>
              <a:rPr lang="vi-VN" sz="2000" dirty="0" smtClean="0"/>
              <a:t>:</a:t>
            </a:r>
            <a:endParaRPr lang="en-US" sz="2000" dirty="0" smtClean="0"/>
          </a:p>
          <a:p>
            <a:pPr lvl="0" algn="just">
              <a:buFontTx/>
              <a:buChar char="-"/>
            </a:pPr>
            <a:r>
              <a:rPr lang="vi-VN" sz="2000" dirty="0" smtClean="0"/>
              <a:t>Tạo </a:t>
            </a:r>
            <a:r>
              <a:rPr lang="vi-VN" sz="2000" dirty="0"/>
              <a:t>thư mục chứa Sqlite, ví dụ: C:\sqlite</a:t>
            </a:r>
            <a:r>
              <a:rPr lang="vi-VN" sz="2000" dirty="0" smtClean="0"/>
              <a:t>.</a:t>
            </a:r>
            <a:endParaRPr lang="en-US" sz="2000" dirty="0"/>
          </a:p>
          <a:p>
            <a:pPr lvl="0" algn="just">
              <a:buFontTx/>
              <a:buChar char="-"/>
            </a:pPr>
            <a:r>
              <a:rPr lang="vi-VN" sz="2000" dirty="0" smtClean="0"/>
              <a:t>Giải </a:t>
            </a:r>
            <a:r>
              <a:rPr lang="vi-VN" sz="2000" dirty="0"/>
              <a:t>nén tệp vừa tải xuống (sqlite-tools-win32-x86-3420000.zip), sau khi giải nén chúng ta có được 3 file sqldiff.exe, sqlite3.exe, sqlite3_analyzer.exe và copy 3 file này vào thư mục C:\sqlite vừa tạo</a:t>
            </a:r>
            <a:r>
              <a:rPr lang="vi-VN" sz="2000" dirty="0" smtClean="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7900911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0" y="0"/>
            <a:ext cx="8694057" cy="4557486"/>
          </a:xfrm>
          <a:prstGeom prst="rect">
            <a:avLst/>
          </a:prstGeom>
        </p:spPr>
        <p:txBody>
          <a:bodyPr spcFirstLastPara="1" wrap="square" lIns="0" tIns="0" rIns="0" bIns="0" numCol="1" anchor="t" anchorCtr="0">
            <a:noAutofit/>
          </a:bodyPr>
          <a:lstStyle/>
          <a:p>
            <a:pPr marL="114300" lvl="0" indent="0" algn="just">
              <a:buNone/>
            </a:pPr>
            <a:r>
              <a:rPr lang="en-US" sz="1600" b="1" dirty="0" err="1" smtClean="0"/>
              <a:t>Câu</a:t>
            </a:r>
            <a:r>
              <a:rPr lang="en-US" sz="1600" b="1" dirty="0" smtClean="0"/>
              <a:t> 1: </a:t>
            </a:r>
            <a:r>
              <a:rPr lang="en-US" sz="1600" b="1" dirty="0" err="1" smtClean="0"/>
              <a:t>Trình</a:t>
            </a:r>
            <a:r>
              <a:rPr lang="en-US" sz="1600" b="1" dirty="0" smtClean="0"/>
              <a:t> </a:t>
            </a:r>
            <a:r>
              <a:rPr lang="en-US" sz="1600" b="1" dirty="0" err="1" smtClean="0"/>
              <a:t>bày</a:t>
            </a:r>
            <a:r>
              <a:rPr lang="en-US" sz="1600" b="1" dirty="0" smtClean="0"/>
              <a:t> </a:t>
            </a:r>
            <a:r>
              <a:rPr lang="en-US" sz="1600" b="1" dirty="0" err="1" smtClean="0"/>
              <a:t>chức</a:t>
            </a:r>
            <a:r>
              <a:rPr lang="en-US" sz="1600" b="1" dirty="0" smtClean="0"/>
              <a:t> </a:t>
            </a:r>
            <a:r>
              <a:rPr lang="en-US" sz="1600" b="1" dirty="0" err="1" smtClean="0"/>
              <a:t>năng</a:t>
            </a:r>
            <a:r>
              <a:rPr lang="en-US" sz="1600" b="1" dirty="0" smtClean="0"/>
              <a:t>  </a:t>
            </a:r>
            <a:r>
              <a:rPr lang="en-US" sz="1600" b="1" dirty="0" err="1" smtClean="0"/>
              <a:t>của</a:t>
            </a:r>
            <a:r>
              <a:rPr lang="en-US" sz="1600" b="1" dirty="0" smtClean="0"/>
              <a:t> 2 </a:t>
            </a:r>
            <a:r>
              <a:rPr lang="en-US" sz="1600" b="1" dirty="0" err="1" smtClean="0"/>
              <a:t>lớp</a:t>
            </a:r>
            <a:r>
              <a:rPr lang="en-US" sz="1600" b="1" dirty="0" smtClean="0"/>
              <a:t> </a:t>
            </a:r>
            <a:r>
              <a:rPr lang="en-US" sz="1600" b="1" dirty="0" err="1" smtClean="0"/>
              <a:t>SQLLiteOpenHelper</a:t>
            </a:r>
            <a:r>
              <a:rPr lang="en-US" sz="1600" b="1" dirty="0" smtClean="0"/>
              <a:t> </a:t>
            </a:r>
            <a:r>
              <a:rPr lang="en-US" sz="1600" b="1" dirty="0" err="1" smtClean="0"/>
              <a:t>và</a:t>
            </a:r>
            <a:r>
              <a:rPr lang="en-US" sz="1600" b="1" dirty="0" smtClean="0"/>
              <a:t> </a:t>
            </a:r>
            <a:r>
              <a:rPr lang="en-US" sz="1600" b="1" dirty="0" err="1" smtClean="0"/>
              <a:t>SQLiteDataBase</a:t>
            </a:r>
            <a:r>
              <a:rPr lang="en-US" sz="1600" b="1" dirty="0" smtClean="0"/>
              <a:t>?</a:t>
            </a:r>
          </a:p>
          <a:p>
            <a:pPr marL="114300" indent="0" algn="just">
              <a:buNone/>
            </a:pPr>
            <a:r>
              <a:rPr lang="en-US" sz="1600" b="1" dirty="0"/>
              <a:t>2. </a:t>
            </a:r>
            <a:r>
              <a:rPr lang="en-US" sz="1600" b="1" dirty="0" err="1"/>
              <a:t>Lớp</a:t>
            </a:r>
            <a:r>
              <a:rPr lang="en-US" sz="1600" b="1" dirty="0"/>
              <a:t> </a:t>
            </a:r>
            <a:r>
              <a:rPr lang="en-US" sz="1600" b="1" dirty="0" err="1"/>
              <a:t>SQLiteDatabase</a:t>
            </a:r>
            <a:r>
              <a:rPr lang="en-US" sz="1600" b="1" dirty="0"/>
              <a:t>:</a:t>
            </a:r>
            <a:endParaRPr lang="en-US" sz="1600" dirty="0"/>
          </a:p>
          <a:p>
            <a:pPr algn="just">
              <a:buFontTx/>
              <a:buChar char="-"/>
            </a:pPr>
            <a:r>
              <a:rPr lang="en-US" sz="1600" dirty="0" err="1" smtClean="0"/>
              <a:t>SQLiteDatabase</a:t>
            </a:r>
            <a:r>
              <a:rPr lang="en-US" sz="1600" dirty="0" smtClean="0"/>
              <a:t> </a:t>
            </a:r>
            <a:r>
              <a:rPr lang="en-US" sz="1600" dirty="0" err="1"/>
              <a:t>là</a:t>
            </a:r>
            <a:r>
              <a:rPr lang="en-US" sz="1600" dirty="0"/>
              <a:t> </a:t>
            </a:r>
            <a:r>
              <a:rPr lang="en-US" sz="1600" dirty="0" err="1"/>
              <a:t>lớp</a:t>
            </a:r>
            <a:r>
              <a:rPr lang="en-US" sz="1600" dirty="0"/>
              <a:t> </a:t>
            </a:r>
            <a:r>
              <a:rPr lang="en-US" sz="1600" dirty="0" err="1"/>
              <a:t>chị</a:t>
            </a:r>
            <a:r>
              <a:rPr lang="en-US" sz="1600" dirty="0"/>
              <a:t> </a:t>
            </a:r>
            <a:r>
              <a:rPr lang="en-US" sz="1600" dirty="0" err="1"/>
              <a:t>em</a:t>
            </a:r>
            <a:r>
              <a:rPr lang="en-US" sz="1600" dirty="0"/>
              <a:t> </a:t>
            </a:r>
            <a:r>
              <a:rPr lang="en-US" sz="1600" dirty="0" err="1"/>
              <a:t>của</a:t>
            </a:r>
            <a:r>
              <a:rPr lang="en-US" sz="1600" dirty="0"/>
              <a:t> </a:t>
            </a:r>
            <a:r>
              <a:rPr lang="en-US" sz="1600" dirty="0" err="1"/>
              <a:t>SQLiteOpenHelper</a:t>
            </a:r>
            <a:r>
              <a:rPr lang="en-US" sz="1600" dirty="0"/>
              <a:t>, </a:t>
            </a:r>
            <a:r>
              <a:rPr lang="en-US" sz="1600" dirty="0" err="1"/>
              <a:t>cung</a:t>
            </a:r>
            <a:r>
              <a:rPr lang="en-US" sz="1600" dirty="0"/>
              <a:t> </a:t>
            </a:r>
            <a:r>
              <a:rPr lang="en-US" sz="1600" dirty="0" err="1"/>
              <a:t>cấp</a:t>
            </a:r>
            <a:r>
              <a:rPr lang="en-US" sz="1600" dirty="0"/>
              <a:t> </a:t>
            </a:r>
            <a:r>
              <a:rPr lang="en-US" sz="1600" dirty="0" err="1"/>
              <a:t>các</a:t>
            </a:r>
            <a:r>
              <a:rPr lang="en-US" sz="1600" dirty="0"/>
              <a:t> </a:t>
            </a:r>
            <a:r>
              <a:rPr lang="en-US" sz="1600" dirty="0" err="1"/>
              <a:t>phương</a:t>
            </a:r>
            <a:r>
              <a:rPr lang="en-US" sz="1600" dirty="0"/>
              <a:t> </a:t>
            </a:r>
            <a:r>
              <a:rPr lang="en-US" sz="1600" dirty="0" err="1"/>
              <a:t>thức</a:t>
            </a:r>
            <a:r>
              <a:rPr lang="en-US" sz="1600" dirty="0"/>
              <a:t> </a:t>
            </a:r>
            <a:r>
              <a:rPr lang="en-US" sz="1600" dirty="0" err="1"/>
              <a:t>để</a:t>
            </a:r>
            <a:r>
              <a:rPr lang="en-US" sz="1600" dirty="0"/>
              <a:t> </a:t>
            </a:r>
            <a:r>
              <a:rPr lang="en-US" sz="1600" dirty="0" err="1"/>
              <a:t>thao</a:t>
            </a:r>
            <a:r>
              <a:rPr lang="en-US" sz="1600" dirty="0"/>
              <a:t> </a:t>
            </a:r>
            <a:r>
              <a:rPr lang="en-US" sz="1600" dirty="0" err="1"/>
              <a:t>tác</a:t>
            </a:r>
            <a:r>
              <a:rPr lang="en-US" sz="1600" dirty="0"/>
              <a:t> </a:t>
            </a:r>
            <a:r>
              <a:rPr lang="en-US" sz="1600" dirty="0" err="1"/>
              <a:t>với</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SQLite. </a:t>
            </a:r>
            <a:r>
              <a:rPr lang="en-US" sz="1600" dirty="0" err="1"/>
              <a:t>Các</a:t>
            </a:r>
            <a:r>
              <a:rPr lang="en-US" sz="1600" dirty="0"/>
              <a:t> </a:t>
            </a:r>
            <a:r>
              <a:rPr lang="en-US" sz="1600" dirty="0" err="1"/>
              <a:t>chức</a:t>
            </a:r>
            <a:r>
              <a:rPr lang="en-US" sz="1600" dirty="0"/>
              <a:t> </a:t>
            </a:r>
            <a:r>
              <a:rPr lang="en-US" sz="1600" dirty="0" err="1"/>
              <a:t>năng</a:t>
            </a:r>
            <a:r>
              <a:rPr lang="en-US" sz="1600" dirty="0"/>
              <a:t> </a:t>
            </a:r>
            <a:r>
              <a:rPr lang="en-US" sz="1600" dirty="0" err="1"/>
              <a:t>chính</a:t>
            </a:r>
            <a:r>
              <a:rPr lang="en-US" sz="1600" dirty="0"/>
              <a:t> </a:t>
            </a:r>
            <a:r>
              <a:rPr lang="en-US" sz="1600" dirty="0" err="1"/>
              <a:t>của</a:t>
            </a:r>
            <a:r>
              <a:rPr lang="en-US" sz="1600" dirty="0"/>
              <a:t> </a:t>
            </a:r>
            <a:r>
              <a:rPr lang="en-US" sz="1600" dirty="0" err="1"/>
              <a:t>SQLiteDatabase</a:t>
            </a:r>
            <a:r>
              <a:rPr lang="en-US" sz="1600" dirty="0"/>
              <a:t> </a:t>
            </a:r>
            <a:r>
              <a:rPr lang="en-US" sz="1600" dirty="0" err="1"/>
              <a:t>bao</a:t>
            </a:r>
            <a:r>
              <a:rPr lang="en-US" sz="1600" dirty="0"/>
              <a:t> </a:t>
            </a:r>
            <a:r>
              <a:rPr lang="en-US" sz="1600" dirty="0" err="1"/>
              <a:t>gồm</a:t>
            </a:r>
            <a:r>
              <a:rPr lang="en-US" sz="1600" dirty="0" smtClean="0"/>
              <a:t>:</a:t>
            </a:r>
            <a:endParaRPr lang="en-US" sz="1600" dirty="0"/>
          </a:p>
          <a:p>
            <a:pPr lvl="0" algn="just">
              <a:buFontTx/>
              <a:buChar char="-"/>
            </a:pPr>
            <a:r>
              <a:rPr lang="en-US" sz="1600" b="1" u="sng" dirty="0" err="1" smtClean="0"/>
              <a:t>Truy</a:t>
            </a:r>
            <a:r>
              <a:rPr lang="en-US" sz="1600" b="1" u="sng" dirty="0" smtClean="0"/>
              <a:t> </a:t>
            </a:r>
            <a:r>
              <a:rPr lang="en-US" sz="1600" b="1" u="sng" dirty="0" err="1"/>
              <a:t>vấn</a:t>
            </a:r>
            <a:r>
              <a:rPr lang="en-US" sz="1600" b="1" u="sng" dirty="0"/>
              <a:t> </a:t>
            </a:r>
            <a:r>
              <a:rPr lang="en-US" sz="1600" b="1" u="sng" dirty="0" err="1"/>
              <a:t>dữ</a:t>
            </a:r>
            <a:r>
              <a:rPr lang="en-US" sz="1600" b="1" u="sng" dirty="0"/>
              <a:t> </a:t>
            </a:r>
            <a:r>
              <a:rPr lang="en-US" sz="1600" b="1" u="sng" dirty="0" err="1"/>
              <a:t>liệu</a:t>
            </a:r>
            <a:r>
              <a:rPr lang="en-US" sz="1600" b="1" u="sng" dirty="0"/>
              <a:t>:</a:t>
            </a:r>
            <a:r>
              <a:rPr lang="en-US" sz="1600" dirty="0"/>
              <a:t> </a:t>
            </a:r>
            <a:r>
              <a:rPr lang="en-US" sz="1600" dirty="0" err="1"/>
              <a:t>SQLiteDatabase</a:t>
            </a:r>
            <a:r>
              <a:rPr lang="en-US" sz="1600" dirty="0"/>
              <a:t> </a:t>
            </a:r>
            <a:r>
              <a:rPr lang="en-US" sz="1600" dirty="0" err="1"/>
              <a:t>cho</a:t>
            </a:r>
            <a:r>
              <a:rPr lang="en-US" sz="1600" dirty="0"/>
              <a:t> </a:t>
            </a:r>
            <a:r>
              <a:rPr lang="en-US" sz="1600" dirty="0" err="1"/>
              <a:t>phép</a:t>
            </a:r>
            <a:r>
              <a:rPr lang="en-US" sz="1600" dirty="0"/>
              <a:t> </a:t>
            </a:r>
            <a:r>
              <a:rPr lang="en-US" sz="1600" dirty="0" err="1"/>
              <a:t>bạn</a:t>
            </a:r>
            <a:r>
              <a:rPr lang="en-US" sz="1600" dirty="0"/>
              <a:t> </a:t>
            </a:r>
            <a:r>
              <a:rPr lang="en-US" sz="1600" dirty="0" err="1"/>
              <a:t>thực</a:t>
            </a:r>
            <a:r>
              <a:rPr lang="en-US" sz="1600" dirty="0"/>
              <a:t> </a:t>
            </a:r>
            <a:r>
              <a:rPr lang="en-US" sz="1600" dirty="0" err="1"/>
              <a:t>thi</a:t>
            </a:r>
            <a:r>
              <a:rPr lang="en-US" sz="1600" dirty="0"/>
              <a:t> </a:t>
            </a:r>
            <a:r>
              <a:rPr lang="en-US" sz="1600" dirty="0" err="1"/>
              <a:t>các</a:t>
            </a:r>
            <a:r>
              <a:rPr lang="en-US" sz="1600" dirty="0"/>
              <a:t> </a:t>
            </a:r>
            <a:r>
              <a:rPr lang="en-US" sz="1600" dirty="0" err="1"/>
              <a:t>truy</a:t>
            </a:r>
            <a:r>
              <a:rPr lang="en-US" sz="1600" dirty="0"/>
              <a:t> </a:t>
            </a:r>
            <a:r>
              <a:rPr lang="en-US" sz="1600" dirty="0" err="1"/>
              <a:t>vấn</a:t>
            </a:r>
            <a:r>
              <a:rPr lang="en-US" sz="1600" dirty="0"/>
              <a:t> SQL </a:t>
            </a:r>
            <a:r>
              <a:rPr lang="en-US" sz="1600" dirty="0" err="1"/>
              <a:t>để</a:t>
            </a:r>
            <a:r>
              <a:rPr lang="en-US" sz="1600" dirty="0"/>
              <a:t> </a:t>
            </a:r>
            <a:r>
              <a:rPr lang="en-US" sz="1600" dirty="0" err="1"/>
              <a:t>truy</a:t>
            </a:r>
            <a:r>
              <a:rPr lang="en-US" sz="1600" dirty="0"/>
              <a:t> </a:t>
            </a:r>
            <a:r>
              <a:rPr lang="en-US" sz="1600" dirty="0" err="1"/>
              <a:t>vấn</a:t>
            </a:r>
            <a:r>
              <a:rPr lang="en-US" sz="1600" dirty="0"/>
              <a:t> </a:t>
            </a:r>
            <a:r>
              <a:rPr lang="en-US" sz="1600" dirty="0" err="1"/>
              <a:t>dữ</a:t>
            </a:r>
            <a:r>
              <a:rPr lang="en-US" sz="1600" dirty="0"/>
              <a:t> </a:t>
            </a:r>
            <a:r>
              <a:rPr lang="en-US" sz="1600" dirty="0" err="1"/>
              <a:t>liệu</a:t>
            </a:r>
            <a:r>
              <a:rPr lang="en-US" sz="1600" dirty="0"/>
              <a:t> </a:t>
            </a:r>
            <a:r>
              <a:rPr lang="en-US" sz="1600" dirty="0" err="1"/>
              <a:t>từ</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sử</a:t>
            </a:r>
            <a:r>
              <a:rPr lang="en-US" sz="1600" dirty="0"/>
              <a:t> </a:t>
            </a:r>
            <a:r>
              <a:rPr lang="en-US" sz="1600" dirty="0" err="1"/>
              <a:t>dụng</a:t>
            </a:r>
            <a:r>
              <a:rPr lang="en-US" sz="1600" dirty="0"/>
              <a:t> </a:t>
            </a:r>
            <a:r>
              <a:rPr lang="en-US" sz="1600" dirty="0" err="1"/>
              <a:t>các</a:t>
            </a:r>
            <a:r>
              <a:rPr lang="en-US" sz="1600" dirty="0"/>
              <a:t> </a:t>
            </a:r>
            <a:r>
              <a:rPr lang="en-US" sz="1600" dirty="0" err="1"/>
              <a:t>phương</a:t>
            </a:r>
            <a:r>
              <a:rPr lang="en-US" sz="1600" dirty="0"/>
              <a:t> </a:t>
            </a:r>
            <a:r>
              <a:rPr lang="en-US" sz="1600" dirty="0" err="1"/>
              <a:t>thức</a:t>
            </a:r>
            <a:r>
              <a:rPr lang="en-US" sz="1600" dirty="0"/>
              <a:t> </a:t>
            </a:r>
            <a:r>
              <a:rPr lang="en-US" sz="1600" dirty="0" err="1"/>
              <a:t>như</a:t>
            </a:r>
            <a:r>
              <a:rPr lang="en-US" sz="1600" dirty="0"/>
              <a:t> </a:t>
            </a:r>
            <a:r>
              <a:rPr lang="en-US" sz="1600" dirty="0" err="1"/>
              <a:t>rawQuery</a:t>
            </a:r>
            <a:r>
              <a:rPr lang="en-US" sz="1600" dirty="0"/>
              <a:t>() </a:t>
            </a:r>
            <a:r>
              <a:rPr lang="en-US" sz="1600" dirty="0" err="1"/>
              <a:t>hoặc</a:t>
            </a:r>
            <a:r>
              <a:rPr lang="en-US" sz="1600" dirty="0"/>
              <a:t> query() </a:t>
            </a:r>
            <a:r>
              <a:rPr lang="en-US" sz="1600" dirty="0" err="1"/>
              <a:t>để</a:t>
            </a:r>
            <a:r>
              <a:rPr lang="en-US" sz="1600" dirty="0"/>
              <a:t> </a:t>
            </a:r>
            <a:r>
              <a:rPr lang="en-US" sz="1600" dirty="0" err="1"/>
              <a:t>thực</a:t>
            </a:r>
            <a:r>
              <a:rPr lang="en-US" sz="1600" dirty="0"/>
              <a:t> </a:t>
            </a:r>
            <a:r>
              <a:rPr lang="en-US" sz="1600" dirty="0" err="1"/>
              <a:t>thi</a:t>
            </a:r>
            <a:r>
              <a:rPr lang="en-US" sz="1600" dirty="0"/>
              <a:t> </a:t>
            </a:r>
            <a:r>
              <a:rPr lang="en-US" sz="1600" dirty="0" err="1"/>
              <a:t>các</a:t>
            </a:r>
            <a:r>
              <a:rPr lang="en-US" sz="1600" dirty="0"/>
              <a:t> </a:t>
            </a:r>
            <a:r>
              <a:rPr lang="en-US" sz="1600" dirty="0" err="1"/>
              <a:t>truy</a:t>
            </a:r>
            <a:r>
              <a:rPr lang="en-US" sz="1600" dirty="0"/>
              <a:t> </a:t>
            </a:r>
            <a:r>
              <a:rPr lang="en-US" sz="1600" dirty="0" err="1"/>
              <a:t>vấn</a:t>
            </a:r>
            <a:r>
              <a:rPr lang="en-US" sz="1600" dirty="0"/>
              <a:t> </a:t>
            </a:r>
            <a:r>
              <a:rPr lang="en-US" sz="1600" dirty="0" err="1"/>
              <a:t>và</a:t>
            </a:r>
            <a:r>
              <a:rPr lang="en-US" sz="1600" dirty="0"/>
              <a:t> </a:t>
            </a:r>
            <a:r>
              <a:rPr lang="en-US" sz="1600" dirty="0" err="1"/>
              <a:t>lấy</a:t>
            </a:r>
            <a:r>
              <a:rPr lang="en-US" sz="1600" dirty="0"/>
              <a:t> </a:t>
            </a:r>
            <a:r>
              <a:rPr lang="en-US" sz="1600" dirty="0" err="1"/>
              <a:t>dữ</a:t>
            </a:r>
            <a:r>
              <a:rPr lang="en-US" sz="1600" dirty="0"/>
              <a:t> </a:t>
            </a:r>
            <a:r>
              <a:rPr lang="en-US" sz="1600" dirty="0" err="1"/>
              <a:t>liệu</a:t>
            </a:r>
            <a:r>
              <a:rPr lang="en-US" sz="1600" dirty="0"/>
              <a:t> </a:t>
            </a:r>
            <a:r>
              <a:rPr lang="en-US" sz="1600" dirty="0" err="1"/>
              <a:t>từ</a:t>
            </a:r>
            <a:r>
              <a:rPr lang="en-US" sz="1600" dirty="0"/>
              <a:t> </a:t>
            </a:r>
            <a:r>
              <a:rPr lang="en-US" sz="1600" dirty="0" err="1"/>
              <a:t>các</a:t>
            </a:r>
            <a:r>
              <a:rPr lang="en-US" sz="1600" dirty="0"/>
              <a:t> </a:t>
            </a:r>
            <a:r>
              <a:rPr lang="en-US" sz="1600" dirty="0" err="1"/>
              <a:t>bảng</a:t>
            </a:r>
            <a:r>
              <a:rPr lang="en-US" sz="1600" dirty="0" smtClean="0"/>
              <a:t>.</a:t>
            </a:r>
            <a:endParaRPr lang="en-US" sz="1600" dirty="0"/>
          </a:p>
          <a:p>
            <a:pPr lvl="0" algn="just">
              <a:buFontTx/>
              <a:buChar char="-"/>
            </a:pPr>
            <a:r>
              <a:rPr lang="en-US" sz="1600" b="1" u="sng" dirty="0" err="1" smtClean="0"/>
              <a:t>Chèn</a:t>
            </a:r>
            <a:r>
              <a:rPr lang="en-US" sz="1600" b="1" u="sng" dirty="0"/>
              <a:t>, </a:t>
            </a:r>
            <a:r>
              <a:rPr lang="en-US" sz="1600" b="1" u="sng" dirty="0" err="1"/>
              <a:t>cập</a:t>
            </a:r>
            <a:r>
              <a:rPr lang="en-US" sz="1600" b="1" u="sng" dirty="0"/>
              <a:t> </a:t>
            </a:r>
            <a:r>
              <a:rPr lang="en-US" sz="1600" b="1" u="sng" dirty="0" err="1"/>
              <a:t>nhật</a:t>
            </a:r>
            <a:r>
              <a:rPr lang="en-US" sz="1600" b="1" u="sng" dirty="0"/>
              <a:t> </a:t>
            </a:r>
            <a:r>
              <a:rPr lang="en-US" sz="1600" b="1" u="sng" dirty="0" err="1"/>
              <a:t>và</a:t>
            </a:r>
            <a:r>
              <a:rPr lang="en-US" sz="1600" b="1" u="sng" dirty="0"/>
              <a:t> </a:t>
            </a:r>
            <a:r>
              <a:rPr lang="en-US" sz="1600" b="1" u="sng" dirty="0" err="1"/>
              <a:t>xóa</a:t>
            </a:r>
            <a:r>
              <a:rPr lang="en-US" sz="1600" b="1" u="sng" dirty="0"/>
              <a:t> </a:t>
            </a:r>
            <a:r>
              <a:rPr lang="en-US" sz="1600" b="1" u="sng" dirty="0" err="1"/>
              <a:t>dữ</a:t>
            </a:r>
            <a:r>
              <a:rPr lang="en-US" sz="1600" b="1" u="sng" dirty="0"/>
              <a:t> </a:t>
            </a:r>
            <a:r>
              <a:rPr lang="en-US" sz="1600" b="1" u="sng" dirty="0" err="1"/>
              <a:t>liệu</a:t>
            </a:r>
            <a:r>
              <a:rPr lang="en-US" sz="1600" b="1" u="sng" dirty="0"/>
              <a:t>:</a:t>
            </a:r>
            <a:r>
              <a:rPr lang="en-US" sz="1600" dirty="0"/>
              <a:t> </a:t>
            </a:r>
            <a:r>
              <a:rPr lang="en-US" sz="1600" dirty="0" err="1"/>
              <a:t>Bằng</a:t>
            </a:r>
            <a:r>
              <a:rPr lang="en-US" sz="1600" dirty="0"/>
              <a:t> </a:t>
            </a:r>
            <a:r>
              <a:rPr lang="en-US" sz="1600" dirty="0" err="1"/>
              <a:t>cách</a:t>
            </a:r>
            <a:r>
              <a:rPr lang="en-US" sz="1600" dirty="0"/>
              <a:t> </a:t>
            </a:r>
            <a:r>
              <a:rPr lang="en-US" sz="1600" dirty="0" err="1"/>
              <a:t>sử</a:t>
            </a:r>
            <a:r>
              <a:rPr lang="en-US" sz="1600" dirty="0"/>
              <a:t> </a:t>
            </a:r>
            <a:r>
              <a:rPr lang="en-US" sz="1600" dirty="0" err="1"/>
              <a:t>dụng</a:t>
            </a:r>
            <a:r>
              <a:rPr lang="en-US" sz="1600" dirty="0"/>
              <a:t> </a:t>
            </a:r>
            <a:r>
              <a:rPr lang="en-US" sz="1600" dirty="0" err="1"/>
              <a:t>các</a:t>
            </a:r>
            <a:r>
              <a:rPr lang="en-US" sz="1600" dirty="0"/>
              <a:t> </a:t>
            </a:r>
            <a:r>
              <a:rPr lang="en-US" sz="1600" dirty="0" err="1"/>
              <a:t>phương</a:t>
            </a:r>
            <a:r>
              <a:rPr lang="en-US" sz="1600" dirty="0"/>
              <a:t> </a:t>
            </a:r>
            <a:r>
              <a:rPr lang="en-US" sz="1600" dirty="0" err="1"/>
              <a:t>thức</a:t>
            </a:r>
            <a:r>
              <a:rPr lang="en-US" sz="1600" dirty="0"/>
              <a:t> </a:t>
            </a:r>
            <a:r>
              <a:rPr lang="en-US" sz="1600" dirty="0" err="1"/>
              <a:t>như</a:t>
            </a:r>
            <a:r>
              <a:rPr lang="en-US" sz="1600" dirty="0"/>
              <a:t> insert(), update(), </a:t>
            </a:r>
            <a:r>
              <a:rPr lang="en-US" sz="1600" dirty="0" err="1"/>
              <a:t>và</a:t>
            </a:r>
            <a:r>
              <a:rPr lang="en-US" sz="1600" dirty="0"/>
              <a:t> delete(),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thực</a:t>
            </a:r>
            <a:r>
              <a:rPr lang="en-US" sz="1600" dirty="0"/>
              <a:t> </a:t>
            </a:r>
            <a:r>
              <a:rPr lang="en-US" sz="1600" dirty="0" err="1"/>
              <a:t>hiện</a:t>
            </a:r>
            <a:r>
              <a:rPr lang="en-US" sz="1600" dirty="0"/>
              <a:t> </a:t>
            </a:r>
            <a:r>
              <a:rPr lang="en-US" sz="1600" dirty="0" err="1"/>
              <a:t>các</a:t>
            </a:r>
            <a:r>
              <a:rPr lang="en-US" sz="1600" dirty="0"/>
              <a:t> </a:t>
            </a:r>
            <a:r>
              <a:rPr lang="en-US" sz="1600" dirty="0" err="1"/>
              <a:t>thao</a:t>
            </a:r>
            <a:r>
              <a:rPr lang="en-US" sz="1600" dirty="0"/>
              <a:t> </a:t>
            </a:r>
            <a:r>
              <a:rPr lang="en-US" sz="1600" dirty="0" err="1"/>
              <a:t>tác</a:t>
            </a:r>
            <a:r>
              <a:rPr lang="en-US" sz="1600" dirty="0"/>
              <a:t> </a:t>
            </a:r>
            <a:r>
              <a:rPr lang="en-US" sz="1600" dirty="0" err="1"/>
              <a:t>chèn</a:t>
            </a:r>
            <a:r>
              <a:rPr lang="en-US" sz="1600" dirty="0"/>
              <a:t>, </a:t>
            </a:r>
            <a:r>
              <a:rPr lang="en-US" sz="1600" dirty="0" err="1"/>
              <a:t>cập</a:t>
            </a:r>
            <a:r>
              <a:rPr lang="en-US" sz="1600" dirty="0"/>
              <a:t> </a:t>
            </a:r>
            <a:r>
              <a:rPr lang="en-US" sz="1600" dirty="0" err="1"/>
              <a:t>nhật</a:t>
            </a:r>
            <a:r>
              <a:rPr lang="en-US" sz="1600" dirty="0"/>
              <a:t> </a:t>
            </a:r>
            <a:r>
              <a:rPr lang="en-US" sz="1600" dirty="0" err="1"/>
              <a:t>và</a:t>
            </a:r>
            <a:r>
              <a:rPr lang="en-US" sz="1600" dirty="0"/>
              <a:t> </a:t>
            </a:r>
            <a:r>
              <a:rPr lang="en-US" sz="1600" dirty="0" err="1"/>
              <a:t>xóa</a:t>
            </a:r>
            <a:r>
              <a:rPr lang="en-US" sz="1600" dirty="0"/>
              <a:t> </a:t>
            </a:r>
            <a:r>
              <a:rPr lang="en-US" sz="1600" dirty="0" err="1"/>
              <a:t>dữ</a:t>
            </a:r>
            <a:r>
              <a:rPr lang="en-US" sz="1600" dirty="0"/>
              <a:t> </a:t>
            </a:r>
            <a:r>
              <a:rPr lang="en-US" sz="1600" dirty="0" err="1"/>
              <a:t>liệu</a:t>
            </a:r>
            <a:r>
              <a:rPr lang="en-US" sz="1600" dirty="0"/>
              <a:t> </a:t>
            </a:r>
            <a:r>
              <a:rPr lang="en-US" sz="1600" dirty="0" err="1"/>
              <a:t>từ</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smtClean="0"/>
              <a:t>.</a:t>
            </a:r>
            <a:endParaRPr lang="en-US" sz="1600" dirty="0"/>
          </a:p>
          <a:p>
            <a:pPr algn="just">
              <a:buFontTx/>
              <a:buChar char="-"/>
            </a:pPr>
            <a:r>
              <a:rPr lang="en-US" sz="1600" b="1" u="sng" dirty="0" err="1" smtClean="0"/>
              <a:t>Giao</a:t>
            </a:r>
            <a:r>
              <a:rPr lang="en-US" sz="1600" b="1" u="sng" dirty="0" smtClean="0"/>
              <a:t> </a:t>
            </a:r>
            <a:r>
              <a:rPr lang="en-US" sz="1600" b="1" u="sng" dirty="0" err="1"/>
              <a:t>dịch</a:t>
            </a:r>
            <a:r>
              <a:rPr lang="en-US" sz="1600" b="1" u="sng" dirty="0"/>
              <a:t>:</a:t>
            </a:r>
            <a:r>
              <a:rPr lang="en-US" sz="1600" dirty="0"/>
              <a:t> </a:t>
            </a:r>
            <a:r>
              <a:rPr lang="en-US" sz="1600" dirty="0" err="1"/>
              <a:t>SQLiteDatabase</a:t>
            </a:r>
            <a:r>
              <a:rPr lang="en-US" sz="1600" dirty="0"/>
              <a:t> </a:t>
            </a:r>
            <a:r>
              <a:rPr lang="en-US" sz="1600" dirty="0" err="1"/>
              <a:t>hỗ</a:t>
            </a:r>
            <a:r>
              <a:rPr lang="en-US" sz="1600" dirty="0"/>
              <a:t> </a:t>
            </a:r>
            <a:r>
              <a:rPr lang="en-US" sz="1600" dirty="0" err="1"/>
              <a:t>trợ</a:t>
            </a:r>
            <a:r>
              <a:rPr lang="en-US" sz="1600" dirty="0"/>
              <a:t> </a:t>
            </a:r>
            <a:r>
              <a:rPr lang="en-US" sz="1600" dirty="0" err="1"/>
              <a:t>giao</a:t>
            </a:r>
            <a:r>
              <a:rPr lang="en-US" sz="1600" dirty="0"/>
              <a:t> </a:t>
            </a:r>
            <a:r>
              <a:rPr lang="en-US" sz="1600" dirty="0" err="1"/>
              <a:t>dịch</a:t>
            </a:r>
            <a:r>
              <a:rPr lang="en-US" sz="1600" dirty="0"/>
              <a:t> </a:t>
            </a:r>
            <a:r>
              <a:rPr lang="en-US" sz="1600" dirty="0" err="1"/>
              <a:t>trong</a:t>
            </a:r>
            <a:r>
              <a:rPr lang="en-US" sz="1600" dirty="0"/>
              <a:t> SQLite.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bắt</a:t>
            </a:r>
            <a:r>
              <a:rPr lang="en-US" sz="1600" dirty="0"/>
              <a:t> </a:t>
            </a:r>
            <a:r>
              <a:rPr lang="en-US" sz="1600" dirty="0" err="1"/>
              <a:t>đầu</a:t>
            </a:r>
            <a:r>
              <a:rPr lang="en-US" sz="1600" dirty="0"/>
              <a:t> </a:t>
            </a:r>
            <a:r>
              <a:rPr lang="en-US" sz="1600" dirty="0" err="1"/>
              <a:t>giao</a:t>
            </a:r>
            <a:r>
              <a:rPr lang="en-US" sz="1600" dirty="0"/>
              <a:t> </a:t>
            </a:r>
            <a:r>
              <a:rPr lang="en-US" sz="1600" dirty="0" err="1"/>
              <a:t>dịch</a:t>
            </a:r>
            <a:r>
              <a:rPr lang="en-US" sz="1600" dirty="0"/>
              <a:t>, </a:t>
            </a:r>
            <a:r>
              <a:rPr lang="en-US" sz="1600" dirty="0" err="1"/>
              <a:t>thực</a:t>
            </a:r>
            <a:r>
              <a:rPr lang="en-US" sz="1600" dirty="0"/>
              <a:t> </a:t>
            </a:r>
            <a:r>
              <a:rPr lang="en-US" sz="1600" dirty="0" err="1"/>
              <a:t>hiện</a:t>
            </a:r>
            <a:r>
              <a:rPr lang="en-US" sz="1600" dirty="0"/>
              <a:t> </a:t>
            </a:r>
            <a:r>
              <a:rPr lang="en-US" sz="1600" dirty="0" err="1"/>
              <a:t>nhiều</a:t>
            </a:r>
            <a:r>
              <a:rPr lang="en-US" sz="1600" dirty="0"/>
              <a:t> </a:t>
            </a:r>
            <a:r>
              <a:rPr lang="en-US" sz="1600" dirty="0" err="1"/>
              <a:t>thao</a:t>
            </a:r>
            <a:r>
              <a:rPr lang="en-US" sz="1600" dirty="0"/>
              <a:t> </a:t>
            </a:r>
            <a:r>
              <a:rPr lang="en-US" sz="1600" dirty="0" err="1"/>
              <a:t>tác</a:t>
            </a:r>
            <a:r>
              <a:rPr lang="en-US" sz="1600" dirty="0"/>
              <a:t> </a:t>
            </a:r>
            <a:r>
              <a:rPr lang="en-US" sz="1600" dirty="0" err="1"/>
              <a:t>và</a:t>
            </a:r>
            <a:r>
              <a:rPr lang="en-US" sz="1600" dirty="0"/>
              <a:t> </a:t>
            </a:r>
            <a:r>
              <a:rPr lang="en-US" sz="1600" dirty="0" err="1"/>
              <a:t>sau</a:t>
            </a:r>
            <a:r>
              <a:rPr lang="en-US" sz="1600" dirty="0"/>
              <a:t> </a:t>
            </a:r>
            <a:r>
              <a:rPr lang="en-US" sz="1600" dirty="0" err="1"/>
              <a:t>đó</a:t>
            </a:r>
            <a:r>
              <a:rPr lang="en-US" sz="1600" dirty="0"/>
              <a:t> commit </a:t>
            </a:r>
            <a:r>
              <a:rPr lang="en-US" sz="1600" dirty="0" err="1"/>
              <a:t>hoặc</a:t>
            </a:r>
            <a:r>
              <a:rPr lang="en-US" sz="1600" dirty="0"/>
              <a:t> rollback </a:t>
            </a:r>
            <a:r>
              <a:rPr lang="en-US" sz="1600" dirty="0" err="1"/>
              <a:t>giao</a:t>
            </a:r>
            <a:r>
              <a:rPr lang="en-US" sz="1600" dirty="0"/>
              <a:t> </a:t>
            </a:r>
            <a:r>
              <a:rPr lang="en-US" sz="1600" dirty="0" err="1"/>
              <a:t>dịch</a:t>
            </a:r>
            <a:r>
              <a:rPr lang="en-US" sz="1600" dirty="0"/>
              <a:t> </a:t>
            </a:r>
            <a:r>
              <a:rPr lang="en-US" sz="1600" dirty="0" err="1"/>
              <a:t>theo</a:t>
            </a:r>
            <a:r>
              <a:rPr lang="en-US" sz="1600" dirty="0"/>
              <a:t> </a:t>
            </a:r>
            <a:r>
              <a:rPr lang="en-US" sz="1600" dirty="0" err="1"/>
              <a:t>yêu</a:t>
            </a:r>
            <a:r>
              <a:rPr lang="en-US" sz="1600" dirty="0"/>
              <a:t> </a:t>
            </a:r>
            <a:r>
              <a:rPr lang="en-US" sz="1600" dirty="0" err="1"/>
              <a:t>cầu</a:t>
            </a:r>
            <a:r>
              <a:rPr lang="en-US" sz="16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110</a:t>
            </a:fld>
            <a:endParaRPr>
              <a:solidFill>
                <a:srgbClr val="7085AA"/>
              </a:solidFill>
            </a:endParaRPr>
          </a:p>
        </p:txBody>
      </p:sp>
    </p:spTree>
    <p:extLst>
      <p:ext uri="{BB962C8B-B14F-4D97-AF65-F5344CB8AC3E}">
        <p14:creationId xmlns:p14="http://schemas.microsoft.com/office/powerpoint/2010/main" val="149048140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0" y="0"/>
            <a:ext cx="8694057" cy="4557486"/>
          </a:xfrm>
          <a:prstGeom prst="rect">
            <a:avLst/>
          </a:prstGeom>
        </p:spPr>
        <p:txBody>
          <a:bodyPr spcFirstLastPara="1" wrap="square" lIns="0" tIns="0" rIns="0" bIns="0" numCol="1" anchor="t" anchorCtr="0">
            <a:noAutofit/>
          </a:bodyPr>
          <a:lstStyle/>
          <a:p>
            <a:pPr marL="114300" indent="0" algn="just">
              <a:buNone/>
            </a:pPr>
            <a:r>
              <a:rPr lang="en-US" sz="1600" b="1" dirty="0" err="1"/>
              <a:t>Câu</a:t>
            </a:r>
            <a:r>
              <a:rPr lang="en-US" sz="1600" b="1" dirty="0"/>
              <a:t> 2: </a:t>
            </a:r>
            <a:r>
              <a:rPr lang="en-US" sz="1600" b="1" dirty="0" err="1"/>
              <a:t>Trình</a:t>
            </a:r>
            <a:r>
              <a:rPr lang="en-US" sz="1600" b="1" dirty="0"/>
              <a:t> </a:t>
            </a:r>
            <a:r>
              <a:rPr lang="en-US" sz="1600" b="1" dirty="0" err="1"/>
              <a:t>bày</a:t>
            </a:r>
            <a:r>
              <a:rPr lang="en-US" sz="1600" b="1" dirty="0"/>
              <a:t> </a:t>
            </a:r>
            <a:r>
              <a:rPr lang="en-US" sz="1600" b="1" dirty="0" err="1"/>
              <a:t>chức</a:t>
            </a:r>
            <a:r>
              <a:rPr lang="en-US" sz="1600" b="1" dirty="0"/>
              <a:t> </a:t>
            </a:r>
            <a:r>
              <a:rPr lang="en-US" sz="1600" b="1" dirty="0" err="1"/>
              <a:t>năng</a:t>
            </a:r>
            <a:r>
              <a:rPr lang="en-US" sz="1600" b="1" dirty="0"/>
              <a:t> 2 </a:t>
            </a:r>
            <a:r>
              <a:rPr lang="en-US" sz="1600" b="1" dirty="0" err="1"/>
              <a:t>phương</a:t>
            </a:r>
            <a:r>
              <a:rPr lang="en-US" sz="1600" b="1" dirty="0"/>
              <a:t> </a:t>
            </a:r>
            <a:r>
              <a:rPr lang="en-US" sz="1600" b="1" dirty="0" err="1"/>
              <a:t>thức</a:t>
            </a:r>
            <a:r>
              <a:rPr lang="en-US" sz="1600" b="1" dirty="0"/>
              <a:t> </a:t>
            </a:r>
            <a:r>
              <a:rPr lang="en-US" sz="1600" b="1" dirty="0" err="1"/>
              <a:t>getWritableDatabase</a:t>
            </a:r>
            <a:r>
              <a:rPr lang="en-US" sz="1600" b="1" dirty="0"/>
              <a:t> </a:t>
            </a:r>
            <a:r>
              <a:rPr lang="en-US" sz="1600" b="1" dirty="0" err="1"/>
              <a:t>và</a:t>
            </a:r>
            <a:r>
              <a:rPr lang="en-US" sz="1600" b="1" dirty="0"/>
              <a:t> </a:t>
            </a:r>
            <a:r>
              <a:rPr lang="en-US" sz="1600" b="1" dirty="0" err="1"/>
              <a:t>getReadableDatabase</a:t>
            </a:r>
            <a:r>
              <a:rPr lang="en-US" sz="1600" b="1" dirty="0"/>
              <a:t> </a:t>
            </a:r>
            <a:r>
              <a:rPr lang="en-US" sz="1600" b="1" dirty="0" err="1"/>
              <a:t>của</a:t>
            </a:r>
            <a:r>
              <a:rPr lang="en-US" sz="1600" b="1" dirty="0"/>
              <a:t> </a:t>
            </a:r>
            <a:r>
              <a:rPr lang="en-US" sz="1600" b="1" dirty="0" err="1"/>
              <a:t>lớp</a:t>
            </a:r>
            <a:r>
              <a:rPr lang="en-US" sz="1600" b="1" dirty="0"/>
              <a:t> </a:t>
            </a:r>
            <a:r>
              <a:rPr lang="en-US" sz="1600" b="1" dirty="0" err="1"/>
              <a:t>SQLiteHelper</a:t>
            </a:r>
            <a:r>
              <a:rPr lang="en-US" sz="1600" b="1" dirty="0"/>
              <a:t>?</a:t>
            </a:r>
            <a:endParaRPr lang="en-US" sz="1600" dirty="0"/>
          </a:p>
          <a:p>
            <a:pPr marL="114300" indent="0" algn="just">
              <a:buNone/>
            </a:pPr>
            <a:r>
              <a:rPr lang="en-US" sz="1600" b="1" dirty="0"/>
              <a:t>1. </a:t>
            </a:r>
            <a:r>
              <a:rPr lang="en-US" sz="1600" b="1" dirty="0" err="1"/>
              <a:t>Phương</a:t>
            </a:r>
            <a:r>
              <a:rPr lang="en-US" sz="1600" b="1" dirty="0"/>
              <a:t> </a:t>
            </a:r>
            <a:r>
              <a:rPr lang="en-US" sz="1600" b="1" dirty="0" err="1"/>
              <a:t>thức</a:t>
            </a:r>
            <a:r>
              <a:rPr lang="en-US" sz="1600" b="1" dirty="0"/>
              <a:t> </a:t>
            </a:r>
            <a:r>
              <a:rPr lang="en-US" sz="1600" b="1" dirty="0" err="1"/>
              <a:t>getWritableDatabase</a:t>
            </a:r>
            <a:r>
              <a:rPr lang="en-US" sz="1600" b="1" dirty="0"/>
              <a:t>():</a:t>
            </a:r>
            <a:endParaRPr lang="en-US" sz="1600" dirty="0"/>
          </a:p>
          <a:p>
            <a:pPr marL="114300" indent="0" algn="just">
              <a:buNone/>
            </a:pPr>
            <a:r>
              <a:rPr lang="en-US" sz="1600" dirty="0" err="1"/>
              <a:t>Phương</a:t>
            </a:r>
            <a:r>
              <a:rPr lang="en-US" sz="1600" dirty="0"/>
              <a:t> </a:t>
            </a:r>
            <a:r>
              <a:rPr lang="en-US" sz="1600" dirty="0" err="1"/>
              <a:t>thức</a:t>
            </a:r>
            <a:r>
              <a:rPr lang="en-US" sz="1600" dirty="0"/>
              <a:t> </a:t>
            </a:r>
            <a:r>
              <a:rPr lang="en-US" sz="1600" dirty="0" err="1"/>
              <a:t>getWritableDatabase</a:t>
            </a:r>
            <a:r>
              <a:rPr lang="en-US" sz="1600" dirty="0"/>
              <a:t>() </a:t>
            </a:r>
            <a:r>
              <a:rPr lang="en-US" sz="1600" dirty="0" err="1"/>
              <a:t>trả</a:t>
            </a:r>
            <a:r>
              <a:rPr lang="en-US" sz="1600" dirty="0"/>
              <a:t> </a:t>
            </a:r>
            <a:r>
              <a:rPr lang="en-US" sz="1600" dirty="0" err="1"/>
              <a:t>về</a:t>
            </a:r>
            <a:r>
              <a:rPr lang="en-US" sz="1600" dirty="0"/>
              <a:t> </a:t>
            </a:r>
            <a:r>
              <a:rPr lang="en-US" sz="1600" dirty="0" err="1"/>
              <a:t>một</a:t>
            </a:r>
            <a:r>
              <a:rPr lang="en-US" sz="1600" dirty="0"/>
              <a:t> </a:t>
            </a:r>
            <a:r>
              <a:rPr lang="en-US" sz="1600" dirty="0" err="1"/>
              <a:t>đối</a:t>
            </a:r>
            <a:r>
              <a:rPr lang="en-US" sz="1600" dirty="0"/>
              <a:t> </a:t>
            </a:r>
            <a:r>
              <a:rPr lang="en-US" sz="1600" dirty="0" err="1"/>
              <a:t>tượng</a:t>
            </a:r>
            <a:r>
              <a:rPr lang="en-US" sz="1600" dirty="0"/>
              <a:t> </a:t>
            </a:r>
            <a:r>
              <a:rPr lang="en-US" sz="1600" dirty="0" err="1"/>
              <a:t>SQLiteDatabase</a:t>
            </a:r>
            <a:r>
              <a:rPr lang="en-US" sz="1600" dirty="0"/>
              <a:t> </a:t>
            </a:r>
            <a:r>
              <a:rPr lang="en-US" sz="1600" dirty="0" err="1"/>
              <a:t>để</a:t>
            </a:r>
            <a:r>
              <a:rPr lang="en-US" sz="1600" dirty="0"/>
              <a:t> </a:t>
            </a:r>
            <a:r>
              <a:rPr lang="en-US" sz="1600" dirty="0" err="1"/>
              <a:t>ghi</a:t>
            </a:r>
            <a:r>
              <a:rPr lang="en-US" sz="1600" dirty="0"/>
              <a:t> </a:t>
            </a:r>
            <a:r>
              <a:rPr lang="en-US" sz="1600" dirty="0" err="1"/>
              <a:t>dữ</a:t>
            </a:r>
            <a:r>
              <a:rPr lang="en-US" sz="1600" dirty="0"/>
              <a:t> </a:t>
            </a:r>
            <a:r>
              <a:rPr lang="en-US" sz="1600" dirty="0" err="1"/>
              <a:t>liệu</a:t>
            </a:r>
            <a:r>
              <a:rPr lang="en-US" sz="1600" dirty="0"/>
              <a:t> </a:t>
            </a:r>
            <a:r>
              <a:rPr lang="en-US" sz="1600" dirty="0" err="1"/>
              <a:t>vào</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SQLite. </a:t>
            </a:r>
            <a:r>
              <a:rPr lang="en-US" sz="1600" dirty="0" err="1"/>
              <a:t>Chức</a:t>
            </a:r>
            <a:r>
              <a:rPr lang="en-US" sz="1600" dirty="0"/>
              <a:t> </a:t>
            </a:r>
            <a:r>
              <a:rPr lang="en-US" sz="1600" dirty="0" err="1"/>
              <a:t>năng</a:t>
            </a:r>
            <a:r>
              <a:rPr lang="en-US" sz="1600" dirty="0"/>
              <a:t> </a:t>
            </a:r>
            <a:r>
              <a:rPr lang="en-US" sz="1600" dirty="0" err="1"/>
              <a:t>chính</a:t>
            </a:r>
            <a:r>
              <a:rPr lang="en-US" sz="1600" dirty="0"/>
              <a:t> </a:t>
            </a:r>
            <a:r>
              <a:rPr lang="en-US" sz="1600" dirty="0" err="1"/>
              <a:t>của</a:t>
            </a:r>
            <a:r>
              <a:rPr lang="en-US" sz="1600" dirty="0"/>
              <a:t> </a:t>
            </a:r>
            <a:r>
              <a:rPr lang="en-US" sz="1600" dirty="0" err="1"/>
              <a:t>phương</a:t>
            </a:r>
            <a:r>
              <a:rPr lang="en-US" sz="1600" dirty="0"/>
              <a:t> </a:t>
            </a:r>
            <a:r>
              <a:rPr lang="en-US" sz="1600" dirty="0" err="1"/>
              <a:t>thức</a:t>
            </a:r>
            <a:r>
              <a:rPr lang="en-US" sz="1600" dirty="0"/>
              <a:t> </a:t>
            </a:r>
            <a:r>
              <a:rPr lang="en-US" sz="1600" dirty="0" err="1"/>
              <a:t>này</a:t>
            </a:r>
            <a:r>
              <a:rPr lang="en-US" sz="1600" dirty="0"/>
              <a:t> </a:t>
            </a:r>
            <a:r>
              <a:rPr lang="en-US" sz="1600" dirty="0" err="1"/>
              <a:t>bao</a:t>
            </a:r>
            <a:r>
              <a:rPr lang="en-US" sz="1600" dirty="0"/>
              <a:t> </a:t>
            </a:r>
            <a:r>
              <a:rPr lang="en-US" sz="1600" dirty="0" err="1"/>
              <a:t>gồm</a:t>
            </a:r>
            <a:r>
              <a:rPr lang="en-US" sz="1600" dirty="0"/>
              <a:t>:</a:t>
            </a:r>
          </a:p>
          <a:p>
            <a:pPr lvl="0" algn="just">
              <a:buFontTx/>
              <a:buChar char="-"/>
            </a:pPr>
            <a:r>
              <a:rPr lang="en-US" sz="1600" b="1" u="sng" dirty="0" err="1" smtClean="0"/>
              <a:t>Tạo</a:t>
            </a:r>
            <a:r>
              <a:rPr lang="en-US" sz="1600" b="1" u="sng" dirty="0" smtClean="0"/>
              <a:t> </a:t>
            </a:r>
            <a:r>
              <a:rPr lang="en-US" sz="1600" b="1" u="sng" dirty="0" err="1"/>
              <a:t>cơ</a:t>
            </a:r>
            <a:r>
              <a:rPr lang="en-US" sz="1600" b="1" u="sng" dirty="0"/>
              <a:t> </a:t>
            </a:r>
            <a:r>
              <a:rPr lang="en-US" sz="1600" b="1" u="sng" dirty="0" err="1"/>
              <a:t>sở</a:t>
            </a:r>
            <a:r>
              <a:rPr lang="en-US" sz="1600" b="1" u="sng" dirty="0"/>
              <a:t> </a:t>
            </a:r>
            <a:r>
              <a:rPr lang="en-US" sz="1600" b="1" u="sng" dirty="0" err="1"/>
              <a:t>dữ</a:t>
            </a:r>
            <a:r>
              <a:rPr lang="en-US" sz="1600" b="1" u="sng" dirty="0"/>
              <a:t> </a:t>
            </a:r>
            <a:r>
              <a:rPr lang="en-US" sz="1600" b="1" u="sng" dirty="0" err="1"/>
              <a:t>liệu</a:t>
            </a:r>
            <a:r>
              <a:rPr lang="en-US" sz="1600" b="1" u="sng" dirty="0"/>
              <a:t> </a:t>
            </a:r>
            <a:r>
              <a:rPr lang="en-US" sz="1600" b="1" u="sng" dirty="0" err="1"/>
              <a:t>nếu</a:t>
            </a:r>
            <a:r>
              <a:rPr lang="en-US" sz="1600" b="1" u="sng" dirty="0"/>
              <a:t> </a:t>
            </a:r>
            <a:r>
              <a:rPr lang="en-US" sz="1600" b="1" u="sng" dirty="0" err="1"/>
              <a:t>chưa</a:t>
            </a:r>
            <a:r>
              <a:rPr lang="en-US" sz="1600" b="1" u="sng" dirty="0"/>
              <a:t> </a:t>
            </a:r>
            <a:r>
              <a:rPr lang="en-US" sz="1600" b="1" u="sng" dirty="0" err="1"/>
              <a:t>tồn</a:t>
            </a:r>
            <a:r>
              <a:rPr lang="en-US" sz="1600" b="1" u="sng" dirty="0"/>
              <a:t> </a:t>
            </a:r>
            <a:r>
              <a:rPr lang="en-US" sz="1600" b="1" u="sng" dirty="0" err="1"/>
              <a:t>tại</a:t>
            </a:r>
            <a:r>
              <a:rPr lang="en-US" sz="1600" b="1" u="sng" dirty="0"/>
              <a:t>:</a:t>
            </a:r>
            <a:r>
              <a:rPr lang="en-US" sz="1600" dirty="0"/>
              <a:t> </a:t>
            </a:r>
            <a:r>
              <a:rPr lang="en-US" sz="1600" dirty="0" err="1"/>
              <a:t>Nếu</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chưa</a:t>
            </a:r>
            <a:r>
              <a:rPr lang="en-US" sz="1600" dirty="0"/>
              <a:t> </a:t>
            </a:r>
            <a:r>
              <a:rPr lang="en-US" sz="1600" dirty="0" err="1"/>
              <a:t>tồn</a:t>
            </a:r>
            <a:r>
              <a:rPr lang="en-US" sz="1600" dirty="0"/>
              <a:t> </a:t>
            </a:r>
            <a:r>
              <a:rPr lang="en-US" sz="1600" dirty="0" err="1"/>
              <a:t>tại</a:t>
            </a:r>
            <a:r>
              <a:rPr lang="en-US" sz="1600" dirty="0"/>
              <a:t>, </a:t>
            </a:r>
            <a:r>
              <a:rPr lang="en-US" sz="1600" dirty="0" err="1"/>
              <a:t>phương</a:t>
            </a:r>
            <a:r>
              <a:rPr lang="en-US" sz="1600" dirty="0"/>
              <a:t> </a:t>
            </a:r>
            <a:r>
              <a:rPr lang="en-US" sz="1600" dirty="0" err="1"/>
              <a:t>thức</a:t>
            </a:r>
            <a:r>
              <a:rPr lang="en-US" sz="1600" dirty="0"/>
              <a:t> </a:t>
            </a:r>
            <a:r>
              <a:rPr lang="en-US" sz="1600" dirty="0" err="1"/>
              <a:t>getWritableDatabase</a:t>
            </a:r>
            <a:r>
              <a:rPr lang="en-US" sz="1600" dirty="0"/>
              <a:t>() </a:t>
            </a:r>
            <a:r>
              <a:rPr lang="en-US" sz="1600" dirty="0" err="1"/>
              <a:t>sẽ</a:t>
            </a:r>
            <a:r>
              <a:rPr lang="en-US" sz="1600" dirty="0"/>
              <a:t> </a:t>
            </a:r>
            <a:r>
              <a:rPr lang="en-US" sz="1600" dirty="0" err="1"/>
              <a:t>tự</a:t>
            </a:r>
            <a:r>
              <a:rPr lang="en-US" sz="1600" dirty="0"/>
              <a:t> </a:t>
            </a:r>
            <a:r>
              <a:rPr lang="en-US" sz="1600" dirty="0" err="1"/>
              <a:t>động</a:t>
            </a:r>
            <a:r>
              <a:rPr lang="en-US" sz="1600" dirty="0"/>
              <a:t> </a:t>
            </a:r>
            <a:r>
              <a:rPr lang="en-US" sz="1600" dirty="0" err="1"/>
              <a:t>gọi</a:t>
            </a:r>
            <a:r>
              <a:rPr lang="en-US" sz="1600" dirty="0"/>
              <a:t> </a:t>
            </a:r>
            <a:r>
              <a:rPr lang="en-US" sz="1600" dirty="0" err="1"/>
              <a:t>phương</a:t>
            </a:r>
            <a:r>
              <a:rPr lang="en-US" sz="1600" dirty="0"/>
              <a:t> </a:t>
            </a:r>
            <a:r>
              <a:rPr lang="en-US" sz="1600" dirty="0" err="1"/>
              <a:t>thức</a:t>
            </a:r>
            <a:r>
              <a:rPr lang="en-US" sz="1600" dirty="0"/>
              <a:t> </a:t>
            </a:r>
            <a:r>
              <a:rPr lang="en-US" sz="1600" dirty="0" err="1"/>
              <a:t>onCreate</a:t>
            </a:r>
            <a:r>
              <a:rPr lang="en-US" sz="1600" dirty="0"/>
              <a:t>() </a:t>
            </a:r>
            <a:r>
              <a:rPr lang="en-US" sz="1600" dirty="0" err="1"/>
              <a:t>của</a:t>
            </a:r>
            <a:r>
              <a:rPr lang="en-US" sz="1600" dirty="0"/>
              <a:t> </a:t>
            </a:r>
            <a:r>
              <a:rPr lang="en-US" sz="1600" dirty="0" err="1"/>
              <a:t>lớp</a:t>
            </a:r>
            <a:r>
              <a:rPr lang="en-US" sz="1600" dirty="0"/>
              <a:t> </a:t>
            </a:r>
            <a:r>
              <a:rPr lang="en-US" sz="1600" dirty="0" err="1"/>
              <a:t>SQLiteOpenHelper</a:t>
            </a:r>
            <a:r>
              <a:rPr lang="en-US" sz="1600" dirty="0"/>
              <a:t> </a:t>
            </a:r>
            <a:r>
              <a:rPr lang="en-US" sz="1600" dirty="0" err="1"/>
              <a:t>để</a:t>
            </a:r>
            <a:r>
              <a:rPr lang="en-US" sz="1600" dirty="0"/>
              <a:t> </a:t>
            </a:r>
            <a:r>
              <a:rPr lang="en-US" sz="1600" dirty="0" err="1"/>
              <a:t>tạo</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smtClean="0"/>
              <a:t>.</a:t>
            </a:r>
            <a:endParaRPr lang="en-US" sz="1600" dirty="0"/>
          </a:p>
          <a:p>
            <a:pPr lvl="0" algn="just">
              <a:buFontTx/>
              <a:buChar char="-"/>
            </a:pPr>
            <a:r>
              <a:rPr lang="en-US" sz="1600" b="1" u="sng" dirty="0" err="1" smtClean="0"/>
              <a:t>Mở</a:t>
            </a:r>
            <a:r>
              <a:rPr lang="en-US" sz="1600" b="1" u="sng" dirty="0" smtClean="0"/>
              <a:t> </a:t>
            </a:r>
            <a:r>
              <a:rPr lang="en-US" sz="1600" b="1" u="sng" dirty="0" err="1"/>
              <a:t>kết</a:t>
            </a:r>
            <a:r>
              <a:rPr lang="en-US" sz="1600" b="1" u="sng" dirty="0"/>
              <a:t> </a:t>
            </a:r>
            <a:r>
              <a:rPr lang="en-US" sz="1600" b="1" u="sng" dirty="0" err="1"/>
              <a:t>nối</a:t>
            </a:r>
            <a:r>
              <a:rPr lang="en-US" sz="1600" b="1" u="sng" dirty="0"/>
              <a:t> </a:t>
            </a:r>
            <a:r>
              <a:rPr lang="en-US" sz="1600" b="1" u="sng" dirty="0" err="1"/>
              <a:t>đến</a:t>
            </a:r>
            <a:r>
              <a:rPr lang="en-US" sz="1600" b="1" u="sng" dirty="0"/>
              <a:t> </a:t>
            </a:r>
            <a:r>
              <a:rPr lang="en-US" sz="1600" b="1" u="sng" dirty="0" err="1"/>
              <a:t>cơ</a:t>
            </a:r>
            <a:r>
              <a:rPr lang="en-US" sz="1600" b="1" u="sng" dirty="0"/>
              <a:t> </a:t>
            </a:r>
            <a:r>
              <a:rPr lang="en-US" sz="1600" b="1" u="sng" dirty="0" err="1"/>
              <a:t>sở</a:t>
            </a:r>
            <a:r>
              <a:rPr lang="en-US" sz="1600" b="1" u="sng" dirty="0"/>
              <a:t> </a:t>
            </a:r>
            <a:r>
              <a:rPr lang="en-US" sz="1600" b="1" u="sng" dirty="0" err="1"/>
              <a:t>dữ</a:t>
            </a:r>
            <a:r>
              <a:rPr lang="en-US" sz="1600" b="1" u="sng" dirty="0"/>
              <a:t> </a:t>
            </a:r>
            <a:r>
              <a:rPr lang="en-US" sz="1600" b="1" u="sng" dirty="0" err="1"/>
              <a:t>liệu</a:t>
            </a:r>
            <a:r>
              <a:rPr lang="en-US" sz="1600" b="1" u="sng" dirty="0"/>
              <a:t>:</a:t>
            </a:r>
            <a:r>
              <a:rPr lang="en-US" sz="1600" dirty="0"/>
              <a:t> </a:t>
            </a:r>
            <a:r>
              <a:rPr lang="en-US" sz="1600" dirty="0" err="1"/>
              <a:t>Phương</a:t>
            </a:r>
            <a:r>
              <a:rPr lang="en-US" sz="1600" dirty="0"/>
              <a:t> </a:t>
            </a:r>
            <a:r>
              <a:rPr lang="en-US" sz="1600" dirty="0" err="1"/>
              <a:t>thức</a:t>
            </a:r>
            <a:r>
              <a:rPr lang="en-US" sz="1600" dirty="0"/>
              <a:t> </a:t>
            </a:r>
            <a:r>
              <a:rPr lang="en-US" sz="1600" dirty="0" err="1"/>
              <a:t>getWritableDatabase</a:t>
            </a:r>
            <a:r>
              <a:rPr lang="en-US" sz="1600" dirty="0"/>
              <a:t>() </a:t>
            </a:r>
            <a:r>
              <a:rPr lang="en-US" sz="1600" dirty="0" err="1"/>
              <a:t>mở</a:t>
            </a:r>
            <a:r>
              <a:rPr lang="en-US" sz="1600" dirty="0"/>
              <a:t> </a:t>
            </a:r>
            <a:r>
              <a:rPr lang="en-US" sz="1600" dirty="0" err="1"/>
              <a:t>kết</a:t>
            </a:r>
            <a:r>
              <a:rPr lang="en-US" sz="1600" dirty="0"/>
              <a:t> </a:t>
            </a:r>
            <a:r>
              <a:rPr lang="en-US" sz="1600" dirty="0" err="1"/>
              <a:t>nối</a:t>
            </a:r>
            <a:r>
              <a:rPr lang="en-US" sz="1600" dirty="0"/>
              <a:t> </a:t>
            </a:r>
            <a:r>
              <a:rPr lang="en-US" sz="1600" dirty="0" err="1"/>
              <a:t>với</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và</a:t>
            </a:r>
            <a:r>
              <a:rPr lang="en-US" sz="1600" dirty="0"/>
              <a:t> </a:t>
            </a:r>
            <a:r>
              <a:rPr lang="en-US" sz="1600" dirty="0" err="1"/>
              <a:t>trả</a:t>
            </a:r>
            <a:r>
              <a:rPr lang="en-US" sz="1600" dirty="0"/>
              <a:t> </a:t>
            </a:r>
            <a:r>
              <a:rPr lang="en-US" sz="1600" dirty="0" err="1"/>
              <a:t>về</a:t>
            </a:r>
            <a:r>
              <a:rPr lang="en-US" sz="1600" dirty="0"/>
              <a:t> </a:t>
            </a:r>
            <a:r>
              <a:rPr lang="en-US" sz="1600" dirty="0" err="1"/>
              <a:t>một</a:t>
            </a:r>
            <a:r>
              <a:rPr lang="en-US" sz="1600" dirty="0"/>
              <a:t> </a:t>
            </a:r>
            <a:r>
              <a:rPr lang="en-US" sz="1600" dirty="0" err="1"/>
              <a:t>đối</a:t>
            </a:r>
            <a:r>
              <a:rPr lang="en-US" sz="1600" dirty="0"/>
              <a:t> </a:t>
            </a:r>
            <a:r>
              <a:rPr lang="en-US" sz="1600" dirty="0" err="1"/>
              <a:t>tượng</a:t>
            </a:r>
            <a:r>
              <a:rPr lang="en-US" sz="1600" dirty="0"/>
              <a:t> </a:t>
            </a:r>
            <a:r>
              <a:rPr lang="en-US" sz="1600" dirty="0" err="1"/>
              <a:t>SQLiteDatabase</a:t>
            </a:r>
            <a:r>
              <a:rPr lang="en-US" sz="1600" dirty="0"/>
              <a:t> </a:t>
            </a:r>
            <a:r>
              <a:rPr lang="en-US" sz="1600" dirty="0" err="1"/>
              <a:t>cho</a:t>
            </a:r>
            <a:r>
              <a:rPr lang="en-US" sz="1600" dirty="0"/>
              <a:t> </a:t>
            </a:r>
            <a:r>
              <a:rPr lang="en-US" sz="1600" dirty="0" err="1"/>
              <a:t>phép</a:t>
            </a:r>
            <a:r>
              <a:rPr lang="en-US" sz="1600" dirty="0"/>
              <a:t> </a:t>
            </a:r>
            <a:r>
              <a:rPr lang="en-US" sz="1600" dirty="0" err="1"/>
              <a:t>bạn</a:t>
            </a:r>
            <a:r>
              <a:rPr lang="en-US" sz="1600" dirty="0"/>
              <a:t> </a:t>
            </a:r>
            <a:r>
              <a:rPr lang="en-US" sz="1600" dirty="0" err="1"/>
              <a:t>thực</a:t>
            </a:r>
            <a:r>
              <a:rPr lang="en-US" sz="1600" dirty="0"/>
              <a:t> </a:t>
            </a:r>
            <a:r>
              <a:rPr lang="en-US" sz="1600" dirty="0" err="1"/>
              <a:t>hiện</a:t>
            </a:r>
            <a:r>
              <a:rPr lang="en-US" sz="1600" dirty="0"/>
              <a:t> </a:t>
            </a:r>
            <a:r>
              <a:rPr lang="en-US" sz="1600" dirty="0" err="1"/>
              <a:t>các</a:t>
            </a:r>
            <a:r>
              <a:rPr lang="en-US" sz="1600" dirty="0"/>
              <a:t> </a:t>
            </a:r>
            <a:r>
              <a:rPr lang="en-US" sz="1600" dirty="0" err="1"/>
              <a:t>thao</a:t>
            </a:r>
            <a:r>
              <a:rPr lang="en-US" sz="1600" dirty="0"/>
              <a:t> </a:t>
            </a:r>
            <a:r>
              <a:rPr lang="en-US" sz="1600" dirty="0" err="1"/>
              <a:t>tác</a:t>
            </a:r>
            <a:r>
              <a:rPr lang="en-US" sz="1600" dirty="0"/>
              <a:t> </a:t>
            </a:r>
            <a:r>
              <a:rPr lang="en-US" sz="1600" dirty="0" err="1"/>
              <a:t>ghi</a:t>
            </a:r>
            <a:r>
              <a:rPr lang="en-US" sz="1600" dirty="0"/>
              <a:t> </a:t>
            </a:r>
            <a:r>
              <a:rPr lang="en-US" sz="1600" dirty="0" err="1"/>
              <a:t>dữ</a:t>
            </a:r>
            <a:r>
              <a:rPr lang="en-US" sz="1600" dirty="0"/>
              <a:t> </a:t>
            </a:r>
            <a:r>
              <a:rPr lang="en-US" sz="1600" dirty="0" err="1"/>
              <a:t>liệu</a:t>
            </a:r>
            <a:r>
              <a:rPr lang="en-US" sz="1600" dirty="0"/>
              <a:t> </a:t>
            </a:r>
            <a:r>
              <a:rPr lang="en-US" sz="1600" dirty="0" err="1"/>
              <a:t>như</a:t>
            </a:r>
            <a:r>
              <a:rPr lang="en-US" sz="1600" dirty="0"/>
              <a:t> </a:t>
            </a:r>
            <a:r>
              <a:rPr lang="en-US" sz="1600" dirty="0" err="1"/>
              <a:t>chèn</a:t>
            </a:r>
            <a:r>
              <a:rPr lang="en-US" sz="1600" dirty="0"/>
              <a:t>, </a:t>
            </a:r>
            <a:r>
              <a:rPr lang="en-US" sz="1600" dirty="0" err="1"/>
              <a:t>cập</a:t>
            </a:r>
            <a:r>
              <a:rPr lang="en-US" sz="1600" dirty="0"/>
              <a:t> </a:t>
            </a:r>
            <a:r>
              <a:rPr lang="en-US" sz="1600" dirty="0" err="1"/>
              <a:t>nhật</a:t>
            </a:r>
            <a:r>
              <a:rPr lang="en-US" sz="1600" dirty="0"/>
              <a:t> </a:t>
            </a:r>
            <a:r>
              <a:rPr lang="en-US" sz="1600" dirty="0" err="1"/>
              <a:t>hoặc</a:t>
            </a:r>
            <a:r>
              <a:rPr lang="en-US" sz="1600" dirty="0"/>
              <a:t> </a:t>
            </a:r>
            <a:r>
              <a:rPr lang="en-US" sz="1600" dirty="0" err="1"/>
              <a:t>xóa</a:t>
            </a:r>
            <a:r>
              <a:rPr lang="en-US" sz="1600" dirty="0" smtClean="0"/>
              <a:t>.</a:t>
            </a:r>
            <a:endParaRPr lang="en-US" sz="1600" dirty="0"/>
          </a:p>
          <a:p>
            <a:pPr algn="just">
              <a:buFontTx/>
              <a:buChar char="-"/>
            </a:pPr>
            <a:r>
              <a:rPr lang="en-US" sz="1600" b="1" u="sng" dirty="0" err="1" smtClean="0"/>
              <a:t>Quản</a:t>
            </a:r>
            <a:r>
              <a:rPr lang="en-US" sz="1600" b="1" u="sng" dirty="0" smtClean="0"/>
              <a:t> </a:t>
            </a:r>
            <a:r>
              <a:rPr lang="en-US" sz="1600" b="1" u="sng" dirty="0" err="1"/>
              <a:t>lý</a:t>
            </a:r>
            <a:r>
              <a:rPr lang="en-US" sz="1600" b="1" u="sng" dirty="0"/>
              <a:t> </a:t>
            </a:r>
            <a:r>
              <a:rPr lang="en-US" sz="1600" b="1" u="sng" dirty="0" err="1"/>
              <a:t>phiên</a:t>
            </a:r>
            <a:r>
              <a:rPr lang="en-US" sz="1600" b="1" u="sng" dirty="0"/>
              <a:t> </a:t>
            </a:r>
            <a:r>
              <a:rPr lang="en-US" sz="1600" b="1" u="sng" dirty="0" err="1"/>
              <a:t>bản</a:t>
            </a:r>
            <a:r>
              <a:rPr lang="en-US" sz="1600" b="1" u="sng" dirty="0"/>
              <a:t> </a:t>
            </a:r>
            <a:r>
              <a:rPr lang="en-US" sz="1600" b="1" u="sng" dirty="0" err="1"/>
              <a:t>cơ</a:t>
            </a:r>
            <a:r>
              <a:rPr lang="en-US" sz="1600" b="1" u="sng" dirty="0"/>
              <a:t> </a:t>
            </a:r>
            <a:r>
              <a:rPr lang="en-US" sz="1600" b="1" u="sng" dirty="0" err="1"/>
              <a:t>sở</a:t>
            </a:r>
            <a:r>
              <a:rPr lang="en-US" sz="1600" b="1" u="sng" dirty="0"/>
              <a:t> </a:t>
            </a:r>
            <a:r>
              <a:rPr lang="en-US" sz="1600" b="1" u="sng" dirty="0" err="1"/>
              <a:t>dữ</a:t>
            </a:r>
            <a:r>
              <a:rPr lang="en-US" sz="1600" b="1" u="sng" dirty="0"/>
              <a:t> </a:t>
            </a:r>
            <a:r>
              <a:rPr lang="en-US" sz="1600" b="1" u="sng" dirty="0" err="1"/>
              <a:t>liệu</a:t>
            </a:r>
            <a:r>
              <a:rPr lang="en-US" sz="1600" b="1" u="sng" dirty="0"/>
              <a:t>:</a:t>
            </a:r>
            <a:r>
              <a:rPr lang="en-US" sz="1600" dirty="0"/>
              <a:t> </a:t>
            </a:r>
            <a:r>
              <a:rPr lang="en-US" sz="1600" dirty="0" err="1"/>
              <a:t>getWritableDatabase</a:t>
            </a:r>
            <a:r>
              <a:rPr lang="en-US" sz="1600" dirty="0"/>
              <a:t>() </a:t>
            </a:r>
            <a:r>
              <a:rPr lang="en-US" sz="1600" dirty="0" err="1"/>
              <a:t>cũng</a:t>
            </a:r>
            <a:r>
              <a:rPr lang="en-US" sz="1600" dirty="0"/>
              <a:t> </a:t>
            </a:r>
            <a:r>
              <a:rPr lang="en-US" sz="1600" dirty="0" err="1"/>
              <a:t>xử</a:t>
            </a:r>
            <a:r>
              <a:rPr lang="en-US" sz="1600" dirty="0"/>
              <a:t> </a:t>
            </a:r>
            <a:r>
              <a:rPr lang="en-US" sz="1600" dirty="0" err="1"/>
              <a:t>lý</a:t>
            </a:r>
            <a:r>
              <a:rPr lang="en-US" sz="1600" dirty="0"/>
              <a:t> </a:t>
            </a:r>
            <a:r>
              <a:rPr lang="en-US" sz="1600" dirty="0" err="1"/>
              <a:t>quản</a:t>
            </a:r>
            <a:r>
              <a:rPr lang="en-US" sz="1600" dirty="0"/>
              <a:t> </a:t>
            </a:r>
            <a:r>
              <a:rPr lang="en-US" sz="1600" dirty="0" err="1"/>
              <a:t>lý</a:t>
            </a:r>
            <a:r>
              <a:rPr lang="en-US" sz="1600" dirty="0"/>
              <a:t> </a:t>
            </a:r>
            <a:r>
              <a:rPr lang="en-US" sz="1600" dirty="0" err="1"/>
              <a:t>phiên</a:t>
            </a:r>
            <a:r>
              <a:rPr lang="en-US" sz="1600" dirty="0"/>
              <a:t> </a:t>
            </a:r>
            <a:r>
              <a:rPr lang="en-US" sz="1600" dirty="0" err="1"/>
              <a:t>bản</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Nếu</a:t>
            </a:r>
            <a:r>
              <a:rPr lang="en-US" sz="1600" dirty="0"/>
              <a:t> </a:t>
            </a:r>
            <a:r>
              <a:rPr lang="en-US" sz="1600" dirty="0" err="1"/>
              <a:t>phiên</a:t>
            </a:r>
            <a:r>
              <a:rPr lang="en-US" sz="1600" dirty="0"/>
              <a:t> </a:t>
            </a:r>
            <a:r>
              <a:rPr lang="en-US" sz="1600" dirty="0" err="1"/>
              <a:t>bản</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đã</a:t>
            </a:r>
            <a:r>
              <a:rPr lang="en-US" sz="1600" dirty="0"/>
              <a:t> </a:t>
            </a:r>
            <a:r>
              <a:rPr lang="en-US" sz="1600" dirty="0" err="1"/>
              <a:t>tồn</a:t>
            </a:r>
            <a:r>
              <a:rPr lang="en-US" sz="1600" dirty="0"/>
              <a:t> </a:t>
            </a:r>
            <a:r>
              <a:rPr lang="en-US" sz="1600" dirty="0" err="1"/>
              <a:t>tại</a:t>
            </a:r>
            <a:r>
              <a:rPr lang="en-US" sz="1600" dirty="0"/>
              <a:t> </a:t>
            </a:r>
            <a:r>
              <a:rPr lang="en-US" sz="1600" dirty="0" err="1"/>
              <a:t>và</a:t>
            </a:r>
            <a:r>
              <a:rPr lang="en-US" sz="1600" dirty="0"/>
              <a:t> </a:t>
            </a:r>
            <a:r>
              <a:rPr lang="en-US" sz="1600" dirty="0" err="1"/>
              <a:t>không</a:t>
            </a:r>
            <a:r>
              <a:rPr lang="en-US" sz="1600" dirty="0"/>
              <a:t> </a:t>
            </a:r>
            <a:r>
              <a:rPr lang="en-US" sz="1600" dirty="0" err="1"/>
              <a:t>phù</a:t>
            </a:r>
            <a:r>
              <a:rPr lang="en-US" sz="1600" dirty="0"/>
              <a:t> </a:t>
            </a:r>
            <a:r>
              <a:rPr lang="en-US" sz="1600" dirty="0" err="1"/>
              <a:t>hợp</a:t>
            </a:r>
            <a:r>
              <a:rPr lang="en-US" sz="1600" dirty="0"/>
              <a:t> </a:t>
            </a:r>
            <a:r>
              <a:rPr lang="en-US" sz="1600" dirty="0" err="1"/>
              <a:t>với</a:t>
            </a:r>
            <a:r>
              <a:rPr lang="en-US" sz="1600" dirty="0"/>
              <a:t> </a:t>
            </a:r>
            <a:r>
              <a:rPr lang="en-US" sz="1600" dirty="0" err="1"/>
              <a:t>phiên</a:t>
            </a:r>
            <a:r>
              <a:rPr lang="en-US" sz="1600" dirty="0"/>
              <a:t> </a:t>
            </a:r>
            <a:r>
              <a:rPr lang="en-US" sz="1600" dirty="0" err="1"/>
              <a:t>bản</a:t>
            </a:r>
            <a:r>
              <a:rPr lang="en-US" sz="1600" dirty="0"/>
              <a:t> </a:t>
            </a:r>
            <a:r>
              <a:rPr lang="en-US" sz="1600" dirty="0" err="1"/>
              <a:t>yêu</a:t>
            </a:r>
            <a:r>
              <a:rPr lang="en-US" sz="1600" dirty="0"/>
              <a:t> </a:t>
            </a:r>
            <a:r>
              <a:rPr lang="en-US" sz="1600" dirty="0" err="1"/>
              <a:t>cầu</a:t>
            </a:r>
            <a:r>
              <a:rPr lang="en-US" sz="1600" dirty="0"/>
              <a:t>, </a:t>
            </a:r>
            <a:r>
              <a:rPr lang="en-US" sz="1600" dirty="0" err="1"/>
              <a:t>phương</a:t>
            </a:r>
            <a:r>
              <a:rPr lang="en-US" sz="1600" dirty="0"/>
              <a:t> </a:t>
            </a:r>
            <a:r>
              <a:rPr lang="en-US" sz="1600" dirty="0" err="1"/>
              <a:t>thức</a:t>
            </a:r>
            <a:r>
              <a:rPr lang="en-US" sz="1600" dirty="0"/>
              <a:t> </a:t>
            </a:r>
            <a:r>
              <a:rPr lang="en-US" sz="1600" dirty="0" err="1"/>
              <a:t>onUpgrade</a:t>
            </a:r>
            <a:r>
              <a:rPr lang="en-US" sz="1600" dirty="0"/>
              <a:t>() </a:t>
            </a:r>
            <a:r>
              <a:rPr lang="en-US" sz="1600" dirty="0" err="1"/>
              <a:t>của</a:t>
            </a:r>
            <a:r>
              <a:rPr lang="en-US" sz="1600" dirty="0"/>
              <a:t> </a:t>
            </a:r>
            <a:r>
              <a:rPr lang="en-US" sz="1600" dirty="0" err="1"/>
              <a:t>SQLiteOpenHelper</a:t>
            </a:r>
            <a:r>
              <a:rPr lang="en-US" sz="1600" dirty="0"/>
              <a:t> </a:t>
            </a:r>
            <a:r>
              <a:rPr lang="en-US" sz="1600" dirty="0" err="1"/>
              <a:t>được</a:t>
            </a:r>
            <a:r>
              <a:rPr lang="en-US" sz="1600" dirty="0"/>
              <a:t> </a:t>
            </a:r>
            <a:r>
              <a:rPr lang="en-US" sz="1600" dirty="0" err="1"/>
              <a:t>gọi</a:t>
            </a:r>
            <a:r>
              <a:rPr lang="en-US" sz="1600" dirty="0"/>
              <a:t> </a:t>
            </a:r>
            <a:r>
              <a:rPr lang="en-US" sz="1600" dirty="0" err="1"/>
              <a:t>để</a:t>
            </a:r>
            <a:r>
              <a:rPr lang="en-US" sz="1600" dirty="0"/>
              <a:t> </a:t>
            </a:r>
            <a:r>
              <a:rPr lang="en-US" sz="1600" dirty="0" err="1"/>
              <a:t>nâng</a:t>
            </a:r>
            <a:r>
              <a:rPr lang="en-US" sz="1600" dirty="0"/>
              <a:t> </a:t>
            </a:r>
            <a:r>
              <a:rPr lang="en-US" sz="1600" dirty="0" err="1"/>
              <a:t>cấp</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111</a:t>
            </a:fld>
            <a:endParaRPr>
              <a:solidFill>
                <a:srgbClr val="7085AA"/>
              </a:solidFill>
            </a:endParaRPr>
          </a:p>
        </p:txBody>
      </p:sp>
    </p:spTree>
    <p:extLst>
      <p:ext uri="{BB962C8B-B14F-4D97-AF65-F5344CB8AC3E}">
        <p14:creationId xmlns:p14="http://schemas.microsoft.com/office/powerpoint/2010/main" val="102457055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0" y="0"/>
            <a:ext cx="8694057" cy="4557486"/>
          </a:xfrm>
          <a:prstGeom prst="rect">
            <a:avLst/>
          </a:prstGeom>
        </p:spPr>
        <p:txBody>
          <a:bodyPr spcFirstLastPara="1" wrap="square" lIns="0" tIns="0" rIns="0" bIns="0" numCol="1" anchor="t" anchorCtr="0">
            <a:noAutofit/>
          </a:bodyPr>
          <a:lstStyle/>
          <a:p>
            <a:pPr marL="114300" indent="0" algn="just">
              <a:buNone/>
            </a:pPr>
            <a:r>
              <a:rPr lang="en-US" sz="1600" b="1" dirty="0" err="1" smtClean="0"/>
              <a:t>Câu</a:t>
            </a:r>
            <a:r>
              <a:rPr lang="en-US" sz="1600" b="1" dirty="0" smtClean="0"/>
              <a:t> 2: </a:t>
            </a:r>
            <a:r>
              <a:rPr lang="en-US" sz="1600" b="1" dirty="0" err="1" smtClean="0"/>
              <a:t>Trình</a:t>
            </a:r>
            <a:r>
              <a:rPr lang="en-US" sz="1600" b="1" dirty="0" smtClean="0"/>
              <a:t> </a:t>
            </a:r>
            <a:r>
              <a:rPr lang="en-US" sz="1600" b="1" dirty="0" err="1" smtClean="0"/>
              <a:t>bày</a:t>
            </a:r>
            <a:r>
              <a:rPr lang="en-US" sz="1600" b="1" dirty="0" smtClean="0"/>
              <a:t> </a:t>
            </a:r>
            <a:r>
              <a:rPr lang="en-US" sz="1600" b="1" dirty="0" err="1" smtClean="0"/>
              <a:t>chức</a:t>
            </a:r>
            <a:r>
              <a:rPr lang="en-US" sz="1600" b="1" dirty="0" smtClean="0"/>
              <a:t> </a:t>
            </a:r>
            <a:r>
              <a:rPr lang="en-US" sz="1600" b="1" dirty="0" err="1" smtClean="0"/>
              <a:t>năng</a:t>
            </a:r>
            <a:r>
              <a:rPr lang="en-US" sz="1600" b="1" dirty="0" smtClean="0"/>
              <a:t> 2 </a:t>
            </a:r>
            <a:r>
              <a:rPr lang="en-US" sz="1600" b="1" dirty="0" err="1" smtClean="0"/>
              <a:t>phương</a:t>
            </a:r>
            <a:r>
              <a:rPr lang="en-US" sz="1600" b="1" dirty="0" smtClean="0"/>
              <a:t> </a:t>
            </a:r>
            <a:r>
              <a:rPr lang="en-US" sz="1600" b="1" dirty="0" err="1" smtClean="0"/>
              <a:t>thức</a:t>
            </a:r>
            <a:r>
              <a:rPr lang="en-US" sz="1600" b="1" dirty="0" smtClean="0"/>
              <a:t> </a:t>
            </a:r>
            <a:r>
              <a:rPr lang="en-US" sz="1600" b="1" dirty="0" err="1" smtClean="0"/>
              <a:t>getWritableDatabase</a:t>
            </a:r>
            <a:r>
              <a:rPr lang="en-US" sz="1600" b="1" dirty="0" smtClean="0"/>
              <a:t> </a:t>
            </a:r>
            <a:r>
              <a:rPr lang="en-US" sz="1600" b="1" dirty="0" err="1" smtClean="0"/>
              <a:t>và</a:t>
            </a:r>
            <a:r>
              <a:rPr lang="en-US" sz="1600" b="1" dirty="0" smtClean="0"/>
              <a:t> </a:t>
            </a:r>
            <a:r>
              <a:rPr lang="en-US" sz="1600" b="1" dirty="0" err="1" smtClean="0"/>
              <a:t>getReadableDatabase</a:t>
            </a:r>
            <a:r>
              <a:rPr lang="en-US" sz="1600" b="1" dirty="0" smtClean="0"/>
              <a:t> </a:t>
            </a:r>
            <a:r>
              <a:rPr lang="en-US" sz="1600" b="1" dirty="0" err="1" smtClean="0"/>
              <a:t>của</a:t>
            </a:r>
            <a:r>
              <a:rPr lang="en-US" sz="1600" b="1" dirty="0" smtClean="0"/>
              <a:t> </a:t>
            </a:r>
            <a:r>
              <a:rPr lang="en-US" sz="1600" b="1" dirty="0" err="1" smtClean="0"/>
              <a:t>lớp</a:t>
            </a:r>
            <a:r>
              <a:rPr lang="en-US" sz="1600" b="1" dirty="0" smtClean="0"/>
              <a:t> </a:t>
            </a:r>
            <a:r>
              <a:rPr lang="en-US" sz="1600" b="1" dirty="0" err="1" smtClean="0"/>
              <a:t>SQLiteHelper</a:t>
            </a:r>
            <a:r>
              <a:rPr lang="en-US" sz="1600" b="1" dirty="0" smtClean="0"/>
              <a:t>?</a:t>
            </a:r>
            <a:endParaRPr lang="en-US" sz="1600" dirty="0" smtClean="0"/>
          </a:p>
          <a:p>
            <a:pPr marL="114300" indent="0">
              <a:buNone/>
            </a:pPr>
            <a:r>
              <a:rPr lang="en-US" sz="1600" b="1" dirty="0"/>
              <a:t>2. </a:t>
            </a:r>
            <a:r>
              <a:rPr lang="en-US" sz="1600" b="1" dirty="0" err="1"/>
              <a:t>Phương</a:t>
            </a:r>
            <a:r>
              <a:rPr lang="en-US" sz="1600" b="1" dirty="0"/>
              <a:t> </a:t>
            </a:r>
            <a:r>
              <a:rPr lang="en-US" sz="1600" b="1" dirty="0" err="1"/>
              <a:t>thức</a:t>
            </a:r>
            <a:r>
              <a:rPr lang="en-US" sz="1600" b="1" dirty="0"/>
              <a:t> </a:t>
            </a:r>
            <a:r>
              <a:rPr lang="en-US" sz="1600" b="1" dirty="0" err="1"/>
              <a:t>getReadableDatabase</a:t>
            </a:r>
            <a:r>
              <a:rPr lang="en-US" sz="1600" b="1" dirty="0"/>
              <a:t>():</a:t>
            </a:r>
            <a:endParaRPr lang="en-US" sz="1600" dirty="0"/>
          </a:p>
          <a:p>
            <a:pPr marL="114300" indent="0">
              <a:buNone/>
            </a:pPr>
            <a:r>
              <a:rPr lang="en-US" sz="1600" dirty="0" err="1"/>
              <a:t>Phương</a:t>
            </a:r>
            <a:r>
              <a:rPr lang="en-US" sz="1600" dirty="0"/>
              <a:t> </a:t>
            </a:r>
            <a:r>
              <a:rPr lang="en-US" sz="1600" dirty="0" err="1"/>
              <a:t>thức</a:t>
            </a:r>
            <a:r>
              <a:rPr lang="en-US" sz="1600" dirty="0"/>
              <a:t> </a:t>
            </a:r>
            <a:r>
              <a:rPr lang="en-US" sz="1600" dirty="0" err="1"/>
              <a:t>getReadableDatabase</a:t>
            </a:r>
            <a:r>
              <a:rPr lang="en-US" sz="1600" dirty="0"/>
              <a:t>() </a:t>
            </a:r>
            <a:r>
              <a:rPr lang="en-US" sz="1600" dirty="0" err="1"/>
              <a:t>cũng</a:t>
            </a:r>
            <a:r>
              <a:rPr lang="en-US" sz="1600" dirty="0"/>
              <a:t> </a:t>
            </a:r>
            <a:r>
              <a:rPr lang="en-US" sz="1600" dirty="0" err="1"/>
              <a:t>trả</a:t>
            </a:r>
            <a:r>
              <a:rPr lang="en-US" sz="1600" dirty="0"/>
              <a:t> </a:t>
            </a:r>
            <a:r>
              <a:rPr lang="en-US" sz="1600" dirty="0" err="1"/>
              <a:t>về</a:t>
            </a:r>
            <a:r>
              <a:rPr lang="en-US" sz="1600" dirty="0"/>
              <a:t> </a:t>
            </a:r>
            <a:r>
              <a:rPr lang="en-US" sz="1600" dirty="0" err="1"/>
              <a:t>một</a:t>
            </a:r>
            <a:r>
              <a:rPr lang="en-US" sz="1600" dirty="0"/>
              <a:t> </a:t>
            </a:r>
            <a:r>
              <a:rPr lang="en-US" sz="1600" dirty="0" err="1"/>
              <a:t>đối</a:t>
            </a:r>
            <a:r>
              <a:rPr lang="en-US" sz="1600" dirty="0"/>
              <a:t> </a:t>
            </a:r>
            <a:r>
              <a:rPr lang="en-US" sz="1600" dirty="0" err="1"/>
              <a:t>tượng</a:t>
            </a:r>
            <a:r>
              <a:rPr lang="en-US" sz="1600" dirty="0"/>
              <a:t> </a:t>
            </a:r>
            <a:r>
              <a:rPr lang="en-US" sz="1600" dirty="0" err="1"/>
              <a:t>SQLiteDatabase</a:t>
            </a:r>
            <a:r>
              <a:rPr lang="en-US" sz="1600" dirty="0"/>
              <a:t>, </a:t>
            </a:r>
            <a:r>
              <a:rPr lang="en-US" sz="1600" dirty="0" err="1"/>
              <a:t>nhưng</a:t>
            </a:r>
            <a:r>
              <a:rPr lang="en-US" sz="1600" dirty="0"/>
              <a:t>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để</a:t>
            </a:r>
            <a:r>
              <a:rPr lang="en-US" sz="1600" dirty="0"/>
              <a:t> </a:t>
            </a:r>
            <a:r>
              <a:rPr lang="en-US" sz="1600" dirty="0" err="1"/>
              <a:t>đọc</a:t>
            </a:r>
            <a:r>
              <a:rPr lang="en-US" sz="1600" dirty="0"/>
              <a:t> </a:t>
            </a:r>
            <a:r>
              <a:rPr lang="en-US" sz="1600" dirty="0" err="1"/>
              <a:t>dữ</a:t>
            </a:r>
            <a:r>
              <a:rPr lang="en-US" sz="1600" dirty="0"/>
              <a:t> </a:t>
            </a:r>
            <a:r>
              <a:rPr lang="en-US" sz="1600" dirty="0" err="1"/>
              <a:t>liệu</a:t>
            </a:r>
            <a:r>
              <a:rPr lang="en-US" sz="1600" dirty="0"/>
              <a:t> </a:t>
            </a:r>
            <a:r>
              <a:rPr lang="en-US" sz="1600" dirty="0" err="1"/>
              <a:t>từ</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SQLite. </a:t>
            </a:r>
            <a:r>
              <a:rPr lang="en-US" sz="1600" dirty="0" err="1"/>
              <a:t>Các</a:t>
            </a:r>
            <a:r>
              <a:rPr lang="en-US" sz="1600" dirty="0"/>
              <a:t> </a:t>
            </a:r>
            <a:r>
              <a:rPr lang="en-US" sz="1600" dirty="0" err="1"/>
              <a:t>chức</a:t>
            </a:r>
            <a:r>
              <a:rPr lang="en-US" sz="1600" dirty="0"/>
              <a:t> </a:t>
            </a:r>
            <a:r>
              <a:rPr lang="en-US" sz="1600" dirty="0" err="1"/>
              <a:t>năng</a:t>
            </a:r>
            <a:r>
              <a:rPr lang="en-US" sz="1600" dirty="0"/>
              <a:t> </a:t>
            </a:r>
            <a:r>
              <a:rPr lang="en-US" sz="1600" dirty="0" err="1"/>
              <a:t>chính</a:t>
            </a:r>
            <a:r>
              <a:rPr lang="en-US" sz="1600" dirty="0"/>
              <a:t> </a:t>
            </a:r>
            <a:r>
              <a:rPr lang="en-US" sz="1600" dirty="0" err="1"/>
              <a:t>của</a:t>
            </a:r>
            <a:r>
              <a:rPr lang="en-US" sz="1600" dirty="0"/>
              <a:t> </a:t>
            </a:r>
            <a:r>
              <a:rPr lang="en-US" sz="1600" dirty="0" err="1"/>
              <a:t>phương</a:t>
            </a:r>
            <a:r>
              <a:rPr lang="en-US" sz="1600" dirty="0"/>
              <a:t> </a:t>
            </a:r>
            <a:r>
              <a:rPr lang="en-US" sz="1600" dirty="0" err="1"/>
              <a:t>thức</a:t>
            </a:r>
            <a:r>
              <a:rPr lang="en-US" sz="1600" dirty="0"/>
              <a:t> </a:t>
            </a:r>
            <a:r>
              <a:rPr lang="en-US" sz="1600" dirty="0" err="1"/>
              <a:t>này</a:t>
            </a:r>
            <a:r>
              <a:rPr lang="en-US" sz="1600" dirty="0"/>
              <a:t> </a:t>
            </a:r>
            <a:r>
              <a:rPr lang="en-US" sz="1600" dirty="0" err="1"/>
              <a:t>bao</a:t>
            </a:r>
            <a:r>
              <a:rPr lang="en-US" sz="1600" dirty="0"/>
              <a:t> </a:t>
            </a:r>
            <a:r>
              <a:rPr lang="en-US" sz="1600" dirty="0" err="1"/>
              <a:t>gồm</a:t>
            </a:r>
            <a:r>
              <a:rPr lang="en-US" sz="1600" dirty="0"/>
              <a:t>:</a:t>
            </a:r>
          </a:p>
          <a:p>
            <a:pPr lvl="0">
              <a:buFontTx/>
              <a:buChar char="-"/>
            </a:pPr>
            <a:r>
              <a:rPr lang="en-US" sz="1600" b="1" u="sng" dirty="0" err="1" smtClean="0"/>
              <a:t>Tạo</a:t>
            </a:r>
            <a:r>
              <a:rPr lang="en-US" sz="1600" b="1" u="sng" dirty="0" smtClean="0"/>
              <a:t> </a:t>
            </a:r>
            <a:r>
              <a:rPr lang="en-US" sz="1600" b="1" u="sng" dirty="0" err="1"/>
              <a:t>cơ</a:t>
            </a:r>
            <a:r>
              <a:rPr lang="en-US" sz="1600" b="1" u="sng" dirty="0"/>
              <a:t> </a:t>
            </a:r>
            <a:r>
              <a:rPr lang="en-US" sz="1600" b="1" u="sng" dirty="0" err="1"/>
              <a:t>sở</a:t>
            </a:r>
            <a:r>
              <a:rPr lang="en-US" sz="1600" b="1" u="sng" dirty="0"/>
              <a:t> </a:t>
            </a:r>
            <a:r>
              <a:rPr lang="en-US" sz="1600" b="1" u="sng" dirty="0" err="1"/>
              <a:t>dữ</a:t>
            </a:r>
            <a:r>
              <a:rPr lang="en-US" sz="1600" b="1" u="sng" dirty="0"/>
              <a:t> </a:t>
            </a:r>
            <a:r>
              <a:rPr lang="en-US" sz="1600" b="1" u="sng" dirty="0" err="1"/>
              <a:t>liệu</a:t>
            </a:r>
            <a:r>
              <a:rPr lang="en-US" sz="1600" b="1" u="sng" dirty="0"/>
              <a:t> </a:t>
            </a:r>
            <a:r>
              <a:rPr lang="en-US" sz="1600" b="1" u="sng" dirty="0" err="1"/>
              <a:t>nếu</a:t>
            </a:r>
            <a:r>
              <a:rPr lang="en-US" sz="1600" b="1" u="sng" dirty="0"/>
              <a:t> </a:t>
            </a:r>
            <a:r>
              <a:rPr lang="en-US" sz="1600" b="1" u="sng" dirty="0" err="1"/>
              <a:t>chưa</a:t>
            </a:r>
            <a:r>
              <a:rPr lang="en-US" sz="1600" b="1" u="sng" dirty="0"/>
              <a:t> </a:t>
            </a:r>
            <a:r>
              <a:rPr lang="en-US" sz="1600" b="1" u="sng" dirty="0" err="1"/>
              <a:t>tồn</a:t>
            </a:r>
            <a:r>
              <a:rPr lang="en-US" sz="1600" b="1" u="sng" dirty="0"/>
              <a:t> </a:t>
            </a:r>
            <a:r>
              <a:rPr lang="en-US" sz="1600" b="1" u="sng" dirty="0" err="1"/>
              <a:t>tại</a:t>
            </a:r>
            <a:r>
              <a:rPr lang="en-US" sz="1600" b="1" u="sng" dirty="0"/>
              <a:t>:</a:t>
            </a:r>
            <a:r>
              <a:rPr lang="en-US" sz="1600" dirty="0"/>
              <a:t> </a:t>
            </a:r>
            <a:r>
              <a:rPr lang="en-US" sz="1600" dirty="0" err="1"/>
              <a:t>Tương</a:t>
            </a:r>
            <a:r>
              <a:rPr lang="en-US" sz="1600" dirty="0"/>
              <a:t> </a:t>
            </a:r>
            <a:r>
              <a:rPr lang="en-US" sz="1600" dirty="0" err="1"/>
              <a:t>tự</a:t>
            </a:r>
            <a:r>
              <a:rPr lang="en-US" sz="1600" dirty="0"/>
              <a:t> </a:t>
            </a:r>
            <a:r>
              <a:rPr lang="en-US" sz="1600" dirty="0" err="1"/>
              <a:t>như</a:t>
            </a:r>
            <a:r>
              <a:rPr lang="en-US" sz="1600" dirty="0"/>
              <a:t> </a:t>
            </a:r>
            <a:r>
              <a:rPr lang="en-US" sz="1600" dirty="0" err="1"/>
              <a:t>getWritableDatabase</a:t>
            </a:r>
            <a:r>
              <a:rPr lang="en-US" sz="1600" dirty="0"/>
              <a:t>(), </a:t>
            </a:r>
            <a:r>
              <a:rPr lang="en-US" sz="1600" dirty="0" err="1"/>
              <a:t>phương</a:t>
            </a:r>
            <a:r>
              <a:rPr lang="en-US" sz="1600" dirty="0"/>
              <a:t> </a:t>
            </a:r>
            <a:r>
              <a:rPr lang="en-US" sz="1600" dirty="0" err="1"/>
              <a:t>thức</a:t>
            </a:r>
            <a:r>
              <a:rPr lang="en-US" sz="1600" dirty="0"/>
              <a:t> </a:t>
            </a:r>
            <a:r>
              <a:rPr lang="en-US" sz="1600" dirty="0" err="1"/>
              <a:t>getReadableDatabase</a:t>
            </a:r>
            <a:r>
              <a:rPr lang="en-US" sz="1600" dirty="0"/>
              <a:t>() </a:t>
            </a:r>
            <a:r>
              <a:rPr lang="en-US" sz="1600" dirty="0" err="1"/>
              <a:t>cũng</a:t>
            </a:r>
            <a:r>
              <a:rPr lang="en-US" sz="1600" dirty="0"/>
              <a:t> </a:t>
            </a:r>
            <a:r>
              <a:rPr lang="en-US" sz="1600" dirty="0" err="1"/>
              <a:t>kiểm</a:t>
            </a:r>
            <a:r>
              <a:rPr lang="en-US" sz="1600" dirty="0"/>
              <a:t> </a:t>
            </a:r>
            <a:r>
              <a:rPr lang="en-US" sz="1600" dirty="0" err="1"/>
              <a:t>tra</a:t>
            </a:r>
            <a:r>
              <a:rPr lang="en-US" sz="1600" dirty="0"/>
              <a:t> </a:t>
            </a:r>
            <a:r>
              <a:rPr lang="en-US" sz="1600" dirty="0" err="1"/>
              <a:t>xem</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đã</a:t>
            </a:r>
            <a:r>
              <a:rPr lang="en-US" sz="1600" dirty="0"/>
              <a:t> </a:t>
            </a:r>
            <a:r>
              <a:rPr lang="en-US" sz="1600" dirty="0" err="1"/>
              <a:t>tồn</a:t>
            </a:r>
            <a:r>
              <a:rPr lang="en-US" sz="1600" dirty="0"/>
              <a:t> </a:t>
            </a:r>
            <a:r>
              <a:rPr lang="en-US" sz="1600" dirty="0" err="1"/>
              <a:t>tại</a:t>
            </a:r>
            <a:r>
              <a:rPr lang="en-US" sz="1600" dirty="0"/>
              <a:t> hay </a:t>
            </a:r>
            <a:r>
              <a:rPr lang="en-US" sz="1600" dirty="0" err="1"/>
              <a:t>chưa</a:t>
            </a:r>
            <a:r>
              <a:rPr lang="en-US" sz="1600" dirty="0"/>
              <a:t> </a:t>
            </a:r>
            <a:r>
              <a:rPr lang="en-US" sz="1600" dirty="0" err="1"/>
              <a:t>và</a:t>
            </a:r>
            <a:r>
              <a:rPr lang="en-US" sz="1600" dirty="0"/>
              <a:t> </a:t>
            </a:r>
            <a:r>
              <a:rPr lang="en-US" sz="1600" dirty="0" err="1"/>
              <a:t>nếu</a:t>
            </a:r>
            <a:r>
              <a:rPr lang="en-US" sz="1600" dirty="0"/>
              <a:t> </a:t>
            </a:r>
            <a:r>
              <a:rPr lang="en-US" sz="1600" dirty="0" err="1"/>
              <a:t>cần</a:t>
            </a:r>
            <a:r>
              <a:rPr lang="en-US" sz="1600" dirty="0"/>
              <a:t>, </a:t>
            </a:r>
            <a:r>
              <a:rPr lang="en-US" sz="1600" dirty="0" err="1"/>
              <a:t>tự</a:t>
            </a:r>
            <a:r>
              <a:rPr lang="en-US" sz="1600" dirty="0"/>
              <a:t> </a:t>
            </a:r>
            <a:r>
              <a:rPr lang="en-US" sz="1600" dirty="0" err="1"/>
              <a:t>động</a:t>
            </a:r>
            <a:r>
              <a:rPr lang="en-US" sz="1600" dirty="0"/>
              <a:t> </a:t>
            </a:r>
            <a:r>
              <a:rPr lang="en-US" sz="1600" dirty="0" err="1"/>
              <a:t>gọi</a:t>
            </a:r>
            <a:r>
              <a:rPr lang="en-US" sz="1600" dirty="0"/>
              <a:t> </a:t>
            </a:r>
            <a:r>
              <a:rPr lang="en-US" sz="1600" dirty="0" err="1"/>
              <a:t>phương</a:t>
            </a:r>
            <a:r>
              <a:rPr lang="en-US" sz="1600" dirty="0"/>
              <a:t> </a:t>
            </a:r>
            <a:r>
              <a:rPr lang="en-US" sz="1600" dirty="0" err="1"/>
              <a:t>thức</a:t>
            </a:r>
            <a:r>
              <a:rPr lang="en-US" sz="1600" dirty="0"/>
              <a:t> </a:t>
            </a:r>
            <a:r>
              <a:rPr lang="en-US" sz="1600" dirty="0" err="1"/>
              <a:t>onCreate</a:t>
            </a:r>
            <a:r>
              <a:rPr lang="en-US" sz="1600" dirty="0"/>
              <a:t>() </a:t>
            </a:r>
            <a:r>
              <a:rPr lang="en-US" sz="1600" dirty="0" err="1"/>
              <a:t>để</a:t>
            </a:r>
            <a:r>
              <a:rPr lang="en-US" sz="1600" dirty="0"/>
              <a:t> </a:t>
            </a:r>
            <a:r>
              <a:rPr lang="en-US" sz="1600" dirty="0" err="1"/>
              <a:t>tạo</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smtClean="0"/>
              <a:t>.</a:t>
            </a:r>
            <a:endParaRPr lang="en-US" sz="1600" dirty="0"/>
          </a:p>
          <a:p>
            <a:pPr lvl="0">
              <a:buFontTx/>
              <a:buChar char="-"/>
            </a:pPr>
            <a:r>
              <a:rPr lang="en-US" sz="1600" b="1" u="sng" dirty="0" err="1" smtClean="0"/>
              <a:t>Mở</a:t>
            </a:r>
            <a:r>
              <a:rPr lang="en-US" sz="1600" b="1" u="sng" dirty="0" smtClean="0"/>
              <a:t> </a:t>
            </a:r>
            <a:r>
              <a:rPr lang="en-US" sz="1600" b="1" u="sng" dirty="0" err="1"/>
              <a:t>kết</a:t>
            </a:r>
            <a:r>
              <a:rPr lang="en-US" sz="1600" b="1" u="sng" dirty="0"/>
              <a:t> </a:t>
            </a:r>
            <a:r>
              <a:rPr lang="en-US" sz="1600" b="1" u="sng" dirty="0" err="1"/>
              <a:t>nối</a:t>
            </a:r>
            <a:r>
              <a:rPr lang="en-US" sz="1600" b="1" u="sng" dirty="0"/>
              <a:t> </a:t>
            </a:r>
            <a:r>
              <a:rPr lang="en-US" sz="1600" b="1" u="sng" dirty="0" err="1"/>
              <a:t>đến</a:t>
            </a:r>
            <a:r>
              <a:rPr lang="en-US" sz="1600" b="1" u="sng" dirty="0"/>
              <a:t> </a:t>
            </a:r>
            <a:r>
              <a:rPr lang="en-US" sz="1600" b="1" u="sng" dirty="0" err="1"/>
              <a:t>cơ</a:t>
            </a:r>
            <a:r>
              <a:rPr lang="en-US" sz="1600" b="1" u="sng" dirty="0"/>
              <a:t> </a:t>
            </a:r>
            <a:r>
              <a:rPr lang="en-US" sz="1600" b="1" u="sng" dirty="0" err="1"/>
              <a:t>sở</a:t>
            </a:r>
            <a:r>
              <a:rPr lang="en-US" sz="1600" b="1" u="sng" dirty="0"/>
              <a:t> </a:t>
            </a:r>
            <a:r>
              <a:rPr lang="en-US" sz="1600" b="1" u="sng" dirty="0" err="1"/>
              <a:t>dữ</a:t>
            </a:r>
            <a:r>
              <a:rPr lang="en-US" sz="1600" b="1" u="sng" dirty="0"/>
              <a:t> </a:t>
            </a:r>
            <a:r>
              <a:rPr lang="en-US" sz="1600" b="1" u="sng" dirty="0" err="1"/>
              <a:t>liệu</a:t>
            </a:r>
            <a:r>
              <a:rPr lang="en-US" sz="1600" b="1" u="sng" dirty="0"/>
              <a:t>:</a:t>
            </a:r>
            <a:r>
              <a:rPr lang="en-US" sz="1600" dirty="0"/>
              <a:t> </a:t>
            </a:r>
            <a:r>
              <a:rPr lang="en-US" sz="1600" dirty="0" err="1"/>
              <a:t>Phương</a:t>
            </a:r>
            <a:r>
              <a:rPr lang="en-US" sz="1600" dirty="0"/>
              <a:t> </a:t>
            </a:r>
            <a:r>
              <a:rPr lang="en-US" sz="1600" dirty="0" err="1"/>
              <a:t>thức</a:t>
            </a:r>
            <a:r>
              <a:rPr lang="en-US" sz="1600" dirty="0"/>
              <a:t> </a:t>
            </a:r>
            <a:r>
              <a:rPr lang="en-US" sz="1600" dirty="0" err="1"/>
              <a:t>getReadableDatabase</a:t>
            </a:r>
            <a:r>
              <a:rPr lang="en-US" sz="1600" dirty="0"/>
              <a:t>() </a:t>
            </a:r>
            <a:r>
              <a:rPr lang="en-US" sz="1600" dirty="0" err="1"/>
              <a:t>mở</a:t>
            </a:r>
            <a:r>
              <a:rPr lang="en-US" sz="1600" dirty="0"/>
              <a:t> </a:t>
            </a:r>
            <a:r>
              <a:rPr lang="en-US" sz="1600" dirty="0" err="1"/>
              <a:t>kết</a:t>
            </a:r>
            <a:r>
              <a:rPr lang="en-US" sz="1600" dirty="0"/>
              <a:t> </a:t>
            </a:r>
            <a:r>
              <a:rPr lang="en-US" sz="1600" dirty="0" err="1"/>
              <a:t>nối</a:t>
            </a:r>
            <a:r>
              <a:rPr lang="en-US" sz="1600" dirty="0"/>
              <a:t> </a:t>
            </a:r>
            <a:r>
              <a:rPr lang="en-US" sz="1600" dirty="0" err="1"/>
              <a:t>với</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và</a:t>
            </a:r>
            <a:r>
              <a:rPr lang="en-US" sz="1600" dirty="0"/>
              <a:t> </a:t>
            </a:r>
            <a:r>
              <a:rPr lang="en-US" sz="1600" dirty="0" err="1"/>
              <a:t>trả</a:t>
            </a:r>
            <a:r>
              <a:rPr lang="en-US" sz="1600" dirty="0"/>
              <a:t> </a:t>
            </a:r>
            <a:r>
              <a:rPr lang="en-US" sz="1600" dirty="0" err="1"/>
              <a:t>về</a:t>
            </a:r>
            <a:r>
              <a:rPr lang="en-US" sz="1600" dirty="0"/>
              <a:t> </a:t>
            </a:r>
            <a:r>
              <a:rPr lang="en-US" sz="1600" dirty="0" err="1"/>
              <a:t>một</a:t>
            </a:r>
            <a:r>
              <a:rPr lang="en-US" sz="1600" dirty="0"/>
              <a:t> </a:t>
            </a:r>
            <a:r>
              <a:rPr lang="en-US" sz="1600" dirty="0" err="1"/>
              <a:t>đối</a:t>
            </a:r>
            <a:r>
              <a:rPr lang="en-US" sz="1600" dirty="0"/>
              <a:t> </a:t>
            </a:r>
            <a:r>
              <a:rPr lang="en-US" sz="1600" dirty="0" err="1"/>
              <a:t>tượng</a:t>
            </a:r>
            <a:r>
              <a:rPr lang="en-US" sz="1600" dirty="0"/>
              <a:t> </a:t>
            </a:r>
            <a:r>
              <a:rPr lang="en-US" sz="1600" dirty="0" err="1"/>
              <a:t>SQLiteDatabase</a:t>
            </a:r>
            <a:r>
              <a:rPr lang="en-US" sz="1600" dirty="0"/>
              <a:t> </a:t>
            </a:r>
            <a:r>
              <a:rPr lang="en-US" sz="1600" dirty="0" err="1"/>
              <a:t>cho</a:t>
            </a:r>
            <a:r>
              <a:rPr lang="en-US" sz="1600" dirty="0"/>
              <a:t> </a:t>
            </a:r>
            <a:r>
              <a:rPr lang="en-US" sz="1600" dirty="0" err="1"/>
              <a:t>phép</a:t>
            </a:r>
            <a:r>
              <a:rPr lang="en-US" sz="1600" dirty="0"/>
              <a:t> </a:t>
            </a:r>
            <a:r>
              <a:rPr lang="en-US" sz="1600" dirty="0" err="1"/>
              <a:t>bạn</a:t>
            </a:r>
            <a:r>
              <a:rPr lang="en-US" sz="1600" dirty="0"/>
              <a:t> </a:t>
            </a:r>
            <a:r>
              <a:rPr lang="en-US" sz="1600" dirty="0" err="1"/>
              <a:t>thực</a:t>
            </a:r>
            <a:r>
              <a:rPr lang="en-US" sz="1600" dirty="0"/>
              <a:t> </a:t>
            </a:r>
            <a:r>
              <a:rPr lang="en-US" sz="1600" dirty="0" err="1"/>
              <a:t>hiện</a:t>
            </a:r>
            <a:r>
              <a:rPr lang="en-US" sz="1600" dirty="0"/>
              <a:t> </a:t>
            </a:r>
            <a:r>
              <a:rPr lang="en-US" sz="1600" dirty="0" err="1"/>
              <a:t>các</a:t>
            </a:r>
            <a:r>
              <a:rPr lang="en-US" sz="1600" dirty="0"/>
              <a:t> </a:t>
            </a:r>
            <a:r>
              <a:rPr lang="en-US" sz="1600" dirty="0" err="1"/>
              <a:t>thao</a:t>
            </a:r>
            <a:r>
              <a:rPr lang="en-US" sz="1600" dirty="0"/>
              <a:t> </a:t>
            </a:r>
            <a:r>
              <a:rPr lang="en-US" sz="1600" dirty="0" err="1"/>
              <a:t>tác</a:t>
            </a:r>
            <a:r>
              <a:rPr lang="en-US" sz="1600" dirty="0"/>
              <a:t> </a:t>
            </a:r>
            <a:r>
              <a:rPr lang="en-US" sz="1600" dirty="0" err="1"/>
              <a:t>đọc</a:t>
            </a:r>
            <a:r>
              <a:rPr lang="en-US" sz="1600" dirty="0"/>
              <a:t> </a:t>
            </a:r>
            <a:r>
              <a:rPr lang="en-US" sz="1600" dirty="0" err="1"/>
              <a:t>dữ</a:t>
            </a:r>
            <a:r>
              <a:rPr lang="en-US" sz="1600" dirty="0"/>
              <a:t> </a:t>
            </a:r>
            <a:r>
              <a:rPr lang="en-US" sz="1600" dirty="0" err="1"/>
              <a:t>liệu</a:t>
            </a:r>
            <a:r>
              <a:rPr lang="en-US" sz="1600" dirty="0"/>
              <a:t> </a:t>
            </a:r>
            <a:r>
              <a:rPr lang="en-US" sz="1600" dirty="0" err="1"/>
              <a:t>từ</a:t>
            </a:r>
            <a:r>
              <a:rPr lang="en-US" sz="1600" dirty="0"/>
              <a:t> </a:t>
            </a:r>
            <a:r>
              <a:rPr lang="en-US" sz="1600" dirty="0" err="1"/>
              <a:t>các</a:t>
            </a:r>
            <a:r>
              <a:rPr lang="en-US" sz="1600" dirty="0"/>
              <a:t> </a:t>
            </a:r>
            <a:r>
              <a:rPr lang="en-US" sz="1600" dirty="0" err="1"/>
              <a:t>bảng</a:t>
            </a:r>
            <a:r>
              <a:rPr lang="en-US" sz="1600" dirty="0" smtClean="0"/>
              <a:t>.</a:t>
            </a:r>
            <a:endParaRPr lang="en-US" sz="1600" dirty="0"/>
          </a:p>
          <a:p>
            <a:pPr lvl="0">
              <a:buFontTx/>
              <a:buChar char="-"/>
            </a:pPr>
            <a:r>
              <a:rPr lang="en-US" sz="1600" b="1" u="sng" dirty="0" err="1" smtClean="0"/>
              <a:t>Đọc</a:t>
            </a:r>
            <a:r>
              <a:rPr lang="en-US" sz="1600" b="1" u="sng" dirty="0" smtClean="0"/>
              <a:t> </a:t>
            </a:r>
            <a:r>
              <a:rPr lang="en-US" sz="1600" b="1" u="sng" dirty="0" err="1"/>
              <a:t>dữ</a:t>
            </a:r>
            <a:r>
              <a:rPr lang="en-US" sz="1600" b="1" u="sng" dirty="0"/>
              <a:t> </a:t>
            </a:r>
            <a:r>
              <a:rPr lang="en-US" sz="1600" b="1" u="sng" dirty="0" err="1"/>
              <a:t>liệu</a:t>
            </a:r>
            <a:r>
              <a:rPr lang="en-US" sz="1600" b="1" u="sng" dirty="0"/>
              <a:t> </a:t>
            </a:r>
            <a:r>
              <a:rPr lang="en-US" sz="1600" b="1" u="sng" dirty="0" err="1"/>
              <a:t>từ</a:t>
            </a:r>
            <a:r>
              <a:rPr lang="en-US" sz="1600" b="1" u="sng" dirty="0"/>
              <a:t> </a:t>
            </a:r>
            <a:r>
              <a:rPr lang="en-US" sz="1600" b="1" u="sng" dirty="0" err="1"/>
              <a:t>cơ</a:t>
            </a:r>
            <a:r>
              <a:rPr lang="en-US" sz="1600" b="1" u="sng" dirty="0"/>
              <a:t> </a:t>
            </a:r>
            <a:r>
              <a:rPr lang="en-US" sz="1600" b="1" u="sng" dirty="0" err="1"/>
              <a:t>sở</a:t>
            </a:r>
            <a:r>
              <a:rPr lang="en-US" sz="1600" b="1" u="sng" dirty="0"/>
              <a:t> </a:t>
            </a:r>
            <a:r>
              <a:rPr lang="en-US" sz="1600" b="1" u="sng" dirty="0" err="1"/>
              <a:t>dữ</a:t>
            </a:r>
            <a:r>
              <a:rPr lang="en-US" sz="1600" b="1" u="sng" dirty="0"/>
              <a:t> </a:t>
            </a:r>
            <a:r>
              <a:rPr lang="en-US" sz="1600" b="1" u="sng" dirty="0" err="1"/>
              <a:t>liệu</a:t>
            </a:r>
            <a:r>
              <a:rPr lang="en-US" sz="1600" b="1" u="sng" dirty="0"/>
              <a:t>:</a:t>
            </a:r>
            <a:r>
              <a:rPr lang="en-US" sz="1600" dirty="0"/>
              <a:t> </a:t>
            </a:r>
            <a:r>
              <a:rPr lang="en-US" sz="1600" dirty="0" err="1"/>
              <a:t>Đối</a:t>
            </a:r>
            <a:r>
              <a:rPr lang="en-US" sz="1600" dirty="0"/>
              <a:t> </a:t>
            </a:r>
            <a:r>
              <a:rPr lang="en-US" sz="1600" dirty="0" err="1"/>
              <a:t>tượng</a:t>
            </a:r>
            <a:r>
              <a:rPr lang="en-US" sz="1600" dirty="0"/>
              <a:t> </a:t>
            </a:r>
            <a:r>
              <a:rPr lang="en-US" sz="1600" dirty="0" err="1"/>
              <a:t>SQLiteDatabase</a:t>
            </a:r>
            <a:r>
              <a:rPr lang="en-US" sz="1600" dirty="0"/>
              <a:t> </a:t>
            </a:r>
            <a:r>
              <a:rPr lang="en-US" sz="1600" dirty="0" err="1"/>
              <a:t>trả</a:t>
            </a:r>
            <a:r>
              <a:rPr lang="en-US" sz="1600" dirty="0"/>
              <a:t> </a:t>
            </a:r>
            <a:r>
              <a:rPr lang="en-US" sz="1600" dirty="0" err="1"/>
              <a:t>về</a:t>
            </a:r>
            <a:r>
              <a:rPr lang="en-US" sz="1600" dirty="0"/>
              <a:t> </a:t>
            </a:r>
            <a:r>
              <a:rPr lang="en-US" sz="1600" dirty="0" err="1"/>
              <a:t>bởi</a:t>
            </a:r>
            <a:r>
              <a:rPr lang="en-US" sz="1600" dirty="0"/>
              <a:t> </a:t>
            </a:r>
            <a:r>
              <a:rPr lang="en-US" sz="1600" dirty="0" err="1"/>
              <a:t>getReadableDatabase</a:t>
            </a:r>
            <a:r>
              <a:rPr lang="en-US" sz="1600" dirty="0"/>
              <a:t>() </a:t>
            </a:r>
            <a:r>
              <a:rPr lang="en-US" sz="1600" dirty="0" err="1"/>
              <a:t>cho</a:t>
            </a:r>
            <a:r>
              <a:rPr lang="en-US" sz="1600" dirty="0"/>
              <a:t> </a:t>
            </a:r>
            <a:r>
              <a:rPr lang="en-US" sz="1600" dirty="0" err="1"/>
              <a:t>phép</a:t>
            </a:r>
            <a:r>
              <a:rPr lang="en-US" sz="1600" dirty="0"/>
              <a:t> </a:t>
            </a:r>
            <a:r>
              <a:rPr lang="en-US" sz="1600" dirty="0" err="1"/>
              <a:t>bạn</a:t>
            </a:r>
            <a:r>
              <a:rPr lang="en-US" sz="1600" dirty="0"/>
              <a:t> </a:t>
            </a:r>
            <a:r>
              <a:rPr lang="en-US" sz="1600" dirty="0" err="1"/>
              <a:t>thực</a:t>
            </a:r>
            <a:r>
              <a:rPr lang="en-US" sz="1600" dirty="0"/>
              <a:t> </a:t>
            </a:r>
            <a:r>
              <a:rPr lang="en-US" sz="1600" dirty="0" err="1"/>
              <a:t>thi</a:t>
            </a:r>
            <a:r>
              <a:rPr lang="en-US" sz="1600" dirty="0"/>
              <a:t> </a:t>
            </a:r>
            <a:r>
              <a:rPr lang="en-US" sz="1600" dirty="0" err="1"/>
              <a:t>các</a:t>
            </a:r>
            <a:r>
              <a:rPr lang="en-US" sz="1600" dirty="0"/>
              <a:t> </a:t>
            </a:r>
            <a:r>
              <a:rPr lang="en-US" sz="1600" dirty="0" err="1"/>
              <a:t>truy</a:t>
            </a:r>
            <a:r>
              <a:rPr lang="en-US" sz="1600" dirty="0"/>
              <a:t> </a:t>
            </a:r>
            <a:r>
              <a:rPr lang="en-US" sz="1600" dirty="0" err="1"/>
              <a:t>vấn</a:t>
            </a:r>
            <a:r>
              <a:rPr lang="en-US" sz="1600" dirty="0"/>
              <a:t> </a:t>
            </a:r>
            <a:r>
              <a:rPr lang="en-US" sz="1600" dirty="0" err="1"/>
              <a:t>đọc</a:t>
            </a:r>
            <a:r>
              <a:rPr lang="en-US" sz="1600" dirty="0"/>
              <a:t> </a:t>
            </a:r>
            <a:r>
              <a:rPr lang="en-US" sz="1600" dirty="0" err="1"/>
              <a:t>dữ</a:t>
            </a:r>
            <a:r>
              <a:rPr lang="en-US" sz="1600" dirty="0"/>
              <a:t> </a:t>
            </a:r>
            <a:r>
              <a:rPr lang="en-US" sz="1600" dirty="0" err="1"/>
              <a:t>liệu</a:t>
            </a:r>
            <a:r>
              <a:rPr lang="en-US" sz="1600" dirty="0"/>
              <a:t> </a:t>
            </a:r>
            <a:r>
              <a:rPr lang="en-US" sz="1600" dirty="0" err="1"/>
              <a:t>như</a:t>
            </a:r>
            <a:r>
              <a:rPr lang="en-US" sz="1600" dirty="0"/>
              <a:t> </a:t>
            </a:r>
            <a:r>
              <a:rPr lang="en-US" sz="1600" dirty="0" err="1"/>
              <a:t>rawQuery</a:t>
            </a:r>
            <a:r>
              <a:rPr lang="en-US" sz="1600" dirty="0"/>
              <a:t>() </a:t>
            </a:r>
            <a:r>
              <a:rPr lang="en-US" sz="1600" dirty="0" err="1"/>
              <a:t>hoặc</a:t>
            </a:r>
            <a:r>
              <a:rPr lang="en-US" sz="1600" dirty="0"/>
              <a:t> query().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lấy</a:t>
            </a:r>
            <a:r>
              <a:rPr lang="en-US" sz="1600" dirty="0"/>
              <a:t> </a:t>
            </a:r>
            <a:r>
              <a:rPr lang="en-US" sz="1600" dirty="0" err="1"/>
              <a:t>dữ</a:t>
            </a:r>
            <a:r>
              <a:rPr lang="en-US" sz="1600" dirty="0"/>
              <a:t> </a:t>
            </a:r>
            <a:r>
              <a:rPr lang="en-US" sz="1600" dirty="0" err="1"/>
              <a:t>liệu</a:t>
            </a:r>
            <a:r>
              <a:rPr lang="en-US" sz="1600" dirty="0"/>
              <a:t> </a:t>
            </a:r>
            <a:r>
              <a:rPr lang="en-US" sz="1600" dirty="0" err="1"/>
              <a:t>từ</a:t>
            </a:r>
            <a:r>
              <a:rPr lang="en-US" sz="1600" dirty="0"/>
              <a:t> </a:t>
            </a:r>
            <a:r>
              <a:rPr lang="en-US" sz="1600" dirty="0" err="1"/>
              <a:t>các</a:t>
            </a:r>
            <a:r>
              <a:rPr lang="en-US" sz="1600" dirty="0"/>
              <a:t> </a:t>
            </a:r>
            <a:r>
              <a:rPr lang="en-US" sz="1600" dirty="0" err="1"/>
              <a:t>bảng</a:t>
            </a:r>
            <a:r>
              <a:rPr lang="en-US" sz="1600" dirty="0"/>
              <a:t> </a:t>
            </a:r>
            <a:r>
              <a:rPr lang="en-US" sz="1600" dirty="0" err="1"/>
              <a:t>trong</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112</a:t>
            </a:fld>
            <a:endParaRPr>
              <a:solidFill>
                <a:srgbClr val="7085AA"/>
              </a:solidFill>
            </a:endParaRPr>
          </a:p>
        </p:txBody>
      </p:sp>
    </p:spTree>
    <p:extLst>
      <p:ext uri="{BB962C8B-B14F-4D97-AF65-F5344CB8AC3E}">
        <p14:creationId xmlns:p14="http://schemas.microsoft.com/office/powerpoint/2010/main" val="305256321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0" y="0"/>
            <a:ext cx="8694057" cy="4557486"/>
          </a:xfrm>
          <a:prstGeom prst="rect">
            <a:avLst/>
          </a:prstGeom>
        </p:spPr>
        <p:txBody>
          <a:bodyPr spcFirstLastPara="1" wrap="square" lIns="0" tIns="0" rIns="0" bIns="0" numCol="1" anchor="t" anchorCtr="0">
            <a:noAutofit/>
          </a:bodyPr>
          <a:lstStyle/>
          <a:p>
            <a:pPr marL="114300" lvl="0" indent="0" algn="just">
              <a:buNone/>
            </a:pPr>
            <a:r>
              <a:rPr lang="en-US" sz="1600" b="1" dirty="0" err="1" smtClean="0"/>
              <a:t>Câu</a:t>
            </a:r>
            <a:r>
              <a:rPr lang="en-US" sz="1600" b="1" dirty="0" smtClean="0"/>
              <a:t> 3</a:t>
            </a:r>
            <a:r>
              <a:rPr lang="en-US" sz="1600" b="1" dirty="0"/>
              <a:t>:</a:t>
            </a:r>
            <a:r>
              <a:rPr lang="en-US" sz="1600" b="1" dirty="0" smtClean="0"/>
              <a:t> </a:t>
            </a:r>
            <a:r>
              <a:rPr lang="vi-VN" sz="1600" b="1" dirty="0" smtClean="0"/>
              <a:t>So </a:t>
            </a:r>
            <a:r>
              <a:rPr lang="vi-VN" sz="1600" b="1" dirty="0"/>
              <a:t>sánh phương thức getWritableDatabase và getReadableDatabase</a:t>
            </a:r>
            <a:endParaRPr lang="en-US" sz="1600" b="1" dirty="0"/>
          </a:p>
          <a:p>
            <a:pPr algn="just">
              <a:buFontTx/>
              <a:buChar char="-"/>
            </a:pPr>
            <a:r>
              <a:rPr lang="vi-VN" sz="1600" dirty="0" smtClean="0"/>
              <a:t>getWritableDatabase</a:t>
            </a:r>
            <a:r>
              <a:rPr lang="vi-VN" sz="1600" dirty="0"/>
              <a:t>: Mở hay tạo một cơ sở dữ liệu cho việc đọc và ghi dữ </a:t>
            </a:r>
            <a:r>
              <a:rPr lang="vi-VN" sz="1600" dirty="0" smtClean="0"/>
              <a:t>liệu</a:t>
            </a:r>
            <a:endParaRPr lang="en-US" sz="1600" dirty="0"/>
          </a:p>
          <a:p>
            <a:pPr algn="just">
              <a:buFontTx/>
              <a:buChar char="-"/>
            </a:pPr>
            <a:r>
              <a:rPr lang="vi-VN" sz="1600" dirty="0" smtClean="0"/>
              <a:t>getReadableDatabase</a:t>
            </a:r>
            <a:r>
              <a:rPr lang="vi-VN" sz="1600" dirty="0"/>
              <a:t>: Mở hay tạo một cơ sở dữ liệu cho việc chỉ đọc dữ </a:t>
            </a:r>
            <a:r>
              <a:rPr lang="vi-VN" sz="1600" dirty="0" smtClean="0"/>
              <a:t>liệu</a:t>
            </a:r>
            <a:endParaRPr lang="en-US" sz="1600" dirty="0"/>
          </a:p>
          <a:p>
            <a:pPr marL="114300" indent="0" algn="just">
              <a:buNone/>
            </a:pPr>
            <a:endParaRPr lang="en-US" sz="1600" dirty="0"/>
          </a:p>
          <a:p>
            <a:pPr marL="114300" lvl="0" indent="0" algn="just">
              <a:buNone/>
            </a:pPr>
            <a:r>
              <a:rPr lang="en-US" sz="1600" b="1" dirty="0" err="1" smtClean="0"/>
              <a:t>Câu</a:t>
            </a:r>
            <a:r>
              <a:rPr lang="en-US" sz="1600" b="1" dirty="0" smtClean="0"/>
              <a:t> 4: </a:t>
            </a:r>
            <a:r>
              <a:rPr lang="vi-VN" sz="1600" b="1" dirty="0" smtClean="0"/>
              <a:t>Chức </a:t>
            </a:r>
            <a:r>
              <a:rPr lang="vi-VN" sz="1600" b="1" dirty="0"/>
              <a:t>năng ContentValues</a:t>
            </a:r>
            <a:endParaRPr lang="en-US" sz="1600" b="1" dirty="0"/>
          </a:p>
          <a:p>
            <a:pPr algn="just">
              <a:buFontTx/>
              <a:buChar char="-"/>
            </a:pPr>
            <a:r>
              <a:rPr lang="vi-VN" sz="1600" dirty="0" smtClean="0"/>
              <a:t>Khai </a:t>
            </a:r>
            <a:r>
              <a:rPr lang="vi-VN" sz="1600" dirty="0"/>
              <a:t>báo các cột và giá trị bên trong nó dưới dạng các cặp khóa/ giá trị (key/value</a:t>
            </a:r>
            <a:r>
              <a:rPr lang="vi-VN" sz="1600" dirty="0" smtClean="0"/>
              <a:t>)</a:t>
            </a:r>
            <a:endParaRPr lang="en-US" sz="1600" dirty="0"/>
          </a:p>
          <a:p>
            <a:pPr algn="just">
              <a:buFontTx/>
              <a:buChar char="-"/>
            </a:pPr>
            <a:r>
              <a:rPr lang="vi-VN" sz="1600" dirty="0" smtClean="0"/>
              <a:t>Chèn </a:t>
            </a:r>
            <a:r>
              <a:rPr lang="vi-VN" sz="1600" dirty="0"/>
              <a:t>hay cập nhật dữ liệu đến </a:t>
            </a:r>
            <a:r>
              <a:rPr lang="vi-VN" sz="1600" dirty="0" smtClean="0"/>
              <a:t>bảng</a:t>
            </a:r>
            <a:endParaRPr lang="en-US" sz="1600" dirty="0"/>
          </a:p>
          <a:p>
            <a:pPr marL="114300" indent="0" algn="just">
              <a:buNone/>
            </a:pPr>
            <a:r>
              <a:rPr lang="vi-VN" sz="1600" dirty="0"/>
              <a:t>Chức năng của Cursor</a:t>
            </a:r>
            <a:endParaRPr lang="en-US" sz="1600" dirty="0"/>
          </a:p>
          <a:p>
            <a:pPr algn="just">
              <a:buFontTx/>
              <a:buChar char="-"/>
            </a:pPr>
            <a:r>
              <a:rPr lang="vi-VN" sz="1600" dirty="0" smtClean="0"/>
              <a:t>Truy </a:t>
            </a:r>
            <a:r>
              <a:rPr lang="vi-VN" sz="1600" dirty="0"/>
              <a:t>vấn dữ liệu thông qua các </a:t>
            </a:r>
            <a:r>
              <a:rPr lang="vi-VN" sz="1600" dirty="0" smtClean="0"/>
              <a:t>instance</a:t>
            </a:r>
            <a:endParaRPr lang="en-US" sz="1600" dirty="0"/>
          </a:p>
          <a:p>
            <a:pPr algn="just">
              <a:buFontTx/>
              <a:buChar char="-"/>
            </a:pPr>
            <a:r>
              <a:rPr lang="vi-VN" sz="1600" dirty="0" smtClean="0"/>
              <a:t>Đọc </a:t>
            </a:r>
            <a:r>
              <a:rPr lang="vi-VN" sz="1600" dirty="0"/>
              <a:t>giá trị trên danh sách cột của dòng hiện hành trong </a:t>
            </a:r>
            <a:r>
              <a:rPr lang="vi-VN" sz="1600" dirty="0" smtClean="0"/>
              <a:t>cursor</a:t>
            </a:r>
            <a:endParaRPr lang="en-US" sz="16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113</a:t>
            </a:fld>
            <a:endParaRPr>
              <a:solidFill>
                <a:srgbClr val="7085AA"/>
              </a:solidFill>
            </a:endParaRPr>
          </a:p>
        </p:txBody>
      </p:sp>
    </p:spTree>
    <p:extLst>
      <p:ext uri="{BB962C8B-B14F-4D97-AF65-F5344CB8AC3E}">
        <p14:creationId xmlns:p14="http://schemas.microsoft.com/office/powerpoint/2010/main" val="301171086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0" y="0"/>
            <a:ext cx="8694057" cy="4557486"/>
          </a:xfrm>
          <a:prstGeom prst="rect">
            <a:avLst/>
          </a:prstGeom>
        </p:spPr>
        <p:txBody>
          <a:bodyPr spcFirstLastPara="1" wrap="square" lIns="0" tIns="0" rIns="0" bIns="0" numCol="1" anchor="t" anchorCtr="0">
            <a:noAutofit/>
          </a:bodyPr>
          <a:lstStyle/>
          <a:p>
            <a:pPr marL="114300" lvl="0" indent="0">
              <a:buNone/>
            </a:pPr>
            <a:r>
              <a:rPr lang="en-US" sz="1600" b="1" dirty="0" err="1" smtClean="0"/>
              <a:t>Câu</a:t>
            </a:r>
            <a:r>
              <a:rPr lang="en-US" sz="1600" b="1" dirty="0" smtClean="0"/>
              <a:t> 5: </a:t>
            </a:r>
            <a:r>
              <a:rPr lang="vi-VN" sz="1600" b="1" dirty="0" smtClean="0"/>
              <a:t>Phương </a:t>
            </a:r>
            <a:r>
              <a:rPr lang="vi-VN" sz="1600" b="1" dirty="0"/>
              <a:t>thức thường dùng của Cursor</a:t>
            </a:r>
            <a:endParaRPr lang="en-US" sz="1600" b="1" dirty="0"/>
          </a:p>
          <a:p>
            <a:pPr marL="114300" indent="0">
              <a:buNone/>
            </a:pPr>
            <a:r>
              <a:rPr lang="vi-VN" sz="1600" b="1" dirty="0"/>
              <a:t>Các phương thức kiểm tra vị trí hiện tại</a:t>
            </a:r>
            <a:endParaRPr lang="en-US" sz="1600" b="1" dirty="0"/>
          </a:p>
          <a:p>
            <a:pPr>
              <a:buFontTx/>
              <a:buChar char="-"/>
            </a:pPr>
            <a:r>
              <a:rPr lang="vi-VN" sz="1600" dirty="0" smtClean="0"/>
              <a:t>isFirst()</a:t>
            </a:r>
            <a:endParaRPr lang="en-US" sz="1600" dirty="0"/>
          </a:p>
          <a:p>
            <a:pPr>
              <a:buFontTx/>
              <a:buChar char="-"/>
            </a:pPr>
            <a:r>
              <a:rPr lang="vi-VN" sz="1600" dirty="0" smtClean="0"/>
              <a:t>isLast()</a:t>
            </a:r>
            <a:endParaRPr lang="en-US" sz="1600" dirty="0"/>
          </a:p>
          <a:p>
            <a:pPr>
              <a:buFontTx/>
              <a:buChar char="-"/>
            </a:pPr>
            <a:r>
              <a:rPr lang="vi-VN" sz="1600" dirty="0" smtClean="0"/>
              <a:t>isBeforeFirst()</a:t>
            </a:r>
            <a:endParaRPr lang="en-US" sz="1600" dirty="0"/>
          </a:p>
          <a:p>
            <a:pPr>
              <a:buFontTx/>
              <a:buChar char="-"/>
            </a:pPr>
            <a:r>
              <a:rPr lang="vi-VN" sz="1600" dirty="0" smtClean="0"/>
              <a:t>isAfterLast()</a:t>
            </a:r>
            <a:endParaRPr lang="en-US" sz="1600" dirty="0"/>
          </a:p>
          <a:p>
            <a:pPr marL="114300" indent="0">
              <a:buNone/>
            </a:pPr>
            <a:r>
              <a:rPr lang="vi-VN" sz="1600" b="1" dirty="0"/>
              <a:t>Các phương thức lấy dữ liệu</a:t>
            </a:r>
            <a:endParaRPr lang="en-US" sz="1600" b="1" dirty="0"/>
          </a:p>
          <a:p>
            <a:pPr>
              <a:buFontTx/>
              <a:buChar char="-"/>
            </a:pPr>
            <a:r>
              <a:rPr lang="vi-VN" sz="1600" dirty="0" smtClean="0"/>
              <a:t>getCount()</a:t>
            </a:r>
            <a:endParaRPr lang="en-US" sz="1600" dirty="0"/>
          </a:p>
          <a:p>
            <a:pPr>
              <a:buFontTx/>
              <a:buChar char="-"/>
            </a:pPr>
            <a:r>
              <a:rPr lang="vi-VN" sz="1600" dirty="0" smtClean="0"/>
              <a:t>getPosition()</a:t>
            </a:r>
            <a:endParaRPr lang="en-US" sz="1600" dirty="0"/>
          </a:p>
          <a:p>
            <a:pPr>
              <a:buFontTx/>
              <a:buChar char="-"/>
            </a:pPr>
            <a:r>
              <a:rPr lang="vi-VN" sz="1600" dirty="0" smtClean="0"/>
              <a:t>getInt </a:t>
            </a:r>
            <a:r>
              <a:rPr lang="vi-VN" sz="1600" dirty="0"/>
              <a:t>(int ColumnIndex</a:t>
            </a:r>
            <a:r>
              <a:rPr lang="vi-VN" sz="1600" dirty="0" smtClean="0"/>
              <a:t>)</a:t>
            </a:r>
            <a:endParaRPr lang="en-US" sz="1600" dirty="0"/>
          </a:p>
          <a:p>
            <a:pPr>
              <a:buFontTx/>
              <a:buChar char="-"/>
            </a:pPr>
            <a:r>
              <a:rPr lang="vi-VN" sz="1600" dirty="0" smtClean="0"/>
              <a:t>getString </a:t>
            </a:r>
            <a:r>
              <a:rPr lang="vi-VN" sz="1600" dirty="0"/>
              <a:t>( int ColumnIndex</a:t>
            </a:r>
            <a:r>
              <a:rPr lang="vi-VN" sz="1600" dirty="0" smtClean="0"/>
              <a:t>)</a:t>
            </a:r>
            <a:endParaRPr lang="en-US" sz="1600" dirty="0"/>
          </a:p>
          <a:p>
            <a:pPr>
              <a:buFontTx/>
              <a:buChar char="-"/>
            </a:pPr>
            <a:r>
              <a:rPr lang="vi-VN" sz="1600" dirty="0" smtClean="0"/>
              <a:t>getFloat </a:t>
            </a:r>
            <a:r>
              <a:rPr lang="vi-VN" sz="1600" dirty="0"/>
              <a:t>( int columnIndex</a:t>
            </a:r>
            <a:r>
              <a:rPr lang="vi-VN" sz="1600" dirty="0" smtClean="0"/>
              <a:t>)</a:t>
            </a:r>
            <a:endParaRPr lang="en-US" sz="16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114</a:t>
            </a:fld>
            <a:endParaRPr>
              <a:solidFill>
                <a:srgbClr val="7085AA"/>
              </a:solidFill>
            </a:endParaRPr>
          </a:p>
        </p:txBody>
      </p:sp>
    </p:spTree>
    <p:extLst>
      <p:ext uri="{BB962C8B-B14F-4D97-AF65-F5344CB8AC3E}">
        <p14:creationId xmlns:p14="http://schemas.microsoft.com/office/powerpoint/2010/main" val="280813956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0" y="0"/>
            <a:ext cx="8694057" cy="4557486"/>
          </a:xfrm>
          <a:prstGeom prst="rect">
            <a:avLst/>
          </a:prstGeom>
        </p:spPr>
        <p:txBody>
          <a:bodyPr spcFirstLastPara="1" wrap="square" lIns="0" tIns="0" rIns="0" bIns="0" numCol="1" anchor="t" anchorCtr="0">
            <a:noAutofit/>
          </a:bodyPr>
          <a:lstStyle/>
          <a:p>
            <a:pPr marL="114300" lvl="0" indent="0">
              <a:buNone/>
            </a:pPr>
            <a:r>
              <a:rPr lang="en-US" sz="1600" b="1" dirty="0" err="1" smtClean="0"/>
              <a:t>Câu</a:t>
            </a:r>
            <a:r>
              <a:rPr lang="en-US" sz="1600" b="1" dirty="0" smtClean="0"/>
              <a:t> 5: </a:t>
            </a:r>
            <a:r>
              <a:rPr lang="vi-VN" sz="1600" b="1" dirty="0" smtClean="0"/>
              <a:t>Phương </a:t>
            </a:r>
            <a:r>
              <a:rPr lang="vi-VN" sz="1600" b="1" dirty="0"/>
              <a:t>thức thường dùng của Cursor</a:t>
            </a:r>
            <a:endParaRPr lang="en-US" sz="1600" b="1" dirty="0"/>
          </a:p>
          <a:p>
            <a:pPr marL="114300" indent="0">
              <a:buNone/>
            </a:pPr>
            <a:r>
              <a:rPr lang="vi-VN" sz="1400" b="1" dirty="0"/>
              <a:t>Các phương thức lấy cấu trúc bảng</a:t>
            </a:r>
            <a:endParaRPr lang="en-US" sz="1400" b="1" dirty="0"/>
          </a:p>
          <a:p>
            <a:pPr>
              <a:buFontTx/>
              <a:buChar char="-"/>
            </a:pPr>
            <a:r>
              <a:rPr lang="vi-VN" sz="1400" dirty="0" smtClean="0"/>
              <a:t>getColumnCount()</a:t>
            </a:r>
            <a:endParaRPr lang="en-US" sz="1400" dirty="0"/>
          </a:p>
          <a:p>
            <a:pPr>
              <a:buFontTx/>
              <a:buChar char="-"/>
            </a:pPr>
            <a:r>
              <a:rPr lang="vi-VN" sz="1400" dirty="0" smtClean="0"/>
              <a:t>getColumnName </a:t>
            </a:r>
            <a:r>
              <a:rPr lang="vi-VN" sz="1400" dirty="0"/>
              <a:t>( int columnIndex</a:t>
            </a:r>
            <a:r>
              <a:rPr lang="vi-VN" sz="1400" dirty="0" smtClean="0"/>
              <a:t>)</a:t>
            </a:r>
            <a:endParaRPr lang="en-US" sz="1400" dirty="0"/>
          </a:p>
          <a:p>
            <a:pPr>
              <a:buFontTx/>
              <a:buChar char="-"/>
            </a:pPr>
            <a:r>
              <a:rPr lang="vi-VN" sz="1400" dirty="0" smtClean="0"/>
              <a:t>getColumnNames()</a:t>
            </a:r>
            <a:endParaRPr lang="en-US" sz="1400" dirty="0"/>
          </a:p>
          <a:p>
            <a:pPr>
              <a:buFontTx/>
              <a:buChar char="-"/>
            </a:pPr>
            <a:r>
              <a:rPr lang="vi-VN" sz="1400" dirty="0" smtClean="0"/>
              <a:t>getColumnIndex </a:t>
            </a:r>
            <a:r>
              <a:rPr lang="vi-VN" sz="1400" dirty="0"/>
              <a:t>( String ColumnName</a:t>
            </a:r>
            <a:r>
              <a:rPr lang="vi-VN" sz="1400" dirty="0" smtClean="0"/>
              <a:t>)</a:t>
            </a:r>
            <a:endParaRPr lang="en-US" sz="1400" dirty="0"/>
          </a:p>
          <a:p>
            <a:pPr>
              <a:buFontTx/>
              <a:buChar char="-"/>
            </a:pPr>
            <a:r>
              <a:rPr lang="vi-VN" sz="1400" dirty="0" smtClean="0"/>
              <a:t>getType </a:t>
            </a:r>
            <a:r>
              <a:rPr lang="vi-VN" sz="1400" dirty="0"/>
              <a:t>( int columnIndex</a:t>
            </a:r>
            <a:r>
              <a:rPr lang="vi-VN" sz="1400" dirty="0" smtClean="0"/>
              <a:t>)</a:t>
            </a:r>
            <a:endParaRPr lang="en-US" sz="1400" dirty="0"/>
          </a:p>
          <a:p>
            <a:pPr marL="114300" indent="0">
              <a:buNone/>
            </a:pPr>
            <a:r>
              <a:rPr lang="vi-VN" sz="1400" b="1" dirty="0"/>
              <a:t>Các phương thức dịch chuyển trong Cursor</a:t>
            </a:r>
            <a:endParaRPr lang="en-US" sz="1400" b="1" dirty="0"/>
          </a:p>
          <a:p>
            <a:pPr>
              <a:buFontTx/>
              <a:buChar char="-"/>
            </a:pPr>
            <a:r>
              <a:rPr lang="vi-VN" sz="1400" dirty="0" smtClean="0"/>
              <a:t>moveToFirst()</a:t>
            </a:r>
            <a:endParaRPr lang="en-US" sz="1400" dirty="0"/>
          </a:p>
          <a:p>
            <a:pPr>
              <a:buFontTx/>
              <a:buChar char="-"/>
            </a:pPr>
            <a:r>
              <a:rPr lang="vi-VN" sz="1400" dirty="0" smtClean="0"/>
              <a:t>moveToNext()</a:t>
            </a:r>
            <a:endParaRPr lang="en-US" sz="1400" dirty="0"/>
          </a:p>
          <a:p>
            <a:pPr>
              <a:buFontTx/>
              <a:buChar char="-"/>
            </a:pPr>
            <a:r>
              <a:rPr lang="vi-VN" sz="1400" dirty="0" smtClean="0"/>
              <a:t>moveToPrevious()</a:t>
            </a:r>
            <a:endParaRPr lang="en-US" sz="1400" dirty="0"/>
          </a:p>
          <a:p>
            <a:pPr>
              <a:buFontTx/>
              <a:buChar char="-"/>
            </a:pPr>
            <a:r>
              <a:rPr lang="vi-VN" sz="1400" dirty="0" smtClean="0"/>
              <a:t>moveToLast()</a:t>
            </a:r>
            <a:endParaRPr lang="en-US" sz="1400" dirty="0"/>
          </a:p>
          <a:p>
            <a:pPr>
              <a:buFontTx/>
              <a:buChar char="-"/>
            </a:pPr>
            <a:r>
              <a:rPr lang="vi-VN" sz="1400" dirty="0" smtClean="0"/>
              <a:t>moveToPosition </a:t>
            </a:r>
            <a:r>
              <a:rPr lang="vi-VN" sz="1400" dirty="0"/>
              <a:t>(int record</a:t>
            </a:r>
            <a:r>
              <a:rPr lang="vi-VN" sz="1400" dirty="0" smtClean="0"/>
              <a:t>)</a:t>
            </a:r>
            <a:endParaRPr lang="en-US" sz="1400" dirty="0"/>
          </a:p>
          <a:p>
            <a:pPr>
              <a:buFontTx/>
              <a:buChar char="-"/>
            </a:pPr>
            <a:r>
              <a:rPr lang="vi-VN" sz="1400" dirty="0" smtClean="0"/>
              <a:t>close()</a:t>
            </a:r>
            <a:endParaRPr lang="en-US" sz="14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115</a:t>
            </a:fld>
            <a:endParaRPr>
              <a:solidFill>
                <a:srgbClr val="7085AA"/>
              </a:solidFill>
            </a:endParaRPr>
          </a:p>
        </p:txBody>
      </p:sp>
    </p:spTree>
    <p:extLst>
      <p:ext uri="{BB962C8B-B14F-4D97-AF65-F5344CB8AC3E}">
        <p14:creationId xmlns:p14="http://schemas.microsoft.com/office/powerpoint/2010/main" val="391724542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0" y="0"/>
            <a:ext cx="8694057" cy="4557486"/>
          </a:xfrm>
          <a:prstGeom prst="rect">
            <a:avLst/>
          </a:prstGeom>
        </p:spPr>
        <p:txBody>
          <a:bodyPr spcFirstLastPara="1" wrap="square" lIns="0" tIns="0" rIns="0" bIns="0" numCol="1" anchor="t" anchorCtr="0">
            <a:noAutofit/>
          </a:bodyPr>
          <a:lstStyle/>
          <a:p>
            <a:pPr marL="114300" lvl="0" indent="0">
              <a:buNone/>
            </a:pPr>
            <a:r>
              <a:rPr lang="en-US" sz="1600" b="1" dirty="0" err="1" smtClean="0"/>
              <a:t>Câu</a:t>
            </a:r>
            <a:r>
              <a:rPr lang="en-US" sz="1600" b="1" dirty="0" smtClean="0"/>
              <a:t> 6: </a:t>
            </a:r>
            <a:r>
              <a:rPr lang="vi-VN" sz="1600" b="1" dirty="0" smtClean="0"/>
              <a:t>So </a:t>
            </a:r>
            <a:r>
              <a:rPr lang="vi-VN" sz="1600" b="1" dirty="0"/>
              <a:t>sánh phương thức rawQuery và Query</a:t>
            </a:r>
            <a:endParaRPr lang="en-US" sz="1600" b="1" dirty="0"/>
          </a:p>
          <a:p>
            <a:pPr>
              <a:buFontTx/>
              <a:buChar char="-"/>
            </a:pPr>
            <a:r>
              <a:rPr lang="vi-VN" sz="1600" b="1" dirty="0" smtClean="0"/>
              <a:t>rawQuery </a:t>
            </a:r>
            <a:endParaRPr lang="en-US" sz="1600" b="1" dirty="0"/>
          </a:p>
          <a:p>
            <a:pPr marL="114300" indent="0">
              <a:buNone/>
            </a:pPr>
            <a:r>
              <a:rPr lang="vi-VN" sz="1600" dirty="0"/>
              <a:t>Cú pháp: public Cursor SQLiteDatabase.rawQuery ( String sql, String [] selectionArgs</a:t>
            </a:r>
            <a:r>
              <a:rPr lang="vi-VN" sz="1600" dirty="0" smtClean="0"/>
              <a:t>)</a:t>
            </a:r>
            <a:endParaRPr lang="en-US" sz="1600" dirty="0"/>
          </a:p>
          <a:p>
            <a:pPr>
              <a:buFontTx/>
              <a:buChar char="-"/>
            </a:pPr>
            <a:r>
              <a:rPr lang="vi-VN" sz="1600" b="1" dirty="0" smtClean="0"/>
              <a:t>Query</a:t>
            </a:r>
            <a:endParaRPr lang="en-US" sz="1600" b="1" dirty="0"/>
          </a:p>
          <a:p>
            <a:pPr marL="114300" indent="0">
              <a:buNone/>
            </a:pPr>
            <a:r>
              <a:rPr lang="vi-VN" sz="1600" dirty="0"/>
              <a:t>Cú pháp: public Cursor SQLiteDatabase.query (String table, String[] columns, String selection, String[] selectionArgs, String groupBy, String having, String orderBy)</a:t>
            </a:r>
            <a:endParaRPr lang="en-US" sz="14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116</a:t>
            </a:fld>
            <a:endParaRPr>
              <a:solidFill>
                <a:srgbClr val="7085AA"/>
              </a:solidFill>
            </a:endParaRPr>
          </a:p>
        </p:txBody>
      </p:sp>
    </p:spTree>
    <p:extLst>
      <p:ext uri="{BB962C8B-B14F-4D97-AF65-F5344CB8AC3E}">
        <p14:creationId xmlns:p14="http://schemas.microsoft.com/office/powerpoint/2010/main" val="286569218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117</a:t>
            </a:fld>
            <a:endParaRPr/>
          </a:p>
        </p:txBody>
      </p:sp>
      <p:sp>
        <p:nvSpPr>
          <p:cNvPr id="923" name="Google Shape;923;p35"/>
          <p:cNvSpPr txBox="1">
            <a:spLocks noGrp="1"/>
          </p:cNvSpPr>
          <p:nvPr>
            <p:ph type="ctrTitle" idx="4294967295"/>
          </p:nvPr>
        </p:nvSpPr>
        <p:spPr>
          <a:xfrm>
            <a:off x="1392600" y="2140129"/>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924" name="Google Shape;924;p35"/>
          <p:cNvSpPr txBox="1">
            <a:spLocks noGrp="1"/>
          </p:cNvSpPr>
          <p:nvPr>
            <p:ph type="subTitle" idx="4294967295"/>
          </p:nvPr>
        </p:nvSpPr>
        <p:spPr>
          <a:xfrm>
            <a:off x="1392600" y="3001134"/>
            <a:ext cx="6593700" cy="1015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800" b="1" dirty="0"/>
              <a:t>Any questions</a:t>
            </a:r>
            <a:r>
              <a:rPr lang="en" sz="1800" b="1" dirty="0" smtClean="0"/>
              <a:t>?</a:t>
            </a:r>
            <a:endParaRPr sz="1800" b="1" dirty="0"/>
          </a:p>
        </p:txBody>
      </p:sp>
      <p:sp>
        <p:nvSpPr>
          <p:cNvPr id="925" name="Google Shape;925;p35"/>
          <p:cNvSpPr/>
          <p:nvPr/>
        </p:nvSpPr>
        <p:spPr>
          <a:xfrm>
            <a:off x="4039248" y="927032"/>
            <a:ext cx="1300413" cy="114978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BƯỚC 2: CÀI ĐẶT SQLITE</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vi-VN" sz="2000" dirty="0" smtClean="0"/>
              <a:t>Để </a:t>
            </a:r>
            <a:r>
              <a:rPr lang="vi-VN" sz="2000" dirty="0"/>
              <a:t>kiểm tra SQLite đã hoạt động hay chưa, chúng ta thực hiện như sau</a:t>
            </a:r>
            <a:r>
              <a:rPr lang="vi-VN" sz="2000" dirty="0" smtClean="0"/>
              <a:t>:</a:t>
            </a:r>
            <a:endParaRPr lang="en-US" sz="2000" dirty="0"/>
          </a:p>
          <a:p>
            <a:pPr lvl="0" algn="just">
              <a:buFontTx/>
              <a:buChar char="-"/>
            </a:pPr>
            <a:r>
              <a:rPr lang="vi-VN" sz="2000" dirty="0" smtClean="0"/>
              <a:t>Mở </a:t>
            </a:r>
            <a:r>
              <a:rPr lang="vi-VN" sz="2000" dirty="0"/>
              <a:t>cửa sổ dòng lệnh bằng tổ hợp phím Window+R và gõ vào lệnh cmd và nhấn Ok</a:t>
            </a:r>
            <a:r>
              <a:rPr lang="vi-VN" sz="2000" dirty="0" smtClean="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666975" y="2280103"/>
            <a:ext cx="3810000" cy="1962150"/>
          </a:xfrm>
          <a:prstGeom prst="rect">
            <a:avLst/>
          </a:prstGeom>
        </p:spPr>
      </p:pic>
    </p:spTree>
    <p:extLst>
      <p:ext uri="{BB962C8B-B14F-4D97-AF65-F5344CB8AC3E}">
        <p14:creationId xmlns:p14="http://schemas.microsoft.com/office/powerpoint/2010/main" val="593658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BƯỚC 2: CÀI ĐẶT SQLITE</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vi-VN" sz="2000" dirty="0"/>
              <a:t>Tại cửa sổ dòng lệnh (</a:t>
            </a:r>
            <a:r>
              <a:rPr lang="vi-VN" sz="2000" b="1" dirty="0"/>
              <a:t>Command Line</a:t>
            </a:r>
            <a:r>
              <a:rPr lang="vi-VN" sz="2000" dirty="0"/>
              <a:t>) dùng lệnh cd chuyển đến  C:\sqlite và gõ vào lệnh sqlite3, kết quả như màn hình bên dưới là dấu nhắc lệnh của SQLite, tại đây chúng ta bắt đầu thực hiện các lệnh của SQLite.</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633107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909"/>
        <p:cNvGrpSpPr/>
        <p:nvPr/>
      </p:nvGrpSpPr>
      <p:grpSpPr>
        <a:xfrm>
          <a:off x="0" y="0"/>
          <a:ext cx="0" cy="0"/>
          <a:chOff x="0" y="0"/>
          <a:chExt cx="0" cy="0"/>
        </a:xfrm>
      </p:grpSpPr>
      <p:sp>
        <p:nvSpPr>
          <p:cNvPr id="910" name="Google Shape;910;p3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grpSp>
        <p:nvGrpSpPr>
          <p:cNvPr id="911" name="Google Shape;911;p34"/>
          <p:cNvGrpSpPr/>
          <p:nvPr/>
        </p:nvGrpSpPr>
        <p:grpSpPr>
          <a:xfrm>
            <a:off x="2300899" y="888867"/>
            <a:ext cx="4542205" cy="2661224"/>
            <a:chOff x="1177450" y="241631"/>
            <a:chExt cx="6173152" cy="3616776"/>
          </a:xfrm>
        </p:grpSpPr>
        <p:sp>
          <p:nvSpPr>
            <p:cNvPr id="912" name="Google Shape;912;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4"/>
          <p:cNvSpPr txBox="1">
            <a:spLocks noGrp="1"/>
          </p:cNvSpPr>
          <p:nvPr>
            <p:ph type="body" idx="4294967295"/>
          </p:nvPr>
        </p:nvSpPr>
        <p:spPr>
          <a:xfrm>
            <a:off x="770550" y="3770431"/>
            <a:ext cx="7607100" cy="802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800" b="1" dirty="0" smtClean="0">
                <a:latin typeface="Amatic SC"/>
                <a:ea typeface="Amatic SC"/>
                <a:cs typeface="Amatic SC"/>
                <a:sym typeface="Amatic SC"/>
              </a:rPr>
              <a:t>MÀN HÌNH COMMAND LINE TRONG WINDOWS THAO TÁC SQLITE</a:t>
            </a:r>
            <a:endParaRPr sz="1800" b="1" dirty="0" smtClean="0">
              <a:latin typeface="Amatic SC"/>
              <a:ea typeface="Amatic SC"/>
              <a:cs typeface="Amatic SC"/>
              <a:sym typeface="Amatic SC"/>
            </a:endParaRPr>
          </a:p>
          <a:p>
            <a:pPr marL="114300" lvl="0" indent="0" algn="ctr">
              <a:buNone/>
            </a:pPr>
            <a:r>
              <a:rPr lang="vi-VN" sz="1400" dirty="0"/>
              <a:t>Để có thể gõ lệnh sqlite3 mà không cần phải di chuyển đến thư mục làm việc hiện hành là C:\sqlite, chúng ta thêm C:\&gt;sqlite trong biến môi trường PATH.</a:t>
            </a:r>
            <a:endParaRPr lang="en-US" sz="1400" dirty="0"/>
          </a:p>
        </p:txBody>
      </p:sp>
      <p:pic>
        <p:nvPicPr>
          <p:cNvPr id="917" name="Google Shape;917;p34"/>
          <p:cNvPicPr preferRelativeResize="0"/>
          <p:nvPr/>
        </p:nvPicPr>
        <p:blipFill>
          <a:blip r:embed="rId3">
            <a:extLst>
              <a:ext uri="{28A0092B-C50C-407E-A947-70E740481C1C}">
                <a14:useLocalDpi xmlns:a14="http://schemas.microsoft.com/office/drawing/2010/main" val="0"/>
              </a:ext>
            </a:extLst>
          </a:blip>
          <a:stretch>
            <a:fillRect/>
          </a:stretch>
        </p:blipFill>
        <p:spPr>
          <a:xfrm>
            <a:off x="2806700" y="1023257"/>
            <a:ext cx="3530550" cy="2236462"/>
          </a:xfrm>
          <a:prstGeom prst="rect">
            <a:avLst/>
          </a:prstGeom>
          <a:noFill/>
          <a:ln>
            <a:noFill/>
          </a:ln>
        </p:spPr>
      </p:pic>
    </p:spTree>
    <p:extLst>
      <p:ext uri="{BB962C8B-B14F-4D97-AF65-F5344CB8AC3E}">
        <p14:creationId xmlns:p14="http://schemas.microsoft.com/office/powerpoint/2010/main" val="1798836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1.3 CÀI ĐẶT CÔNG CỤ</a:t>
            </a:r>
          </a:p>
          <a:p>
            <a:pPr marL="0" lvl="0" indent="0" algn="ctr" rtl="0">
              <a:spcBef>
                <a:spcPts val="0"/>
              </a:spcBef>
              <a:spcAft>
                <a:spcPts val="0"/>
              </a:spcAft>
              <a:buNone/>
            </a:pPr>
            <a:r>
              <a:rPr lang="en" dirty="0" smtClean="0"/>
              <a:t>SQLITE ADMINISTRATOR</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476411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CÀI ĐẶT CÔNG CỤ SQLITE ADMINISTRATOR</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vi-VN" sz="2000" dirty="0" smtClean="0"/>
              <a:t>Nguyên </a:t>
            </a:r>
            <a:r>
              <a:rPr lang="vi-VN" sz="2000" dirty="0"/>
              <a:t>bản của SQLite là chúng ta phải thực hiện trên giao diện Command Line. Tuy nhiên, hiện nay có rất nhiều công cụ hỗ trợ quản lý, thao tác, cơ sở dữ liệu SQLite bằng giao diện đồ họa. Điển hình gồm: SQLite Administrator, DB Browser for SQLite, SQLite Studio, Plug in SQLite Manager trong Firefox, SQLite Expert, .v.v</a:t>
            </a:r>
            <a:r>
              <a:rPr lang="vi-VN" sz="2000" dirty="0" smtClean="0"/>
              <a:t>.</a:t>
            </a:r>
            <a:endParaRPr lang="en-US" sz="2000" dirty="0"/>
          </a:p>
          <a:p>
            <a:pPr algn="just">
              <a:buFontTx/>
              <a:buChar char="-"/>
            </a:pPr>
            <a:r>
              <a:rPr lang="vi-VN" sz="2000" dirty="0" smtClean="0"/>
              <a:t>Trong </a:t>
            </a:r>
            <a:r>
              <a:rPr lang="vi-VN" sz="2000" dirty="0"/>
              <a:t>tài liệu này, chúng ta chọn công cụ SQLite Administrator để thao tác cơ sở dữ liệu trên SQLite. Vì công cụ SQLite Administrator có giao diện thân thiện với người dùng, dễ dàng sử dụng, hỗ trợ nhiều chức năng</a:t>
            </a:r>
            <a:r>
              <a:rPr lang="vi-VN" sz="2000" dirty="0" smtClean="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73970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CÀI ĐẶT CÔNG CỤ SQLITE ADMINISTRATOR</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vi-VN" sz="2000" dirty="0"/>
              <a:t>Để thực hiện cài đặt và sử dụng công cụ SQLite Administrator chúng ta thực hiện tải phần mềm SQLite Administrator từ trang chủ và thực hiện giải nén để sử dụng theo từng bước cụ thể như sau:</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959386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BƯỚC 1: TẢI SQLITE ADMINISTRATOR</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vi-VN" sz="2000" dirty="0" smtClean="0"/>
              <a:t>Để </a:t>
            </a:r>
            <a:r>
              <a:rPr lang="vi-VN" sz="2000" dirty="0"/>
              <a:t>tải SQLite Administrator, chúng ta chỉ cần truy cập vào trang chủ SQLite Administrator và tải SQLite Administrator về máy của mình như sau</a:t>
            </a:r>
            <a:r>
              <a:rPr lang="vi-VN" sz="2000" dirty="0" smtClean="0"/>
              <a:t>:</a:t>
            </a:r>
            <a:endParaRPr lang="en-US" sz="2000" dirty="0"/>
          </a:p>
          <a:p>
            <a:pPr lvl="0" algn="just">
              <a:buFontTx/>
              <a:buChar char="-"/>
            </a:pPr>
            <a:r>
              <a:rPr lang="vi-VN" sz="2000" dirty="0" smtClean="0"/>
              <a:t>Truy </a:t>
            </a:r>
            <a:r>
              <a:rPr lang="vi-VN" sz="2000" dirty="0"/>
              <a:t>cập trang web: </a:t>
            </a:r>
            <a:r>
              <a:rPr lang="vi-VN" sz="2000" u="sng" dirty="0">
                <a:hlinkClick r:id="rId3"/>
              </a:rPr>
              <a:t>https://sqliteadmin.orbmu2k.de</a:t>
            </a:r>
            <a:r>
              <a:rPr lang="vi-VN" sz="2000" u="sng" dirty="0" smtClean="0">
                <a:hlinkClick r:id="rId3"/>
              </a:rPr>
              <a:t>/</a:t>
            </a:r>
            <a:endParaRPr lang="en-US" sz="2000" u="sng"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895095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909"/>
        <p:cNvGrpSpPr/>
        <p:nvPr/>
      </p:nvGrpSpPr>
      <p:grpSpPr>
        <a:xfrm>
          <a:off x="0" y="0"/>
          <a:ext cx="0" cy="0"/>
          <a:chOff x="0" y="0"/>
          <a:chExt cx="0" cy="0"/>
        </a:xfrm>
      </p:grpSpPr>
      <p:sp>
        <p:nvSpPr>
          <p:cNvPr id="910" name="Google Shape;910;p3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grpSp>
        <p:nvGrpSpPr>
          <p:cNvPr id="911" name="Google Shape;911;p34"/>
          <p:cNvGrpSpPr/>
          <p:nvPr/>
        </p:nvGrpSpPr>
        <p:grpSpPr>
          <a:xfrm>
            <a:off x="2300899" y="888867"/>
            <a:ext cx="4542205" cy="2661224"/>
            <a:chOff x="1177450" y="241631"/>
            <a:chExt cx="6173152" cy="3616776"/>
          </a:xfrm>
        </p:grpSpPr>
        <p:sp>
          <p:nvSpPr>
            <p:cNvPr id="912" name="Google Shape;912;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4"/>
          <p:cNvSpPr txBox="1">
            <a:spLocks noGrp="1"/>
          </p:cNvSpPr>
          <p:nvPr>
            <p:ph type="body" idx="4294967295"/>
          </p:nvPr>
        </p:nvSpPr>
        <p:spPr>
          <a:xfrm>
            <a:off x="770550" y="3770431"/>
            <a:ext cx="7607100" cy="802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800" b="1" dirty="0" smtClean="0">
                <a:latin typeface="Amatic SC"/>
                <a:ea typeface="Amatic SC"/>
                <a:cs typeface="Amatic SC"/>
                <a:sym typeface="Amatic SC"/>
              </a:rPr>
              <a:t>CỬA SỔ CHỨA LINK TẢI SQLITE ADMINISTRATOR</a:t>
            </a:r>
            <a:endParaRPr sz="1800" b="1" dirty="0" smtClean="0">
              <a:latin typeface="Amatic SC"/>
              <a:ea typeface="Amatic SC"/>
              <a:cs typeface="Amatic SC"/>
              <a:sym typeface="Amatic SC"/>
            </a:endParaRPr>
          </a:p>
          <a:p>
            <a:pPr marL="114300" lvl="0" indent="0" algn="ctr">
              <a:buNone/>
            </a:pPr>
            <a:r>
              <a:rPr lang="vi-VN" sz="1400" dirty="0"/>
              <a:t>SQLite Administrator chỉ hỗ trợ trên nền tảng Windows. Chúng ta có thể tải xuống để sử dụng.</a:t>
            </a:r>
            <a:endParaRPr lang="en-US" sz="1400" dirty="0"/>
          </a:p>
        </p:txBody>
      </p:sp>
      <p:pic>
        <p:nvPicPr>
          <p:cNvPr id="917" name="Google Shape;917;p34"/>
          <p:cNvPicPr preferRelativeResize="0"/>
          <p:nvPr/>
        </p:nvPicPr>
        <p:blipFill>
          <a:blip r:embed="rId3">
            <a:extLst>
              <a:ext uri="{28A0092B-C50C-407E-A947-70E740481C1C}">
                <a14:useLocalDpi xmlns:a14="http://schemas.microsoft.com/office/drawing/2010/main" val="0"/>
              </a:ext>
            </a:extLst>
          </a:blip>
          <a:stretch>
            <a:fillRect/>
          </a:stretch>
        </p:blipFill>
        <p:spPr>
          <a:xfrm>
            <a:off x="2806700" y="1023257"/>
            <a:ext cx="3530550" cy="2236462"/>
          </a:xfrm>
          <a:prstGeom prst="rect">
            <a:avLst/>
          </a:prstGeom>
          <a:noFill/>
          <a:ln>
            <a:noFill/>
          </a:ln>
        </p:spPr>
      </p:pic>
    </p:spTree>
    <p:extLst>
      <p:ext uri="{BB962C8B-B14F-4D97-AF65-F5344CB8AC3E}">
        <p14:creationId xmlns:p14="http://schemas.microsoft.com/office/powerpoint/2010/main" val="4030680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THÀNH VIÊN NHÓM 4</a:t>
            </a:r>
            <a:endParaRPr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9" name="Group 8"/>
          <p:cNvGrpSpPr/>
          <p:nvPr/>
        </p:nvGrpSpPr>
        <p:grpSpPr>
          <a:xfrm>
            <a:off x="848975" y="1181100"/>
            <a:ext cx="7305484" cy="3099120"/>
            <a:chOff x="848975" y="1181100"/>
            <a:chExt cx="7305484" cy="3099120"/>
          </a:xfrm>
        </p:grpSpPr>
        <p:grpSp>
          <p:nvGrpSpPr>
            <p:cNvPr id="8" name="Group 7"/>
            <p:cNvGrpSpPr/>
            <p:nvPr/>
          </p:nvGrpSpPr>
          <p:grpSpPr>
            <a:xfrm>
              <a:off x="3827375" y="1181100"/>
              <a:ext cx="1489200" cy="1379220"/>
              <a:chOff x="855300" y="2049780"/>
              <a:chExt cx="1489200" cy="1379220"/>
            </a:xfrm>
          </p:grpSpPr>
          <p:pic>
            <p:nvPicPr>
              <p:cNvPr id="36" name="Google Shape;1103;p45"/>
              <p:cNvPicPr preferRelativeResize="0"/>
              <p:nvPr/>
            </p:nvPicPr>
            <p:blipFill>
              <a:blip r:embed="rId3">
                <a:extLst>
                  <a:ext uri="{28A0092B-C50C-407E-A947-70E740481C1C}">
                    <a14:useLocalDpi xmlns:a14="http://schemas.microsoft.com/office/drawing/2010/main" val="0"/>
                  </a:ext>
                </a:extLst>
              </a:blip>
              <a:stretch>
                <a:fillRect/>
              </a:stretch>
            </p:blipFill>
            <p:spPr>
              <a:xfrm>
                <a:off x="1157342" y="2049780"/>
                <a:ext cx="885116" cy="909590"/>
              </a:xfrm>
              <a:prstGeom prst="ellipse">
                <a:avLst/>
              </a:prstGeom>
              <a:noFill/>
              <a:ln>
                <a:noFill/>
              </a:ln>
            </p:spPr>
          </p:pic>
          <p:sp>
            <p:nvSpPr>
              <p:cNvPr id="37" name="Google Shape;1104;p45"/>
              <p:cNvSpPr txBox="1"/>
              <p:nvPr/>
            </p:nvSpPr>
            <p:spPr>
              <a:xfrm>
                <a:off x="855300" y="3043190"/>
                <a:ext cx="1489200" cy="38581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Quicksand"/>
                    <a:ea typeface="Quicksand"/>
                    <a:cs typeface="Quicksand"/>
                    <a:sym typeface="Quicksand"/>
                  </a:rPr>
                  <a:t>PHẠM NGUYỄN</a:t>
                </a:r>
              </a:p>
              <a:p>
                <a:pPr marL="0" lvl="0" indent="0" algn="ctr" rtl="0">
                  <a:spcBef>
                    <a:spcPts val="0"/>
                  </a:spcBef>
                  <a:spcAft>
                    <a:spcPts val="0"/>
                  </a:spcAft>
                  <a:buNone/>
                </a:pPr>
                <a:r>
                  <a:rPr lang="en" sz="1200" b="1" dirty="0" smtClean="0">
                    <a:solidFill>
                      <a:schemeClr val="dk1"/>
                    </a:solidFill>
                    <a:latin typeface="Quicksand"/>
                    <a:ea typeface="Quicksand"/>
                    <a:cs typeface="Quicksand"/>
                    <a:sym typeface="Quicksand"/>
                  </a:rPr>
                  <a:t>DUY KHANG</a:t>
                </a:r>
                <a:endParaRPr dirty="0" smtClean="0">
                  <a:latin typeface="Quicksand"/>
                  <a:ea typeface="Quicksand"/>
                  <a:cs typeface="Quicksand"/>
                  <a:sym typeface="Quicksand"/>
                </a:endParaRPr>
              </a:p>
            </p:txBody>
          </p:sp>
        </p:grpSp>
        <p:grpSp>
          <p:nvGrpSpPr>
            <p:cNvPr id="39" name="Group 38"/>
            <p:cNvGrpSpPr/>
            <p:nvPr/>
          </p:nvGrpSpPr>
          <p:grpSpPr>
            <a:xfrm>
              <a:off x="4431459" y="2901000"/>
              <a:ext cx="1489200" cy="1379220"/>
              <a:chOff x="1459384" y="1985305"/>
              <a:chExt cx="1489200" cy="1379220"/>
            </a:xfrm>
          </p:grpSpPr>
          <p:pic>
            <p:nvPicPr>
              <p:cNvPr id="40" name="Google Shape;1103;p45"/>
              <p:cNvPicPr preferRelativeResize="0"/>
              <p:nvPr/>
            </p:nvPicPr>
            <p:blipFill>
              <a:blip r:embed="rId3">
                <a:extLst>
                  <a:ext uri="{28A0092B-C50C-407E-A947-70E740481C1C}">
                    <a14:useLocalDpi xmlns:a14="http://schemas.microsoft.com/office/drawing/2010/main" val="0"/>
                  </a:ext>
                </a:extLst>
              </a:blip>
              <a:stretch>
                <a:fillRect/>
              </a:stretch>
            </p:blipFill>
            <p:spPr>
              <a:xfrm>
                <a:off x="1761426" y="1985305"/>
                <a:ext cx="885116" cy="909590"/>
              </a:xfrm>
              <a:prstGeom prst="ellipse">
                <a:avLst/>
              </a:prstGeom>
              <a:noFill/>
              <a:ln>
                <a:noFill/>
              </a:ln>
            </p:spPr>
          </p:pic>
          <p:sp>
            <p:nvSpPr>
              <p:cNvPr id="41" name="Google Shape;1104;p45"/>
              <p:cNvSpPr txBox="1"/>
              <p:nvPr/>
            </p:nvSpPr>
            <p:spPr>
              <a:xfrm>
                <a:off x="1459384" y="2978715"/>
                <a:ext cx="1489200" cy="38581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Quicksand"/>
                    <a:ea typeface="Quicksand"/>
                    <a:cs typeface="Quicksand"/>
                    <a:sym typeface="Quicksand"/>
                  </a:rPr>
                  <a:t>ĐOÀN NHÃ TRÂN</a:t>
                </a:r>
                <a:endParaRPr dirty="0" smtClean="0">
                  <a:latin typeface="Quicksand"/>
                  <a:ea typeface="Quicksand"/>
                  <a:cs typeface="Quicksand"/>
                  <a:sym typeface="Quicksand"/>
                </a:endParaRPr>
              </a:p>
            </p:txBody>
          </p:sp>
        </p:grpSp>
        <p:grpSp>
          <p:nvGrpSpPr>
            <p:cNvPr id="45" name="Group 44"/>
            <p:cNvGrpSpPr/>
            <p:nvPr/>
          </p:nvGrpSpPr>
          <p:grpSpPr>
            <a:xfrm>
              <a:off x="2338175" y="1181100"/>
              <a:ext cx="1489200" cy="1379220"/>
              <a:chOff x="855300" y="2049780"/>
              <a:chExt cx="1489200" cy="1379220"/>
            </a:xfrm>
          </p:grpSpPr>
          <p:pic>
            <p:nvPicPr>
              <p:cNvPr id="46" name="Google Shape;1103;p45"/>
              <p:cNvPicPr preferRelativeResize="0"/>
              <p:nvPr/>
            </p:nvPicPr>
            <p:blipFill>
              <a:blip r:embed="rId3">
                <a:extLst>
                  <a:ext uri="{28A0092B-C50C-407E-A947-70E740481C1C}">
                    <a14:useLocalDpi xmlns:a14="http://schemas.microsoft.com/office/drawing/2010/main" val="0"/>
                  </a:ext>
                </a:extLst>
              </a:blip>
              <a:stretch>
                <a:fillRect/>
              </a:stretch>
            </p:blipFill>
            <p:spPr>
              <a:xfrm>
                <a:off x="1157342" y="2049780"/>
                <a:ext cx="885116" cy="909590"/>
              </a:xfrm>
              <a:prstGeom prst="ellipse">
                <a:avLst/>
              </a:prstGeom>
              <a:noFill/>
              <a:ln>
                <a:noFill/>
              </a:ln>
            </p:spPr>
          </p:pic>
          <p:sp>
            <p:nvSpPr>
              <p:cNvPr id="47" name="Google Shape;1104;p45"/>
              <p:cNvSpPr txBox="1"/>
              <p:nvPr/>
            </p:nvSpPr>
            <p:spPr>
              <a:xfrm>
                <a:off x="855300" y="3043190"/>
                <a:ext cx="1489200" cy="38581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Quicksand"/>
                    <a:ea typeface="Quicksand"/>
                    <a:cs typeface="Quicksand"/>
                    <a:sym typeface="Quicksand"/>
                  </a:rPr>
                  <a:t>HUỲNH THANH TUẤN</a:t>
                </a:r>
              </a:p>
            </p:txBody>
          </p:sp>
        </p:grpSp>
        <p:grpSp>
          <p:nvGrpSpPr>
            <p:cNvPr id="48" name="Group 47"/>
            <p:cNvGrpSpPr/>
            <p:nvPr/>
          </p:nvGrpSpPr>
          <p:grpSpPr>
            <a:xfrm>
              <a:off x="2942259" y="2901000"/>
              <a:ext cx="1489200" cy="1379220"/>
              <a:chOff x="1459384" y="1985305"/>
              <a:chExt cx="1489200" cy="1379220"/>
            </a:xfrm>
          </p:grpSpPr>
          <p:pic>
            <p:nvPicPr>
              <p:cNvPr id="49" name="Google Shape;1103;p45"/>
              <p:cNvPicPr preferRelativeResize="0"/>
              <p:nvPr/>
            </p:nvPicPr>
            <p:blipFill>
              <a:blip r:embed="rId3">
                <a:extLst>
                  <a:ext uri="{28A0092B-C50C-407E-A947-70E740481C1C}">
                    <a14:useLocalDpi xmlns:a14="http://schemas.microsoft.com/office/drawing/2010/main" val="0"/>
                  </a:ext>
                </a:extLst>
              </a:blip>
              <a:stretch>
                <a:fillRect/>
              </a:stretch>
            </p:blipFill>
            <p:spPr>
              <a:xfrm>
                <a:off x="1761426" y="1985305"/>
                <a:ext cx="885116" cy="909590"/>
              </a:xfrm>
              <a:prstGeom prst="ellipse">
                <a:avLst/>
              </a:prstGeom>
              <a:noFill/>
              <a:ln>
                <a:noFill/>
              </a:ln>
            </p:spPr>
          </p:pic>
          <p:sp>
            <p:nvSpPr>
              <p:cNvPr id="50" name="Google Shape;1104;p45"/>
              <p:cNvSpPr txBox="1"/>
              <p:nvPr/>
            </p:nvSpPr>
            <p:spPr>
              <a:xfrm>
                <a:off x="1459384" y="2978715"/>
                <a:ext cx="1489200" cy="38581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Quicksand"/>
                    <a:ea typeface="Quicksand"/>
                    <a:cs typeface="Quicksand"/>
                    <a:sym typeface="Quicksand"/>
                  </a:rPr>
                  <a:t>NGUYỄN HÀ NGUYÊN ANH</a:t>
                </a:r>
                <a:endParaRPr dirty="0" smtClean="0">
                  <a:latin typeface="Quicksand"/>
                  <a:ea typeface="Quicksand"/>
                  <a:cs typeface="Quicksand"/>
                  <a:sym typeface="Quicksand"/>
                </a:endParaRPr>
              </a:p>
            </p:txBody>
          </p:sp>
        </p:grpSp>
        <p:grpSp>
          <p:nvGrpSpPr>
            <p:cNvPr id="51" name="Group 50"/>
            <p:cNvGrpSpPr/>
            <p:nvPr/>
          </p:nvGrpSpPr>
          <p:grpSpPr>
            <a:xfrm>
              <a:off x="5316575" y="1181100"/>
              <a:ext cx="1489200" cy="1379220"/>
              <a:chOff x="855300" y="2049780"/>
              <a:chExt cx="1489200" cy="1379220"/>
            </a:xfrm>
          </p:grpSpPr>
          <p:pic>
            <p:nvPicPr>
              <p:cNvPr id="52" name="Google Shape;1103;p45"/>
              <p:cNvPicPr preferRelativeResize="0"/>
              <p:nvPr/>
            </p:nvPicPr>
            <p:blipFill>
              <a:blip r:embed="rId3">
                <a:extLst>
                  <a:ext uri="{28A0092B-C50C-407E-A947-70E740481C1C}">
                    <a14:useLocalDpi xmlns:a14="http://schemas.microsoft.com/office/drawing/2010/main" val="0"/>
                  </a:ext>
                </a:extLst>
              </a:blip>
              <a:stretch>
                <a:fillRect/>
              </a:stretch>
            </p:blipFill>
            <p:spPr>
              <a:xfrm>
                <a:off x="1157342" y="2049780"/>
                <a:ext cx="885116" cy="909590"/>
              </a:xfrm>
              <a:prstGeom prst="ellipse">
                <a:avLst/>
              </a:prstGeom>
              <a:noFill/>
              <a:ln>
                <a:noFill/>
              </a:ln>
            </p:spPr>
          </p:pic>
          <p:sp>
            <p:nvSpPr>
              <p:cNvPr id="53" name="Google Shape;1104;p45"/>
              <p:cNvSpPr txBox="1"/>
              <p:nvPr/>
            </p:nvSpPr>
            <p:spPr>
              <a:xfrm>
                <a:off x="855300" y="3043190"/>
                <a:ext cx="1489200" cy="38581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Quicksand"/>
                    <a:ea typeface="Quicksand"/>
                    <a:cs typeface="Quicksand"/>
                    <a:sym typeface="Quicksand"/>
                  </a:rPr>
                  <a:t>TRẦN KHÂM HẢI</a:t>
                </a:r>
                <a:endParaRPr dirty="0" smtClean="0">
                  <a:latin typeface="Quicksand"/>
                  <a:ea typeface="Quicksand"/>
                  <a:cs typeface="Quicksand"/>
                  <a:sym typeface="Quicksand"/>
                </a:endParaRPr>
              </a:p>
            </p:txBody>
          </p:sp>
        </p:grpSp>
        <p:grpSp>
          <p:nvGrpSpPr>
            <p:cNvPr id="54" name="Group 53"/>
            <p:cNvGrpSpPr/>
            <p:nvPr/>
          </p:nvGrpSpPr>
          <p:grpSpPr>
            <a:xfrm>
              <a:off x="5920659" y="2901000"/>
              <a:ext cx="1489200" cy="1379220"/>
              <a:chOff x="1459384" y="1985305"/>
              <a:chExt cx="1489200" cy="1379220"/>
            </a:xfrm>
          </p:grpSpPr>
          <p:pic>
            <p:nvPicPr>
              <p:cNvPr id="55" name="Google Shape;1103;p45"/>
              <p:cNvPicPr preferRelativeResize="0"/>
              <p:nvPr/>
            </p:nvPicPr>
            <p:blipFill>
              <a:blip r:embed="rId3">
                <a:extLst>
                  <a:ext uri="{28A0092B-C50C-407E-A947-70E740481C1C}">
                    <a14:useLocalDpi xmlns:a14="http://schemas.microsoft.com/office/drawing/2010/main" val="0"/>
                  </a:ext>
                </a:extLst>
              </a:blip>
              <a:stretch>
                <a:fillRect/>
              </a:stretch>
            </p:blipFill>
            <p:spPr>
              <a:xfrm>
                <a:off x="1761426" y="1985305"/>
                <a:ext cx="885116" cy="909590"/>
              </a:xfrm>
              <a:prstGeom prst="ellipse">
                <a:avLst/>
              </a:prstGeom>
              <a:noFill/>
              <a:ln>
                <a:noFill/>
              </a:ln>
            </p:spPr>
          </p:pic>
          <p:sp>
            <p:nvSpPr>
              <p:cNvPr id="56" name="Google Shape;1104;p45"/>
              <p:cNvSpPr txBox="1"/>
              <p:nvPr/>
            </p:nvSpPr>
            <p:spPr>
              <a:xfrm>
                <a:off x="1459384" y="2978715"/>
                <a:ext cx="1489200" cy="38581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Quicksand"/>
                    <a:ea typeface="Quicksand"/>
                    <a:cs typeface="Quicksand"/>
                    <a:sym typeface="Quicksand"/>
                  </a:rPr>
                  <a:t>TRƯƠNG THỊ</a:t>
                </a:r>
              </a:p>
              <a:p>
                <a:pPr marL="0" lvl="0" indent="0" algn="ctr" rtl="0">
                  <a:spcBef>
                    <a:spcPts val="0"/>
                  </a:spcBef>
                  <a:spcAft>
                    <a:spcPts val="0"/>
                  </a:spcAft>
                  <a:buNone/>
                </a:pPr>
                <a:r>
                  <a:rPr lang="en" sz="1200" b="1" dirty="0" smtClean="0">
                    <a:solidFill>
                      <a:schemeClr val="dk1"/>
                    </a:solidFill>
                    <a:latin typeface="Quicksand"/>
                    <a:ea typeface="Quicksand"/>
                    <a:cs typeface="Quicksand"/>
                    <a:sym typeface="Quicksand"/>
                  </a:rPr>
                  <a:t>HẢI YẾN</a:t>
                </a:r>
                <a:endParaRPr dirty="0" smtClean="0">
                  <a:latin typeface="Quicksand"/>
                  <a:ea typeface="Quicksand"/>
                  <a:cs typeface="Quicksand"/>
                  <a:sym typeface="Quicksand"/>
                </a:endParaRPr>
              </a:p>
            </p:txBody>
          </p:sp>
        </p:grpSp>
        <p:grpSp>
          <p:nvGrpSpPr>
            <p:cNvPr id="57" name="Group 56"/>
            <p:cNvGrpSpPr/>
            <p:nvPr/>
          </p:nvGrpSpPr>
          <p:grpSpPr>
            <a:xfrm>
              <a:off x="848975" y="1181100"/>
              <a:ext cx="1489200" cy="1379220"/>
              <a:chOff x="855300" y="2049780"/>
              <a:chExt cx="1489200" cy="1379220"/>
            </a:xfrm>
          </p:grpSpPr>
          <p:pic>
            <p:nvPicPr>
              <p:cNvPr id="58" name="Google Shape;1103;p45"/>
              <p:cNvPicPr preferRelativeResize="0"/>
              <p:nvPr/>
            </p:nvPicPr>
            <p:blipFill>
              <a:blip r:embed="rId3">
                <a:extLst>
                  <a:ext uri="{28A0092B-C50C-407E-A947-70E740481C1C}">
                    <a14:useLocalDpi xmlns:a14="http://schemas.microsoft.com/office/drawing/2010/main" val="0"/>
                  </a:ext>
                </a:extLst>
              </a:blip>
              <a:stretch>
                <a:fillRect/>
              </a:stretch>
            </p:blipFill>
            <p:spPr>
              <a:xfrm>
                <a:off x="1157342" y="2049780"/>
                <a:ext cx="885116" cy="909590"/>
              </a:xfrm>
              <a:prstGeom prst="ellipse">
                <a:avLst/>
              </a:prstGeom>
              <a:noFill/>
              <a:ln>
                <a:noFill/>
              </a:ln>
            </p:spPr>
          </p:pic>
          <p:sp>
            <p:nvSpPr>
              <p:cNvPr id="59" name="Google Shape;1104;p45"/>
              <p:cNvSpPr txBox="1"/>
              <p:nvPr/>
            </p:nvSpPr>
            <p:spPr>
              <a:xfrm>
                <a:off x="855300" y="3043190"/>
                <a:ext cx="1489200" cy="385810"/>
              </a:xfrm>
              <a:prstGeom prst="rect">
                <a:avLst/>
              </a:prstGeom>
              <a:noFill/>
              <a:ln>
                <a:noFill/>
              </a:ln>
            </p:spPr>
            <p:txBody>
              <a:bodyPr spcFirstLastPara="1" wrap="square" lIns="0" tIns="0" rIns="0" bIns="0" anchor="t" anchorCtr="0">
                <a:noAutofit/>
              </a:bodyPr>
              <a:lstStyle/>
              <a:p>
                <a:pPr lvl="0" algn="ctr"/>
                <a:r>
                  <a:rPr lang="en" sz="1200" b="1" dirty="0">
                    <a:solidFill>
                      <a:schemeClr val="dk1"/>
                    </a:solidFill>
                    <a:latin typeface="Quicksand"/>
                    <a:ea typeface="Quicksand"/>
                    <a:cs typeface="Quicksand"/>
                    <a:sym typeface="Quicksand"/>
                  </a:rPr>
                  <a:t>Hoàng Nguyễn Phương </a:t>
                </a:r>
                <a:r>
                  <a:rPr lang="en" sz="1200" b="1" dirty="0" smtClean="0">
                    <a:solidFill>
                      <a:schemeClr val="dk1"/>
                    </a:solidFill>
                    <a:latin typeface="Quicksand"/>
                    <a:ea typeface="Quicksand"/>
                    <a:cs typeface="Quicksand"/>
                    <a:sym typeface="Quicksand"/>
                  </a:rPr>
                  <a:t>Khanh</a:t>
                </a:r>
                <a:endParaRPr dirty="0" smtClean="0">
                  <a:latin typeface="Quicksand"/>
                  <a:ea typeface="Quicksand"/>
                  <a:cs typeface="Quicksand"/>
                  <a:sym typeface="Quicksand"/>
                </a:endParaRPr>
              </a:p>
            </p:txBody>
          </p:sp>
        </p:grpSp>
        <p:grpSp>
          <p:nvGrpSpPr>
            <p:cNvPr id="60" name="Group 59"/>
            <p:cNvGrpSpPr/>
            <p:nvPr/>
          </p:nvGrpSpPr>
          <p:grpSpPr>
            <a:xfrm>
              <a:off x="1453059" y="2901000"/>
              <a:ext cx="1489200" cy="1379220"/>
              <a:chOff x="1459384" y="1985305"/>
              <a:chExt cx="1489200" cy="1379220"/>
            </a:xfrm>
          </p:grpSpPr>
          <p:pic>
            <p:nvPicPr>
              <p:cNvPr id="61" name="Google Shape;1103;p45"/>
              <p:cNvPicPr preferRelativeResize="0"/>
              <p:nvPr/>
            </p:nvPicPr>
            <p:blipFill>
              <a:blip r:embed="rId3">
                <a:extLst>
                  <a:ext uri="{28A0092B-C50C-407E-A947-70E740481C1C}">
                    <a14:useLocalDpi xmlns:a14="http://schemas.microsoft.com/office/drawing/2010/main" val="0"/>
                  </a:ext>
                </a:extLst>
              </a:blip>
              <a:stretch>
                <a:fillRect/>
              </a:stretch>
            </p:blipFill>
            <p:spPr>
              <a:xfrm>
                <a:off x="1761426" y="1985305"/>
                <a:ext cx="885116" cy="909590"/>
              </a:xfrm>
              <a:prstGeom prst="ellipse">
                <a:avLst/>
              </a:prstGeom>
              <a:noFill/>
              <a:ln>
                <a:noFill/>
              </a:ln>
            </p:spPr>
          </p:pic>
          <p:sp>
            <p:nvSpPr>
              <p:cNvPr id="62" name="Google Shape;1104;p45"/>
              <p:cNvSpPr txBox="1"/>
              <p:nvPr/>
            </p:nvSpPr>
            <p:spPr>
              <a:xfrm>
                <a:off x="1459384" y="2978715"/>
                <a:ext cx="1489200" cy="38581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Quicksand"/>
                    <a:ea typeface="Quicksand"/>
                    <a:cs typeface="Quicksand"/>
                    <a:sym typeface="Quicksand"/>
                  </a:rPr>
                  <a:t>TRỊNH TẤN LỘC</a:t>
                </a:r>
                <a:endParaRPr dirty="0" smtClean="0">
                  <a:latin typeface="Quicksand"/>
                  <a:ea typeface="Quicksand"/>
                  <a:cs typeface="Quicksand"/>
                  <a:sym typeface="Quicksand"/>
                </a:endParaRPr>
              </a:p>
            </p:txBody>
          </p:sp>
        </p:grpSp>
        <p:grpSp>
          <p:nvGrpSpPr>
            <p:cNvPr id="63" name="Group 62"/>
            <p:cNvGrpSpPr/>
            <p:nvPr/>
          </p:nvGrpSpPr>
          <p:grpSpPr>
            <a:xfrm>
              <a:off x="6665259" y="1181100"/>
              <a:ext cx="1489200" cy="1379220"/>
              <a:chOff x="855300" y="2049780"/>
              <a:chExt cx="1489200" cy="1379220"/>
            </a:xfrm>
          </p:grpSpPr>
          <p:pic>
            <p:nvPicPr>
              <p:cNvPr id="64" name="Google Shape;1103;p45"/>
              <p:cNvPicPr preferRelativeResize="0"/>
              <p:nvPr/>
            </p:nvPicPr>
            <p:blipFill>
              <a:blip r:embed="rId3">
                <a:extLst>
                  <a:ext uri="{28A0092B-C50C-407E-A947-70E740481C1C}">
                    <a14:useLocalDpi xmlns:a14="http://schemas.microsoft.com/office/drawing/2010/main" val="0"/>
                  </a:ext>
                </a:extLst>
              </a:blip>
              <a:stretch>
                <a:fillRect/>
              </a:stretch>
            </p:blipFill>
            <p:spPr>
              <a:xfrm>
                <a:off x="1157342" y="2049780"/>
                <a:ext cx="885116" cy="909590"/>
              </a:xfrm>
              <a:prstGeom prst="ellipse">
                <a:avLst/>
              </a:prstGeom>
              <a:noFill/>
              <a:ln>
                <a:noFill/>
              </a:ln>
            </p:spPr>
          </p:pic>
          <p:sp>
            <p:nvSpPr>
              <p:cNvPr id="65" name="Google Shape;1104;p45"/>
              <p:cNvSpPr txBox="1"/>
              <p:nvPr/>
            </p:nvSpPr>
            <p:spPr>
              <a:xfrm>
                <a:off x="855300" y="3043190"/>
                <a:ext cx="1489200" cy="38581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Quicksand"/>
                    <a:ea typeface="Quicksand"/>
                    <a:cs typeface="Quicksand"/>
                    <a:sym typeface="Quicksand"/>
                  </a:rPr>
                  <a:t>ĐỖ LÊ KHÔI</a:t>
                </a:r>
                <a:endParaRPr dirty="0" smtClean="0">
                  <a:latin typeface="Quicksand"/>
                  <a:ea typeface="Quicksand"/>
                  <a:cs typeface="Quicksand"/>
                  <a:sym typeface="Quicksand"/>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BƯỚC 2: CÀI ĐẶT SQLITE ADMINISTRATOR</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vi-VN" sz="2000" dirty="0" smtClean="0"/>
              <a:t>Để </a:t>
            </a:r>
            <a:r>
              <a:rPr lang="vi-VN" sz="2000" dirty="0"/>
              <a:t>cài đặt SQLite Administrator, thực chất chỉ là thao tác giải nén file.zip đã tải về máy tính của chúng ta trước đó và tiếp theo là chép các file đã giải nén vào một thư mục đã được tạo trước đó dành riêng cho SQLite Administrator. Chúng ta thực hiện các bước như sau</a:t>
            </a:r>
            <a:r>
              <a:rPr lang="vi-VN" sz="2000" dirty="0" smtClean="0"/>
              <a:t>:</a:t>
            </a:r>
            <a:endParaRPr lang="en-US" sz="2000" dirty="0"/>
          </a:p>
          <a:p>
            <a:pPr lvl="0" algn="just">
              <a:buFontTx/>
              <a:buChar char="-"/>
            </a:pPr>
            <a:r>
              <a:rPr lang="vi-VN" sz="2000" dirty="0" smtClean="0"/>
              <a:t>Tạo </a:t>
            </a:r>
            <a:r>
              <a:rPr lang="vi-VN" sz="2000" dirty="0"/>
              <a:t>thư mục chứa SQLite Administrator, ví dụ: C:\sqlite\SQLiteAdmin</a:t>
            </a:r>
            <a:r>
              <a:rPr lang="vi-VN" sz="2000" dirty="0" smtClean="0"/>
              <a:t>.</a:t>
            </a:r>
            <a:endParaRPr lang="en-US" sz="2000" dirty="0"/>
          </a:p>
          <a:p>
            <a:pPr algn="just">
              <a:buFontTx/>
              <a:buChar char="-"/>
            </a:pPr>
            <a:r>
              <a:rPr lang="vi-VN" sz="2000" dirty="0" smtClean="0"/>
              <a:t>Chép </a:t>
            </a:r>
            <a:r>
              <a:rPr lang="vi-VN" sz="2000" dirty="0"/>
              <a:t>tập tin vừa tải xuống (sqliteadmin.zip) vào C:\sqlite\SQLiteAdmin và giải nén</a:t>
            </a:r>
            <a:r>
              <a:rPr lang="vi-VN" sz="2000" dirty="0" smtClean="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817970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909"/>
        <p:cNvGrpSpPr/>
        <p:nvPr/>
      </p:nvGrpSpPr>
      <p:grpSpPr>
        <a:xfrm>
          <a:off x="0" y="0"/>
          <a:ext cx="0" cy="0"/>
          <a:chOff x="0" y="0"/>
          <a:chExt cx="0" cy="0"/>
        </a:xfrm>
      </p:grpSpPr>
      <p:sp>
        <p:nvSpPr>
          <p:cNvPr id="910" name="Google Shape;910;p3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grpSp>
        <p:nvGrpSpPr>
          <p:cNvPr id="911" name="Google Shape;911;p34"/>
          <p:cNvGrpSpPr/>
          <p:nvPr/>
        </p:nvGrpSpPr>
        <p:grpSpPr>
          <a:xfrm>
            <a:off x="2300899" y="888867"/>
            <a:ext cx="4542205" cy="2661224"/>
            <a:chOff x="1177450" y="241631"/>
            <a:chExt cx="6173152" cy="3616776"/>
          </a:xfrm>
        </p:grpSpPr>
        <p:sp>
          <p:nvSpPr>
            <p:cNvPr id="912" name="Google Shape;912;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4"/>
          <p:cNvSpPr txBox="1">
            <a:spLocks noGrp="1"/>
          </p:cNvSpPr>
          <p:nvPr>
            <p:ph type="body" idx="4294967295"/>
          </p:nvPr>
        </p:nvSpPr>
        <p:spPr>
          <a:xfrm>
            <a:off x="770550" y="3770431"/>
            <a:ext cx="7607100" cy="802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800" b="1" dirty="0" smtClean="0">
                <a:latin typeface="Amatic SC"/>
                <a:ea typeface="Amatic SC"/>
                <a:cs typeface="Amatic SC"/>
                <a:sym typeface="Amatic SC"/>
              </a:rPr>
              <a:t>GIAO DIỆN PHẦN MỀM SQLITE ADMINISTRATOR</a:t>
            </a:r>
            <a:endParaRPr sz="1800" b="1" dirty="0" smtClean="0">
              <a:latin typeface="Amatic SC"/>
              <a:ea typeface="Amatic SC"/>
              <a:cs typeface="Amatic SC"/>
              <a:sym typeface="Amatic SC"/>
            </a:endParaRPr>
          </a:p>
          <a:p>
            <a:pPr marL="114300" lvl="0" indent="0" algn="ctr">
              <a:buNone/>
            </a:pPr>
            <a:r>
              <a:rPr lang="vi-VN" sz="1400" dirty="0"/>
              <a:t>Tập tin sqliteadmin.exe là chương trình SQLite Administrator, chúng ta khởi động phần mềm có giao diện như sau:</a:t>
            </a:r>
            <a:endParaRPr lang="en-US" sz="1400" dirty="0"/>
          </a:p>
        </p:txBody>
      </p:sp>
      <p:pic>
        <p:nvPicPr>
          <p:cNvPr id="917" name="Google Shape;917;p34"/>
          <p:cNvPicPr preferRelativeResize="0"/>
          <p:nvPr/>
        </p:nvPicPr>
        <p:blipFill>
          <a:blip r:embed="rId3">
            <a:extLst>
              <a:ext uri="{28A0092B-C50C-407E-A947-70E740481C1C}">
                <a14:useLocalDpi xmlns:a14="http://schemas.microsoft.com/office/drawing/2010/main" val="0"/>
              </a:ext>
            </a:extLst>
          </a:blip>
          <a:stretch>
            <a:fillRect/>
          </a:stretch>
        </p:blipFill>
        <p:spPr>
          <a:xfrm>
            <a:off x="2806700" y="1023256"/>
            <a:ext cx="3530550" cy="2236464"/>
          </a:xfrm>
          <a:prstGeom prst="rect">
            <a:avLst/>
          </a:prstGeom>
          <a:noFill/>
          <a:ln>
            <a:noFill/>
          </a:ln>
        </p:spPr>
      </p:pic>
    </p:spTree>
    <p:extLst>
      <p:ext uri="{BB962C8B-B14F-4D97-AF65-F5344CB8AC3E}">
        <p14:creationId xmlns:p14="http://schemas.microsoft.com/office/powerpoint/2010/main" val="3870378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0" y="0"/>
            <a:ext cx="91442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accent4"/>
                </a:solidFill>
              </a:rPr>
              <a:t>2</a:t>
            </a:r>
            <a:r>
              <a:rPr lang="en" dirty="0" smtClean="0">
                <a:solidFill>
                  <a:schemeClr val="accent4"/>
                </a:solidFill>
              </a:rPr>
              <a:t>.</a:t>
            </a:r>
            <a:endParaRPr dirty="0">
              <a:solidFill>
                <a:schemeClr val="accent4"/>
              </a:solidFill>
            </a:endParaRPr>
          </a:p>
          <a:p>
            <a:pPr marL="0" lvl="0" indent="0" algn="ctr" rtl="0">
              <a:spcBef>
                <a:spcPts val="0"/>
              </a:spcBef>
              <a:spcAft>
                <a:spcPts val="0"/>
              </a:spcAft>
              <a:buNone/>
            </a:pPr>
            <a:r>
              <a:rPr lang="en" dirty="0" smtClean="0"/>
              <a:t>CHỨC NĂNG SQLITE</a:t>
            </a:r>
            <a:endParaRPr dirty="0"/>
          </a:p>
        </p:txBody>
      </p:sp>
    </p:spTree>
    <p:extLst>
      <p:ext uri="{BB962C8B-B14F-4D97-AF65-F5344CB8AC3E}">
        <p14:creationId xmlns:p14="http://schemas.microsoft.com/office/powerpoint/2010/main" val="1860676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2.1 KIỂU DỮ LIỆU</a:t>
            </a:r>
          </a:p>
          <a:p>
            <a:pPr marL="0" lvl="0" indent="0" algn="ctr" rtl="0">
              <a:spcBef>
                <a:spcPts val="0"/>
              </a:spcBef>
              <a:spcAft>
                <a:spcPts val="0"/>
              </a:spcAft>
              <a:buNone/>
            </a:pPr>
            <a:r>
              <a:rPr lang="en" dirty="0" smtClean="0"/>
              <a:t>TRONG SQLITE</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034464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KIỂU DỮ LIỆU TRONG SQLITE</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vi-VN" sz="2000" dirty="0" smtClean="0"/>
              <a:t>Kiểu </a:t>
            </a:r>
            <a:r>
              <a:rPr lang="vi-VN" sz="2000" dirty="0"/>
              <a:t>dữ liệu trong SQLite là một thuộc tính mà xác định kiểu dữ liệu của bất cứ đối tượng nào. </a:t>
            </a:r>
            <a:endParaRPr lang="en-US" sz="2000" dirty="0"/>
          </a:p>
          <a:p>
            <a:pPr algn="just">
              <a:buFontTx/>
              <a:buChar char="-"/>
            </a:pPr>
            <a:r>
              <a:rPr lang="vi-VN" sz="2000" dirty="0" smtClean="0"/>
              <a:t>Mỗi </a:t>
            </a:r>
            <a:r>
              <a:rPr lang="vi-VN" sz="2000" dirty="0"/>
              <a:t>cột, biến và biểu thức có liên quan đến dữ liệu trong SQLite đều phải có thuộc tính để xác định kiểu dữ liệu</a:t>
            </a:r>
            <a:r>
              <a:rPr lang="vi-VN" sz="2000" dirty="0" smtClean="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771344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KIỂU DỮ LIỆU TRONG SQLITE</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buFontTx/>
              <a:buChar char="-"/>
            </a:pPr>
            <a:r>
              <a:rPr lang="vi-VN" sz="2000" dirty="0" smtClean="0"/>
              <a:t>Mỗi </a:t>
            </a:r>
            <a:r>
              <a:rPr lang="vi-VN" sz="2000" dirty="0"/>
              <a:t>giá trị được lưu trữ trong CSDL của SQLite đều phải thuộc 1 trong những class lưu trữ sau </a:t>
            </a:r>
            <a:r>
              <a:rPr lang="vi-VN" sz="2000" dirty="0" smtClean="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graphicFrame>
        <p:nvGraphicFramePr>
          <p:cNvPr id="2" name="Table 1"/>
          <p:cNvGraphicFramePr>
            <a:graphicFrameLocks noGrp="1"/>
          </p:cNvGraphicFramePr>
          <p:nvPr>
            <p:extLst>
              <p:ext uri="{D42A27DB-BD31-4B8C-83A1-F6EECF244321}">
                <p14:modId xmlns:p14="http://schemas.microsoft.com/office/powerpoint/2010/main" val="1915625"/>
              </p:ext>
            </p:extLst>
          </p:nvPr>
        </p:nvGraphicFramePr>
        <p:xfrm>
          <a:off x="0" y="1774230"/>
          <a:ext cx="9144000" cy="2811826"/>
        </p:xfrm>
        <a:graphic>
          <a:graphicData uri="http://schemas.openxmlformats.org/drawingml/2006/table">
            <a:tbl>
              <a:tblPr firstRow="1" firstCol="1" bandRow="1">
                <a:tableStyleId>{2B03CB37-95F9-485E-A174-E9CAC466BC3E}</a:tableStyleId>
              </a:tblPr>
              <a:tblGrid>
                <a:gridCol w="1312107"/>
                <a:gridCol w="7831893"/>
              </a:tblGrid>
              <a:tr h="268606">
                <a:tc>
                  <a:txBody>
                    <a:bodyPr/>
                    <a:lstStyle/>
                    <a:p>
                      <a:pPr algn="ctr">
                        <a:lnSpc>
                          <a:spcPct val="150000"/>
                        </a:lnSpc>
                        <a:spcAft>
                          <a:spcPts val="0"/>
                        </a:spcAft>
                      </a:pPr>
                      <a:r>
                        <a:rPr lang="vi-VN" sz="1200" b="1" dirty="0">
                          <a:effectLst/>
                        </a:rPr>
                        <a:t>Class lưu trữ</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solidFill>
                      <a:schemeClr val="accent2"/>
                    </a:solidFill>
                  </a:tcPr>
                </a:tc>
                <a:tc>
                  <a:txBody>
                    <a:bodyPr/>
                    <a:lstStyle/>
                    <a:p>
                      <a:pPr algn="ctr">
                        <a:lnSpc>
                          <a:spcPct val="150000"/>
                        </a:lnSpc>
                        <a:spcAft>
                          <a:spcPts val="0"/>
                        </a:spcAft>
                      </a:pPr>
                      <a:r>
                        <a:rPr lang="vi-VN" sz="1200" b="1" dirty="0">
                          <a:effectLst/>
                        </a:rPr>
                        <a:t>Diễn giải và kiểu dữ liệu</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solidFill>
                      <a:schemeClr val="accent2"/>
                    </a:solidFill>
                  </a:tcPr>
                </a:tc>
              </a:tr>
              <a:tr h="268606">
                <a:tc>
                  <a:txBody>
                    <a:bodyPr/>
                    <a:lstStyle/>
                    <a:p>
                      <a:pPr algn="ctr">
                        <a:lnSpc>
                          <a:spcPct val="150000"/>
                        </a:lnSpc>
                        <a:spcAft>
                          <a:spcPts val="0"/>
                        </a:spcAft>
                      </a:pPr>
                      <a:r>
                        <a:rPr lang="vi-VN" sz="1200" dirty="0">
                          <a:effectLst/>
                        </a:rPr>
                        <a:t>NULL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c>
                  <a:txBody>
                    <a:bodyPr/>
                    <a:lstStyle/>
                    <a:p>
                      <a:pPr algn="just">
                        <a:lnSpc>
                          <a:spcPct val="150000"/>
                        </a:lnSpc>
                        <a:spcAft>
                          <a:spcPts val="0"/>
                        </a:spcAft>
                      </a:pPr>
                      <a:r>
                        <a:rPr lang="vi-VN" sz="1200" dirty="0">
                          <a:effectLst/>
                        </a:rPr>
                        <a:t>Chứa giá trị NULL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r>
              <a:tr h="569611">
                <a:tc>
                  <a:txBody>
                    <a:bodyPr/>
                    <a:lstStyle/>
                    <a:p>
                      <a:pPr algn="ctr">
                        <a:lnSpc>
                          <a:spcPct val="150000"/>
                        </a:lnSpc>
                        <a:spcAft>
                          <a:spcPts val="0"/>
                        </a:spcAft>
                      </a:pPr>
                      <a:r>
                        <a:rPr lang="vi-VN" sz="1200" dirty="0">
                          <a:effectLst/>
                        </a:rPr>
                        <a:t>INTEGER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c>
                  <a:txBody>
                    <a:bodyPr/>
                    <a:lstStyle/>
                    <a:p>
                      <a:pPr algn="just">
                        <a:lnSpc>
                          <a:spcPct val="150000"/>
                        </a:lnSpc>
                        <a:spcAft>
                          <a:spcPts val="0"/>
                        </a:spcAft>
                      </a:pPr>
                      <a:r>
                        <a:rPr lang="vi-VN" sz="1200" dirty="0">
                          <a:effectLst/>
                        </a:rPr>
                        <a:t>Là giá trị nguyên, có dấu được lưu trữ trong 1,2,3,4,6 hoặc 8 bytes tuỳ thuộc vào độ lớn của dữ liệu. Gồm : INT, INTEGER, TINYINT, SMALLINT, MEDIUMINT, BIGINT, INTEGER UNSIGNED BIG INT, INT2, INT8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r>
              <a:tr h="268606">
                <a:tc>
                  <a:txBody>
                    <a:bodyPr/>
                    <a:lstStyle/>
                    <a:p>
                      <a:pPr algn="ctr">
                        <a:lnSpc>
                          <a:spcPct val="150000"/>
                        </a:lnSpc>
                        <a:spcAft>
                          <a:spcPts val="0"/>
                        </a:spcAft>
                      </a:pPr>
                      <a:r>
                        <a:rPr lang="vi-VN" sz="1200">
                          <a:effectLst/>
                        </a:rPr>
                        <a:t>REAL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c>
                  <a:txBody>
                    <a:bodyPr/>
                    <a:lstStyle/>
                    <a:p>
                      <a:pPr algn="just">
                        <a:lnSpc>
                          <a:spcPct val="150000"/>
                        </a:lnSpc>
                        <a:spcAft>
                          <a:spcPts val="0"/>
                        </a:spcAft>
                        <a:tabLst>
                          <a:tab pos="539750" algn="l"/>
                        </a:tabLst>
                      </a:pPr>
                      <a:r>
                        <a:rPr lang="vi-VN" sz="1200" dirty="0">
                          <a:effectLst/>
                        </a:rPr>
                        <a:t>Là giá trị số thực được lưu trữ trong 8 byte gồm các kiểu dữ liệu REAL, DOUBLE, DOUBLE PRECISION, FLOAT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r>
              <a:tr h="870615">
                <a:tc>
                  <a:txBody>
                    <a:bodyPr/>
                    <a:lstStyle/>
                    <a:p>
                      <a:pPr algn="ctr">
                        <a:lnSpc>
                          <a:spcPct val="150000"/>
                        </a:lnSpc>
                        <a:spcAft>
                          <a:spcPts val="0"/>
                        </a:spcAft>
                      </a:pPr>
                      <a:r>
                        <a:rPr lang="vi-VN" sz="1200">
                          <a:effectLst/>
                        </a:rPr>
                        <a:t>TEXT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c>
                  <a:txBody>
                    <a:bodyPr/>
                    <a:lstStyle/>
                    <a:p>
                      <a:pPr algn="just">
                        <a:lnSpc>
                          <a:spcPct val="150000"/>
                        </a:lnSpc>
                        <a:spcAft>
                          <a:spcPts val="0"/>
                        </a:spcAft>
                      </a:pPr>
                      <a:r>
                        <a:rPr lang="vi-VN" sz="1200" dirty="0">
                          <a:effectLst/>
                        </a:rPr>
                        <a:t>Chuỗi ký tự lưu trữ bằng cách mã hoá CSDL(UTF-8, UTF-16BE hoặc UTF16LE) gồm các kiểu dữ liệu CHARACTER(20), VARCHAR(255), VARYING CHARACTER(255), NCHAR(55), NATIVE CHARACTER(70), NVARCHAR(100), TEXT CLOB.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r>
              <a:tr h="268606">
                <a:tc>
                  <a:txBody>
                    <a:bodyPr/>
                    <a:lstStyle/>
                    <a:p>
                      <a:pPr algn="ctr">
                        <a:lnSpc>
                          <a:spcPct val="150000"/>
                        </a:lnSpc>
                        <a:spcAft>
                          <a:spcPts val="0"/>
                        </a:spcAft>
                      </a:pPr>
                      <a:r>
                        <a:rPr lang="vi-VN" sz="1200">
                          <a:effectLst/>
                        </a:rPr>
                        <a:t>BLOB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c>
                  <a:txBody>
                    <a:bodyPr/>
                    <a:lstStyle/>
                    <a:p>
                      <a:pPr algn="just">
                        <a:lnSpc>
                          <a:spcPct val="150000"/>
                        </a:lnSpc>
                        <a:spcAft>
                          <a:spcPts val="0"/>
                        </a:spcAft>
                      </a:pPr>
                      <a:r>
                        <a:rPr lang="vi-VN" sz="1200" dirty="0">
                          <a:effectLst/>
                        </a:rPr>
                        <a:t>Giá trị là 1 cả 1 khối (blob) của dữ liệu sẽ lưu đầy đủ theo cả khối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r>
              <a:tr h="268606">
                <a:tc>
                  <a:txBody>
                    <a:bodyPr/>
                    <a:lstStyle/>
                    <a:p>
                      <a:pPr algn="ctr">
                        <a:lnSpc>
                          <a:spcPct val="150000"/>
                        </a:lnSpc>
                        <a:spcAft>
                          <a:spcPts val="0"/>
                        </a:spcAft>
                      </a:pPr>
                      <a:r>
                        <a:rPr lang="vi-VN" sz="1200">
                          <a:effectLst/>
                        </a:rPr>
                        <a:t>NUMERIC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c>
                  <a:txBody>
                    <a:bodyPr/>
                    <a:lstStyle/>
                    <a:p>
                      <a:pPr algn="just">
                        <a:lnSpc>
                          <a:spcPct val="150000"/>
                        </a:lnSpc>
                        <a:spcAft>
                          <a:spcPts val="0"/>
                        </a:spcAft>
                      </a:pPr>
                      <a:r>
                        <a:rPr lang="vi-VN" sz="1200" dirty="0">
                          <a:effectLst/>
                        </a:rPr>
                        <a:t>NUMERIC, DECIMAL(10,5) , BOOLEAN, DATE, DATETIME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818" marR="33818" marT="0" marB="0" anchor="ctr"/>
                </a:tc>
              </a:tr>
            </a:tbl>
          </a:graphicData>
        </a:graphic>
      </p:graphicFrame>
    </p:spTree>
    <p:extLst>
      <p:ext uri="{BB962C8B-B14F-4D97-AF65-F5344CB8AC3E}">
        <p14:creationId xmlns:p14="http://schemas.microsoft.com/office/powerpoint/2010/main" val="38750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2.2 TOÁN TỬ THƯỜNG</a:t>
            </a:r>
          </a:p>
          <a:p>
            <a:pPr marL="0" lvl="0" indent="0" algn="ctr" rtl="0">
              <a:spcBef>
                <a:spcPts val="0"/>
              </a:spcBef>
              <a:spcAft>
                <a:spcPts val="0"/>
              </a:spcAft>
              <a:buNone/>
            </a:pPr>
            <a:r>
              <a:rPr lang="en" dirty="0" smtClean="0"/>
              <a:t>DÙNG TRONG SQLITE</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469999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TOÁN TỬ THƯỜNG DÙNG TRONG SQLITE</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vi-VN" sz="2000" dirty="0" smtClean="0"/>
              <a:t>Một </a:t>
            </a:r>
            <a:r>
              <a:rPr lang="vi-VN" sz="2000" dirty="0"/>
              <a:t>toán tử là một từ hoặc một ký tự dành riêng được sử dụng trước hết trong mệnh đề WHERE của một lệnh SQLite để thực hiện các hoạt động so sánh hoặc các hoạt động liên quan tới toán học</a:t>
            </a:r>
            <a:r>
              <a:rPr lang="vi-VN" sz="2000" dirty="0" smtClean="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212890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TOÁN TỬ THƯỜNG DÙNG TRONG SQLITE</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en-US" sz="2000" i="1" dirty="0" err="1" smtClean="0"/>
              <a:t>Toán</a:t>
            </a:r>
            <a:r>
              <a:rPr lang="en-US" sz="2000" i="1" dirty="0" smtClean="0"/>
              <a:t> </a:t>
            </a:r>
            <a:r>
              <a:rPr lang="en-US" sz="2000" i="1" dirty="0" err="1" smtClean="0"/>
              <a:t>tử</a:t>
            </a:r>
            <a:r>
              <a:rPr lang="en-US" sz="2000" i="1" dirty="0" smtClean="0"/>
              <a:t> </a:t>
            </a:r>
            <a:r>
              <a:rPr lang="en-US" sz="2000" i="1" dirty="0" err="1" smtClean="0"/>
              <a:t>số</a:t>
            </a:r>
            <a:r>
              <a:rPr lang="en-US" sz="2000" i="1" dirty="0" smtClean="0"/>
              <a:t> </a:t>
            </a:r>
            <a:r>
              <a:rPr lang="en-US" sz="2000" i="1" dirty="0" err="1" smtClean="0"/>
              <a:t>học</a:t>
            </a:r>
            <a:r>
              <a:rPr lang="en-US" sz="2000" i="1"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graphicFrame>
        <p:nvGraphicFramePr>
          <p:cNvPr id="2" name="Table 1"/>
          <p:cNvGraphicFramePr>
            <a:graphicFrameLocks noGrp="1"/>
          </p:cNvGraphicFramePr>
          <p:nvPr>
            <p:extLst>
              <p:ext uri="{D42A27DB-BD31-4B8C-83A1-F6EECF244321}">
                <p14:modId xmlns:p14="http://schemas.microsoft.com/office/powerpoint/2010/main" val="4037962759"/>
              </p:ext>
            </p:extLst>
          </p:nvPr>
        </p:nvGraphicFramePr>
        <p:xfrm>
          <a:off x="2024743" y="1505135"/>
          <a:ext cx="5094514" cy="1920240"/>
        </p:xfrm>
        <a:graphic>
          <a:graphicData uri="http://schemas.openxmlformats.org/drawingml/2006/table">
            <a:tbl>
              <a:tblPr firstRow="1" firstCol="1" bandRow="1">
                <a:tableStyleId>{2B03CB37-95F9-485E-A174-E9CAC466BC3E}</a:tableStyleId>
              </a:tblPr>
              <a:tblGrid>
                <a:gridCol w="1053787"/>
                <a:gridCol w="4040727"/>
              </a:tblGrid>
              <a:tr h="0">
                <a:tc>
                  <a:txBody>
                    <a:bodyPr/>
                    <a:lstStyle/>
                    <a:p>
                      <a:pPr algn="ctr">
                        <a:lnSpc>
                          <a:spcPct val="150000"/>
                        </a:lnSpc>
                        <a:spcAft>
                          <a:spcPts val="0"/>
                        </a:spcAft>
                      </a:pPr>
                      <a:r>
                        <a:rPr lang="vi-VN" sz="1400" b="1" dirty="0">
                          <a:effectLst/>
                        </a:rPr>
                        <a:t>Toán tử</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50000"/>
                        </a:lnSpc>
                        <a:spcAft>
                          <a:spcPts val="0"/>
                        </a:spcAft>
                      </a:pPr>
                      <a:r>
                        <a:rPr lang="vi-VN" sz="1400" b="1" dirty="0">
                          <a:effectLst/>
                        </a:rPr>
                        <a:t>Diễn giải</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r>
              <a:tr h="0">
                <a:tc>
                  <a:txBody>
                    <a:bodyPr/>
                    <a:lstStyle/>
                    <a:p>
                      <a:pPr algn="ctr">
                        <a:lnSpc>
                          <a:spcPct val="150000"/>
                        </a:lnSpc>
                        <a:spcAft>
                          <a:spcPts val="0"/>
                        </a:spcAft>
                      </a:pPr>
                      <a:r>
                        <a:rPr lang="vi-VN" sz="14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vi-VN" sz="1400" dirty="0">
                          <a:effectLst/>
                        </a:rPr>
                        <a:t>Cộng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50000"/>
                        </a:lnSpc>
                        <a:spcAft>
                          <a:spcPts val="0"/>
                        </a:spcAft>
                      </a:pPr>
                      <a:r>
                        <a:rPr lang="vi-V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vi-VN" sz="1400" dirty="0">
                          <a:effectLst/>
                        </a:rPr>
                        <a:t>Trừ</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50000"/>
                        </a:lnSpc>
                        <a:spcAft>
                          <a:spcPts val="0"/>
                        </a:spcAft>
                      </a:pPr>
                      <a:r>
                        <a:rPr lang="vi-V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vi-VN" sz="1400" dirty="0">
                          <a:effectLst/>
                        </a:rPr>
                        <a:t>Nhân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50000"/>
                        </a:lnSpc>
                        <a:spcAft>
                          <a:spcPts val="0"/>
                        </a:spcAft>
                      </a:pPr>
                      <a:r>
                        <a:rPr lang="vi-V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vi-VN" sz="1400" dirty="0">
                          <a:effectLst/>
                        </a:rPr>
                        <a:t>Chia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50000"/>
                        </a:lnSpc>
                        <a:spcAft>
                          <a:spcPts val="0"/>
                        </a:spcAft>
                      </a:pPr>
                      <a:r>
                        <a:rPr lang="vi-VN" sz="14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vi-VN" sz="1400" dirty="0">
                          <a:effectLst/>
                        </a:rPr>
                        <a:t>Lấy phần dư trong phép chia giữa 2 số nguyên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81796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TOÁN TỬ THƯỜNG DÙNG TRONG SQLITE</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en-US" sz="2000" i="1" dirty="0" err="1" smtClean="0"/>
              <a:t>Toán</a:t>
            </a:r>
            <a:r>
              <a:rPr lang="en-US" sz="2000" i="1" dirty="0" smtClean="0"/>
              <a:t> </a:t>
            </a:r>
            <a:r>
              <a:rPr lang="en-US" sz="2000" i="1" dirty="0" err="1" smtClean="0"/>
              <a:t>tử</a:t>
            </a:r>
            <a:r>
              <a:rPr lang="en-US" sz="2000" i="1" dirty="0" smtClean="0"/>
              <a:t> so </a:t>
            </a:r>
            <a:r>
              <a:rPr lang="en-US" sz="2000" i="1" dirty="0" err="1" smtClean="0"/>
              <a:t>sánh</a:t>
            </a:r>
            <a:r>
              <a:rPr lang="en-US" sz="2000" i="1"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graphicFrame>
        <p:nvGraphicFramePr>
          <p:cNvPr id="3" name="Table 2"/>
          <p:cNvGraphicFramePr>
            <a:graphicFrameLocks noGrp="1"/>
          </p:cNvGraphicFramePr>
          <p:nvPr>
            <p:extLst>
              <p:ext uri="{D42A27DB-BD31-4B8C-83A1-F6EECF244321}">
                <p14:modId xmlns:p14="http://schemas.microsoft.com/office/powerpoint/2010/main" val="1622553257"/>
              </p:ext>
            </p:extLst>
          </p:nvPr>
        </p:nvGraphicFramePr>
        <p:xfrm>
          <a:off x="0" y="1298576"/>
          <a:ext cx="9144000" cy="3397514"/>
        </p:xfrm>
        <a:graphic>
          <a:graphicData uri="http://schemas.openxmlformats.org/drawingml/2006/table">
            <a:tbl>
              <a:tblPr firstRow="1" firstCol="1" bandRow="1">
                <a:tableStyleId>{2B03CB37-95F9-485E-A174-E9CAC466BC3E}</a:tableStyleId>
              </a:tblPr>
              <a:tblGrid>
                <a:gridCol w="754743"/>
                <a:gridCol w="8389257"/>
              </a:tblGrid>
              <a:tr h="138711">
                <a:tc>
                  <a:txBody>
                    <a:bodyPr/>
                    <a:lstStyle/>
                    <a:p>
                      <a:pPr algn="ctr">
                        <a:lnSpc>
                          <a:spcPct val="150000"/>
                        </a:lnSpc>
                        <a:spcAft>
                          <a:spcPts val="0"/>
                        </a:spcAft>
                      </a:pPr>
                      <a:r>
                        <a:rPr lang="vi-VN" sz="1200" b="1" dirty="0">
                          <a:effectLst/>
                        </a:rPr>
                        <a:t>Toán tử</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solidFill>
                      <a:schemeClr val="accent2"/>
                    </a:solidFill>
                  </a:tcPr>
                </a:tc>
                <a:tc>
                  <a:txBody>
                    <a:bodyPr/>
                    <a:lstStyle/>
                    <a:p>
                      <a:pPr algn="ctr">
                        <a:lnSpc>
                          <a:spcPct val="150000"/>
                        </a:lnSpc>
                        <a:spcAft>
                          <a:spcPts val="0"/>
                        </a:spcAft>
                      </a:pPr>
                      <a:r>
                        <a:rPr lang="vi-VN" sz="1200" b="1" dirty="0">
                          <a:effectLst/>
                        </a:rPr>
                        <a:t>Diễn giải</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solidFill>
                      <a:schemeClr val="accent2"/>
                    </a:solidFill>
                  </a:tcPr>
                </a:tc>
              </a:tr>
              <a:tr h="271322">
                <a:tc>
                  <a:txBody>
                    <a:bodyPr/>
                    <a:lstStyle/>
                    <a:p>
                      <a:pPr algn="ctr">
                        <a:lnSpc>
                          <a:spcPct val="150000"/>
                        </a:lnSpc>
                        <a:spcAft>
                          <a:spcPts val="0"/>
                        </a:spcAft>
                      </a:pPr>
                      <a:r>
                        <a:rPr lang="vi-VN" sz="1200">
                          <a:effectLst/>
                        </a:rPr>
                        <a:t>== or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c>
                  <a:txBody>
                    <a:bodyPr/>
                    <a:lstStyle/>
                    <a:p>
                      <a:pPr algn="just">
                        <a:lnSpc>
                          <a:spcPct val="150000"/>
                        </a:lnSpc>
                        <a:spcAft>
                          <a:spcPts val="0"/>
                        </a:spcAft>
                      </a:pPr>
                      <a:r>
                        <a:rPr lang="vi-VN" sz="1200" dirty="0">
                          <a:effectLst/>
                        </a:rPr>
                        <a:t>Kiểm tra giá trị hai toán hạng có cân bằng không, nếu có thì điều kiện true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r>
              <a:tr h="406982">
                <a:tc>
                  <a:txBody>
                    <a:bodyPr/>
                    <a:lstStyle/>
                    <a:p>
                      <a:pPr algn="ctr">
                        <a:lnSpc>
                          <a:spcPct val="150000"/>
                        </a:lnSpc>
                        <a:spcAft>
                          <a:spcPts val="0"/>
                        </a:spcAft>
                      </a:pPr>
                      <a:r>
                        <a:rPr lang="vi-VN" sz="1200" dirty="0">
                          <a:effectLst/>
                        </a:rPr>
                        <a:t>!= or &lt;&gt;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c>
                  <a:txBody>
                    <a:bodyPr/>
                    <a:lstStyle/>
                    <a:p>
                      <a:pPr algn="just">
                        <a:lnSpc>
                          <a:spcPct val="150000"/>
                        </a:lnSpc>
                        <a:spcAft>
                          <a:spcPts val="0"/>
                        </a:spcAft>
                      </a:pPr>
                      <a:r>
                        <a:rPr lang="vi-VN" sz="1200" dirty="0">
                          <a:effectLst/>
                        </a:rPr>
                        <a:t>Kiểm tra giá trị hai toán hạng là cân bằng hay là không, nếu không thì điều kiện true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r>
              <a:tr h="406982">
                <a:tc>
                  <a:txBody>
                    <a:bodyPr/>
                    <a:lstStyle/>
                    <a:p>
                      <a:pPr algn="ctr">
                        <a:lnSpc>
                          <a:spcPct val="150000"/>
                        </a:lnSpc>
                        <a:spcAft>
                          <a:spcPts val="0"/>
                        </a:spcAft>
                      </a:pPr>
                      <a:r>
                        <a:rPr lang="vi-VN" sz="1200">
                          <a:effectLst/>
                        </a:rPr>
                        <a:t>&gt;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c>
                  <a:txBody>
                    <a:bodyPr/>
                    <a:lstStyle/>
                    <a:p>
                      <a:pPr algn="just">
                        <a:lnSpc>
                          <a:spcPct val="150000"/>
                        </a:lnSpc>
                        <a:spcAft>
                          <a:spcPts val="0"/>
                        </a:spcAft>
                      </a:pPr>
                      <a:r>
                        <a:rPr lang="vi-VN" sz="1200" dirty="0">
                          <a:effectLst/>
                        </a:rPr>
                        <a:t>Kiểm tra giá trị toán hạng trái có lớn hơn giá trị của toán hạng phải không, nếu có thì điều kiện true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r>
              <a:tr h="406982">
                <a:tc>
                  <a:txBody>
                    <a:bodyPr/>
                    <a:lstStyle/>
                    <a:p>
                      <a:pPr algn="ctr">
                        <a:lnSpc>
                          <a:spcPct val="150000"/>
                        </a:lnSpc>
                        <a:spcAft>
                          <a:spcPts val="0"/>
                        </a:spcAft>
                      </a:pPr>
                      <a:r>
                        <a:rPr lang="vi-VN" sz="1200">
                          <a:effectLst/>
                        </a:rPr>
                        <a:t>&lt;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c>
                  <a:txBody>
                    <a:bodyPr/>
                    <a:lstStyle/>
                    <a:p>
                      <a:pPr algn="just">
                        <a:lnSpc>
                          <a:spcPct val="150000"/>
                        </a:lnSpc>
                        <a:spcAft>
                          <a:spcPts val="0"/>
                        </a:spcAft>
                      </a:pPr>
                      <a:r>
                        <a:rPr lang="vi-VN" sz="1200" dirty="0">
                          <a:effectLst/>
                        </a:rPr>
                        <a:t>Kiểm tra giá trị toán hạng trái có nhỏ hơn giá trị của toán hạng phải không, nếu có thì điều kiện true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r>
              <a:tr h="406982">
                <a:tc>
                  <a:txBody>
                    <a:bodyPr/>
                    <a:lstStyle/>
                    <a:p>
                      <a:pPr algn="ctr">
                        <a:lnSpc>
                          <a:spcPct val="150000"/>
                        </a:lnSpc>
                        <a:spcAft>
                          <a:spcPts val="0"/>
                        </a:spcAft>
                      </a:pPr>
                      <a:r>
                        <a:rPr lang="vi-VN" sz="1200">
                          <a:effectLst/>
                        </a:rPr>
                        <a:t>&gt;=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c>
                  <a:txBody>
                    <a:bodyPr/>
                    <a:lstStyle/>
                    <a:p>
                      <a:pPr algn="just">
                        <a:lnSpc>
                          <a:spcPct val="150000"/>
                        </a:lnSpc>
                        <a:spcAft>
                          <a:spcPts val="0"/>
                        </a:spcAft>
                      </a:pPr>
                      <a:r>
                        <a:rPr lang="vi-VN" sz="1200" dirty="0">
                          <a:effectLst/>
                        </a:rPr>
                        <a:t>Kiểm tra giá trị toán hạng trái có lớn hơn hoặc bằng giá trị của toán hạng phải không, nếu có thì điều kiện true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r>
              <a:tr h="406982">
                <a:tc>
                  <a:txBody>
                    <a:bodyPr/>
                    <a:lstStyle/>
                    <a:p>
                      <a:pPr algn="ctr">
                        <a:lnSpc>
                          <a:spcPct val="150000"/>
                        </a:lnSpc>
                        <a:spcAft>
                          <a:spcPts val="0"/>
                        </a:spcAft>
                      </a:pPr>
                      <a:r>
                        <a:rPr lang="vi-VN" sz="1200">
                          <a:effectLst/>
                        </a:rPr>
                        <a:t>&lt;=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c>
                  <a:txBody>
                    <a:bodyPr/>
                    <a:lstStyle/>
                    <a:p>
                      <a:pPr algn="just">
                        <a:lnSpc>
                          <a:spcPct val="150000"/>
                        </a:lnSpc>
                        <a:spcAft>
                          <a:spcPts val="0"/>
                        </a:spcAft>
                      </a:pPr>
                      <a:r>
                        <a:rPr lang="vi-VN" sz="1200" dirty="0">
                          <a:effectLst/>
                        </a:rPr>
                        <a:t>Kiểm tra giá trị toán hạng trái có nhỏ hơn hoặc bằng giá trị của toán hạng phải không, nếu có thì điều kiện true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r>
              <a:tr h="406982">
                <a:tc>
                  <a:txBody>
                    <a:bodyPr/>
                    <a:lstStyle/>
                    <a:p>
                      <a:pPr algn="ctr">
                        <a:lnSpc>
                          <a:spcPct val="150000"/>
                        </a:lnSpc>
                        <a:spcAft>
                          <a:spcPts val="0"/>
                        </a:spcAft>
                      </a:pPr>
                      <a:r>
                        <a:rPr lang="vi-VN" sz="1200">
                          <a:effectLst/>
                        </a:rPr>
                        <a:t>!&lt;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c>
                  <a:txBody>
                    <a:bodyPr/>
                    <a:lstStyle/>
                    <a:p>
                      <a:pPr algn="just">
                        <a:lnSpc>
                          <a:spcPct val="150000"/>
                        </a:lnSpc>
                        <a:spcAft>
                          <a:spcPts val="0"/>
                        </a:spcAft>
                      </a:pPr>
                      <a:r>
                        <a:rPr lang="vi-VN" sz="1200" dirty="0">
                          <a:effectLst/>
                        </a:rPr>
                        <a:t>Kiểm tra giá trị toán hạng trái là không nhỏ hơn giá trị của toán hạng phải không, nếu có thì điều kiện true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r>
              <a:tr h="406982">
                <a:tc>
                  <a:txBody>
                    <a:bodyPr/>
                    <a:lstStyle/>
                    <a:p>
                      <a:pPr algn="ctr">
                        <a:lnSpc>
                          <a:spcPct val="150000"/>
                        </a:lnSpc>
                        <a:spcAft>
                          <a:spcPts val="0"/>
                        </a:spcAft>
                      </a:pPr>
                      <a:r>
                        <a:rPr lang="vi-VN" sz="1200">
                          <a:effectLst/>
                        </a:rPr>
                        <a:t>!&gt;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c>
                  <a:txBody>
                    <a:bodyPr/>
                    <a:lstStyle/>
                    <a:p>
                      <a:pPr algn="just">
                        <a:lnSpc>
                          <a:spcPct val="150000"/>
                        </a:lnSpc>
                        <a:spcAft>
                          <a:spcPts val="0"/>
                        </a:spcAft>
                      </a:pPr>
                      <a:r>
                        <a:rPr lang="vi-VN" sz="1200" dirty="0">
                          <a:effectLst/>
                        </a:rPr>
                        <a:t>Kiểm tra giá trị toán hạng trái là không lớn hơn giá trị của toán hạng phải không, nếu có thì điều kiện true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954" marR="23954" marT="0" marB="0" anchor="ctr"/>
                </a:tc>
              </a:tr>
            </a:tbl>
          </a:graphicData>
        </a:graphic>
      </p:graphicFrame>
    </p:spTree>
    <p:extLst>
      <p:ext uri="{BB962C8B-B14F-4D97-AF65-F5344CB8AC3E}">
        <p14:creationId xmlns:p14="http://schemas.microsoft.com/office/powerpoint/2010/main" val="1472243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NỘI DUNG THUYẾT TRÌNH</a:t>
            </a:r>
            <a:endParaRPr dirty="0"/>
          </a:p>
        </p:txBody>
      </p:sp>
      <p:sp>
        <p:nvSpPr>
          <p:cNvPr id="701" name="Google Shape;701;p14"/>
          <p:cNvSpPr txBox="1">
            <a:spLocks noGrp="1"/>
          </p:cNvSpPr>
          <p:nvPr>
            <p:ph type="body" idx="1"/>
          </p:nvPr>
        </p:nvSpPr>
        <p:spPr>
          <a:xfrm>
            <a:off x="457201" y="1146791"/>
            <a:ext cx="1988456" cy="2675400"/>
          </a:xfrm>
          <a:prstGeom prst="rect">
            <a:avLst/>
          </a:prstGeom>
        </p:spPr>
        <p:txBody>
          <a:bodyPr spcFirstLastPara="1" wrap="square" lIns="0" tIns="0" rIns="0" bIns="0" anchor="t" anchorCtr="0">
            <a:noAutofit/>
          </a:bodyPr>
          <a:lstStyle/>
          <a:p>
            <a:pPr marL="114300" indent="0" algn="just">
              <a:buNone/>
            </a:pPr>
            <a:r>
              <a:rPr lang="en-US" sz="1400" b="1" dirty="0" err="1" smtClean="0"/>
              <a:t>Giới</a:t>
            </a:r>
            <a:r>
              <a:rPr lang="en-US" sz="1400" b="1" dirty="0" smtClean="0"/>
              <a:t> </a:t>
            </a:r>
            <a:r>
              <a:rPr lang="en-US" sz="1400" b="1" dirty="0" err="1"/>
              <a:t>thiệu</a:t>
            </a:r>
            <a:r>
              <a:rPr lang="en-US" sz="1400" b="1" dirty="0"/>
              <a:t> SQLite</a:t>
            </a:r>
            <a:endParaRPr lang="en-US" sz="1400" dirty="0"/>
          </a:p>
          <a:p>
            <a:pPr marL="114300" indent="0" algn="just">
              <a:buNone/>
            </a:pPr>
            <a:r>
              <a:rPr lang="en-US" sz="1400" dirty="0" err="1"/>
              <a:t>Tìm</a:t>
            </a:r>
            <a:r>
              <a:rPr lang="en-US" sz="1400" dirty="0"/>
              <a:t> </a:t>
            </a:r>
            <a:r>
              <a:rPr lang="en-US" sz="1400" dirty="0" err="1"/>
              <a:t>hiểu</a:t>
            </a:r>
            <a:r>
              <a:rPr lang="en-US" sz="1400" dirty="0"/>
              <a:t> SQLite </a:t>
            </a:r>
            <a:r>
              <a:rPr lang="en-US" sz="1400" dirty="0" err="1"/>
              <a:t>trong</a:t>
            </a:r>
            <a:r>
              <a:rPr lang="en-US" sz="1400" dirty="0"/>
              <a:t> </a:t>
            </a:r>
            <a:r>
              <a:rPr lang="en-US" sz="1400" dirty="0" err="1"/>
              <a:t>lập</a:t>
            </a:r>
            <a:r>
              <a:rPr lang="en-US" sz="1400" dirty="0"/>
              <a:t> </a:t>
            </a:r>
            <a:r>
              <a:rPr lang="en-US" sz="1400" dirty="0" err="1"/>
              <a:t>trình</a:t>
            </a:r>
            <a:r>
              <a:rPr lang="en-US" sz="1400" dirty="0"/>
              <a:t> Android, </a:t>
            </a:r>
            <a:r>
              <a:rPr lang="en-US" sz="1400" dirty="0" err="1"/>
              <a:t>cách</a:t>
            </a:r>
            <a:r>
              <a:rPr lang="en-US" sz="1400" dirty="0"/>
              <a:t> </a:t>
            </a:r>
            <a:r>
              <a:rPr lang="en-US" sz="1400" dirty="0" err="1"/>
              <a:t>cài</a:t>
            </a:r>
            <a:r>
              <a:rPr lang="en-US" sz="1400" dirty="0"/>
              <a:t> </a:t>
            </a:r>
            <a:r>
              <a:rPr lang="en-US" sz="1400" dirty="0" err="1"/>
              <a:t>đặt</a:t>
            </a:r>
            <a:r>
              <a:rPr lang="en-US" sz="1400" dirty="0"/>
              <a:t>, </a:t>
            </a:r>
            <a:r>
              <a:rPr lang="en-US" sz="1400" dirty="0" err="1"/>
              <a:t>sử</a:t>
            </a:r>
            <a:r>
              <a:rPr lang="en-US" sz="1400" dirty="0"/>
              <a:t> </a:t>
            </a:r>
            <a:r>
              <a:rPr lang="en-US" sz="1400" dirty="0" err="1"/>
              <a:t>dụng</a:t>
            </a:r>
            <a:r>
              <a:rPr lang="en-US" sz="1400" dirty="0"/>
              <a:t> </a:t>
            </a:r>
            <a:r>
              <a:rPr lang="en-US" sz="1400" dirty="0" err="1"/>
              <a:t>và</a:t>
            </a:r>
            <a:r>
              <a:rPr lang="en-US" sz="1400" dirty="0"/>
              <a:t> </a:t>
            </a:r>
            <a:r>
              <a:rPr lang="en-US" sz="1400" dirty="0" err="1"/>
              <a:t>quản</a:t>
            </a:r>
            <a:r>
              <a:rPr lang="en-US" sz="1400" dirty="0"/>
              <a:t> </a:t>
            </a:r>
            <a:r>
              <a:rPr lang="en-US" sz="1400" dirty="0" err="1"/>
              <a:t>trị</a:t>
            </a:r>
            <a:r>
              <a:rPr lang="en-US" sz="1400" dirty="0"/>
              <a:t> SQLite</a:t>
            </a:r>
            <a:r>
              <a:rPr lang="en-US" sz="1400" dirty="0" smtClean="0"/>
              <a:t>.</a:t>
            </a:r>
            <a:endParaRPr lang="en-US" sz="14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
        <p:nvSpPr>
          <p:cNvPr id="7" name="Google Shape;701;p14"/>
          <p:cNvSpPr txBox="1">
            <a:spLocks noGrp="1"/>
          </p:cNvSpPr>
          <p:nvPr>
            <p:ph type="body" idx="1"/>
          </p:nvPr>
        </p:nvSpPr>
        <p:spPr>
          <a:xfrm>
            <a:off x="2556654" y="1125425"/>
            <a:ext cx="2002109" cy="2675400"/>
          </a:xfrm>
          <a:prstGeom prst="rect">
            <a:avLst/>
          </a:prstGeom>
        </p:spPr>
        <p:txBody>
          <a:bodyPr spcFirstLastPara="1" wrap="square" lIns="0" tIns="0" rIns="0" bIns="0" anchor="t" anchorCtr="0">
            <a:noAutofit/>
          </a:bodyPr>
          <a:lstStyle/>
          <a:p>
            <a:pPr marL="114300" indent="0" algn="just">
              <a:buNone/>
            </a:pPr>
            <a:r>
              <a:rPr lang="en-US" sz="1400" b="1" dirty="0" err="1" smtClean="0"/>
              <a:t>Chức</a:t>
            </a:r>
            <a:r>
              <a:rPr lang="en-US" sz="1400" b="1" dirty="0" smtClean="0"/>
              <a:t> </a:t>
            </a:r>
            <a:r>
              <a:rPr lang="en-US" sz="1400" b="1" dirty="0" err="1" smtClean="0"/>
              <a:t>năng</a:t>
            </a:r>
            <a:r>
              <a:rPr lang="en-US" sz="1400" b="1" dirty="0" smtClean="0"/>
              <a:t> SQLite</a:t>
            </a:r>
            <a:endParaRPr lang="en-US" sz="1400" dirty="0" smtClean="0"/>
          </a:p>
          <a:p>
            <a:pPr marL="114300" indent="0" algn="just">
              <a:buNone/>
            </a:pPr>
            <a:r>
              <a:rPr lang="vi-VN" sz="1400" dirty="0" smtClean="0"/>
              <a:t>Tìm </a:t>
            </a:r>
            <a:r>
              <a:rPr lang="vi-VN" sz="1400" dirty="0"/>
              <a:t>hiểu các kiểu dữ liệu, toán tử, quy ước, Dot Command và lệnh SQLite thường dung…</a:t>
            </a:r>
            <a:endParaRPr lang="en-US" sz="1400" dirty="0"/>
          </a:p>
        </p:txBody>
      </p:sp>
      <p:sp>
        <p:nvSpPr>
          <p:cNvPr id="8" name="Google Shape;701;p14"/>
          <p:cNvSpPr txBox="1">
            <a:spLocks noGrp="1"/>
          </p:cNvSpPr>
          <p:nvPr>
            <p:ph type="body" idx="1"/>
          </p:nvPr>
        </p:nvSpPr>
        <p:spPr>
          <a:xfrm>
            <a:off x="4669760" y="1125425"/>
            <a:ext cx="2002109" cy="2675400"/>
          </a:xfrm>
          <a:prstGeom prst="rect">
            <a:avLst/>
          </a:prstGeom>
        </p:spPr>
        <p:txBody>
          <a:bodyPr spcFirstLastPara="1" wrap="square" lIns="0" tIns="0" rIns="0" bIns="0" anchor="t" anchorCtr="0">
            <a:noAutofit/>
          </a:bodyPr>
          <a:lstStyle/>
          <a:p>
            <a:pPr marL="114300" indent="0" algn="just">
              <a:buNone/>
            </a:pPr>
            <a:r>
              <a:rPr lang="en-US" sz="1400" b="1" dirty="0" smtClean="0"/>
              <a:t>SQLite </a:t>
            </a:r>
            <a:r>
              <a:rPr lang="en-US" sz="1400" b="1" dirty="0" err="1"/>
              <a:t>trong</a:t>
            </a:r>
            <a:r>
              <a:rPr lang="en-US" sz="1400" b="1" dirty="0"/>
              <a:t> </a:t>
            </a:r>
            <a:r>
              <a:rPr lang="en-US" sz="1400" b="1" dirty="0" err="1"/>
              <a:t>lập</a:t>
            </a:r>
            <a:r>
              <a:rPr lang="en-US" sz="1400" b="1" dirty="0"/>
              <a:t> </a:t>
            </a:r>
            <a:r>
              <a:rPr lang="en-US" sz="1400" b="1" dirty="0" err="1" smtClean="0"/>
              <a:t>trình</a:t>
            </a:r>
            <a:r>
              <a:rPr lang="en-US" sz="1400" b="1" dirty="0" smtClean="0"/>
              <a:t> </a:t>
            </a:r>
            <a:r>
              <a:rPr lang="en-US" sz="1400" b="1" dirty="0" err="1" smtClean="0"/>
              <a:t>ứng</a:t>
            </a:r>
            <a:r>
              <a:rPr lang="en-US" sz="1400" b="1" dirty="0" smtClean="0"/>
              <a:t> </a:t>
            </a:r>
            <a:r>
              <a:rPr lang="en-US" sz="1400" b="1" dirty="0" err="1" smtClean="0"/>
              <a:t>dụng</a:t>
            </a:r>
            <a:r>
              <a:rPr lang="en-US" sz="1400" b="1" dirty="0" smtClean="0"/>
              <a:t> </a:t>
            </a:r>
            <a:r>
              <a:rPr lang="en-US" sz="1400" b="1" dirty="0"/>
              <a:t>Android</a:t>
            </a:r>
            <a:endParaRPr lang="en-US" sz="1400" dirty="0"/>
          </a:p>
          <a:p>
            <a:pPr marL="114300" indent="0" algn="just">
              <a:buNone/>
            </a:pPr>
            <a:r>
              <a:rPr lang="en-US" sz="1400" dirty="0" err="1"/>
              <a:t>Lựa</a:t>
            </a:r>
            <a:r>
              <a:rPr lang="en-US" sz="1400" dirty="0"/>
              <a:t> </a:t>
            </a:r>
            <a:r>
              <a:rPr lang="en-US" sz="1400" dirty="0" err="1"/>
              <a:t>chọn</a:t>
            </a:r>
            <a:r>
              <a:rPr lang="en-US" sz="1400" dirty="0"/>
              <a:t> </a:t>
            </a:r>
            <a:r>
              <a:rPr lang="en-US" sz="1400" dirty="0" err="1"/>
              <a:t>giải</a:t>
            </a:r>
            <a:r>
              <a:rPr lang="en-US" sz="1400" dirty="0"/>
              <a:t> </a:t>
            </a:r>
            <a:r>
              <a:rPr lang="en-US" sz="1400" dirty="0" err="1"/>
              <a:t>pháp</a:t>
            </a:r>
            <a:r>
              <a:rPr lang="en-US" sz="1400" dirty="0"/>
              <a:t> </a:t>
            </a:r>
            <a:r>
              <a:rPr lang="en-US" sz="1400" dirty="0" err="1"/>
              <a:t>phù</a:t>
            </a:r>
            <a:r>
              <a:rPr lang="en-US" sz="1400" dirty="0"/>
              <a:t> </a:t>
            </a:r>
            <a:r>
              <a:rPr lang="en-US" sz="1400" dirty="0" err="1"/>
              <a:t>hợp</a:t>
            </a:r>
            <a:r>
              <a:rPr lang="en-US" sz="1400" dirty="0"/>
              <a:t> </a:t>
            </a:r>
            <a:r>
              <a:rPr lang="en-US" sz="1400" dirty="0" err="1"/>
              <a:t>để</a:t>
            </a:r>
            <a:r>
              <a:rPr lang="en-US" sz="1400" dirty="0"/>
              <a:t> </a:t>
            </a:r>
            <a:r>
              <a:rPr lang="en-US" sz="1400" dirty="0" err="1"/>
              <a:t>xử</a:t>
            </a:r>
            <a:r>
              <a:rPr lang="en-US" sz="1400" dirty="0"/>
              <a:t> </a:t>
            </a:r>
            <a:r>
              <a:rPr lang="en-US" sz="1400" dirty="0" err="1"/>
              <a:t>lý</a:t>
            </a:r>
            <a:r>
              <a:rPr lang="en-US" sz="1400" dirty="0"/>
              <a:t> </a:t>
            </a:r>
            <a:r>
              <a:rPr lang="en-US" sz="1400" dirty="0" err="1"/>
              <a:t>các</a:t>
            </a:r>
            <a:r>
              <a:rPr lang="en-US" sz="1400" dirty="0"/>
              <a:t> </a:t>
            </a:r>
            <a:r>
              <a:rPr lang="en-US" sz="1400" dirty="0" err="1"/>
              <a:t>chức</a:t>
            </a:r>
            <a:r>
              <a:rPr lang="en-US" sz="1400" dirty="0"/>
              <a:t> </a:t>
            </a:r>
            <a:r>
              <a:rPr lang="en-US" sz="1400" dirty="0" err="1"/>
              <a:t>năng</a:t>
            </a:r>
            <a:r>
              <a:rPr lang="en-US" sz="1400" dirty="0"/>
              <a:t> </a:t>
            </a:r>
            <a:r>
              <a:rPr lang="en-US" sz="1400" dirty="0" err="1"/>
              <a:t>của</a:t>
            </a:r>
            <a:r>
              <a:rPr lang="en-US" sz="1400" dirty="0"/>
              <a:t> </a:t>
            </a:r>
            <a:r>
              <a:rPr lang="en-US" sz="1400" dirty="0" err="1"/>
              <a:t>ứng</a:t>
            </a:r>
            <a:r>
              <a:rPr lang="en-US" sz="1400" dirty="0"/>
              <a:t> </a:t>
            </a:r>
            <a:r>
              <a:rPr lang="en-US" sz="1400" dirty="0" err="1"/>
              <a:t>dụng</a:t>
            </a:r>
            <a:r>
              <a:rPr lang="en-US" sz="1400" dirty="0" smtClean="0"/>
              <a:t>.</a:t>
            </a:r>
            <a:endParaRPr lang="en-US" sz="1400" dirty="0"/>
          </a:p>
        </p:txBody>
      </p:sp>
      <p:sp>
        <p:nvSpPr>
          <p:cNvPr id="10" name="Google Shape;701;p14"/>
          <p:cNvSpPr txBox="1">
            <a:spLocks noGrp="1"/>
          </p:cNvSpPr>
          <p:nvPr>
            <p:ph type="body" idx="1"/>
          </p:nvPr>
        </p:nvSpPr>
        <p:spPr>
          <a:xfrm>
            <a:off x="6783297" y="1146791"/>
            <a:ext cx="2002109" cy="2675400"/>
          </a:xfrm>
          <a:prstGeom prst="rect">
            <a:avLst/>
          </a:prstGeom>
        </p:spPr>
        <p:txBody>
          <a:bodyPr spcFirstLastPara="1" wrap="square" lIns="0" tIns="0" rIns="0" bIns="0" anchor="t" anchorCtr="0">
            <a:noAutofit/>
          </a:bodyPr>
          <a:lstStyle/>
          <a:p>
            <a:pPr marL="114300" indent="0" algn="just">
              <a:buNone/>
            </a:pPr>
            <a:r>
              <a:rPr lang="en-US" sz="1400" b="1" dirty="0" err="1" smtClean="0"/>
              <a:t>Câu</a:t>
            </a:r>
            <a:r>
              <a:rPr lang="en-US" sz="1400" b="1" dirty="0" smtClean="0"/>
              <a:t> </a:t>
            </a:r>
            <a:r>
              <a:rPr lang="en-US" sz="1400" b="1" dirty="0" err="1" smtClean="0"/>
              <a:t>hỏi</a:t>
            </a:r>
            <a:r>
              <a:rPr lang="en-US" sz="1400" b="1" dirty="0" smtClean="0"/>
              <a:t> </a:t>
            </a:r>
            <a:r>
              <a:rPr lang="en-US" sz="1400" b="1" dirty="0" err="1" smtClean="0"/>
              <a:t>ôn</a:t>
            </a:r>
            <a:r>
              <a:rPr lang="en-US" sz="1400" b="1" dirty="0" smtClean="0"/>
              <a:t> </a:t>
            </a:r>
            <a:r>
              <a:rPr lang="en-US" sz="1400" b="1" dirty="0" err="1" smtClean="0"/>
              <a:t>tập</a:t>
            </a:r>
            <a:endParaRPr lang="en-US" sz="1400" dirty="0"/>
          </a:p>
          <a:p>
            <a:pPr marL="114300" indent="0" algn="just">
              <a:buNone/>
            </a:pPr>
            <a:r>
              <a:rPr lang="en-US" sz="1400" dirty="0" err="1" smtClean="0"/>
              <a:t>Một</a:t>
            </a:r>
            <a:r>
              <a:rPr lang="en-US" sz="1400" dirty="0" smtClean="0"/>
              <a:t> </a:t>
            </a:r>
            <a:r>
              <a:rPr lang="en-US" sz="1400" dirty="0" err="1" smtClean="0"/>
              <a:t>số</a:t>
            </a:r>
            <a:r>
              <a:rPr lang="en-US" sz="1400" dirty="0" smtClean="0"/>
              <a:t> </a:t>
            </a:r>
            <a:r>
              <a:rPr lang="en-US" sz="1400" dirty="0" err="1" smtClean="0"/>
              <a:t>câu</a:t>
            </a:r>
            <a:r>
              <a:rPr lang="en-US" sz="1400" dirty="0" smtClean="0"/>
              <a:t> </a:t>
            </a:r>
            <a:r>
              <a:rPr lang="en-US" sz="1400" dirty="0" err="1" smtClean="0"/>
              <a:t>hỏi</a:t>
            </a:r>
            <a:r>
              <a:rPr lang="en-US" sz="1400" dirty="0" smtClean="0"/>
              <a:t> </a:t>
            </a:r>
            <a:r>
              <a:rPr lang="en-US" sz="1400" dirty="0" err="1" smtClean="0"/>
              <a:t>trắc</a:t>
            </a:r>
            <a:r>
              <a:rPr lang="en-US" sz="1400" dirty="0" smtClean="0"/>
              <a:t> </a:t>
            </a:r>
            <a:r>
              <a:rPr lang="en-US" sz="1400" dirty="0" err="1" smtClean="0"/>
              <a:t>nghiệm</a:t>
            </a:r>
            <a:r>
              <a:rPr lang="en-US" sz="1400" dirty="0" smtClean="0"/>
              <a:t> </a:t>
            </a:r>
            <a:r>
              <a:rPr lang="en-US" sz="1400" dirty="0" err="1" smtClean="0"/>
              <a:t>và</a:t>
            </a:r>
            <a:r>
              <a:rPr lang="en-US" sz="1400" dirty="0" smtClean="0"/>
              <a:t> </a:t>
            </a:r>
            <a:r>
              <a:rPr lang="en-US" sz="1400" dirty="0" err="1" smtClean="0"/>
              <a:t>tự</a:t>
            </a:r>
            <a:r>
              <a:rPr lang="en-US" sz="1400" dirty="0" smtClean="0"/>
              <a:t> </a:t>
            </a:r>
            <a:r>
              <a:rPr lang="en-US" sz="1400" dirty="0" err="1" smtClean="0"/>
              <a:t>luận</a:t>
            </a:r>
            <a:r>
              <a:rPr lang="en-US" sz="1400" dirty="0" smtClean="0"/>
              <a:t> </a:t>
            </a:r>
            <a:r>
              <a:rPr lang="en-US" sz="1400" dirty="0" err="1" smtClean="0"/>
              <a:t>trong</a:t>
            </a:r>
            <a:r>
              <a:rPr lang="en-US" sz="1400" dirty="0" smtClean="0"/>
              <a:t> </a:t>
            </a:r>
            <a:r>
              <a:rPr lang="en-US" sz="1400" dirty="0" err="1" smtClean="0"/>
              <a:t>bài</a:t>
            </a:r>
            <a:r>
              <a:rPr lang="en-US" sz="1400" dirty="0" smtClean="0"/>
              <a:t> </a:t>
            </a:r>
            <a:r>
              <a:rPr lang="en-US" sz="1400" dirty="0" err="1" smtClean="0"/>
              <a:t>học</a:t>
            </a:r>
            <a:r>
              <a:rPr lang="en-US" sz="1400" dirty="0" smtClean="0"/>
              <a:t>.</a:t>
            </a:r>
            <a:endParaRPr lang="en-US" sz="1400" dirty="0"/>
          </a:p>
        </p:txBody>
      </p:sp>
    </p:spTree>
    <p:extLst>
      <p:ext uri="{BB962C8B-B14F-4D97-AF65-F5344CB8AC3E}">
        <p14:creationId xmlns:p14="http://schemas.microsoft.com/office/powerpoint/2010/main" val="28412195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TOÁN TỬ THƯỜNG DÙNG TRONG SQLITE</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en-US" sz="2000" i="1" dirty="0" err="1" smtClean="0"/>
              <a:t>Toán</a:t>
            </a:r>
            <a:r>
              <a:rPr lang="en-US" sz="2000" i="1" dirty="0" smtClean="0"/>
              <a:t> </a:t>
            </a:r>
            <a:r>
              <a:rPr lang="en-US" sz="2000" i="1" dirty="0" err="1" smtClean="0"/>
              <a:t>tử</a:t>
            </a:r>
            <a:r>
              <a:rPr lang="en-US" sz="2000" i="1" dirty="0"/>
              <a:t> </a:t>
            </a:r>
            <a:r>
              <a:rPr lang="en-US" sz="2000" i="1" dirty="0" err="1" smtClean="0"/>
              <a:t>luận</a:t>
            </a:r>
            <a:r>
              <a:rPr lang="en-US" sz="2000" i="1" dirty="0" smtClean="0"/>
              <a:t> </a:t>
            </a:r>
            <a:r>
              <a:rPr lang="en-US" sz="2000" i="1" dirty="0" err="1" smtClean="0"/>
              <a:t>lý</a:t>
            </a:r>
            <a:r>
              <a:rPr lang="en-US" sz="2000" i="1" dirty="0" smtClean="0"/>
              <a:t> (Logic):</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graphicFrame>
        <p:nvGraphicFramePr>
          <p:cNvPr id="2" name="Table 1"/>
          <p:cNvGraphicFramePr>
            <a:graphicFrameLocks noGrp="1"/>
          </p:cNvGraphicFramePr>
          <p:nvPr>
            <p:extLst>
              <p:ext uri="{D42A27DB-BD31-4B8C-83A1-F6EECF244321}">
                <p14:modId xmlns:p14="http://schemas.microsoft.com/office/powerpoint/2010/main" val="3028446600"/>
              </p:ext>
            </p:extLst>
          </p:nvPr>
        </p:nvGraphicFramePr>
        <p:xfrm>
          <a:off x="0" y="1241426"/>
          <a:ext cx="9143999" cy="3657600"/>
        </p:xfrm>
        <a:graphic>
          <a:graphicData uri="http://schemas.openxmlformats.org/drawingml/2006/table">
            <a:tbl>
              <a:tblPr firstRow="1" firstCol="1" bandRow="1">
                <a:tableStyleId>{2B03CB37-95F9-485E-A174-E9CAC466BC3E}</a:tableStyleId>
              </a:tblPr>
              <a:tblGrid>
                <a:gridCol w="1059543"/>
                <a:gridCol w="8084456"/>
              </a:tblGrid>
              <a:tr h="107315">
                <a:tc>
                  <a:txBody>
                    <a:bodyPr/>
                    <a:lstStyle/>
                    <a:p>
                      <a:pPr algn="ctr">
                        <a:lnSpc>
                          <a:spcPct val="150000"/>
                        </a:lnSpc>
                        <a:spcAft>
                          <a:spcPts val="0"/>
                        </a:spcAft>
                      </a:pPr>
                      <a:r>
                        <a:rPr lang="vi-VN" sz="1000" dirty="0">
                          <a:effectLst/>
                        </a:rPr>
                        <a:t>Toán tử</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solidFill>
                      <a:schemeClr val="accent2"/>
                    </a:solidFill>
                  </a:tcPr>
                </a:tc>
                <a:tc>
                  <a:txBody>
                    <a:bodyPr/>
                    <a:lstStyle/>
                    <a:p>
                      <a:pPr algn="ctr">
                        <a:lnSpc>
                          <a:spcPct val="150000"/>
                        </a:lnSpc>
                        <a:spcAft>
                          <a:spcPts val="0"/>
                        </a:spcAft>
                      </a:pPr>
                      <a:r>
                        <a:rPr lang="vi-VN" sz="1000" dirty="0">
                          <a:effectLst/>
                        </a:rPr>
                        <a:t>Diễn giải</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solidFill>
                      <a:schemeClr val="accent2"/>
                    </a:solidFill>
                  </a:tcPr>
                </a:tc>
              </a:tr>
              <a:tr h="214630">
                <a:tc>
                  <a:txBody>
                    <a:bodyPr/>
                    <a:lstStyle/>
                    <a:p>
                      <a:pPr algn="ctr">
                        <a:lnSpc>
                          <a:spcPct val="150000"/>
                        </a:lnSpc>
                        <a:spcAft>
                          <a:spcPts val="0"/>
                        </a:spcAft>
                        <a:tabLst>
                          <a:tab pos="844550" algn="l"/>
                        </a:tabLst>
                      </a:pPr>
                      <a:r>
                        <a:rPr lang="vi-VN" sz="1000" dirty="0">
                          <a:effectLst/>
                        </a:rPr>
                        <a:t>AND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Cho phép tồn tại nhiều điều kiện trong mệnh đề WHERE của một lệnh SQL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214630">
                <a:tc>
                  <a:txBody>
                    <a:bodyPr/>
                    <a:lstStyle/>
                    <a:p>
                      <a:pPr algn="ctr">
                        <a:lnSpc>
                          <a:spcPct val="150000"/>
                        </a:lnSpc>
                        <a:spcAft>
                          <a:spcPts val="0"/>
                        </a:spcAft>
                        <a:tabLst>
                          <a:tab pos="844550" algn="l"/>
                        </a:tabLst>
                      </a:pPr>
                      <a:r>
                        <a:rPr lang="vi-VN" sz="1000">
                          <a:effectLst/>
                        </a:rPr>
                        <a:t>BETWEEN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Được sử dụng tìm các giá trị mà là trong một tập giá trị cung cấp giá trị nhỏ nhất và lớn nhất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214630">
                <a:tc>
                  <a:txBody>
                    <a:bodyPr/>
                    <a:lstStyle/>
                    <a:p>
                      <a:pPr algn="ctr">
                        <a:lnSpc>
                          <a:spcPct val="150000"/>
                        </a:lnSpc>
                        <a:spcAft>
                          <a:spcPts val="0"/>
                        </a:spcAft>
                        <a:tabLst>
                          <a:tab pos="844550" algn="l"/>
                        </a:tabLst>
                      </a:pPr>
                      <a:r>
                        <a:rPr lang="vi-VN" sz="1000">
                          <a:effectLst/>
                        </a:rPr>
                        <a:t>EXISTS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Tìm sự có mặt của một hàng trong một bảng đã cho thoả điều kiện cụ thể</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214630">
                <a:tc>
                  <a:txBody>
                    <a:bodyPr/>
                    <a:lstStyle/>
                    <a:p>
                      <a:pPr algn="ctr">
                        <a:lnSpc>
                          <a:spcPct val="150000"/>
                        </a:lnSpc>
                        <a:spcAft>
                          <a:spcPts val="0"/>
                        </a:spcAft>
                        <a:tabLst>
                          <a:tab pos="844550" algn="l"/>
                        </a:tabLst>
                      </a:pPr>
                      <a:r>
                        <a:rPr lang="vi-VN" sz="1000">
                          <a:effectLst/>
                        </a:rPr>
                        <a:t>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Dùng để so sánh một giá trị với một danh sách các giá trị hằng đã được xác định</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214630">
                <a:tc>
                  <a:txBody>
                    <a:bodyPr/>
                    <a:lstStyle/>
                    <a:p>
                      <a:pPr algn="ctr">
                        <a:lnSpc>
                          <a:spcPct val="150000"/>
                        </a:lnSpc>
                        <a:spcAft>
                          <a:spcPts val="0"/>
                        </a:spcAft>
                        <a:tabLst>
                          <a:tab pos="844550" algn="l"/>
                        </a:tabLst>
                      </a:pPr>
                      <a:r>
                        <a:rPr lang="vi-VN" sz="1000">
                          <a:effectLst/>
                        </a:rPr>
                        <a:t>NOT 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Là phủ định của toán tử IN dùng để so sánh một giá trị với một danh sách các giá trị hằng đã được xác định</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214630">
                <a:tc>
                  <a:txBody>
                    <a:bodyPr/>
                    <a:lstStyle/>
                    <a:p>
                      <a:pPr algn="ctr">
                        <a:lnSpc>
                          <a:spcPct val="150000"/>
                        </a:lnSpc>
                        <a:spcAft>
                          <a:spcPts val="0"/>
                        </a:spcAft>
                        <a:tabLst>
                          <a:tab pos="844550" algn="l"/>
                        </a:tabLst>
                      </a:pPr>
                      <a:r>
                        <a:rPr lang="vi-VN" sz="1000">
                          <a:effectLst/>
                        </a:rPr>
                        <a:t>LIKE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a:effectLst/>
                        </a:rPr>
                        <a:t>Dùng để so sánh một giá trị với các giá trị tương tự bởi toán tử Wildcard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214630">
                <a:tc>
                  <a:txBody>
                    <a:bodyPr/>
                    <a:lstStyle/>
                    <a:p>
                      <a:pPr algn="ctr">
                        <a:lnSpc>
                          <a:spcPct val="150000"/>
                        </a:lnSpc>
                        <a:spcAft>
                          <a:spcPts val="0"/>
                        </a:spcAft>
                        <a:tabLst>
                          <a:tab pos="844550" algn="l"/>
                        </a:tabLst>
                      </a:pPr>
                      <a:r>
                        <a:rPr lang="vi-VN" sz="1000">
                          <a:effectLst/>
                        </a:rPr>
                        <a:t>GLOB</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a:effectLst/>
                        </a:rPr>
                        <a:t>So sánh một giá trị với các giá trị tương tự bởi toán tử Wildcard ngoài ra còn phân biệt kiểu chữ không giống như LIKE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321945">
                <a:tc>
                  <a:txBody>
                    <a:bodyPr/>
                    <a:lstStyle/>
                    <a:p>
                      <a:pPr algn="ctr">
                        <a:lnSpc>
                          <a:spcPct val="150000"/>
                        </a:lnSpc>
                        <a:spcAft>
                          <a:spcPts val="0"/>
                        </a:spcAft>
                        <a:tabLst>
                          <a:tab pos="844550" algn="l"/>
                        </a:tabLst>
                      </a:pPr>
                      <a:r>
                        <a:rPr lang="vi-VN" sz="1000">
                          <a:effectLst/>
                        </a:rPr>
                        <a:t>NOT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Đảo ngược ý nghĩa của toán tử logic khi được sử dụng cùng với toán tử logic đó ví dụ : NOT EXISTS, NOT BETWEEN, NOT IN,… là một toán tử phủ định</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107315">
                <a:tc>
                  <a:txBody>
                    <a:bodyPr/>
                    <a:lstStyle/>
                    <a:p>
                      <a:pPr algn="ctr">
                        <a:lnSpc>
                          <a:spcPct val="150000"/>
                        </a:lnSpc>
                        <a:spcAft>
                          <a:spcPts val="0"/>
                        </a:spcAft>
                        <a:tabLst>
                          <a:tab pos="844550" algn="l"/>
                        </a:tabLst>
                      </a:pPr>
                      <a:r>
                        <a:rPr lang="vi-VN" sz="1000">
                          <a:effectLst/>
                        </a:rPr>
                        <a: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Kết hợp nhiều điều kiện trong mệnh đề WHERE của lệnh SQL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107315">
                <a:tc>
                  <a:txBody>
                    <a:bodyPr/>
                    <a:lstStyle/>
                    <a:p>
                      <a:pPr algn="ctr">
                        <a:lnSpc>
                          <a:spcPct val="150000"/>
                        </a:lnSpc>
                        <a:spcAft>
                          <a:spcPts val="0"/>
                        </a:spcAft>
                        <a:tabLst>
                          <a:tab pos="844550" algn="l"/>
                        </a:tabLst>
                      </a:pPr>
                      <a:r>
                        <a:rPr lang="vi-VN" sz="1000">
                          <a:effectLst/>
                        </a:rPr>
                        <a:t>IS NULL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So sánh một giá trị với một giá trị NULL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107315">
                <a:tc>
                  <a:txBody>
                    <a:bodyPr/>
                    <a:lstStyle/>
                    <a:p>
                      <a:pPr algn="ctr">
                        <a:lnSpc>
                          <a:spcPct val="150000"/>
                        </a:lnSpc>
                        <a:spcAft>
                          <a:spcPts val="0"/>
                        </a:spcAft>
                        <a:tabLst>
                          <a:tab pos="844550" algn="l"/>
                        </a:tabLst>
                      </a:pPr>
                      <a:r>
                        <a:rPr lang="vi-VN" sz="1000">
                          <a:effectLst/>
                        </a:rPr>
                        <a:t>IS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Cách làm việc như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107315">
                <a:tc>
                  <a:txBody>
                    <a:bodyPr/>
                    <a:lstStyle/>
                    <a:p>
                      <a:pPr algn="ctr">
                        <a:lnSpc>
                          <a:spcPct val="150000"/>
                        </a:lnSpc>
                        <a:spcAft>
                          <a:spcPts val="0"/>
                        </a:spcAft>
                        <a:tabLst>
                          <a:tab pos="844550" algn="l"/>
                        </a:tabLst>
                      </a:pPr>
                      <a:r>
                        <a:rPr lang="vi-VN" sz="1000">
                          <a:effectLst/>
                        </a:rPr>
                        <a:t>IS NOT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Làm việc giống như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107315">
                <a:tc>
                  <a:txBody>
                    <a:bodyPr/>
                    <a:lstStyle/>
                    <a:p>
                      <a:pPr algn="ctr">
                        <a:lnSpc>
                          <a:spcPct val="150000"/>
                        </a:lnSpc>
                        <a:spcAft>
                          <a:spcPts val="0"/>
                        </a:spcAft>
                        <a:tabLst>
                          <a:tab pos="844550" algn="l"/>
                        </a:tabLst>
                      </a:pPr>
                      <a:r>
                        <a:rPr lang="vi-VN" sz="10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Cộng hai chuỗi khác nhau để tạo chuỗi mới</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r h="214630">
                <a:tc>
                  <a:txBody>
                    <a:bodyPr/>
                    <a:lstStyle/>
                    <a:p>
                      <a:pPr algn="ctr">
                        <a:lnSpc>
                          <a:spcPct val="150000"/>
                        </a:lnSpc>
                        <a:spcAft>
                          <a:spcPts val="0"/>
                        </a:spcAft>
                        <a:tabLst>
                          <a:tab pos="844550" algn="l"/>
                        </a:tabLst>
                      </a:pPr>
                      <a:r>
                        <a:rPr lang="vi-VN" sz="1000">
                          <a:effectLst/>
                        </a:rPr>
                        <a:t>UNIQUE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c>
                  <a:txBody>
                    <a:bodyPr/>
                    <a:lstStyle/>
                    <a:p>
                      <a:pPr algn="just">
                        <a:lnSpc>
                          <a:spcPct val="150000"/>
                        </a:lnSpc>
                        <a:spcAft>
                          <a:spcPts val="0"/>
                        </a:spcAft>
                        <a:tabLst>
                          <a:tab pos="844550" algn="l"/>
                        </a:tabLst>
                      </a:pPr>
                      <a:r>
                        <a:rPr lang="vi-VN" sz="1000" dirty="0">
                          <a:effectLst/>
                        </a:rPr>
                        <a:t>Tìm kiếm tính đơn nhất trong mỗi row của một bảng đã cho ( đơn nhất hay duy nhất hay không có bản sao nào)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96" marR="22996" marT="0" marB="0"/>
                </a:tc>
              </a:tr>
            </a:tbl>
          </a:graphicData>
        </a:graphic>
      </p:graphicFrame>
    </p:spTree>
    <p:extLst>
      <p:ext uri="{BB962C8B-B14F-4D97-AF65-F5344CB8AC3E}">
        <p14:creationId xmlns:p14="http://schemas.microsoft.com/office/powerpoint/2010/main" val="33403607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2.3 CÁC QUY ƯỚC</a:t>
            </a:r>
          </a:p>
          <a:p>
            <a:pPr marL="0" lvl="0" indent="0" algn="ctr" rtl="0">
              <a:spcBef>
                <a:spcPts val="0"/>
              </a:spcBef>
              <a:spcAft>
                <a:spcPts val="0"/>
              </a:spcAft>
              <a:buNone/>
            </a:pPr>
            <a:r>
              <a:rPr lang="en" dirty="0" smtClean="0"/>
              <a:t>TRONG SQLITE</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2641510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CÁC QUY ƯỚC TRONG SQLITE</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marL="114300" indent="0" algn="just">
              <a:buNone/>
            </a:pPr>
            <a:r>
              <a:rPr lang="vi-VN" dirty="0" smtClean="0"/>
              <a:t>SQLite </a:t>
            </a:r>
            <a:r>
              <a:rPr lang="vi-VN" dirty="0"/>
              <a:t>đi kèm với tập hợp các qui tắc và guideline duy nhất được gọi là Cú pháp.</a:t>
            </a:r>
            <a:endParaRPr lang="en-US" dirty="0"/>
          </a:p>
          <a:p>
            <a:pPr lvl="0" algn="just">
              <a:buFontTx/>
              <a:buChar char="-"/>
            </a:pPr>
            <a:r>
              <a:rPr lang="vi-VN" dirty="0" smtClean="0"/>
              <a:t>SQLite </a:t>
            </a:r>
            <a:r>
              <a:rPr lang="vi-VN" dirty="0"/>
              <a:t>phân biệt chữ hoa/thường(case insenstive</a:t>
            </a:r>
            <a:r>
              <a:rPr lang="vi-VN" dirty="0" smtClean="0"/>
              <a:t>).</a:t>
            </a:r>
            <a:endParaRPr lang="en-US" dirty="0"/>
          </a:p>
          <a:p>
            <a:pPr lvl="0" algn="just">
              <a:buFontTx/>
              <a:buChar char="-"/>
            </a:pPr>
            <a:r>
              <a:rPr lang="vi-VN" dirty="0" smtClean="0"/>
              <a:t>Một </a:t>
            </a:r>
            <a:r>
              <a:rPr lang="vi-VN" dirty="0"/>
              <a:t>dòng dùng “--” hai dấu “-“liền nhau. Khi gặp hai dấu “--” thì SQLite bỏ qua các nội dung theo sau </a:t>
            </a:r>
            <a:r>
              <a:rPr lang="vi-VN" dirty="0" smtClean="0"/>
              <a:t>“--”.</a:t>
            </a:r>
            <a:endParaRPr lang="en-US" dirty="0"/>
          </a:p>
          <a:p>
            <a:pPr lvl="0" algn="just">
              <a:buFontTx/>
              <a:buChar char="-"/>
            </a:pPr>
            <a:r>
              <a:rPr lang="vi-VN" dirty="0" smtClean="0"/>
              <a:t>Nội </a:t>
            </a:r>
            <a:r>
              <a:rPr lang="vi-VN" dirty="0"/>
              <a:t>dung trên nhiều dòng được bắt đầu với hai ký tự”/*” và kéo dài tới kết thúc bởi hai ký tự</a:t>
            </a:r>
            <a:r>
              <a:rPr lang="vi-VN" dirty="0" smtClean="0"/>
              <a:t>”/*”.</a:t>
            </a:r>
            <a:endParaRPr lang="en-US" dirty="0"/>
          </a:p>
          <a:p>
            <a:pPr marL="114300" indent="0" algn="just">
              <a:buNone/>
            </a:pPr>
            <a:r>
              <a:rPr lang="vi-VN" dirty="0"/>
              <a:t>Lệnh trong SQLite được phân loại thành hai loại bởi từ khóa và dấu “.”bắt đầu của lệnh. Bắt đầu bằng các từ khóa SELECT, INSERT, CREATE, UPDATE, ALTER, DROP, … đều phải kết thúc bằng dấu (;). Các lệnh bắt đầu bằng “.”đều phải kết thúc bằng phím Enter.</a:t>
            </a:r>
            <a:endParaRPr lang="en-US"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1397161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2.4 CÁC LỆNH DOT COMMAND</a:t>
            </a:r>
          </a:p>
          <a:p>
            <a:pPr marL="0" lvl="0" indent="0" algn="ctr" rtl="0">
              <a:spcBef>
                <a:spcPts val="0"/>
              </a:spcBef>
              <a:spcAft>
                <a:spcPts val="0"/>
              </a:spcAft>
              <a:buNone/>
            </a:pPr>
            <a:r>
              <a:rPr lang="en" dirty="0" smtClean="0"/>
              <a:t>THƯỜNG DÙNG</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34717652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CÁC LỆNH DOT COMMAND THƯỜNG DÙNG</a:t>
            </a:r>
            <a:endParaRPr lang="en-US"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2" name="Text Placeholder 1"/>
          <p:cNvSpPr>
            <a:spLocks noGrp="1"/>
          </p:cNvSpPr>
          <p:nvPr>
            <p:ph type="body" idx="1"/>
          </p:nvPr>
        </p:nvSpPr>
        <p:spPr>
          <a:xfrm>
            <a:off x="0" y="849596"/>
            <a:ext cx="2525486" cy="4038704"/>
          </a:xfrm>
        </p:spPr>
        <p:txBody>
          <a:bodyPr/>
          <a:lstStyle/>
          <a:p>
            <a:pPr marL="114300" indent="0">
              <a:buNone/>
            </a:pPr>
            <a:r>
              <a:rPr lang="vi-VN" dirty="0"/>
              <a:t>.backup ?DB? FILE</a:t>
            </a:r>
            <a:endParaRPr lang="en-US" dirty="0"/>
          </a:p>
          <a:p>
            <a:pPr marL="114300" indent="0">
              <a:buNone/>
            </a:pPr>
            <a:r>
              <a:rPr lang="vi-VN" dirty="0"/>
              <a:t>.bail ON|OFF</a:t>
            </a:r>
            <a:endParaRPr lang="en-US" dirty="0"/>
          </a:p>
          <a:p>
            <a:pPr marL="114300" indent="0">
              <a:buNone/>
            </a:pPr>
            <a:r>
              <a:rPr lang="vi-VN" dirty="0"/>
              <a:t>.databases</a:t>
            </a:r>
            <a:endParaRPr lang="en-US" dirty="0"/>
          </a:p>
          <a:p>
            <a:pPr marL="114300" indent="0">
              <a:buNone/>
            </a:pPr>
            <a:r>
              <a:rPr lang="vi-VN" dirty="0"/>
              <a:t>.dump ? TABLE?</a:t>
            </a:r>
            <a:endParaRPr lang="en-US" dirty="0"/>
          </a:p>
          <a:p>
            <a:pPr marL="114300" indent="0">
              <a:buNone/>
            </a:pPr>
            <a:r>
              <a:rPr lang="vi-VN" dirty="0"/>
              <a:t>.echo ON|OFF</a:t>
            </a:r>
            <a:endParaRPr lang="en-US" dirty="0"/>
          </a:p>
          <a:p>
            <a:pPr marL="114300" indent="0">
              <a:buNone/>
            </a:pPr>
            <a:r>
              <a:rPr lang="vi-VN" dirty="0"/>
              <a:t>.exit</a:t>
            </a:r>
            <a:endParaRPr lang="en-US" dirty="0"/>
          </a:p>
          <a:p>
            <a:pPr marL="114300" indent="0">
              <a:buNone/>
            </a:pPr>
            <a:r>
              <a:rPr lang="vi-VN" dirty="0"/>
              <a:t>.explain ON|OFF</a:t>
            </a:r>
            <a:endParaRPr lang="en-US" dirty="0"/>
          </a:p>
          <a:p>
            <a:pPr marL="114300" indent="0">
              <a:buNone/>
            </a:pPr>
            <a:r>
              <a:rPr lang="vi-VN" dirty="0"/>
              <a:t>.header(s) ON|OFF</a:t>
            </a:r>
            <a:endParaRPr lang="en-US" dirty="0"/>
          </a:p>
          <a:p>
            <a:pPr marL="114300" indent="0">
              <a:buNone/>
            </a:pPr>
            <a:r>
              <a:rPr lang="vi-VN" dirty="0"/>
              <a:t>.help</a:t>
            </a:r>
            <a:endParaRPr lang="en-US" dirty="0"/>
          </a:p>
          <a:p>
            <a:pPr marL="114300" indent="0">
              <a:buNone/>
            </a:pPr>
            <a:r>
              <a:rPr lang="vi-VN" dirty="0"/>
              <a:t>.import FILE </a:t>
            </a:r>
            <a:r>
              <a:rPr lang="vi-VN" dirty="0" smtClean="0"/>
              <a:t>TABLE</a:t>
            </a:r>
            <a:endParaRPr lang="en-US" dirty="0"/>
          </a:p>
        </p:txBody>
      </p:sp>
      <p:sp>
        <p:nvSpPr>
          <p:cNvPr id="6" name="Text Placeholder 1"/>
          <p:cNvSpPr>
            <a:spLocks noGrp="1"/>
          </p:cNvSpPr>
          <p:nvPr>
            <p:ph type="body" idx="1"/>
          </p:nvPr>
        </p:nvSpPr>
        <p:spPr>
          <a:xfrm>
            <a:off x="3011715" y="849596"/>
            <a:ext cx="2939143" cy="4038704"/>
          </a:xfrm>
        </p:spPr>
        <p:txBody>
          <a:bodyPr/>
          <a:lstStyle/>
          <a:p>
            <a:pPr marL="114300" indent="1588">
              <a:buNone/>
            </a:pPr>
            <a:r>
              <a:rPr lang="vi-VN" dirty="0"/>
              <a:t>.indices ?TABLE?</a:t>
            </a:r>
            <a:endParaRPr lang="en-US" dirty="0"/>
          </a:p>
          <a:p>
            <a:pPr marL="114300" indent="1588">
              <a:buNone/>
            </a:pPr>
            <a:r>
              <a:rPr lang="vi-VN" dirty="0"/>
              <a:t>.load FILE ?ENTRY?</a:t>
            </a:r>
            <a:endParaRPr lang="en-US" dirty="0"/>
          </a:p>
          <a:p>
            <a:pPr marL="114300" indent="1588">
              <a:buNone/>
            </a:pPr>
            <a:r>
              <a:rPr lang="vi-VN" dirty="0"/>
              <a:t>.log FILE|off</a:t>
            </a:r>
            <a:endParaRPr lang="en-US" dirty="0"/>
          </a:p>
          <a:p>
            <a:pPr marL="114300" indent="1588">
              <a:buNone/>
            </a:pPr>
            <a:r>
              <a:rPr lang="vi-VN" dirty="0"/>
              <a:t>.mode MODE</a:t>
            </a:r>
            <a:endParaRPr lang="en-US" dirty="0"/>
          </a:p>
          <a:p>
            <a:pPr marL="114300" indent="1588">
              <a:buNone/>
            </a:pPr>
            <a:r>
              <a:rPr lang="vi-VN" dirty="0"/>
              <a:t>.nullvalue STRING</a:t>
            </a:r>
            <a:endParaRPr lang="en-US" dirty="0"/>
          </a:p>
          <a:p>
            <a:pPr marL="114300" indent="1588">
              <a:buNone/>
            </a:pPr>
            <a:r>
              <a:rPr lang="vi-VN" dirty="0"/>
              <a:t>.output FILENAME</a:t>
            </a:r>
            <a:endParaRPr lang="en-US" dirty="0"/>
          </a:p>
          <a:p>
            <a:pPr marL="114300" indent="1588">
              <a:buNone/>
            </a:pPr>
            <a:r>
              <a:rPr lang="vi-VN" dirty="0"/>
              <a:t>.output stdout</a:t>
            </a:r>
            <a:endParaRPr lang="en-US" dirty="0"/>
          </a:p>
          <a:p>
            <a:pPr marL="114300" indent="1588">
              <a:buNone/>
            </a:pPr>
            <a:r>
              <a:rPr lang="vi-VN" dirty="0"/>
              <a:t>.print STRING</a:t>
            </a:r>
            <a:r>
              <a:rPr lang="vi-VN" dirty="0" smtClean="0"/>
              <a:t>…</a:t>
            </a:r>
            <a:endParaRPr lang="en-US" dirty="0"/>
          </a:p>
          <a:p>
            <a:pPr marL="114300" indent="1588">
              <a:buNone/>
            </a:pPr>
            <a:r>
              <a:rPr lang="vi-VN" dirty="0" smtClean="0"/>
              <a:t>.</a:t>
            </a:r>
            <a:r>
              <a:rPr lang="vi-VN" dirty="0"/>
              <a:t>primpt MAIN CONTINUE</a:t>
            </a:r>
            <a:endParaRPr lang="en-US" dirty="0"/>
          </a:p>
          <a:p>
            <a:pPr marL="114300" indent="1588">
              <a:buNone/>
            </a:pPr>
            <a:r>
              <a:rPr lang="vi-VN" dirty="0"/>
              <a:t>.quit</a:t>
            </a:r>
            <a:endParaRPr lang="en-US" dirty="0"/>
          </a:p>
        </p:txBody>
      </p:sp>
      <p:sp>
        <p:nvSpPr>
          <p:cNvPr id="7" name="Text Placeholder 1"/>
          <p:cNvSpPr>
            <a:spLocks noGrp="1"/>
          </p:cNvSpPr>
          <p:nvPr>
            <p:ph type="body" idx="1"/>
          </p:nvPr>
        </p:nvSpPr>
        <p:spPr>
          <a:xfrm>
            <a:off x="6618464" y="849596"/>
            <a:ext cx="2525486" cy="4038704"/>
          </a:xfrm>
        </p:spPr>
        <p:txBody>
          <a:bodyPr/>
          <a:lstStyle/>
          <a:p>
            <a:pPr marL="114300" indent="1588">
              <a:buNone/>
            </a:pPr>
            <a:r>
              <a:rPr lang="vi-VN" dirty="0"/>
              <a:t>.read FILENAME</a:t>
            </a:r>
            <a:endParaRPr lang="en-US" dirty="0"/>
          </a:p>
          <a:p>
            <a:pPr marL="114300" indent="1588">
              <a:buNone/>
            </a:pPr>
            <a:r>
              <a:rPr lang="vi-VN" dirty="0"/>
              <a:t>.schema ?TABLE</a:t>
            </a:r>
            <a:endParaRPr lang="en-US" dirty="0"/>
          </a:p>
          <a:p>
            <a:pPr marL="114300" indent="1588">
              <a:buNone/>
            </a:pPr>
            <a:r>
              <a:rPr lang="vi-VN" dirty="0"/>
              <a:t>.separator STRING</a:t>
            </a:r>
            <a:endParaRPr lang="en-US" dirty="0"/>
          </a:p>
          <a:p>
            <a:pPr marL="114300" indent="1588">
              <a:buNone/>
            </a:pPr>
            <a:r>
              <a:rPr lang="vi-VN" dirty="0"/>
              <a:t>.show</a:t>
            </a:r>
            <a:endParaRPr lang="en-US" dirty="0"/>
          </a:p>
          <a:p>
            <a:pPr marL="114300" indent="1588">
              <a:buNone/>
            </a:pPr>
            <a:r>
              <a:rPr lang="vi-VN" dirty="0"/>
              <a:t>.stats ON|OFF</a:t>
            </a:r>
            <a:endParaRPr lang="en-US" dirty="0"/>
          </a:p>
          <a:p>
            <a:pPr marL="114300" indent="1588">
              <a:buNone/>
            </a:pPr>
            <a:r>
              <a:rPr lang="vi-VN" dirty="0"/>
              <a:t>.table ?PATTERN</a:t>
            </a:r>
            <a:endParaRPr lang="en-US" dirty="0"/>
          </a:p>
          <a:p>
            <a:pPr marL="114300" indent="1588">
              <a:buNone/>
            </a:pPr>
            <a:r>
              <a:rPr lang="vi-VN" dirty="0"/>
              <a:t>.timeout MS</a:t>
            </a:r>
            <a:endParaRPr lang="en-US" dirty="0"/>
          </a:p>
          <a:p>
            <a:pPr marL="114300" indent="1588">
              <a:buNone/>
            </a:pPr>
            <a:r>
              <a:rPr lang="vi-VN" dirty="0"/>
              <a:t>.width NUM NUM</a:t>
            </a:r>
            <a:endParaRPr lang="en-US" dirty="0"/>
          </a:p>
          <a:p>
            <a:pPr marL="114300" indent="1588">
              <a:buNone/>
            </a:pPr>
            <a:r>
              <a:rPr lang="vi-VN" dirty="0"/>
              <a:t>.timer ON|OFF</a:t>
            </a:r>
            <a:endParaRPr lang="en-US" dirty="0"/>
          </a:p>
        </p:txBody>
      </p:sp>
    </p:spTree>
    <p:extLst>
      <p:ext uri="{BB962C8B-B14F-4D97-AF65-F5344CB8AC3E}">
        <p14:creationId xmlns:p14="http://schemas.microsoft.com/office/powerpoint/2010/main" val="23182233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CÁC LỆNH DOT COMMAND THƯỜNG DÙNG</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buNone/>
            </a:pPr>
            <a:r>
              <a:rPr lang="vi-VN" sz="2000" dirty="0"/>
              <a:t>Sử dụng lệnh </a:t>
            </a:r>
            <a:r>
              <a:rPr lang="vi-VN" sz="2000" b="1" dirty="0"/>
              <a:t>.show </a:t>
            </a:r>
            <a:r>
              <a:rPr lang="vi-VN" sz="2000" dirty="0"/>
              <a:t>để xem các thiết lập mặc định:</a:t>
            </a:r>
            <a:endParaRPr lang="en-US" sz="2000" dirty="0"/>
          </a:p>
          <a:p>
            <a:pPr marL="114300" indent="0">
              <a:buNone/>
              <a:tabLst>
                <a:tab pos="3543300" algn="l"/>
              </a:tabLst>
            </a:pPr>
            <a:r>
              <a:rPr lang="en-US" sz="2000" b="1" dirty="0" smtClean="0"/>
              <a:t>- </a:t>
            </a:r>
            <a:r>
              <a:rPr lang="vi-VN" sz="2000" b="1" dirty="0" smtClean="0"/>
              <a:t>sqlite&gt;.show</a:t>
            </a:r>
            <a:r>
              <a:rPr lang="en-US" sz="2000" b="1" dirty="0" smtClean="0"/>
              <a:t>	- </a:t>
            </a:r>
            <a:r>
              <a:rPr lang="vi-VN" sz="2000" b="1" dirty="0" smtClean="0"/>
              <a:t>nullvalue</a:t>
            </a:r>
            <a:r>
              <a:rPr lang="vi-VN" sz="2000" b="1" dirty="0"/>
              <a:t>: </a:t>
            </a:r>
            <a:r>
              <a:rPr lang="vi-VN" sz="2000" b="1" dirty="0" smtClean="0"/>
              <a:t>“”</a:t>
            </a:r>
            <a:endParaRPr lang="en-US" sz="2000" b="1" dirty="0" smtClean="0"/>
          </a:p>
          <a:p>
            <a:pPr marL="114300" indent="0">
              <a:buNone/>
              <a:tabLst>
                <a:tab pos="3543300" algn="l"/>
              </a:tabLst>
            </a:pPr>
            <a:r>
              <a:rPr lang="en-US" sz="2000" b="1" dirty="0" smtClean="0"/>
              <a:t>- </a:t>
            </a:r>
            <a:r>
              <a:rPr lang="vi-VN" sz="2000" b="1" dirty="0" smtClean="0"/>
              <a:t>echo</a:t>
            </a:r>
            <a:r>
              <a:rPr lang="vi-VN" sz="2000" b="1" dirty="0"/>
              <a:t>: </a:t>
            </a:r>
            <a:r>
              <a:rPr lang="vi-VN" sz="2000" b="1" dirty="0" smtClean="0"/>
              <a:t>off</a:t>
            </a:r>
            <a:r>
              <a:rPr lang="en-US" sz="2000" b="1" dirty="0" smtClean="0"/>
              <a:t>	- </a:t>
            </a:r>
            <a:r>
              <a:rPr lang="vi-VN" sz="2000" b="1" dirty="0" smtClean="0"/>
              <a:t>output</a:t>
            </a:r>
            <a:r>
              <a:rPr lang="vi-VN" sz="2000" b="1" dirty="0"/>
              <a:t>: </a:t>
            </a:r>
            <a:r>
              <a:rPr lang="vi-VN" sz="2000" b="1" dirty="0" smtClean="0"/>
              <a:t>stdout</a:t>
            </a:r>
            <a:endParaRPr lang="en-US" sz="2000" b="1" dirty="0"/>
          </a:p>
          <a:p>
            <a:pPr marL="114300" indent="0">
              <a:buNone/>
              <a:tabLst>
                <a:tab pos="3543300" algn="l"/>
              </a:tabLst>
            </a:pPr>
            <a:r>
              <a:rPr lang="en-US" sz="2000" b="1" dirty="0" smtClean="0"/>
              <a:t>- </a:t>
            </a:r>
            <a:r>
              <a:rPr lang="vi-VN" sz="2000" b="1" dirty="0" smtClean="0"/>
              <a:t>explain</a:t>
            </a:r>
            <a:r>
              <a:rPr lang="vi-VN" sz="2000" b="1" dirty="0"/>
              <a:t>: </a:t>
            </a:r>
            <a:r>
              <a:rPr lang="vi-VN" sz="2000" b="1" dirty="0" smtClean="0"/>
              <a:t>off</a:t>
            </a:r>
            <a:r>
              <a:rPr lang="en-US" sz="2000" b="1" dirty="0" smtClean="0"/>
              <a:t>	- </a:t>
            </a:r>
            <a:r>
              <a:rPr lang="vi-VN" sz="2000" b="1" dirty="0" smtClean="0"/>
              <a:t>separator</a:t>
            </a:r>
            <a:r>
              <a:rPr lang="vi-VN" sz="2000" b="1" dirty="0"/>
              <a:t>: </a:t>
            </a:r>
            <a:r>
              <a:rPr lang="vi-VN" sz="2000" b="1" dirty="0" smtClean="0"/>
              <a:t>“|”</a:t>
            </a:r>
            <a:endParaRPr lang="en-US" sz="2000" b="1" dirty="0"/>
          </a:p>
          <a:p>
            <a:pPr marL="114300" indent="0">
              <a:buNone/>
              <a:tabLst>
                <a:tab pos="3543300" algn="l"/>
              </a:tabLst>
            </a:pPr>
            <a:r>
              <a:rPr lang="en-US" sz="2000" b="1" dirty="0" smtClean="0"/>
              <a:t>- </a:t>
            </a:r>
            <a:r>
              <a:rPr lang="vi-VN" sz="2000" b="1" dirty="0" smtClean="0"/>
              <a:t>headers</a:t>
            </a:r>
            <a:r>
              <a:rPr lang="vi-VN" sz="2000" b="1" dirty="0"/>
              <a:t>: </a:t>
            </a:r>
            <a:r>
              <a:rPr lang="vi-VN" sz="2000" b="1" dirty="0" smtClean="0"/>
              <a:t>off</a:t>
            </a:r>
            <a:r>
              <a:rPr lang="en-US" sz="2000" b="1" dirty="0" smtClean="0"/>
              <a:t>	- </a:t>
            </a:r>
            <a:r>
              <a:rPr lang="vi-VN" sz="2000" b="1" dirty="0" smtClean="0"/>
              <a:t>width:</a:t>
            </a:r>
            <a:endParaRPr lang="en-US" sz="2000" b="1" dirty="0"/>
          </a:p>
          <a:p>
            <a:pPr marL="114300" indent="0">
              <a:buNone/>
              <a:tabLst>
                <a:tab pos="3543300" algn="l"/>
              </a:tabLst>
            </a:pPr>
            <a:r>
              <a:rPr lang="en-US" sz="2000" b="1" dirty="0" smtClean="0"/>
              <a:t>- </a:t>
            </a:r>
            <a:r>
              <a:rPr lang="vi-VN" sz="2000" b="1" dirty="0" smtClean="0"/>
              <a:t>mode: column</a:t>
            </a:r>
            <a:r>
              <a:rPr lang="en-US" sz="2000" b="1" dirty="0" smtClean="0"/>
              <a:t>	- </a:t>
            </a:r>
            <a:r>
              <a:rPr lang="vi-VN" sz="2000" b="1" dirty="0" smtClean="0"/>
              <a:t>sqlite&gt;</a:t>
            </a:r>
            <a:endParaRPr lang="en-US" sz="2000" b="1"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2312810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2.5 CÁC LỆNH CSDL</a:t>
            </a:r>
          </a:p>
          <a:p>
            <a:pPr marL="0" lvl="0" indent="0" algn="ctr" rtl="0">
              <a:spcBef>
                <a:spcPts val="0"/>
              </a:spcBef>
              <a:spcAft>
                <a:spcPts val="0"/>
              </a:spcAft>
              <a:buNone/>
            </a:pPr>
            <a:r>
              <a:rPr lang="en" dirty="0" smtClean="0"/>
              <a:t>SQLITE THƯỜNG DÙNG</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8553425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CÁC LỆNH CSDL SQLITE THƯỜNG DÙNG</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vi-VN" sz="2000" b="1" i="1" dirty="0"/>
              <a:t>Lệnh tạo database trong </a:t>
            </a:r>
            <a:r>
              <a:rPr lang="vi-VN" sz="2000" b="1" i="1" dirty="0" smtClean="0"/>
              <a:t>SQLite</a:t>
            </a:r>
            <a:r>
              <a:rPr lang="en-US" sz="2000" b="1" i="1" dirty="0" smtClean="0"/>
              <a:t>:</a:t>
            </a:r>
            <a:endParaRPr lang="en-US" sz="2000" b="1" i="1" dirty="0"/>
          </a:p>
          <a:p>
            <a:pPr lvl="0" algn="just">
              <a:buFontTx/>
              <a:buChar char="-"/>
            </a:pPr>
            <a:r>
              <a:rPr lang="vi-VN" sz="2000" dirty="0" smtClean="0"/>
              <a:t>Lệnh </a:t>
            </a:r>
            <a:r>
              <a:rPr lang="vi-VN" sz="2000" dirty="0"/>
              <a:t>sqlite3 trong SQLite được sử dụng để tạo SQLite Database mới</a:t>
            </a:r>
            <a:r>
              <a:rPr lang="vi-VN" sz="2000" dirty="0" smtClean="0"/>
              <a:t>.</a:t>
            </a:r>
            <a:endParaRPr lang="en-US" sz="2000" dirty="0"/>
          </a:p>
          <a:p>
            <a:pPr lvl="0" algn="just">
              <a:buFontTx/>
              <a:buChar char="-"/>
            </a:pPr>
            <a:r>
              <a:rPr lang="vi-VN" sz="2000" b="1" u="sng" dirty="0" smtClean="0"/>
              <a:t>Cú </a:t>
            </a:r>
            <a:r>
              <a:rPr lang="vi-VN" sz="2000" b="1" u="sng" dirty="0"/>
              <a:t>pháp:</a:t>
            </a:r>
            <a:r>
              <a:rPr lang="vi-VN" sz="2000" b="1" dirty="0"/>
              <a:t> </a:t>
            </a:r>
            <a:r>
              <a:rPr lang="vi-VN" sz="2000" dirty="0"/>
              <a:t>sqlite </a:t>
            </a:r>
            <a:r>
              <a:rPr lang="vi-VN" sz="2000" dirty="0" smtClean="0"/>
              <a:t>DatabaseName.sqlite</a:t>
            </a:r>
            <a:endParaRPr lang="en-US" sz="2000" dirty="0"/>
          </a:p>
          <a:p>
            <a:pPr algn="just">
              <a:buFontTx/>
              <a:buChar char="-"/>
            </a:pPr>
            <a:r>
              <a:rPr lang="vi-VN" sz="2000" i="1" u="sng" dirty="0" smtClean="0"/>
              <a:t>Ví </a:t>
            </a:r>
            <a:r>
              <a:rPr lang="vi-VN" sz="2000" i="1" u="sng" dirty="0"/>
              <a:t>dụ </a:t>
            </a:r>
            <a:r>
              <a:rPr lang="vi-VN" sz="2000" i="1" u="sng" dirty="0" smtClean="0"/>
              <a:t>1</a:t>
            </a:r>
            <a:r>
              <a:rPr lang="en-US" sz="2000" i="1" u="sng"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2" name="Rectangle 1"/>
          <p:cNvSpPr/>
          <p:nvPr/>
        </p:nvSpPr>
        <p:spPr>
          <a:xfrm>
            <a:off x="2007820" y="2725448"/>
            <a:ext cx="5128310" cy="128548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28600">
              <a:lnSpc>
                <a:spcPct val="107000"/>
              </a:lnSpc>
              <a:spcAft>
                <a:spcPts val="800"/>
              </a:spcAft>
            </a:pPr>
            <a:r>
              <a:rPr lang="vi-VN" sz="2000" dirty="0">
                <a:latin typeface="+mj-lt"/>
                <a:ea typeface="Arial" panose="020B0604020202020204" pitchFamily="34" charset="0"/>
                <a:cs typeface="Cordia New" panose="020B0304020202020204" pitchFamily="34" charset="-34"/>
              </a:rPr>
              <a:t>C:\SQLite&gt;sqlite </a:t>
            </a:r>
            <a:r>
              <a:rPr lang="vi-VN" sz="2000" dirty="0" smtClean="0">
                <a:latin typeface="+mj-lt"/>
                <a:ea typeface="Arial" panose="020B0604020202020204" pitchFamily="34" charset="0"/>
                <a:cs typeface="Cordia New" panose="020B0304020202020204" pitchFamily="34" charset="-34"/>
              </a:rPr>
              <a:t>ContactDatabase.sqlite3</a:t>
            </a:r>
            <a:endParaRPr lang="en-US" sz="2000" dirty="0" smtClean="0">
              <a:latin typeface="+mj-lt"/>
              <a:ea typeface="Arial" panose="020B0604020202020204" pitchFamily="34" charset="0"/>
              <a:cs typeface="Cordia New" panose="020B0304020202020204" pitchFamily="34" charset="-34"/>
            </a:endParaRPr>
          </a:p>
          <a:p>
            <a:pPr marL="228600">
              <a:lnSpc>
                <a:spcPct val="107000"/>
              </a:lnSpc>
              <a:spcAft>
                <a:spcPts val="800"/>
              </a:spcAft>
            </a:pPr>
            <a:r>
              <a:rPr lang="vi-VN" sz="2000" dirty="0" smtClean="0">
                <a:latin typeface="+mj-lt"/>
                <a:ea typeface="Arial" panose="020B0604020202020204" pitchFamily="34" charset="0"/>
                <a:cs typeface="Cordia New" panose="020B0304020202020204" pitchFamily="34" charset="-34"/>
              </a:rPr>
              <a:t>SQLite </a:t>
            </a:r>
            <a:r>
              <a:rPr lang="vi-VN" sz="2000" dirty="0">
                <a:latin typeface="+mj-lt"/>
                <a:ea typeface="Arial" panose="020B0604020202020204" pitchFamily="34" charset="0"/>
                <a:cs typeface="Cordia New" panose="020B0304020202020204" pitchFamily="34" charset="-34"/>
              </a:rPr>
              <a:t>version 3.26.0 2018-12-01 </a:t>
            </a:r>
            <a:r>
              <a:rPr lang="vi-VN" sz="2000" dirty="0" smtClean="0">
                <a:latin typeface="+mj-lt"/>
                <a:ea typeface="Arial" panose="020B0604020202020204" pitchFamily="34" charset="0"/>
                <a:cs typeface="Cordia New" panose="020B0304020202020204" pitchFamily="34" charset="-34"/>
              </a:rPr>
              <a:t>12:34:55</a:t>
            </a:r>
            <a:endParaRPr lang="en-US" sz="2000" dirty="0" smtClean="0">
              <a:latin typeface="+mj-lt"/>
              <a:ea typeface="Arial" panose="020B0604020202020204" pitchFamily="34" charset="0"/>
              <a:cs typeface="Cordia New" panose="020B0304020202020204" pitchFamily="34" charset="-34"/>
            </a:endParaRPr>
          </a:p>
          <a:p>
            <a:pPr marL="228600">
              <a:lnSpc>
                <a:spcPct val="107000"/>
              </a:lnSpc>
              <a:spcAft>
                <a:spcPts val="800"/>
              </a:spcAft>
            </a:pPr>
            <a:r>
              <a:rPr lang="vi-VN" sz="2000" dirty="0">
                <a:latin typeface="+mj-lt"/>
              </a:rPr>
              <a:t>Enter “.help” for usage </a:t>
            </a:r>
            <a:r>
              <a:rPr lang="vi-VN" sz="2000" dirty="0" smtClean="0">
                <a:latin typeface="+mj-lt"/>
              </a:rPr>
              <a:t>hints.</a:t>
            </a:r>
          </a:p>
        </p:txBody>
      </p:sp>
    </p:spTree>
    <p:extLst>
      <p:ext uri="{BB962C8B-B14F-4D97-AF65-F5344CB8AC3E}">
        <p14:creationId xmlns:p14="http://schemas.microsoft.com/office/powerpoint/2010/main" val="14634908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vi-VN" sz="2000" b="1" i="1" dirty="0"/>
              <a:t>Lệnh tạo </a:t>
            </a:r>
            <a:r>
              <a:rPr lang="en-US" sz="2000" b="1" i="1" dirty="0" err="1" smtClean="0"/>
              <a:t>bảng</a:t>
            </a:r>
            <a:r>
              <a:rPr lang="vi-VN" sz="2000" b="1" i="1" dirty="0" smtClean="0"/>
              <a:t> </a:t>
            </a:r>
            <a:r>
              <a:rPr lang="vi-VN" sz="2000" b="1" i="1" dirty="0"/>
              <a:t>trong </a:t>
            </a:r>
            <a:r>
              <a:rPr lang="vi-VN" sz="2000" b="1" i="1" dirty="0" smtClean="0"/>
              <a:t>SQLite</a:t>
            </a:r>
            <a:r>
              <a:rPr lang="en-US" sz="2000" b="1" i="1" dirty="0" smtClean="0"/>
              <a:t>:</a:t>
            </a:r>
            <a:endParaRPr lang="en-US" sz="2000" b="1" i="1" dirty="0"/>
          </a:p>
          <a:p>
            <a:pPr lvl="0" algn="just">
              <a:buFontTx/>
              <a:buChar char="-"/>
            </a:pPr>
            <a:r>
              <a:rPr lang="vi-VN" sz="2000" dirty="0"/>
              <a:t>Lệnh CREATE TABLE trong SQLite được sử dụng để tạo mới một bảng</a:t>
            </a:r>
            <a:r>
              <a:rPr lang="vi-VN" sz="2000" dirty="0" smtClean="0"/>
              <a:t>.</a:t>
            </a:r>
            <a:endParaRPr lang="en-US" sz="2000" dirty="0" smtClean="0"/>
          </a:p>
          <a:p>
            <a:pPr lvl="0" algn="just">
              <a:buFontTx/>
              <a:buChar char="-"/>
            </a:pPr>
            <a:r>
              <a:rPr lang="vi-VN" sz="2000" b="1" u="sng" dirty="0" smtClean="0"/>
              <a:t>Cú </a:t>
            </a:r>
            <a:r>
              <a:rPr lang="vi-VN" sz="2000" b="1" u="sng" dirty="0"/>
              <a:t>pháp</a:t>
            </a:r>
            <a:r>
              <a:rPr lang="vi-VN" sz="2000" b="1" u="sng" dirty="0" smtClean="0"/>
              <a:t>:</a:t>
            </a:r>
            <a:endParaRPr lang="en-US" sz="2000" i="1" u="sng"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2" name="Rectangle 1"/>
          <p:cNvSpPr/>
          <p:nvPr/>
        </p:nvSpPr>
        <p:spPr>
          <a:xfrm>
            <a:off x="830530" y="2310717"/>
            <a:ext cx="7482890"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vi-VN" sz="2000" b="1" dirty="0">
                <a:latin typeface="+mj-lt"/>
              </a:rPr>
              <a:t>CREATE TABLE </a:t>
            </a:r>
            <a:r>
              <a:rPr lang="vi-VN" sz="2000" dirty="0">
                <a:latin typeface="+mj-lt"/>
              </a:rPr>
              <a:t>database_name.table_name(</a:t>
            </a:r>
            <a:endParaRPr lang="en-US" sz="2000" dirty="0">
              <a:latin typeface="+mj-lt"/>
            </a:endParaRPr>
          </a:p>
          <a:p>
            <a:r>
              <a:rPr lang="en-US" sz="2000" dirty="0" smtClean="0">
                <a:latin typeface="+mj-lt"/>
              </a:rPr>
              <a:t>	</a:t>
            </a:r>
            <a:r>
              <a:rPr lang="vi-VN" sz="2000" dirty="0" smtClean="0">
                <a:latin typeface="+mj-lt"/>
              </a:rPr>
              <a:t>Column1 </a:t>
            </a:r>
            <a:r>
              <a:rPr lang="vi-VN" sz="2000" dirty="0">
                <a:latin typeface="+mj-lt"/>
              </a:rPr>
              <a:t>datatype </a:t>
            </a:r>
            <a:r>
              <a:rPr lang="vi-VN" sz="2000" b="1" dirty="0">
                <a:latin typeface="+mj-lt"/>
              </a:rPr>
              <a:t>PRIMARY KEY</a:t>
            </a:r>
            <a:r>
              <a:rPr lang="vi-VN" sz="2000" dirty="0">
                <a:latin typeface="+mj-lt"/>
              </a:rPr>
              <a:t>(one or more columns),</a:t>
            </a:r>
            <a:endParaRPr lang="en-US" sz="2000" dirty="0">
              <a:latin typeface="+mj-lt"/>
            </a:endParaRPr>
          </a:p>
          <a:p>
            <a:r>
              <a:rPr lang="en-US" sz="2000" dirty="0" smtClean="0">
                <a:latin typeface="+mj-lt"/>
              </a:rPr>
              <a:t>	</a:t>
            </a:r>
            <a:r>
              <a:rPr lang="vi-VN" sz="2000" dirty="0" smtClean="0">
                <a:latin typeface="+mj-lt"/>
              </a:rPr>
              <a:t>Column2 </a:t>
            </a:r>
            <a:r>
              <a:rPr lang="vi-VN" sz="2000" dirty="0">
                <a:latin typeface="+mj-lt"/>
              </a:rPr>
              <a:t>datatype,</a:t>
            </a:r>
            <a:endParaRPr lang="en-US" sz="2000" dirty="0">
              <a:latin typeface="+mj-lt"/>
            </a:endParaRPr>
          </a:p>
          <a:p>
            <a:r>
              <a:rPr lang="en-US" sz="2000" dirty="0" smtClean="0">
                <a:latin typeface="+mj-lt"/>
              </a:rPr>
              <a:t>	</a:t>
            </a:r>
            <a:r>
              <a:rPr lang="vi-VN" sz="2000" dirty="0" smtClean="0">
                <a:latin typeface="+mj-lt"/>
              </a:rPr>
              <a:t>Column3 </a:t>
            </a:r>
            <a:r>
              <a:rPr lang="vi-VN" sz="2000" dirty="0">
                <a:latin typeface="+mj-lt"/>
              </a:rPr>
              <a:t>datatype,</a:t>
            </a:r>
            <a:endParaRPr lang="en-US" sz="2000" dirty="0">
              <a:latin typeface="+mj-lt"/>
            </a:endParaRPr>
          </a:p>
          <a:p>
            <a:r>
              <a:rPr lang="en-US" sz="2000" dirty="0" smtClean="0">
                <a:latin typeface="+mj-lt"/>
              </a:rPr>
              <a:t>	</a:t>
            </a:r>
            <a:r>
              <a:rPr lang="vi-VN" sz="2000" dirty="0" smtClean="0">
                <a:latin typeface="+mj-lt"/>
              </a:rPr>
              <a:t>……</a:t>
            </a:r>
            <a:endParaRPr lang="en-US" sz="2000" dirty="0">
              <a:latin typeface="+mj-lt"/>
            </a:endParaRPr>
          </a:p>
          <a:p>
            <a:r>
              <a:rPr lang="en-US" sz="2000" dirty="0" smtClean="0">
                <a:latin typeface="+mj-lt"/>
              </a:rPr>
              <a:t>	</a:t>
            </a:r>
            <a:r>
              <a:rPr lang="vi-VN" sz="2000" dirty="0" smtClean="0">
                <a:latin typeface="+mj-lt"/>
              </a:rPr>
              <a:t>columnN </a:t>
            </a:r>
            <a:r>
              <a:rPr lang="vi-VN" sz="2000" dirty="0">
                <a:latin typeface="+mj-lt"/>
              </a:rPr>
              <a:t>datatype,</a:t>
            </a:r>
            <a:endParaRPr lang="en-US" sz="2000" dirty="0">
              <a:latin typeface="+mj-lt"/>
            </a:endParaRPr>
          </a:p>
          <a:p>
            <a:r>
              <a:rPr lang="vi-VN" sz="2000" dirty="0">
                <a:latin typeface="+mj-lt"/>
              </a:rPr>
              <a:t>);</a:t>
            </a:r>
            <a:endParaRPr lang="en-US" sz="2000" dirty="0">
              <a:latin typeface="+mj-lt"/>
            </a:endParaRPr>
          </a:p>
        </p:txBody>
      </p:sp>
    </p:spTree>
    <p:extLst>
      <p:ext uri="{BB962C8B-B14F-4D97-AF65-F5344CB8AC3E}">
        <p14:creationId xmlns:p14="http://schemas.microsoft.com/office/powerpoint/2010/main" val="291875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vi-VN" sz="2000" i="1" u="sng" dirty="0" smtClean="0"/>
              <a:t>Ví </a:t>
            </a:r>
            <a:r>
              <a:rPr lang="vi-VN" sz="2000" i="1" u="sng" dirty="0"/>
              <a:t>dụ </a:t>
            </a:r>
            <a:r>
              <a:rPr lang="en-US" sz="2000" i="1" u="sng" dirty="0" smtClean="0"/>
              <a:t>2: </a:t>
            </a:r>
            <a:r>
              <a:rPr lang="vi-VN" sz="2000" dirty="0"/>
              <a:t>Tạo bảng có tên SanPham với SanPhamID là Primary Key và NOT NULL là các ràng buộc chỉ ra rằng các trường này không thể là NULL trong khi tạo bản ghi trong bảng này</a:t>
            </a:r>
            <a:r>
              <a:rPr lang="vi-VN" sz="2000" dirty="0" smtClean="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2" name="Rectangle 1"/>
          <p:cNvSpPr/>
          <p:nvPr/>
        </p:nvSpPr>
        <p:spPr>
          <a:xfrm>
            <a:off x="1744930" y="2039648"/>
            <a:ext cx="5654090"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vi-VN" sz="2000" dirty="0">
                <a:latin typeface="+mj-lt"/>
              </a:rPr>
              <a:t>Sql&gt; </a:t>
            </a:r>
            <a:r>
              <a:rPr lang="vi-VN" sz="2000" b="1" dirty="0">
                <a:latin typeface="+mj-lt"/>
              </a:rPr>
              <a:t>CEATE TABLE </a:t>
            </a:r>
            <a:r>
              <a:rPr lang="vi-VN" sz="2000" dirty="0">
                <a:latin typeface="+mj-lt"/>
              </a:rPr>
              <a:t>SanPham(</a:t>
            </a:r>
            <a:endParaRPr lang="en-US" sz="2000" dirty="0">
              <a:latin typeface="+mj-lt"/>
            </a:endParaRPr>
          </a:p>
          <a:p>
            <a:r>
              <a:rPr lang="en-US" sz="2000" dirty="0" smtClean="0">
                <a:latin typeface="+mj-lt"/>
              </a:rPr>
              <a:t>	</a:t>
            </a:r>
            <a:r>
              <a:rPr lang="vi-VN" sz="2000" dirty="0" smtClean="0">
                <a:latin typeface="+mj-lt"/>
              </a:rPr>
              <a:t>SanPhamID </a:t>
            </a:r>
            <a:r>
              <a:rPr lang="vi-VN" sz="2000" dirty="0">
                <a:latin typeface="+mj-lt"/>
              </a:rPr>
              <a:t>INT PRIMARY KEY not null,</a:t>
            </a:r>
            <a:endParaRPr lang="en-US" sz="2000" dirty="0">
              <a:latin typeface="+mj-lt"/>
            </a:endParaRPr>
          </a:p>
          <a:p>
            <a:r>
              <a:rPr lang="en-US" sz="2000" dirty="0" smtClean="0">
                <a:latin typeface="+mj-lt"/>
              </a:rPr>
              <a:t>	</a:t>
            </a:r>
            <a:r>
              <a:rPr lang="vi-VN" sz="2000" dirty="0" smtClean="0">
                <a:latin typeface="+mj-lt"/>
              </a:rPr>
              <a:t>TénP </a:t>
            </a:r>
            <a:r>
              <a:rPr lang="vi-VN" sz="2000" dirty="0">
                <a:latin typeface="+mj-lt"/>
              </a:rPr>
              <a:t>nvarchar(40),</a:t>
            </a:r>
            <a:endParaRPr lang="en-US" sz="2000" dirty="0">
              <a:latin typeface="+mj-lt"/>
            </a:endParaRPr>
          </a:p>
          <a:p>
            <a:r>
              <a:rPr lang="en-US" sz="2000" dirty="0" smtClean="0">
                <a:latin typeface="+mj-lt"/>
              </a:rPr>
              <a:t>	</a:t>
            </a:r>
            <a:r>
              <a:rPr lang="vi-VN" sz="2000" dirty="0" smtClean="0">
                <a:latin typeface="+mj-lt"/>
              </a:rPr>
              <a:t>DVT </a:t>
            </a:r>
            <a:r>
              <a:rPr lang="vi-VN" sz="2000" dirty="0">
                <a:latin typeface="+mj-lt"/>
              </a:rPr>
              <a:t>nvarchar(20),</a:t>
            </a:r>
            <a:endParaRPr lang="en-US" sz="2000" dirty="0">
              <a:latin typeface="+mj-lt"/>
            </a:endParaRPr>
          </a:p>
          <a:p>
            <a:r>
              <a:rPr lang="en-US" sz="2000" dirty="0" smtClean="0">
                <a:latin typeface="+mj-lt"/>
              </a:rPr>
              <a:t>	</a:t>
            </a:r>
            <a:r>
              <a:rPr lang="vi-VN" sz="2000" dirty="0" smtClean="0">
                <a:latin typeface="+mj-lt"/>
              </a:rPr>
              <a:t>Gia </a:t>
            </a:r>
            <a:r>
              <a:rPr lang="vi-VN" sz="2000" dirty="0">
                <a:latin typeface="+mj-lt"/>
              </a:rPr>
              <a:t>REAL</a:t>
            </a:r>
            <a:endParaRPr lang="en-US" sz="2000" dirty="0">
              <a:latin typeface="+mj-lt"/>
            </a:endParaRPr>
          </a:p>
          <a:p>
            <a:r>
              <a:rPr lang="vi-VN" sz="2000" dirty="0">
                <a:latin typeface="+mj-lt"/>
              </a:rPr>
              <a:t>);</a:t>
            </a:r>
            <a:endParaRPr lang="en-US" sz="2000" dirty="0">
              <a:latin typeface="+mj-lt"/>
            </a:endParaRPr>
          </a:p>
        </p:txBody>
      </p:sp>
    </p:spTree>
    <p:extLst>
      <p:ext uri="{BB962C8B-B14F-4D97-AF65-F5344CB8AC3E}">
        <p14:creationId xmlns:p14="http://schemas.microsoft.com/office/powerpoint/2010/main" val="1117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0" y="0"/>
            <a:ext cx="91442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accent4"/>
                </a:solidFill>
              </a:rPr>
              <a:t>1.</a:t>
            </a:r>
            <a:endParaRPr dirty="0" smtClean="0">
              <a:solidFill>
                <a:schemeClr val="accent4"/>
              </a:solidFill>
            </a:endParaRPr>
          </a:p>
          <a:p>
            <a:pPr marL="0" lvl="0" indent="0" algn="ctr" rtl="0">
              <a:spcBef>
                <a:spcPts val="0"/>
              </a:spcBef>
              <a:spcAft>
                <a:spcPts val="0"/>
              </a:spcAft>
              <a:buNone/>
            </a:pPr>
            <a:r>
              <a:rPr lang="en" dirty="0" smtClean="0"/>
              <a:t>GIỚI THIỆU SQLITE</a:t>
            </a:r>
            <a:endParaRPr dirty="0"/>
          </a:p>
        </p:txBody>
      </p:sp>
    </p:spTree>
    <p:extLst>
      <p:ext uri="{BB962C8B-B14F-4D97-AF65-F5344CB8AC3E}">
        <p14:creationId xmlns:p14="http://schemas.microsoft.com/office/powerpoint/2010/main" val="3476079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vi-VN" sz="2000" b="1" i="1" dirty="0"/>
              <a:t>Từ khóa Autoincrement SQLite</a:t>
            </a:r>
            <a:endParaRPr lang="en-US" sz="2000" b="1" i="1" dirty="0"/>
          </a:p>
          <a:p>
            <a:pPr algn="just">
              <a:buFontTx/>
              <a:buChar char="-"/>
            </a:pPr>
            <a:r>
              <a:rPr lang="vi-VN" sz="2000" dirty="0" smtClean="0"/>
              <a:t>AUTOINCREMENT </a:t>
            </a:r>
            <a:r>
              <a:rPr lang="vi-VN" sz="2000" dirty="0"/>
              <a:t>là một từ khóa trong SQLite được sử dụng để tự động tăng một giá trị cả một cột trong bảng. AUTOINCREMENT có thể sử dụng với cột có kiểu dữ liệu INTEGER</a:t>
            </a:r>
            <a:r>
              <a:rPr lang="vi-VN" sz="2000" dirty="0" smtClean="0"/>
              <a:t>.</a:t>
            </a:r>
            <a:endParaRPr lang="en-US" sz="20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28211696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vi-VN" sz="2000" i="1" u="sng" dirty="0" smtClean="0"/>
              <a:t>Ví </a:t>
            </a:r>
            <a:r>
              <a:rPr lang="vi-VN" sz="2000" i="1" u="sng" dirty="0"/>
              <a:t>dụ 3:</a:t>
            </a:r>
            <a:r>
              <a:rPr lang="vi-VN" sz="2000" dirty="0"/>
              <a:t> Tạo bảng có tên SanPham với SanPhamID là Primary Key và NOT NULL với từ khóa AUTOINCREMENT thì mỗi lần thêm mới một dòng vào bảng SanPham thì cột SanPhamID sẽ tự động tăng lên một đơn </a:t>
            </a:r>
            <a:r>
              <a:rPr lang="vi-VN" sz="2000" dirty="0" smtClean="0"/>
              <a:t>vị</a:t>
            </a:r>
            <a:r>
              <a:rPr lang="en-US" sz="2000" i="1" u="sng"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5" name="Rectangle 4"/>
          <p:cNvSpPr/>
          <p:nvPr/>
        </p:nvSpPr>
        <p:spPr>
          <a:xfrm>
            <a:off x="746710" y="2406899"/>
            <a:ext cx="7650530"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vi-VN" sz="2000" dirty="0">
                <a:latin typeface="+mj-lt"/>
              </a:rPr>
              <a:t>sqlite&gt; </a:t>
            </a:r>
            <a:r>
              <a:rPr lang="vi-VN" sz="2000" b="1" dirty="0">
                <a:latin typeface="+mj-lt"/>
              </a:rPr>
              <a:t>CREATE TABLE </a:t>
            </a:r>
            <a:r>
              <a:rPr lang="vi-VN" sz="2000" dirty="0">
                <a:latin typeface="+mj-lt"/>
              </a:rPr>
              <a:t>SanPham(</a:t>
            </a:r>
            <a:endParaRPr lang="en-US" sz="2000" dirty="0">
              <a:latin typeface="+mj-lt"/>
            </a:endParaRPr>
          </a:p>
          <a:p>
            <a:r>
              <a:rPr lang="en-US" sz="2000" dirty="0" smtClean="0">
                <a:latin typeface="+mj-lt"/>
              </a:rPr>
              <a:t>	</a:t>
            </a:r>
            <a:r>
              <a:rPr lang="vi-VN" sz="2000" dirty="0" smtClean="0">
                <a:latin typeface="+mj-lt"/>
              </a:rPr>
              <a:t>SanPhamID </a:t>
            </a:r>
            <a:r>
              <a:rPr lang="vi-VN" sz="2000" dirty="0">
                <a:latin typeface="+mj-lt"/>
              </a:rPr>
              <a:t>INTEGER PRIMARY KEY AUTOINCREMENT,</a:t>
            </a:r>
            <a:endParaRPr lang="en-US" sz="2000" dirty="0">
              <a:latin typeface="+mj-lt"/>
            </a:endParaRPr>
          </a:p>
          <a:p>
            <a:r>
              <a:rPr lang="en-US" sz="2000" dirty="0" smtClean="0">
                <a:latin typeface="+mj-lt"/>
              </a:rPr>
              <a:t>	</a:t>
            </a:r>
            <a:r>
              <a:rPr lang="vi-VN" sz="2000" dirty="0" smtClean="0">
                <a:latin typeface="+mj-lt"/>
              </a:rPr>
              <a:t>TenSP </a:t>
            </a:r>
            <a:r>
              <a:rPr lang="vi-VN" sz="2000" dirty="0">
                <a:latin typeface="+mj-lt"/>
              </a:rPr>
              <a:t>nvarchar(40),</a:t>
            </a:r>
            <a:endParaRPr lang="en-US" sz="2000" dirty="0">
              <a:latin typeface="+mj-lt"/>
            </a:endParaRPr>
          </a:p>
          <a:p>
            <a:r>
              <a:rPr lang="en-US" sz="2000" dirty="0" smtClean="0">
                <a:latin typeface="+mj-lt"/>
              </a:rPr>
              <a:t>	</a:t>
            </a:r>
            <a:r>
              <a:rPr lang="vi-VN" sz="2000" dirty="0" smtClean="0">
                <a:latin typeface="+mj-lt"/>
              </a:rPr>
              <a:t>DVT </a:t>
            </a:r>
            <a:r>
              <a:rPr lang="vi-VN" sz="2000" dirty="0">
                <a:latin typeface="+mj-lt"/>
              </a:rPr>
              <a:t>nvarchar(20),</a:t>
            </a:r>
            <a:endParaRPr lang="en-US" sz="2000" dirty="0">
              <a:latin typeface="+mj-lt"/>
            </a:endParaRPr>
          </a:p>
          <a:p>
            <a:r>
              <a:rPr lang="en-US" sz="2000" dirty="0" smtClean="0">
                <a:latin typeface="+mj-lt"/>
              </a:rPr>
              <a:t>	</a:t>
            </a:r>
            <a:r>
              <a:rPr lang="vi-VN" sz="2000" dirty="0" smtClean="0">
                <a:latin typeface="+mj-lt"/>
              </a:rPr>
              <a:t>NuocSX </a:t>
            </a:r>
            <a:r>
              <a:rPr lang="vi-VN" sz="2000" dirty="0">
                <a:latin typeface="+mj-lt"/>
              </a:rPr>
              <a:t>nvarchar(20),</a:t>
            </a:r>
            <a:endParaRPr lang="en-US" sz="2000" dirty="0">
              <a:latin typeface="+mj-lt"/>
            </a:endParaRPr>
          </a:p>
          <a:p>
            <a:r>
              <a:rPr lang="en-US" sz="2000" dirty="0" smtClean="0">
                <a:latin typeface="+mj-lt"/>
              </a:rPr>
              <a:t>	</a:t>
            </a:r>
            <a:r>
              <a:rPr lang="vi-VN" sz="2000" dirty="0" smtClean="0">
                <a:latin typeface="+mj-lt"/>
              </a:rPr>
              <a:t>Gia </a:t>
            </a:r>
            <a:r>
              <a:rPr lang="vi-VN" sz="2000" dirty="0">
                <a:latin typeface="+mj-lt"/>
              </a:rPr>
              <a:t>REAL</a:t>
            </a:r>
            <a:endParaRPr lang="en-US" sz="2000" dirty="0">
              <a:latin typeface="+mj-lt"/>
            </a:endParaRPr>
          </a:p>
          <a:p>
            <a:r>
              <a:rPr lang="vi-VN" sz="2000" dirty="0">
                <a:latin typeface="+mj-lt"/>
              </a:rPr>
              <a:t>);</a:t>
            </a:r>
            <a:endParaRPr lang="en-US" sz="2000" dirty="0">
              <a:latin typeface="+mj-lt"/>
            </a:endParaRPr>
          </a:p>
        </p:txBody>
      </p:sp>
    </p:spTree>
    <p:extLst>
      <p:ext uri="{BB962C8B-B14F-4D97-AF65-F5344CB8AC3E}">
        <p14:creationId xmlns:p14="http://schemas.microsoft.com/office/powerpoint/2010/main" val="3973028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vi-VN" sz="2000" b="1" i="1" dirty="0"/>
              <a:t>Lệnh </a:t>
            </a:r>
            <a:r>
              <a:rPr lang="en-US" sz="2000" b="1" i="1" dirty="0" smtClean="0"/>
              <a:t>ALTER TABLE:</a:t>
            </a:r>
            <a:endParaRPr lang="en-US" sz="2000" b="1" i="1" dirty="0"/>
          </a:p>
          <a:p>
            <a:pPr lvl="0" algn="just">
              <a:buFontTx/>
              <a:buChar char="-"/>
            </a:pPr>
            <a:r>
              <a:rPr lang="vi-VN" sz="2000" dirty="0" smtClean="0"/>
              <a:t>Trong </a:t>
            </a:r>
            <a:r>
              <a:rPr lang="vi-VN" sz="2000" dirty="0"/>
              <a:t>SQLite dùng để đổi tên một bảng đã tôn tại và bổ sung thêm các cột cho bảng</a:t>
            </a:r>
            <a:r>
              <a:rPr lang="vi-VN" sz="2000" dirty="0" smtClean="0"/>
              <a:t>.</a:t>
            </a:r>
            <a:endParaRPr lang="en-US" sz="2000" dirty="0"/>
          </a:p>
          <a:p>
            <a:pPr lvl="0" algn="just">
              <a:buFontTx/>
              <a:buChar char="-"/>
            </a:pPr>
            <a:r>
              <a:rPr lang="vi-VN" sz="2000" dirty="0" smtClean="0"/>
              <a:t>Cú pháp</a:t>
            </a:r>
            <a:r>
              <a:rPr lang="en-US" sz="2000" dirty="0" smtClean="0"/>
              <a:t> </a:t>
            </a:r>
            <a:r>
              <a:rPr lang="vi-VN" sz="2000" dirty="0"/>
              <a:t>ALTER TABLE đổi tên một Table đã tồn </a:t>
            </a:r>
            <a:r>
              <a:rPr lang="vi-VN" sz="2000" dirty="0" smtClean="0"/>
              <a:t>tại:</a:t>
            </a:r>
            <a:endParaRPr lang="en-US" sz="2000" dirty="0" smtClean="0"/>
          </a:p>
          <a:p>
            <a:pPr marL="114300" lvl="0" indent="0" algn="just">
              <a:buNone/>
            </a:pPr>
            <a:endParaRPr lang="en-US" sz="2000" i="1" u="sng" dirty="0" smtClean="0"/>
          </a:p>
          <a:p>
            <a:pPr marL="114300" lvl="0" indent="0" algn="just">
              <a:buNone/>
            </a:pPr>
            <a:endParaRPr lang="en-US" sz="2000" i="1" u="sng" dirty="0" smtClean="0"/>
          </a:p>
          <a:p>
            <a:pPr algn="just">
              <a:buFontTx/>
              <a:buChar char="-"/>
            </a:pPr>
            <a:r>
              <a:rPr lang="vi-VN" sz="2000" dirty="0"/>
              <a:t>Cú pháp ALTER TABLE bổi sung thêm các cột vào một Table đã tồn tại</a:t>
            </a:r>
            <a:r>
              <a:rPr lang="vi-VN" sz="2000" dirty="0" smtClean="0"/>
              <a:t>:</a:t>
            </a:r>
            <a:endParaRPr lang="en-US" sz="20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2" name="Rectangle 1"/>
          <p:cNvSpPr/>
          <p:nvPr/>
        </p:nvSpPr>
        <p:spPr>
          <a:xfrm>
            <a:off x="502870" y="2692400"/>
            <a:ext cx="8138210"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vi-VN" sz="2000" dirty="0">
                <a:latin typeface="+mj-lt"/>
              </a:rPr>
              <a:t>ALTER TABLE database_name.table_name RENAME TO new_table_name;</a:t>
            </a:r>
            <a:endParaRPr lang="en-US" sz="2000" dirty="0">
              <a:latin typeface="+mj-lt"/>
            </a:endParaRPr>
          </a:p>
        </p:txBody>
      </p:sp>
      <p:sp>
        <p:nvSpPr>
          <p:cNvPr id="6" name="Rectangle 5"/>
          <p:cNvSpPr/>
          <p:nvPr/>
        </p:nvSpPr>
        <p:spPr>
          <a:xfrm>
            <a:off x="441910" y="4053503"/>
            <a:ext cx="8260130"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vi-VN" sz="2000" dirty="0">
                <a:latin typeface="+mj-lt"/>
              </a:rPr>
              <a:t>ALTER TABLE database_name.table_name ADD COLUMN column_def….;</a:t>
            </a:r>
            <a:endParaRPr lang="en-US" sz="2000" dirty="0">
              <a:latin typeface="+mj-lt"/>
            </a:endParaRPr>
          </a:p>
        </p:txBody>
      </p:sp>
    </p:spTree>
    <p:extLst>
      <p:ext uri="{BB962C8B-B14F-4D97-AF65-F5344CB8AC3E}">
        <p14:creationId xmlns:p14="http://schemas.microsoft.com/office/powerpoint/2010/main" val="6035674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vi-VN" sz="2000" b="1" i="1" dirty="0" smtClean="0"/>
              <a:t>Lệnh </a:t>
            </a:r>
            <a:r>
              <a:rPr lang="en-US" sz="2000" b="1" i="1" dirty="0" smtClean="0"/>
              <a:t>INSERT INT:</a:t>
            </a:r>
          </a:p>
          <a:p>
            <a:pPr lvl="0" algn="just">
              <a:buFontTx/>
              <a:buChar char="-"/>
            </a:pPr>
            <a:r>
              <a:rPr lang="vi-VN" sz="2000" dirty="0" smtClean="0"/>
              <a:t>Lệnh </a:t>
            </a:r>
            <a:r>
              <a:rPr lang="vi-VN" sz="2000" dirty="0"/>
              <a:t>INSERT INTO trong SQLite được dùng để nhập một dòng dữ liệu mới cho </a:t>
            </a:r>
            <a:r>
              <a:rPr lang="vi-VN" sz="2000" dirty="0" smtClean="0"/>
              <a:t>bảng</a:t>
            </a:r>
            <a:r>
              <a:rPr lang="en-US" sz="2000" dirty="0" smtClean="0"/>
              <a:t>.</a:t>
            </a:r>
            <a:endParaRPr lang="en-US" sz="2000" dirty="0"/>
          </a:p>
          <a:p>
            <a:pPr lvl="0" algn="just">
              <a:buFontTx/>
              <a:buChar char="-"/>
            </a:pPr>
            <a:r>
              <a:rPr lang="vi-VN" sz="2000" b="1" dirty="0" smtClean="0"/>
              <a:t>Cú pháp</a:t>
            </a:r>
            <a:r>
              <a:rPr lang="en-US" sz="2000" b="1" dirty="0" smtClean="0"/>
              <a:t> </a:t>
            </a:r>
            <a:r>
              <a:rPr lang="vi-VN" sz="2000" b="1" dirty="0"/>
              <a:t>lệnh INSERT INTO</a:t>
            </a:r>
            <a:r>
              <a:rPr lang="vi-VN" sz="2000" b="1" dirty="0" smtClean="0"/>
              <a:t>:</a:t>
            </a:r>
            <a:endParaRPr lang="en-US" sz="2000" b="1"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2" name="Rectangle 1"/>
          <p:cNvSpPr/>
          <p:nvPr/>
        </p:nvSpPr>
        <p:spPr>
          <a:xfrm>
            <a:off x="502870" y="2692400"/>
            <a:ext cx="8138210"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vi-VN" sz="2000" b="1" dirty="0">
                <a:latin typeface="+mj-lt"/>
              </a:rPr>
              <a:t>INSERT INTO </a:t>
            </a:r>
            <a:r>
              <a:rPr lang="vi-VN" sz="2000" dirty="0">
                <a:latin typeface="+mj-lt"/>
              </a:rPr>
              <a:t>TABLE_NAME (column1,columns,column3,…columnsN)]</a:t>
            </a:r>
            <a:endParaRPr lang="en-US" sz="2000" dirty="0">
              <a:latin typeface="+mj-lt"/>
            </a:endParaRPr>
          </a:p>
          <a:p>
            <a:r>
              <a:rPr lang="vi-VN" sz="2000" b="1" dirty="0">
                <a:latin typeface="+mj-lt"/>
              </a:rPr>
              <a:t>VALUES</a:t>
            </a:r>
            <a:r>
              <a:rPr lang="vi-VN" sz="2000" dirty="0">
                <a:latin typeface="+mj-lt"/>
              </a:rPr>
              <a:t>(value1, value2, value3, …valueN);</a:t>
            </a:r>
            <a:endParaRPr lang="en-US" sz="2000" dirty="0">
              <a:latin typeface="+mj-lt"/>
            </a:endParaRPr>
          </a:p>
          <a:p>
            <a:r>
              <a:rPr lang="vi-VN" sz="2000" dirty="0">
                <a:latin typeface="+mj-lt"/>
              </a:rPr>
              <a:t>Hoặc </a:t>
            </a:r>
            <a:endParaRPr lang="en-US" sz="2000" dirty="0">
              <a:latin typeface="+mj-lt"/>
            </a:endParaRPr>
          </a:p>
          <a:p>
            <a:r>
              <a:rPr lang="vi-VN" sz="2000" b="1" dirty="0">
                <a:latin typeface="+mj-lt"/>
              </a:rPr>
              <a:t>INSERT INTO </a:t>
            </a:r>
            <a:r>
              <a:rPr lang="vi-VN" sz="2000" dirty="0">
                <a:latin typeface="+mj-lt"/>
              </a:rPr>
              <a:t>TABLE_NAME VALUES</a:t>
            </a:r>
            <a:endParaRPr lang="en-US" sz="2000" dirty="0">
              <a:latin typeface="+mj-lt"/>
            </a:endParaRPr>
          </a:p>
          <a:p>
            <a:r>
              <a:rPr lang="vi-VN" sz="2000" dirty="0">
                <a:latin typeface="+mj-lt"/>
              </a:rPr>
              <a:t>(value1,value2,value3,…valueN);</a:t>
            </a:r>
            <a:endParaRPr lang="en-US" sz="2000" dirty="0">
              <a:latin typeface="+mj-lt"/>
            </a:endParaRPr>
          </a:p>
        </p:txBody>
      </p:sp>
    </p:spTree>
    <p:extLst>
      <p:ext uri="{BB962C8B-B14F-4D97-AF65-F5344CB8AC3E}">
        <p14:creationId xmlns:p14="http://schemas.microsoft.com/office/powerpoint/2010/main" val="3854088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lvl="0" algn="just">
              <a:buFontTx/>
              <a:buChar char="-"/>
            </a:pPr>
            <a:r>
              <a:rPr lang="vi-VN" sz="2000" i="1" u="sng" dirty="0" smtClean="0"/>
              <a:t>Ví </a:t>
            </a:r>
            <a:r>
              <a:rPr lang="vi-VN" sz="2000" i="1" u="sng" dirty="0"/>
              <a:t>dụ 4:</a:t>
            </a:r>
            <a:r>
              <a:rPr lang="vi-VN" sz="2000" dirty="0"/>
              <a:t> Nhập dữ liệu cho bảng </a:t>
            </a:r>
            <a:r>
              <a:rPr lang="vi-VN" sz="2000" dirty="0" smtClean="0"/>
              <a:t>SanPham</a:t>
            </a:r>
            <a:r>
              <a:rPr lang="en-US" sz="2000" dirty="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2" name="Rectangle 1"/>
          <p:cNvSpPr/>
          <p:nvPr/>
        </p:nvSpPr>
        <p:spPr>
          <a:xfrm>
            <a:off x="502870" y="1722904"/>
            <a:ext cx="8138210" cy="1631216"/>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lstStyle/>
          <a:p>
            <a:r>
              <a:rPr lang="vi-VN" sz="2000" b="1" dirty="0">
                <a:latin typeface="+mj-lt"/>
              </a:rPr>
              <a:t>INSERT INTO </a:t>
            </a:r>
            <a:r>
              <a:rPr lang="vi-VN" sz="2000" dirty="0">
                <a:latin typeface="+mj-lt"/>
              </a:rPr>
              <a:t>SanPham </a:t>
            </a:r>
            <a:r>
              <a:rPr lang="vi-VN" sz="2000" b="1" dirty="0">
                <a:latin typeface="+mj-lt"/>
              </a:rPr>
              <a:t>VALUES</a:t>
            </a:r>
            <a:r>
              <a:rPr lang="vi-VN" sz="2000" dirty="0">
                <a:latin typeface="+mj-lt"/>
              </a:rPr>
              <a:t>(null,‘Bút chì’,‘Cây’, ‘Singapore’,3000)</a:t>
            </a:r>
            <a:endParaRPr lang="en-US" sz="2000" dirty="0">
              <a:latin typeface="+mj-lt"/>
            </a:endParaRPr>
          </a:p>
          <a:p>
            <a:r>
              <a:rPr lang="vi-VN" sz="2000" b="1" dirty="0">
                <a:latin typeface="+mj-lt"/>
              </a:rPr>
              <a:t>INSERT INTO </a:t>
            </a:r>
            <a:r>
              <a:rPr lang="vi-VN" sz="2000" dirty="0">
                <a:latin typeface="+mj-lt"/>
              </a:rPr>
              <a:t>SanPham </a:t>
            </a:r>
            <a:r>
              <a:rPr lang="vi-VN" sz="2000" b="1" dirty="0">
                <a:latin typeface="+mj-lt"/>
              </a:rPr>
              <a:t>VALUES</a:t>
            </a:r>
            <a:r>
              <a:rPr lang="vi-VN" sz="2000" dirty="0">
                <a:latin typeface="+mj-lt"/>
              </a:rPr>
              <a:t>(null,‘Bút chì’,‘Tập 200 trang, ‘Quyển’, ‘Trung Quốc’,4500);</a:t>
            </a:r>
            <a:endParaRPr lang="en-US" sz="2000" dirty="0">
              <a:latin typeface="+mj-lt"/>
            </a:endParaRPr>
          </a:p>
          <a:p>
            <a:r>
              <a:rPr lang="vi-VN" sz="2000" b="1" dirty="0">
                <a:latin typeface="+mj-lt"/>
              </a:rPr>
              <a:t>INSERT INTO</a:t>
            </a:r>
            <a:r>
              <a:rPr lang="vi-VN" sz="2000" dirty="0">
                <a:latin typeface="+mj-lt"/>
              </a:rPr>
              <a:t> SanPham </a:t>
            </a:r>
            <a:r>
              <a:rPr lang="vi-VN" sz="2000" b="1" dirty="0">
                <a:latin typeface="+mj-lt"/>
              </a:rPr>
              <a:t>VALUES</a:t>
            </a:r>
            <a:r>
              <a:rPr lang="vi-VN" sz="2000" dirty="0">
                <a:latin typeface="+mj-lt"/>
              </a:rPr>
              <a:t>(null,‘Sổ tay 500 trang,‘Quyển’, ‘Trung Quốc’,40000);</a:t>
            </a:r>
            <a:endParaRPr lang="en-US" sz="2000" dirty="0">
              <a:latin typeface="+mj-lt"/>
            </a:endParaRPr>
          </a:p>
        </p:txBody>
      </p:sp>
    </p:spTree>
    <p:extLst>
      <p:ext uri="{BB962C8B-B14F-4D97-AF65-F5344CB8AC3E}">
        <p14:creationId xmlns:p14="http://schemas.microsoft.com/office/powerpoint/2010/main" val="2912053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vi-VN" sz="2000" b="1" dirty="0"/>
              <a:t>Lệnh UPDATE</a:t>
            </a:r>
            <a:r>
              <a:rPr lang="vi-VN" sz="2000" b="1" dirty="0" smtClean="0"/>
              <a:t>:</a:t>
            </a:r>
            <a:endParaRPr lang="en-US" sz="2000" b="1" dirty="0" smtClean="0"/>
          </a:p>
          <a:p>
            <a:pPr lvl="0" algn="just">
              <a:buFontTx/>
              <a:buChar char="-"/>
            </a:pPr>
            <a:r>
              <a:rPr lang="vi-VN" sz="2000" dirty="0" smtClean="0"/>
              <a:t>Lệnh </a:t>
            </a:r>
            <a:r>
              <a:rPr lang="vi-VN" sz="2000" dirty="0"/>
              <a:t>UPDATA trong SQLite được dung để cập nhật dữ liệu trên một dòng hoặc nhiều dòng trong bảng</a:t>
            </a:r>
            <a:r>
              <a:rPr lang="vi-VN" sz="2000" dirty="0" smtClean="0"/>
              <a:t>.</a:t>
            </a:r>
            <a:endParaRPr lang="en-US" sz="2000" dirty="0"/>
          </a:p>
          <a:p>
            <a:pPr lvl="0" algn="just">
              <a:buFontTx/>
              <a:buChar char="-"/>
            </a:pPr>
            <a:r>
              <a:rPr lang="vi-VN" sz="2000" b="1" dirty="0" smtClean="0"/>
              <a:t>Cú pháp</a:t>
            </a:r>
            <a:r>
              <a:rPr lang="en-US" sz="2000" b="1" dirty="0" smtClean="0"/>
              <a:t> </a:t>
            </a:r>
            <a:r>
              <a:rPr lang="vi-VN" sz="2000" b="1" dirty="0"/>
              <a:t>lệnh </a:t>
            </a:r>
            <a:r>
              <a:rPr lang="en-US" sz="2000" b="1" dirty="0" smtClean="0"/>
              <a:t>UPDATE</a:t>
            </a:r>
            <a:r>
              <a:rPr lang="vi-VN" sz="2000" b="1" dirty="0" smtClean="0"/>
              <a:t>:</a:t>
            </a:r>
            <a:endParaRPr lang="en-US" sz="2000" b="1"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2" name="Rectangle 1"/>
          <p:cNvSpPr/>
          <p:nvPr/>
        </p:nvSpPr>
        <p:spPr>
          <a:xfrm>
            <a:off x="1051510" y="2692400"/>
            <a:ext cx="7040930"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vi-VN" sz="2000" b="1" dirty="0">
                <a:latin typeface="+mj-lt"/>
              </a:rPr>
              <a:t>UPDATE</a:t>
            </a:r>
            <a:r>
              <a:rPr lang="vi-VN" sz="2000" dirty="0">
                <a:latin typeface="+mj-lt"/>
              </a:rPr>
              <a:t> table_name</a:t>
            </a:r>
            <a:endParaRPr lang="en-US" sz="2000" dirty="0">
              <a:latin typeface="+mj-lt"/>
            </a:endParaRPr>
          </a:p>
          <a:p>
            <a:r>
              <a:rPr lang="vi-VN" sz="2000" b="1" dirty="0">
                <a:latin typeface="+mj-lt"/>
              </a:rPr>
              <a:t>SET</a:t>
            </a:r>
            <a:r>
              <a:rPr lang="vi-VN" sz="2000" dirty="0">
                <a:latin typeface="+mj-lt"/>
              </a:rPr>
              <a:t> column1 = value1, column2 = value2…., columnN = valueN</a:t>
            </a:r>
            <a:endParaRPr lang="en-US" sz="2000" dirty="0">
              <a:latin typeface="+mj-lt"/>
            </a:endParaRPr>
          </a:p>
          <a:p>
            <a:r>
              <a:rPr lang="vi-VN" sz="2000" b="1" dirty="0">
                <a:latin typeface="+mj-lt"/>
              </a:rPr>
              <a:t>WHERE</a:t>
            </a:r>
            <a:r>
              <a:rPr lang="vi-VN" sz="2000" dirty="0">
                <a:latin typeface="+mj-lt"/>
              </a:rPr>
              <a:t> [condition];</a:t>
            </a:r>
            <a:endParaRPr lang="en-US" sz="2000" dirty="0">
              <a:latin typeface="+mj-lt"/>
            </a:endParaRPr>
          </a:p>
        </p:txBody>
      </p:sp>
    </p:spTree>
    <p:extLst>
      <p:ext uri="{BB962C8B-B14F-4D97-AF65-F5344CB8AC3E}">
        <p14:creationId xmlns:p14="http://schemas.microsoft.com/office/powerpoint/2010/main" val="36170058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lvl="0" algn="just">
              <a:buFontTx/>
              <a:buChar char="-"/>
            </a:pPr>
            <a:r>
              <a:rPr lang="vi-VN" sz="2000" i="1" u="sng" dirty="0"/>
              <a:t>Ví dụ 5:</a:t>
            </a:r>
            <a:r>
              <a:rPr lang="vi-VN" sz="2000" dirty="0"/>
              <a:t> Tăng giá cho sản phẩm ‘Bút chì’ lên 4000.</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2" name="Rectangle 1"/>
          <p:cNvSpPr/>
          <p:nvPr/>
        </p:nvSpPr>
        <p:spPr>
          <a:xfrm>
            <a:off x="3009850" y="1763982"/>
            <a:ext cx="3124250" cy="1015663"/>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lstStyle/>
          <a:p>
            <a:r>
              <a:rPr lang="vi-VN" sz="2000" b="1" dirty="0">
                <a:latin typeface="+mj-lt"/>
              </a:rPr>
              <a:t>UPDATE</a:t>
            </a:r>
            <a:r>
              <a:rPr lang="vi-VN" sz="2000" dirty="0">
                <a:latin typeface="+mj-lt"/>
              </a:rPr>
              <a:t> SanPham</a:t>
            </a:r>
            <a:endParaRPr lang="en-US" sz="2000" dirty="0">
              <a:latin typeface="+mj-lt"/>
            </a:endParaRPr>
          </a:p>
          <a:p>
            <a:r>
              <a:rPr lang="vi-VN" sz="2000" b="1" dirty="0">
                <a:latin typeface="+mj-lt"/>
              </a:rPr>
              <a:t>SET</a:t>
            </a:r>
            <a:r>
              <a:rPr lang="vi-VN" sz="2000" dirty="0">
                <a:latin typeface="+mj-lt"/>
              </a:rPr>
              <a:t> Gia=4000</a:t>
            </a:r>
            <a:endParaRPr lang="en-US" sz="2000" dirty="0">
              <a:latin typeface="+mj-lt"/>
            </a:endParaRPr>
          </a:p>
          <a:p>
            <a:r>
              <a:rPr lang="vi-VN" sz="2000" b="1" dirty="0">
                <a:latin typeface="+mj-lt"/>
              </a:rPr>
              <a:t>WHERE</a:t>
            </a:r>
            <a:r>
              <a:rPr lang="vi-VN" sz="2000" dirty="0">
                <a:latin typeface="+mj-lt"/>
              </a:rPr>
              <a:t> TenSP= ‘Bút chì’;</a:t>
            </a:r>
            <a:endParaRPr lang="en-US" sz="2000" dirty="0">
              <a:latin typeface="+mj-lt"/>
            </a:endParaRPr>
          </a:p>
        </p:txBody>
      </p:sp>
    </p:spTree>
    <p:extLst>
      <p:ext uri="{BB962C8B-B14F-4D97-AF65-F5344CB8AC3E}">
        <p14:creationId xmlns:p14="http://schemas.microsoft.com/office/powerpoint/2010/main" val="12204463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vi-VN" sz="2000" b="1" dirty="0"/>
              <a:t>Lệnh </a:t>
            </a:r>
            <a:r>
              <a:rPr lang="en-US" sz="2000" b="1" dirty="0" smtClean="0"/>
              <a:t>DELETE</a:t>
            </a:r>
            <a:r>
              <a:rPr lang="vi-VN" sz="2000" b="1" dirty="0" smtClean="0"/>
              <a:t>:</a:t>
            </a:r>
            <a:endParaRPr lang="en-US" sz="2000" b="1" dirty="0" smtClean="0"/>
          </a:p>
          <a:p>
            <a:pPr lvl="0" algn="just">
              <a:buFontTx/>
              <a:buChar char="-"/>
            </a:pPr>
            <a:r>
              <a:rPr lang="vi-VN" sz="2000" dirty="0"/>
              <a:t>Lệnh DELETE trong SQLite được dùng để xóa một hoặc nhiều dòng dữ liệu trong bảng</a:t>
            </a:r>
            <a:r>
              <a:rPr lang="vi-VN" sz="2000" dirty="0" smtClean="0"/>
              <a:t>.</a:t>
            </a:r>
            <a:endParaRPr lang="en-US" sz="2000" dirty="0" smtClean="0"/>
          </a:p>
          <a:p>
            <a:pPr lvl="0" algn="just">
              <a:buFontTx/>
              <a:buChar char="-"/>
            </a:pPr>
            <a:r>
              <a:rPr lang="vi-VN" sz="2000" b="1" dirty="0" smtClean="0"/>
              <a:t>Cú pháp</a:t>
            </a:r>
            <a:r>
              <a:rPr lang="en-US" sz="2000" b="1" dirty="0" smtClean="0"/>
              <a:t> </a:t>
            </a:r>
            <a:r>
              <a:rPr lang="vi-VN" sz="2000" b="1" dirty="0"/>
              <a:t>lệnh </a:t>
            </a:r>
            <a:r>
              <a:rPr lang="en-US" sz="2000" b="1" dirty="0" smtClean="0"/>
              <a:t>UPDATE</a:t>
            </a:r>
            <a:r>
              <a:rPr lang="vi-VN" sz="2000" b="1" dirty="0" smtClean="0"/>
              <a:t>:</a:t>
            </a:r>
            <a:endParaRPr lang="en-US" sz="2000" b="1"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 name="Rectangle 1"/>
          <p:cNvSpPr/>
          <p:nvPr/>
        </p:nvSpPr>
        <p:spPr>
          <a:xfrm>
            <a:off x="2918410" y="2692400"/>
            <a:ext cx="3307130"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vi-VN" sz="2000" b="1" dirty="0" smtClean="0">
                <a:latin typeface="+mj-lt"/>
              </a:rPr>
              <a:t>DELETE FROM </a:t>
            </a:r>
            <a:r>
              <a:rPr lang="vi-VN" sz="2000" dirty="0">
                <a:latin typeface="+mj-lt"/>
              </a:rPr>
              <a:t>table_name</a:t>
            </a:r>
            <a:endParaRPr lang="en-US" sz="2000" dirty="0">
              <a:latin typeface="+mj-lt"/>
            </a:endParaRPr>
          </a:p>
          <a:p>
            <a:r>
              <a:rPr lang="vi-VN" sz="2000" b="1" dirty="0">
                <a:latin typeface="+mj-lt"/>
              </a:rPr>
              <a:t>WHERE</a:t>
            </a:r>
            <a:r>
              <a:rPr lang="vi-VN" sz="2000" dirty="0">
                <a:latin typeface="+mj-lt"/>
              </a:rPr>
              <a:t> [condition</a:t>
            </a:r>
            <a:r>
              <a:rPr lang="vi-VN" sz="2000" dirty="0" smtClean="0">
                <a:latin typeface="+mj-lt"/>
              </a:rPr>
              <a:t>];</a:t>
            </a:r>
            <a:endParaRPr lang="en-US" sz="2000" dirty="0">
              <a:latin typeface="+mj-lt"/>
            </a:endParaRPr>
          </a:p>
        </p:txBody>
      </p:sp>
    </p:spTree>
    <p:extLst>
      <p:ext uri="{BB962C8B-B14F-4D97-AF65-F5344CB8AC3E}">
        <p14:creationId xmlns:p14="http://schemas.microsoft.com/office/powerpoint/2010/main" val="11495974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vi-VN" sz="2000" b="1" dirty="0"/>
              <a:t>Lệnh </a:t>
            </a:r>
            <a:r>
              <a:rPr lang="en-US" sz="2000" b="1" dirty="0" smtClean="0"/>
              <a:t>SELECT</a:t>
            </a:r>
            <a:r>
              <a:rPr lang="vi-VN" sz="2000" b="1" dirty="0" smtClean="0"/>
              <a:t>:</a:t>
            </a:r>
            <a:endParaRPr lang="en-US" sz="2000" b="1" dirty="0" smtClean="0"/>
          </a:p>
          <a:p>
            <a:pPr lvl="0" algn="just">
              <a:buFontTx/>
              <a:buChar char="-"/>
            </a:pPr>
            <a:r>
              <a:rPr lang="vi-VN" sz="2000" dirty="0" smtClean="0"/>
              <a:t>Lệnh </a:t>
            </a:r>
            <a:r>
              <a:rPr lang="vi-VN" sz="2000" dirty="0"/>
              <a:t>SELECT trong SQLite được dùng chọn những dòng dữ liệu trong bảng phù hợp với điều kiện được cho trước</a:t>
            </a:r>
            <a:r>
              <a:rPr lang="vi-VN" sz="2000" dirty="0" smtClean="0"/>
              <a:t>.</a:t>
            </a:r>
            <a:endParaRPr lang="en-US" sz="2000" dirty="0"/>
          </a:p>
          <a:p>
            <a:pPr lvl="0" algn="just">
              <a:buFontTx/>
              <a:buChar char="-"/>
            </a:pPr>
            <a:r>
              <a:rPr lang="vi-VN" sz="2000" b="1" dirty="0" smtClean="0"/>
              <a:t>Cú pháp</a:t>
            </a:r>
            <a:r>
              <a:rPr lang="en-US" sz="2000" b="1" dirty="0" smtClean="0"/>
              <a:t> </a:t>
            </a:r>
            <a:r>
              <a:rPr lang="vi-VN" sz="2000" b="1" dirty="0"/>
              <a:t>lệnh </a:t>
            </a:r>
            <a:r>
              <a:rPr lang="en-US" sz="2000" b="1" dirty="0" smtClean="0"/>
              <a:t>SELECT</a:t>
            </a:r>
            <a:r>
              <a:rPr lang="vi-VN" sz="2000" b="1" dirty="0" smtClean="0"/>
              <a:t>:</a:t>
            </a:r>
            <a:endParaRPr lang="en-US" sz="2000" b="1"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 name="Rectangle 1"/>
          <p:cNvSpPr/>
          <p:nvPr/>
        </p:nvSpPr>
        <p:spPr>
          <a:xfrm>
            <a:off x="2362150" y="2692400"/>
            <a:ext cx="4419650"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vi-VN" sz="2000" b="1" dirty="0">
                <a:latin typeface="+mj-lt"/>
              </a:rPr>
              <a:t>SELECT</a:t>
            </a:r>
            <a:r>
              <a:rPr lang="vi-VN" sz="2000" dirty="0">
                <a:latin typeface="+mj-lt"/>
              </a:rPr>
              <a:t> column1, column2, columnN</a:t>
            </a:r>
            <a:endParaRPr lang="en-US" sz="2000" dirty="0">
              <a:latin typeface="+mj-lt"/>
            </a:endParaRPr>
          </a:p>
          <a:p>
            <a:r>
              <a:rPr lang="vi-VN" sz="2000" b="1" dirty="0">
                <a:latin typeface="+mj-lt"/>
              </a:rPr>
              <a:t>FROM</a:t>
            </a:r>
            <a:r>
              <a:rPr lang="vi-VN" sz="2000" dirty="0">
                <a:latin typeface="+mj-lt"/>
              </a:rPr>
              <a:t> table_name1,table_name2,…</a:t>
            </a:r>
            <a:endParaRPr lang="en-US" sz="2000" dirty="0">
              <a:latin typeface="+mj-lt"/>
            </a:endParaRPr>
          </a:p>
          <a:p>
            <a:r>
              <a:rPr lang="vi-VN" sz="2000" b="1" dirty="0">
                <a:latin typeface="+mj-lt"/>
              </a:rPr>
              <a:t>[WHERE</a:t>
            </a:r>
            <a:r>
              <a:rPr lang="vi-VN" sz="2000" dirty="0">
                <a:latin typeface="+mj-lt"/>
              </a:rPr>
              <a:t> “điều kiện”</a:t>
            </a:r>
            <a:r>
              <a:rPr lang="vi-VN" sz="2000" b="1" dirty="0">
                <a:latin typeface="+mj-lt"/>
              </a:rPr>
              <a:t>]</a:t>
            </a:r>
            <a:endParaRPr lang="en-US" sz="2000" b="1" dirty="0">
              <a:latin typeface="+mj-lt"/>
            </a:endParaRPr>
          </a:p>
          <a:p>
            <a:r>
              <a:rPr lang="vi-VN" sz="2000" b="1" dirty="0">
                <a:latin typeface="+mj-lt"/>
              </a:rPr>
              <a:t>[GROUP BY </a:t>
            </a:r>
            <a:r>
              <a:rPr lang="vi-VN" sz="2000" dirty="0">
                <a:latin typeface="+mj-lt"/>
              </a:rPr>
              <a:t>“biểu thức”</a:t>
            </a:r>
            <a:r>
              <a:rPr lang="vi-VN" sz="2000" b="1" dirty="0">
                <a:latin typeface="+mj-lt"/>
              </a:rPr>
              <a:t>]</a:t>
            </a:r>
            <a:endParaRPr lang="en-US" sz="2000" b="1" dirty="0">
              <a:latin typeface="+mj-lt"/>
            </a:endParaRPr>
          </a:p>
          <a:p>
            <a:r>
              <a:rPr lang="vi-VN" sz="2000" b="1" dirty="0">
                <a:latin typeface="+mj-lt"/>
              </a:rPr>
              <a:t>[HAVING</a:t>
            </a:r>
            <a:r>
              <a:rPr lang="vi-VN" sz="2000" dirty="0">
                <a:latin typeface="+mj-lt"/>
              </a:rPr>
              <a:t> “điều kiện”</a:t>
            </a:r>
            <a:r>
              <a:rPr lang="vi-VN" sz="2000" b="1" dirty="0">
                <a:latin typeface="+mj-lt"/>
              </a:rPr>
              <a:t>]</a:t>
            </a:r>
            <a:endParaRPr lang="en-US" sz="2000" b="1" dirty="0">
              <a:latin typeface="+mj-lt"/>
            </a:endParaRPr>
          </a:p>
          <a:p>
            <a:r>
              <a:rPr lang="vi-VN" sz="2000" b="1" dirty="0">
                <a:latin typeface="+mj-lt"/>
              </a:rPr>
              <a:t>[ORDER BY </a:t>
            </a:r>
            <a:r>
              <a:rPr lang="vi-VN" sz="2000" dirty="0">
                <a:latin typeface="+mj-lt"/>
              </a:rPr>
              <a:t>“biểu thức”</a:t>
            </a:r>
            <a:r>
              <a:rPr lang="vi-VN" sz="2000" b="1" dirty="0">
                <a:latin typeface="+mj-lt"/>
              </a:rPr>
              <a:t>[ASC|DESC]]</a:t>
            </a:r>
            <a:r>
              <a:rPr lang="vi-VN" sz="2000" dirty="0">
                <a:latin typeface="+mj-lt"/>
              </a:rPr>
              <a:t>;</a:t>
            </a:r>
            <a:endParaRPr lang="en-US" sz="2000" dirty="0">
              <a:latin typeface="+mj-lt"/>
            </a:endParaRPr>
          </a:p>
        </p:txBody>
      </p:sp>
    </p:spTree>
    <p:extLst>
      <p:ext uri="{BB962C8B-B14F-4D97-AF65-F5344CB8AC3E}">
        <p14:creationId xmlns:p14="http://schemas.microsoft.com/office/powerpoint/2010/main" val="6114585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vi-VN" sz="2000" dirty="0" smtClean="0"/>
              <a:t>+</a:t>
            </a:r>
            <a:r>
              <a:rPr lang="en-US" sz="2000" dirty="0" smtClean="0"/>
              <a:t> </a:t>
            </a:r>
            <a:r>
              <a:rPr lang="vi-VN" sz="2000" b="1" dirty="0" smtClean="0"/>
              <a:t>WHRE </a:t>
            </a:r>
            <a:r>
              <a:rPr lang="vi-VN" sz="2000" b="1" dirty="0"/>
              <a:t>“điều kiện”: </a:t>
            </a:r>
            <a:r>
              <a:rPr lang="vi-VN" sz="2000" dirty="0"/>
              <a:t>Điều kiện mà kết quả trả về phải đáp ứng được.</a:t>
            </a:r>
            <a:endParaRPr lang="en-US" sz="2000" dirty="0"/>
          </a:p>
          <a:p>
            <a:pPr marL="114300" indent="0" algn="just">
              <a:buNone/>
            </a:pPr>
            <a:r>
              <a:rPr lang="vi-VN" sz="2000" dirty="0" smtClean="0"/>
              <a:t>+</a:t>
            </a:r>
            <a:r>
              <a:rPr lang="en-US" sz="2000" dirty="0" smtClean="0"/>
              <a:t> </a:t>
            </a:r>
            <a:r>
              <a:rPr lang="vi-VN" sz="2000" b="1" dirty="0" smtClean="0"/>
              <a:t>GROUP </a:t>
            </a:r>
            <a:r>
              <a:rPr lang="vi-VN" sz="2000" b="1" dirty="0"/>
              <a:t>BY “biểu thức”: </a:t>
            </a:r>
            <a:r>
              <a:rPr lang="vi-VN" sz="2000" dirty="0"/>
              <a:t>Thu thập dữ liệu từ nhiều bản ghi và nhóm kết quả theo một hoặc nhiều cột.</a:t>
            </a:r>
            <a:endParaRPr lang="en-US" sz="2000" dirty="0"/>
          </a:p>
          <a:p>
            <a:pPr marL="114300" indent="0" algn="just">
              <a:buNone/>
            </a:pPr>
            <a:r>
              <a:rPr lang="vi-VN" sz="2000" dirty="0" smtClean="0"/>
              <a:t>+</a:t>
            </a:r>
            <a:r>
              <a:rPr lang="en-US" sz="2000" dirty="0" smtClean="0"/>
              <a:t> </a:t>
            </a:r>
            <a:r>
              <a:rPr lang="vi-VN" sz="2000" b="1" dirty="0" smtClean="0"/>
              <a:t>HAVING </a:t>
            </a:r>
            <a:r>
              <a:rPr lang="vi-VN" sz="2000" b="1" dirty="0"/>
              <a:t>“điều kiện”: </a:t>
            </a:r>
            <a:r>
              <a:rPr lang="vi-VN" sz="2000" dirty="0"/>
              <a:t>Dùng kết hợp với GROUP BY để giới hạn nhóm các hàng trả về khi điều kiện được đáp ứng là TRUE.</a:t>
            </a:r>
            <a:endParaRPr lang="en-US" sz="2000" dirty="0"/>
          </a:p>
          <a:p>
            <a:pPr marL="114300" indent="0" algn="just">
              <a:buNone/>
            </a:pPr>
            <a:r>
              <a:rPr lang="vi-VN" sz="2000" dirty="0" smtClean="0"/>
              <a:t>+</a:t>
            </a:r>
            <a:r>
              <a:rPr lang="en-US" sz="2000" dirty="0" smtClean="0"/>
              <a:t> </a:t>
            </a:r>
            <a:r>
              <a:rPr lang="vi-VN" sz="2000" b="1" dirty="0" smtClean="0"/>
              <a:t>ORDER </a:t>
            </a:r>
            <a:r>
              <a:rPr lang="vi-VN" sz="2000" b="1" dirty="0"/>
              <a:t>BY “biểu thức”: </a:t>
            </a:r>
            <a:r>
              <a:rPr lang="vi-VN" sz="2000" dirty="0"/>
              <a:t>Được dùng để lọc bộ kết quá. ASC sẽ lọc theo thứ tự tăng dần và DESC sẽ lọc theo thứ tự giảm dần. </a:t>
            </a:r>
            <a:endParaRPr lang="en-US" sz="20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49</a:t>
            </a:fld>
            <a:endParaRPr/>
          </a:p>
        </p:txBody>
      </p:sp>
    </p:spTree>
    <p:extLst>
      <p:ext uri="{BB962C8B-B14F-4D97-AF65-F5344CB8AC3E}">
        <p14:creationId xmlns:p14="http://schemas.microsoft.com/office/powerpoint/2010/main" val="4179653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1.1 TÌM HIỂU SQLITE</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CÁC LỆNH CSDL SQLITE THƯỜNG DÙNG</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lvl="0" algn="just">
              <a:buFontTx/>
              <a:buChar char="-"/>
            </a:pPr>
            <a:r>
              <a:rPr lang="vi-VN" sz="2000" i="1" u="sng" dirty="0"/>
              <a:t>Ví dụ </a:t>
            </a:r>
            <a:r>
              <a:rPr lang="en-US" sz="2000" i="1" u="sng" dirty="0" smtClean="0"/>
              <a:t>7:</a:t>
            </a:r>
            <a:r>
              <a:rPr lang="en-US" sz="2000" i="1" dirty="0" smtClean="0"/>
              <a:t> </a:t>
            </a:r>
            <a:r>
              <a:rPr lang="vi-VN" sz="2000" dirty="0"/>
              <a:t>Liệt kê danh sách các sản phẩm được sản xuất tại </a:t>
            </a:r>
            <a:r>
              <a:rPr lang="vi-VN" sz="2000" dirty="0" smtClean="0"/>
              <a:t>Singapore</a:t>
            </a:r>
            <a:r>
              <a:rPr lang="en-US" sz="20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 name="Rectangle 1"/>
          <p:cNvSpPr/>
          <p:nvPr/>
        </p:nvSpPr>
        <p:spPr>
          <a:xfrm>
            <a:off x="2727910" y="1763983"/>
            <a:ext cx="3688130" cy="1015663"/>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lstStyle/>
          <a:p>
            <a:r>
              <a:rPr lang="vi-VN" sz="2000" b="1" dirty="0">
                <a:latin typeface="+mj-lt"/>
              </a:rPr>
              <a:t>SELECT * </a:t>
            </a:r>
            <a:endParaRPr lang="en-US" sz="2000" b="1" dirty="0">
              <a:latin typeface="+mj-lt"/>
            </a:endParaRPr>
          </a:p>
          <a:p>
            <a:r>
              <a:rPr lang="vi-VN" sz="2000" b="1" dirty="0">
                <a:latin typeface="+mj-lt"/>
              </a:rPr>
              <a:t>FROM</a:t>
            </a:r>
            <a:r>
              <a:rPr lang="vi-VN" sz="2000" dirty="0">
                <a:latin typeface="+mj-lt"/>
              </a:rPr>
              <a:t> SanPham</a:t>
            </a:r>
            <a:endParaRPr lang="en-US" sz="2000" dirty="0">
              <a:latin typeface="+mj-lt"/>
            </a:endParaRPr>
          </a:p>
          <a:p>
            <a:r>
              <a:rPr lang="vi-VN" sz="2000" b="1" dirty="0">
                <a:latin typeface="+mj-lt"/>
              </a:rPr>
              <a:t>WHERE</a:t>
            </a:r>
            <a:r>
              <a:rPr lang="vi-VN" sz="2000" dirty="0">
                <a:latin typeface="+mj-lt"/>
              </a:rPr>
              <a:t> NuocSX= ‘Singapore’;</a:t>
            </a:r>
            <a:endParaRPr lang="en-US" sz="2000" dirty="0">
              <a:latin typeface="+mj-lt"/>
            </a:endParaRPr>
          </a:p>
        </p:txBody>
      </p:sp>
    </p:spTree>
    <p:extLst>
      <p:ext uri="{BB962C8B-B14F-4D97-AF65-F5344CB8AC3E}">
        <p14:creationId xmlns:p14="http://schemas.microsoft.com/office/powerpoint/2010/main" val="2342943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0" y="0"/>
            <a:ext cx="91442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accent4"/>
                </a:solidFill>
              </a:rPr>
              <a:t>3</a:t>
            </a:r>
            <a:r>
              <a:rPr lang="en" dirty="0" smtClean="0">
                <a:solidFill>
                  <a:schemeClr val="accent4"/>
                </a:solidFill>
              </a:rPr>
              <a:t>.</a:t>
            </a:r>
            <a:endParaRPr dirty="0">
              <a:solidFill>
                <a:schemeClr val="accent4"/>
              </a:solidFill>
            </a:endParaRPr>
          </a:p>
          <a:p>
            <a:pPr marL="0" lvl="0" indent="0" algn="ctr" rtl="0">
              <a:spcBef>
                <a:spcPts val="0"/>
              </a:spcBef>
              <a:spcAft>
                <a:spcPts val="0"/>
              </a:spcAft>
              <a:buNone/>
            </a:pPr>
            <a:r>
              <a:rPr lang="en" dirty="0" smtClean="0"/>
              <a:t>SQLITE TRONG LẬP TRÌNH</a:t>
            </a:r>
            <a:br>
              <a:rPr lang="en" dirty="0" smtClean="0"/>
            </a:br>
            <a:r>
              <a:rPr lang="en" dirty="0" smtClean="0"/>
              <a:t>ỨNG DỤNG ANDROID</a:t>
            </a:r>
            <a:endParaRPr dirty="0"/>
          </a:p>
        </p:txBody>
      </p:sp>
    </p:spTree>
    <p:extLst>
      <p:ext uri="{BB962C8B-B14F-4D97-AF65-F5344CB8AC3E}">
        <p14:creationId xmlns:p14="http://schemas.microsoft.com/office/powerpoint/2010/main" val="6266085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en-US" sz="2000" dirty="0" smtClean="0"/>
              <a:t>Android </a:t>
            </a:r>
            <a:r>
              <a:rPr lang="en-US" sz="2000" dirty="0"/>
              <a:t>SDK </a:t>
            </a:r>
            <a:r>
              <a:rPr lang="en-US" sz="2000" dirty="0" err="1"/>
              <a:t>cung</a:t>
            </a:r>
            <a:r>
              <a:rPr lang="en-US" sz="2000" dirty="0"/>
              <a:t> </a:t>
            </a:r>
            <a:r>
              <a:rPr lang="en-US" sz="2000" dirty="0" err="1"/>
              <a:t>cấp</a:t>
            </a:r>
            <a:r>
              <a:rPr lang="en-US" sz="2000" dirty="0"/>
              <a:t> </a:t>
            </a:r>
            <a:r>
              <a:rPr lang="en-US" sz="2000" dirty="0" err="1"/>
              <a:t>một</a:t>
            </a:r>
            <a:r>
              <a:rPr lang="en-US" sz="2000" dirty="0"/>
              <a:t> </a:t>
            </a:r>
            <a:r>
              <a:rPr lang="en-US" sz="2000" dirty="0" err="1"/>
              <a:t>tập</a:t>
            </a:r>
            <a:r>
              <a:rPr lang="en-US" sz="2000" dirty="0"/>
              <a:t> </a:t>
            </a:r>
            <a:r>
              <a:rPr lang="en-US" sz="2000" dirty="0" err="1"/>
              <a:t>các</a:t>
            </a:r>
            <a:r>
              <a:rPr lang="en-US" sz="2000" dirty="0"/>
              <a:t> </a:t>
            </a:r>
            <a:r>
              <a:rPr lang="en-US" sz="2000" dirty="0" err="1"/>
              <a:t>lớp</a:t>
            </a:r>
            <a:r>
              <a:rPr lang="en-US" sz="2000" dirty="0"/>
              <a:t> </a:t>
            </a:r>
            <a:r>
              <a:rPr lang="en-US" sz="2000" dirty="0" err="1"/>
              <a:t>hỗ</a:t>
            </a:r>
            <a:r>
              <a:rPr lang="en-US" sz="2000" dirty="0"/>
              <a:t> </a:t>
            </a:r>
            <a:r>
              <a:rPr lang="en-US" sz="2000" dirty="0" err="1"/>
              <a:t>trợ</a:t>
            </a:r>
            <a:r>
              <a:rPr lang="en-US" sz="2000" dirty="0"/>
              <a:t> </a:t>
            </a:r>
            <a:r>
              <a:rPr lang="en-US" sz="2000" dirty="0" err="1"/>
              <a:t>ứng</a:t>
            </a:r>
            <a:r>
              <a:rPr lang="en-US" sz="2000" dirty="0"/>
              <a:t> </a:t>
            </a:r>
            <a:r>
              <a:rPr lang="en-US" sz="2000" dirty="0" err="1"/>
              <a:t>dụng</a:t>
            </a:r>
            <a:r>
              <a:rPr lang="en-US" sz="2000" dirty="0"/>
              <a:t> </a:t>
            </a:r>
            <a:r>
              <a:rPr lang="en-US" sz="2000" dirty="0" err="1"/>
              <a:t>truy</a:t>
            </a:r>
            <a:r>
              <a:rPr lang="en-US" sz="2000" dirty="0"/>
              <a:t> </a:t>
            </a:r>
            <a:r>
              <a:rPr lang="en-US" sz="2000" dirty="0" err="1"/>
              <a:t>cập</a:t>
            </a:r>
            <a:r>
              <a:rPr lang="en-US" sz="2000" dirty="0"/>
              <a:t> </a:t>
            </a:r>
            <a:r>
              <a:rPr lang="en-US" sz="2000" dirty="0" err="1"/>
              <a:t>đến</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a:t>liệu</a:t>
            </a:r>
            <a:r>
              <a:rPr lang="en-US" sz="2000" dirty="0"/>
              <a:t> SQLite. </a:t>
            </a:r>
            <a:r>
              <a:rPr lang="en-US" sz="2000" dirty="0" err="1"/>
              <a:t>Có</a:t>
            </a:r>
            <a:r>
              <a:rPr lang="en-US" sz="2000" dirty="0"/>
              <a:t> 4 </a:t>
            </a:r>
            <a:r>
              <a:rPr lang="en-US" sz="2000" dirty="0" err="1"/>
              <a:t>lớp</a:t>
            </a:r>
            <a:r>
              <a:rPr lang="en-US" sz="2000" dirty="0"/>
              <a:t> </a:t>
            </a:r>
            <a:r>
              <a:rPr lang="en-US" sz="2000" dirty="0" err="1"/>
              <a:t>cơ</a:t>
            </a:r>
            <a:r>
              <a:rPr lang="en-US" sz="2000" dirty="0"/>
              <a:t> </a:t>
            </a:r>
            <a:r>
              <a:rPr lang="en-US" sz="2000" dirty="0" err="1"/>
              <a:t>bản</a:t>
            </a:r>
            <a:r>
              <a:rPr lang="en-US" sz="2000" dirty="0"/>
              <a:t> </a:t>
            </a:r>
            <a:r>
              <a:rPr lang="en-US" sz="2000" dirty="0" err="1"/>
              <a:t>thường</a:t>
            </a:r>
            <a:r>
              <a:rPr lang="en-US" sz="2000" dirty="0"/>
              <a:t> </a:t>
            </a:r>
            <a:r>
              <a:rPr lang="en-US" sz="2000" dirty="0" err="1"/>
              <a:t>dùng</a:t>
            </a:r>
            <a:r>
              <a:rPr lang="en-US" sz="2000" dirty="0"/>
              <a:t> </a:t>
            </a:r>
            <a:r>
              <a:rPr lang="en-US" sz="2000" dirty="0" err="1"/>
              <a:t>là</a:t>
            </a:r>
            <a:r>
              <a:rPr lang="en-US" sz="2000" dirty="0"/>
              <a:t> </a:t>
            </a:r>
            <a:r>
              <a:rPr lang="en-US" sz="2000" dirty="0" err="1"/>
              <a:t>SQLiteOpenHelper</a:t>
            </a:r>
            <a:r>
              <a:rPr lang="en-US" sz="2000" dirty="0"/>
              <a:t>, </a:t>
            </a:r>
            <a:r>
              <a:rPr lang="en-US" sz="2000" dirty="0" err="1"/>
              <a:t>SQLiteDatabase</a:t>
            </a:r>
            <a:r>
              <a:rPr lang="en-US" sz="2000" dirty="0"/>
              <a:t>, Cursor </a:t>
            </a:r>
            <a:r>
              <a:rPr lang="en-US" sz="2000" dirty="0" err="1"/>
              <a:t>và</a:t>
            </a:r>
            <a:r>
              <a:rPr lang="en-US" sz="2000" dirty="0"/>
              <a:t> </a:t>
            </a:r>
            <a:r>
              <a:rPr lang="en-US" sz="2000" dirty="0" err="1" smtClean="0"/>
              <a:t>ContentValues</a:t>
            </a:r>
            <a:r>
              <a:rPr lang="en-US" sz="20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28191699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en-US" sz="2000" b="1" dirty="0" err="1" smtClean="0"/>
              <a:t>SQLiteOpenHelper</a:t>
            </a:r>
            <a:r>
              <a:rPr lang="en-US" sz="2000" dirty="0"/>
              <a:t>: </a:t>
            </a:r>
            <a:r>
              <a:rPr lang="en-US" sz="2000" dirty="0" err="1"/>
              <a:t>Lớp</a:t>
            </a:r>
            <a:r>
              <a:rPr lang="en-US" sz="2000" dirty="0"/>
              <a:t> </a:t>
            </a:r>
            <a:r>
              <a:rPr lang="en-US" sz="2000" dirty="0" err="1"/>
              <a:t>SQLiteOpenHelper</a:t>
            </a:r>
            <a:r>
              <a:rPr lang="en-US" sz="2000" dirty="0"/>
              <a:t> </a:t>
            </a:r>
            <a:r>
              <a:rPr lang="en-US" sz="2000" dirty="0" err="1"/>
              <a:t>cung</a:t>
            </a:r>
            <a:r>
              <a:rPr lang="en-US" sz="2000" dirty="0"/>
              <a:t> </a:t>
            </a:r>
            <a:r>
              <a:rPr lang="en-US" sz="2000" dirty="0" err="1"/>
              <a:t>cấp</a:t>
            </a:r>
            <a:r>
              <a:rPr lang="en-US" sz="2000" dirty="0"/>
              <a:t> </a:t>
            </a:r>
            <a:r>
              <a:rPr lang="en-US" sz="2000" dirty="0" err="1"/>
              <a:t>các</a:t>
            </a:r>
            <a:r>
              <a:rPr lang="en-US" sz="2000" dirty="0"/>
              <a:t> </a:t>
            </a:r>
            <a:r>
              <a:rPr lang="en-US" sz="2000" dirty="0" err="1"/>
              <a:t>phương</a:t>
            </a:r>
            <a:r>
              <a:rPr lang="en-US" sz="2000" dirty="0"/>
              <a:t> </a:t>
            </a:r>
            <a:r>
              <a:rPr lang="en-US" sz="2000" dirty="0" err="1"/>
              <a:t>thức</a:t>
            </a:r>
            <a:r>
              <a:rPr lang="en-US" sz="2000" dirty="0"/>
              <a:t> </a:t>
            </a:r>
            <a:r>
              <a:rPr lang="en-US" sz="2000" dirty="0" err="1"/>
              <a:t>quản</a:t>
            </a:r>
            <a:r>
              <a:rPr lang="en-US" sz="2000" dirty="0"/>
              <a:t> </a:t>
            </a:r>
            <a:r>
              <a:rPr lang="en-US" sz="2000" dirty="0" err="1"/>
              <a:t>lý</a:t>
            </a:r>
            <a:r>
              <a:rPr lang="en-US" sz="2000" dirty="0"/>
              <a:t>, </a:t>
            </a:r>
            <a:r>
              <a:rPr lang="en-US" sz="2000" dirty="0" err="1"/>
              <a:t>cập</a:t>
            </a:r>
            <a:r>
              <a:rPr lang="en-US" sz="2000" dirty="0"/>
              <a:t> </a:t>
            </a:r>
            <a:r>
              <a:rPr lang="en-US" sz="2000" dirty="0" err="1"/>
              <a:t>nhật</a:t>
            </a:r>
            <a:r>
              <a:rPr lang="en-US" sz="2000" dirty="0"/>
              <a:t> </a:t>
            </a:r>
            <a:r>
              <a:rPr lang="en-US" sz="2000" dirty="0" err="1"/>
              <a:t>và</a:t>
            </a:r>
            <a:r>
              <a:rPr lang="en-US" sz="2000" dirty="0"/>
              <a:t> </a:t>
            </a:r>
            <a:r>
              <a:rPr lang="en-US" sz="2000" dirty="0" err="1"/>
              <a:t>truy</a:t>
            </a:r>
            <a:r>
              <a:rPr lang="en-US" sz="2000" dirty="0"/>
              <a:t> </a:t>
            </a:r>
            <a:r>
              <a:rPr lang="en-US" sz="2000" dirty="0" err="1"/>
              <a:t>xuất</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smtClean="0"/>
              <a:t>liệu</a:t>
            </a:r>
            <a:r>
              <a:rPr lang="en-US" sz="2000" dirty="0"/>
              <a:t>. </a:t>
            </a:r>
            <a:r>
              <a:rPr lang="en-US" sz="2000" dirty="0" err="1"/>
              <a:t>Khi</a:t>
            </a:r>
            <a:r>
              <a:rPr lang="en-US" sz="2000" dirty="0"/>
              <a:t> </a:t>
            </a:r>
            <a:r>
              <a:rPr lang="en-US" sz="2000" dirty="0" err="1"/>
              <a:t>một</a:t>
            </a:r>
            <a:r>
              <a:rPr lang="en-US" sz="2000" dirty="0"/>
              <a:t> </a:t>
            </a:r>
            <a:r>
              <a:rPr lang="en-US" sz="2000" dirty="0" err="1"/>
              <a:t>ứng</a:t>
            </a:r>
            <a:r>
              <a:rPr lang="en-US" sz="2000" dirty="0"/>
              <a:t> </a:t>
            </a:r>
            <a:r>
              <a:rPr lang="en-US" sz="2000" dirty="0" err="1"/>
              <a:t>dụng</a:t>
            </a:r>
            <a:r>
              <a:rPr lang="en-US" sz="2000" dirty="0"/>
              <a:t> </a:t>
            </a:r>
            <a:r>
              <a:rPr lang="en-US" sz="2000" dirty="0" err="1"/>
              <a:t>có</a:t>
            </a:r>
            <a:r>
              <a:rPr lang="en-US" sz="2000" dirty="0"/>
              <a:t> </a:t>
            </a:r>
            <a:r>
              <a:rPr lang="en-US" sz="2000" dirty="0" err="1"/>
              <a:t>sử</a:t>
            </a:r>
            <a:r>
              <a:rPr lang="en-US" sz="2000" dirty="0"/>
              <a:t> </a:t>
            </a:r>
            <a:r>
              <a:rPr lang="en-US" sz="2000" dirty="0" err="1"/>
              <a:t>dụng</a:t>
            </a:r>
            <a:r>
              <a:rPr lang="en-US" sz="2000" dirty="0"/>
              <a:t> SQLite </a:t>
            </a:r>
            <a:r>
              <a:rPr lang="en-US" sz="2000" dirty="0" err="1"/>
              <a:t>để</a:t>
            </a:r>
            <a:r>
              <a:rPr lang="en-US" sz="2000" dirty="0"/>
              <a:t> </a:t>
            </a:r>
            <a:r>
              <a:rPr lang="en-US" sz="2000" dirty="0" err="1"/>
              <a:t>lưu</a:t>
            </a:r>
            <a:r>
              <a:rPr lang="en-US" sz="2000" dirty="0"/>
              <a:t> </a:t>
            </a:r>
            <a:r>
              <a:rPr lang="en-US" sz="2000" dirty="0" err="1"/>
              <a:t>trữ</a:t>
            </a:r>
            <a:r>
              <a:rPr lang="en-US" sz="2000" dirty="0"/>
              <a:t> </a:t>
            </a:r>
            <a:r>
              <a:rPr lang="en-US" sz="2000" dirty="0" err="1"/>
              <a:t>dữ</a:t>
            </a:r>
            <a:r>
              <a:rPr lang="en-US" sz="2000" dirty="0"/>
              <a:t> </a:t>
            </a:r>
            <a:r>
              <a:rPr lang="en-US" sz="2000" dirty="0" err="1"/>
              <a:t>liệu</a:t>
            </a:r>
            <a:r>
              <a:rPr lang="en-US" sz="2000" dirty="0"/>
              <a:t> </a:t>
            </a:r>
            <a:r>
              <a:rPr lang="en-US" sz="2000" dirty="0" err="1"/>
              <a:t>thì</a:t>
            </a:r>
            <a:r>
              <a:rPr lang="en-US" sz="2000" dirty="0"/>
              <a:t> </a:t>
            </a:r>
            <a:r>
              <a:rPr lang="en-US" sz="2000" dirty="0" err="1"/>
              <a:t>chúng</a:t>
            </a:r>
            <a:r>
              <a:rPr lang="en-US" sz="2000" dirty="0"/>
              <a:t> ta </a:t>
            </a:r>
            <a:r>
              <a:rPr lang="en-US" sz="2000" dirty="0" err="1"/>
              <a:t>cần</a:t>
            </a:r>
            <a:r>
              <a:rPr lang="en-US" sz="2000" dirty="0"/>
              <a:t> </a:t>
            </a:r>
            <a:r>
              <a:rPr lang="en-US" sz="2000" dirty="0" err="1"/>
              <a:t>tạo</a:t>
            </a:r>
            <a:r>
              <a:rPr lang="en-US" sz="2000" dirty="0"/>
              <a:t> </a:t>
            </a:r>
            <a:r>
              <a:rPr lang="en-US" sz="2000" dirty="0" err="1"/>
              <a:t>một</a:t>
            </a:r>
            <a:r>
              <a:rPr lang="en-US" sz="2000" dirty="0"/>
              <a:t> </a:t>
            </a:r>
            <a:r>
              <a:rPr lang="en-US" sz="2000" dirty="0" err="1"/>
              <a:t>lớp</a:t>
            </a:r>
            <a:r>
              <a:rPr lang="en-US" sz="2000" dirty="0"/>
              <a:t> </a:t>
            </a:r>
            <a:r>
              <a:rPr lang="en-US" sz="2000" dirty="0" err="1"/>
              <a:t>kế</a:t>
            </a:r>
            <a:r>
              <a:rPr lang="en-US" sz="2000" dirty="0"/>
              <a:t> </a:t>
            </a:r>
            <a:r>
              <a:rPr lang="en-US" sz="2000" dirty="0" err="1"/>
              <a:t>thừa</a:t>
            </a:r>
            <a:r>
              <a:rPr lang="en-US" sz="2000" dirty="0"/>
              <a:t> </a:t>
            </a:r>
            <a:r>
              <a:rPr lang="en-US" sz="2000" dirty="0" err="1"/>
              <a:t>từ</a:t>
            </a:r>
            <a:r>
              <a:rPr lang="en-US" sz="2000" dirty="0"/>
              <a:t> </a:t>
            </a:r>
            <a:r>
              <a:rPr lang="en-US" sz="2000" dirty="0" err="1"/>
              <a:t>lớp</a:t>
            </a:r>
            <a:r>
              <a:rPr lang="en-US" sz="2000" dirty="0"/>
              <a:t> </a:t>
            </a:r>
            <a:r>
              <a:rPr lang="en-US" sz="2000" dirty="0" err="1"/>
              <a:t>SQLiteOpenHelper</a:t>
            </a:r>
            <a:r>
              <a:rPr lang="en-US" sz="2000" dirty="0"/>
              <a:t> </a:t>
            </a:r>
            <a:r>
              <a:rPr lang="en-US" sz="2000" dirty="0" err="1"/>
              <a:t>để</a:t>
            </a:r>
            <a:r>
              <a:rPr lang="en-US" sz="2000" dirty="0"/>
              <a:t> </a:t>
            </a:r>
            <a:r>
              <a:rPr lang="en-US" sz="2000" dirty="0" err="1"/>
              <a:t>quản</a:t>
            </a:r>
            <a:r>
              <a:rPr lang="en-US" sz="2000" dirty="0"/>
              <a:t> </a:t>
            </a:r>
            <a:r>
              <a:rPr lang="en-US" sz="2000" dirty="0" err="1"/>
              <a:t>lí</a:t>
            </a:r>
            <a:r>
              <a:rPr lang="en-US" sz="2000" dirty="0"/>
              <a:t> </a:t>
            </a:r>
            <a:r>
              <a:rPr lang="en-US" sz="2000" dirty="0" err="1"/>
              <a:t>và</a:t>
            </a:r>
            <a:r>
              <a:rPr lang="en-US" sz="2000" dirty="0"/>
              <a:t> </a:t>
            </a:r>
            <a:r>
              <a:rPr lang="en-US" sz="2000" dirty="0" err="1"/>
              <a:t>truy</a:t>
            </a:r>
            <a:r>
              <a:rPr lang="en-US" sz="2000" dirty="0"/>
              <a:t> </a:t>
            </a:r>
            <a:r>
              <a:rPr lang="en-US" sz="2000" dirty="0" err="1"/>
              <a:t>xuất</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a:t>liệu</a:t>
            </a:r>
            <a:r>
              <a:rPr lang="en-US" sz="2000" dirty="0"/>
              <a:t> </a:t>
            </a:r>
            <a:r>
              <a:rPr lang="en-US" sz="2000" dirty="0" err="1"/>
              <a:t>và</a:t>
            </a:r>
            <a:r>
              <a:rPr lang="en-US" sz="2000" dirty="0"/>
              <a:t> </a:t>
            </a:r>
            <a:r>
              <a:rPr lang="en-US" sz="2000" dirty="0" err="1"/>
              <a:t>ghi</a:t>
            </a:r>
            <a:r>
              <a:rPr lang="en-US" sz="2000" dirty="0"/>
              <a:t> </a:t>
            </a:r>
            <a:r>
              <a:rPr lang="en-US" sz="2000" dirty="0" err="1"/>
              <a:t>đè</a:t>
            </a:r>
            <a:r>
              <a:rPr lang="en-US" sz="2000" dirty="0"/>
              <a:t> </a:t>
            </a:r>
            <a:r>
              <a:rPr lang="en-US" sz="2000" dirty="0" err="1"/>
              <a:t>lại</a:t>
            </a:r>
            <a:r>
              <a:rPr lang="en-US" sz="2000" dirty="0"/>
              <a:t> </a:t>
            </a:r>
            <a:r>
              <a:rPr lang="en-US" sz="2000" dirty="0" err="1"/>
              <a:t>hai</a:t>
            </a:r>
            <a:r>
              <a:rPr lang="en-US" sz="2000" dirty="0"/>
              <a:t> </a:t>
            </a:r>
            <a:r>
              <a:rPr lang="en-US" sz="2000" dirty="0" err="1"/>
              <a:t>phương</a:t>
            </a:r>
            <a:r>
              <a:rPr lang="en-US" sz="2000" dirty="0"/>
              <a:t> </a:t>
            </a:r>
            <a:r>
              <a:rPr lang="en-US" sz="2000" dirty="0" err="1"/>
              <a:t>thức</a:t>
            </a:r>
            <a:r>
              <a:rPr lang="en-US" sz="2000" dirty="0"/>
              <a:t> </a:t>
            </a:r>
            <a:r>
              <a:rPr lang="en-US" sz="2000" dirty="0" err="1"/>
              <a:t>onCreate</a:t>
            </a:r>
            <a:r>
              <a:rPr lang="en-US" sz="2000" dirty="0"/>
              <a:t>(), </a:t>
            </a:r>
            <a:r>
              <a:rPr lang="en-US" sz="2000" dirty="0" err="1"/>
              <a:t>onUpgrade</a:t>
            </a:r>
            <a:r>
              <a:rPr lang="en-US" sz="2000" dirty="0"/>
              <a:t>() </a:t>
            </a:r>
            <a:r>
              <a:rPr lang="en-US" sz="2000" dirty="0" err="1"/>
              <a:t>và</a:t>
            </a:r>
            <a:r>
              <a:rPr lang="en-US" sz="2000" dirty="0"/>
              <a:t> </a:t>
            </a:r>
            <a:r>
              <a:rPr lang="en-US" sz="2000" dirty="0" err="1"/>
              <a:t>tạo</a:t>
            </a:r>
            <a:r>
              <a:rPr lang="en-US" sz="2000" dirty="0"/>
              <a:t> </a:t>
            </a:r>
            <a:r>
              <a:rPr lang="en-US" sz="2000" dirty="0" err="1"/>
              <a:t>một</a:t>
            </a:r>
            <a:r>
              <a:rPr lang="en-US" sz="2000" dirty="0"/>
              <a:t> Constructor </a:t>
            </a:r>
            <a:r>
              <a:rPr lang="en-US" sz="2000" dirty="0" err="1"/>
              <a:t>cho</a:t>
            </a:r>
            <a:r>
              <a:rPr lang="en-US" sz="2000" dirty="0"/>
              <a:t> </a:t>
            </a:r>
            <a:r>
              <a:rPr lang="en-US" sz="2000" dirty="0" err="1"/>
              <a:t>lớp</a:t>
            </a:r>
            <a:r>
              <a:rPr lang="en-US" sz="2000" dirty="0"/>
              <a:t> </a:t>
            </a:r>
            <a:r>
              <a:rPr lang="en-US" sz="2000" dirty="0" err="1"/>
              <a:t>này</a:t>
            </a:r>
            <a:r>
              <a:rPr lang="en-US" sz="20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53</a:t>
            </a:fld>
            <a:endParaRPr/>
          </a:p>
        </p:txBody>
      </p:sp>
    </p:spTree>
    <p:extLst>
      <p:ext uri="{BB962C8B-B14F-4D97-AF65-F5344CB8AC3E}">
        <p14:creationId xmlns:p14="http://schemas.microsoft.com/office/powerpoint/2010/main" val="13459523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en-US" sz="2000" b="1" dirty="0" err="1"/>
              <a:t>Các</a:t>
            </a:r>
            <a:r>
              <a:rPr lang="en-US" sz="2000" b="1" dirty="0"/>
              <a:t> Constructor </a:t>
            </a:r>
            <a:r>
              <a:rPr lang="en-US" sz="2000" b="1" dirty="0" err="1"/>
              <a:t>của</a:t>
            </a:r>
            <a:r>
              <a:rPr lang="en-US" sz="2000" b="1" dirty="0"/>
              <a:t> </a:t>
            </a:r>
            <a:r>
              <a:rPr lang="en-US" sz="2000" b="1" dirty="0" err="1"/>
              <a:t>lớp</a:t>
            </a:r>
            <a:r>
              <a:rPr lang="en-US" sz="2000" b="1" dirty="0"/>
              <a:t> </a:t>
            </a:r>
            <a:r>
              <a:rPr lang="en-US" sz="2000" b="1" dirty="0" err="1"/>
              <a:t>SQLiteOpenHelper</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54</a:t>
            </a:fld>
            <a:endParaRPr/>
          </a:p>
        </p:txBody>
      </p:sp>
      <p:graphicFrame>
        <p:nvGraphicFramePr>
          <p:cNvPr id="2" name="Table 1"/>
          <p:cNvGraphicFramePr>
            <a:graphicFrameLocks noGrp="1"/>
          </p:cNvGraphicFramePr>
          <p:nvPr>
            <p:extLst>
              <p:ext uri="{D42A27DB-BD31-4B8C-83A1-F6EECF244321}">
                <p14:modId xmlns:p14="http://schemas.microsoft.com/office/powerpoint/2010/main" val="3959589742"/>
              </p:ext>
            </p:extLst>
          </p:nvPr>
        </p:nvGraphicFramePr>
        <p:xfrm>
          <a:off x="771525" y="1766571"/>
          <a:ext cx="7600950" cy="2195830"/>
        </p:xfrm>
        <a:graphic>
          <a:graphicData uri="http://schemas.openxmlformats.org/drawingml/2006/table">
            <a:tbl>
              <a:tblPr firstRow="1" firstCol="1" bandRow="1">
                <a:tableStyleId>{2B03CB37-95F9-485E-A174-E9CAC466BC3E}</a:tableStyleId>
              </a:tblPr>
              <a:tblGrid>
                <a:gridCol w="456870"/>
                <a:gridCol w="7144080"/>
              </a:tblGrid>
              <a:tr h="306988">
                <a:tc>
                  <a:txBody>
                    <a:bodyPr/>
                    <a:lstStyle/>
                    <a:p>
                      <a:pPr algn="ctr">
                        <a:lnSpc>
                          <a:spcPct val="106000"/>
                        </a:lnSpc>
                        <a:spcAft>
                          <a:spcPts val="0"/>
                        </a:spcAft>
                      </a:pPr>
                      <a:r>
                        <a:rPr lang="en-US" sz="1400" b="1" kern="100" dirty="0">
                          <a:effectLst/>
                        </a:rPr>
                        <a:t>TT</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06000"/>
                        </a:lnSpc>
                        <a:spcAft>
                          <a:spcPts val="0"/>
                        </a:spcAft>
                      </a:pPr>
                      <a:r>
                        <a:rPr lang="en-US" sz="1400" b="1" kern="100" dirty="0">
                          <a:effectLst/>
                        </a:rPr>
                        <a:t>Constructor</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r>
              <a:tr h="629614">
                <a:tc>
                  <a:txBody>
                    <a:bodyPr/>
                    <a:lstStyle/>
                    <a:p>
                      <a:pPr algn="ctr">
                        <a:lnSpc>
                          <a:spcPct val="106000"/>
                        </a:lnSpc>
                        <a:spcAft>
                          <a:spcPts val="0"/>
                        </a:spcAft>
                      </a:pPr>
                      <a:r>
                        <a:rPr lang="en-US" sz="1400" kern="100" dirty="0">
                          <a:effectLst/>
                        </a:rPr>
                        <a:t>1</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err="1">
                          <a:effectLst/>
                        </a:rPr>
                        <a:t>SQLiteOpenHelper</a:t>
                      </a:r>
                      <a:r>
                        <a:rPr lang="en-US" sz="1400" kern="100" dirty="0">
                          <a:effectLst/>
                        </a:rPr>
                        <a:t>(Context </a:t>
                      </a:r>
                      <a:r>
                        <a:rPr lang="en-US" sz="1400" kern="100" dirty="0" err="1">
                          <a:effectLst/>
                        </a:rPr>
                        <a:t>context</a:t>
                      </a:r>
                      <a:r>
                        <a:rPr lang="en-US" sz="1400" kern="100" dirty="0">
                          <a:effectLst/>
                        </a:rPr>
                        <a:t>, String name, </a:t>
                      </a:r>
                      <a:r>
                        <a:rPr lang="en-US" sz="1400" kern="100" dirty="0" err="1">
                          <a:effectLst/>
                        </a:rPr>
                        <a:t>SQLiteDatabase.CursorFactory</a:t>
                      </a:r>
                      <a:r>
                        <a:rPr lang="en-US" sz="1400" kern="100" dirty="0">
                          <a:effectLst/>
                        </a:rPr>
                        <a:t> factory, </a:t>
                      </a:r>
                      <a:r>
                        <a:rPr lang="en-US" sz="1400" kern="100" dirty="0" err="1">
                          <a:effectLst/>
                        </a:rPr>
                        <a:t>int</a:t>
                      </a:r>
                      <a:r>
                        <a:rPr lang="en-US" sz="1400" kern="100" dirty="0">
                          <a:effectLst/>
                        </a:rPr>
                        <a:t> version)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29614">
                <a:tc>
                  <a:txBody>
                    <a:bodyPr/>
                    <a:lstStyle/>
                    <a:p>
                      <a:pPr algn="ctr">
                        <a:lnSpc>
                          <a:spcPct val="106000"/>
                        </a:lnSpc>
                        <a:spcAft>
                          <a:spcPts val="0"/>
                        </a:spcAft>
                      </a:pPr>
                      <a:r>
                        <a:rPr lang="en-US" sz="1400" kern="100" dirty="0">
                          <a:effectLst/>
                        </a:rPr>
                        <a:t>2</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err="1">
                          <a:effectLst/>
                        </a:rPr>
                        <a:t>SQLiteOpenHelper</a:t>
                      </a:r>
                      <a:r>
                        <a:rPr lang="en-US" sz="1400" kern="100" dirty="0">
                          <a:effectLst/>
                        </a:rPr>
                        <a:t>(Context </a:t>
                      </a:r>
                      <a:r>
                        <a:rPr lang="en-US" sz="1400" kern="100" dirty="0" err="1">
                          <a:effectLst/>
                        </a:rPr>
                        <a:t>context</a:t>
                      </a:r>
                      <a:r>
                        <a:rPr lang="en-US" sz="1400" kern="100" dirty="0">
                          <a:effectLst/>
                        </a:rPr>
                        <a:t>, String name, </a:t>
                      </a:r>
                      <a:r>
                        <a:rPr lang="en-US" sz="1400" kern="100" dirty="0" err="1">
                          <a:effectLst/>
                        </a:rPr>
                        <a:t>SQLiteDatabase.CursorFactory</a:t>
                      </a:r>
                      <a:r>
                        <a:rPr lang="en-US" sz="1400" kern="100" dirty="0">
                          <a:effectLst/>
                        </a:rPr>
                        <a:t> factory, </a:t>
                      </a:r>
                      <a:r>
                        <a:rPr lang="en-US" sz="1400" kern="100" dirty="0" err="1">
                          <a:effectLst/>
                        </a:rPr>
                        <a:t>int</a:t>
                      </a:r>
                      <a:r>
                        <a:rPr lang="en-US" sz="1400" kern="100" dirty="0">
                          <a:effectLst/>
                        </a:rPr>
                        <a:t> version, </a:t>
                      </a:r>
                      <a:r>
                        <a:rPr lang="en-US" sz="1400" kern="100" dirty="0" err="1">
                          <a:effectLst/>
                        </a:rPr>
                        <a:t>DatabaseErrorHandler</a:t>
                      </a:r>
                      <a:r>
                        <a:rPr lang="en-US" sz="1400" kern="100" dirty="0">
                          <a:effectLst/>
                        </a:rPr>
                        <a:t> </a:t>
                      </a:r>
                      <a:r>
                        <a:rPr lang="en-US" sz="1400" kern="100" dirty="0" err="1">
                          <a:effectLst/>
                        </a:rPr>
                        <a:t>errorHandle</a:t>
                      </a:r>
                      <a:r>
                        <a:rPr lang="en-US" sz="1400" kern="100" dirty="0">
                          <a:effectLst/>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29614">
                <a:tc>
                  <a:txBody>
                    <a:bodyPr/>
                    <a:lstStyle/>
                    <a:p>
                      <a:pPr algn="ctr">
                        <a:lnSpc>
                          <a:spcPct val="106000"/>
                        </a:lnSpc>
                        <a:spcAft>
                          <a:spcPts val="0"/>
                        </a:spcAft>
                      </a:pPr>
                      <a:r>
                        <a:rPr lang="en-US" sz="1400" kern="100" dirty="0">
                          <a:effectLst/>
                        </a:rPr>
                        <a:t>3</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err="1">
                          <a:effectLst/>
                        </a:rPr>
                        <a:t>SQLiteOpenHelper</a:t>
                      </a:r>
                      <a:r>
                        <a:rPr lang="en-US" sz="1400" kern="100" dirty="0">
                          <a:effectLst/>
                        </a:rPr>
                        <a:t>(Context </a:t>
                      </a:r>
                      <a:r>
                        <a:rPr lang="en-US" sz="1400" kern="100" dirty="0" err="1">
                          <a:effectLst/>
                        </a:rPr>
                        <a:t>context</a:t>
                      </a:r>
                      <a:r>
                        <a:rPr lang="en-US" sz="1400" kern="100" dirty="0">
                          <a:effectLst/>
                        </a:rPr>
                        <a:t>, String name, </a:t>
                      </a:r>
                      <a:r>
                        <a:rPr lang="en-US" sz="1400" kern="100" dirty="0" err="1">
                          <a:effectLst/>
                        </a:rPr>
                        <a:t>SQLiteDatabase.CursorFactory</a:t>
                      </a:r>
                      <a:r>
                        <a:rPr lang="en-US" sz="1400" kern="100" dirty="0">
                          <a:effectLst/>
                        </a:rPr>
                        <a:t> factory, </a:t>
                      </a:r>
                      <a:r>
                        <a:rPr lang="en-US" sz="1400" kern="100" dirty="0" err="1">
                          <a:effectLst/>
                        </a:rPr>
                        <a:t>int</a:t>
                      </a:r>
                      <a:r>
                        <a:rPr lang="en-US" sz="1400" kern="100" dirty="0">
                          <a:effectLst/>
                        </a:rPr>
                        <a:t> version, </a:t>
                      </a:r>
                      <a:r>
                        <a:rPr lang="en-US" sz="1400" kern="100" dirty="0" err="1">
                          <a:effectLst/>
                        </a:rPr>
                        <a:t>SQLiteDatabase.OpenParams</a:t>
                      </a:r>
                      <a:r>
                        <a:rPr lang="en-US" sz="1400" kern="100" dirty="0">
                          <a:effectLst/>
                        </a:rPr>
                        <a:t> </a:t>
                      </a:r>
                      <a:r>
                        <a:rPr lang="en-US" sz="1400" kern="100" dirty="0" err="1">
                          <a:effectLst/>
                        </a:rPr>
                        <a:t>openParams</a:t>
                      </a:r>
                      <a:r>
                        <a:rPr lang="en-US" sz="1400" kern="100" dirty="0">
                          <a:effectLst/>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942482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en-US" sz="2000" b="1" dirty="0" err="1"/>
              <a:t>Các</a:t>
            </a:r>
            <a:r>
              <a:rPr lang="en-US" sz="2000" b="1" dirty="0"/>
              <a:t> Constructor </a:t>
            </a:r>
            <a:r>
              <a:rPr lang="en-US" sz="2000" b="1" dirty="0" err="1"/>
              <a:t>của</a:t>
            </a:r>
            <a:r>
              <a:rPr lang="en-US" sz="2000" b="1" dirty="0"/>
              <a:t> </a:t>
            </a:r>
            <a:r>
              <a:rPr lang="en-US" sz="2000" b="1" dirty="0" err="1"/>
              <a:t>lớp</a:t>
            </a:r>
            <a:r>
              <a:rPr lang="en-US" sz="2000" b="1" dirty="0"/>
              <a:t> </a:t>
            </a:r>
            <a:r>
              <a:rPr lang="en-US" sz="2000" b="1" dirty="0" err="1" smtClean="0"/>
              <a:t>SQLiteOpenHelper</a:t>
            </a:r>
            <a:endParaRPr lang="en-US" sz="2000" b="1" dirty="0" smtClean="0"/>
          </a:p>
          <a:p>
            <a:pPr marL="114300" indent="0" algn="just">
              <a:buNone/>
            </a:pPr>
            <a:r>
              <a:rPr lang="en-US" sz="2000" b="1" dirty="0" smtClean="0"/>
              <a:t>	+ </a:t>
            </a:r>
            <a:r>
              <a:rPr lang="en-US" sz="2000" b="1" dirty="0"/>
              <a:t>Context </a:t>
            </a:r>
            <a:r>
              <a:rPr lang="en-US" sz="2000" b="1" dirty="0" err="1"/>
              <a:t>context</a:t>
            </a:r>
            <a:r>
              <a:rPr lang="en-US" sz="2000" b="1" dirty="0"/>
              <a:t>: </a:t>
            </a:r>
            <a:r>
              <a:rPr lang="en-US" sz="2000" dirty="0" err="1"/>
              <a:t>Biến</a:t>
            </a:r>
            <a:r>
              <a:rPr lang="en-US" sz="2000" dirty="0"/>
              <a:t> </a:t>
            </a:r>
            <a:r>
              <a:rPr lang="en-US" sz="2000" dirty="0" err="1"/>
              <a:t>ngữ</a:t>
            </a:r>
            <a:r>
              <a:rPr lang="en-US" sz="2000" dirty="0"/>
              <a:t> </a:t>
            </a:r>
            <a:r>
              <a:rPr lang="en-US" sz="2000" dirty="0" err="1"/>
              <a:t>cảnh</a:t>
            </a:r>
            <a:endParaRPr lang="en-US" sz="2000" dirty="0"/>
          </a:p>
          <a:p>
            <a:pPr marL="114300" indent="0" algn="just">
              <a:buNone/>
            </a:pPr>
            <a:r>
              <a:rPr lang="en-US" sz="2000" dirty="0" smtClean="0"/>
              <a:t>	</a:t>
            </a:r>
            <a:r>
              <a:rPr lang="en-US" sz="2000" b="1" dirty="0" smtClean="0"/>
              <a:t>+ </a:t>
            </a:r>
            <a:r>
              <a:rPr lang="en-US" sz="2000" b="1" dirty="0"/>
              <a:t>String name:</a:t>
            </a:r>
            <a:r>
              <a:rPr lang="en-US" sz="2000" dirty="0"/>
              <a:t> </a:t>
            </a:r>
            <a:r>
              <a:rPr lang="en-US" sz="2000" dirty="0" err="1"/>
              <a:t>Tên</a:t>
            </a:r>
            <a:r>
              <a:rPr lang="en-US" sz="2000" dirty="0"/>
              <a:t> database</a:t>
            </a:r>
          </a:p>
          <a:p>
            <a:pPr marL="114300" indent="0" algn="just">
              <a:buNone/>
            </a:pPr>
            <a:r>
              <a:rPr lang="en-US" sz="2000" dirty="0" smtClean="0"/>
              <a:t>	</a:t>
            </a:r>
            <a:r>
              <a:rPr lang="en-US" sz="2000" b="1" dirty="0" smtClean="0"/>
              <a:t>+ </a:t>
            </a:r>
            <a:r>
              <a:rPr lang="en-US" sz="2000" b="1" dirty="0" err="1"/>
              <a:t>CursorFactory</a:t>
            </a:r>
            <a:r>
              <a:rPr lang="en-US" sz="2000" b="1" dirty="0"/>
              <a:t> factory:</a:t>
            </a:r>
            <a:r>
              <a:rPr lang="en-US" sz="2000" dirty="0"/>
              <a:t> </a:t>
            </a:r>
            <a:r>
              <a:rPr lang="en-US" sz="2000" dirty="0" err="1"/>
              <a:t>Biến</a:t>
            </a:r>
            <a:r>
              <a:rPr lang="en-US" sz="2000" dirty="0"/>
              <a:t> con </a:t>
            </a:r>
            <a:r>
              <a:rPr lang="en-US" sz="2000" dirty="0" err="1"/>
              <a:t>trỏ</a:t>
            </a:r>
            <a:r>
              <a:rPr lang="en-US" sz="2000" dirty="0"/>
              <a:t> (Cursor) </a:t>
            </a:r>
            <a:r>
              <a:rPr lang="en-US" sz="2000" dirty="0" err="1"/>
              <a:t>đối</a:t>
            </a:r>
            <a:r>
              <a:rPr lang="en-US" sz="2000" dirty="0"/>
              <a:t> </a:t>
            </a:r>
            <a:r>
              <a:rPr lang="en-US" sz="2000" dirty="0" err="1"/>
              <a:t>tượng</a:t>
            </a:r>
            <a:r>
              <a:rPr lang="en-US" sz="2000" dirty="0"/>
              <a:t> </a:t>
            </a:r>
            <a:r>
              <a:rPr lang="en-US" sz="2000" dirty="0" smtClean="0"/>
              <a:t>	</a:t>
            </a:r>
            <a:r>
              <a:rPr lang="en-US" sz="2000" dirty="0" err="1" smtClean="0"/>
              <a:t>SQLiteDatabase</a:t>
            </a:r>
            <a:r>
              <a:rPr lang="en-US" sz="2000" dirty="0" smtClean="0"/>
              <a:t> </a:t>
            </a:r>
            <a:r>
              <a:rPr lang="en-US" sz="2000" dirty="0" err="1"/>
              <a:t>tham</a:t>
            </a:r>
            <a:r>
              <a:rPr lang="en-US" sz="2000" dirty="0"/>
              <a:t> </a:t>
            </a:r>
            <a:r>
              <a:rPr lang="en-US" sz="2000" dirty="0" err="1"/>
              <a:t>chiếu</a:t>
            </a:r>
            <a:r>
              <a:rPr lang="en-US" sz="2000" dirty="0"/>
              <a:t> </a:t>
            </a:r>
            <a:r>
              <a:rPr lang="en-US" sz="2000" dirty="0" err="1"/>
              <a:t>đến</a:t>
            </a:r>
            <a:r>
              <a:rPr lang="en-US" sz="2000" dirty="0"/>
              <a:t> </a:t>
            </a:r>
            <a:r>
              <a:rPr lang="en-US" sz="2000" dirty="0" err="1"/>
              <a:t>một</a:t>
            </a:r>
            <a:r>
              <a:rPr lang="en-US" sz="2000" dirty="0"/>
              <a:t> </a:t>
            </a:r>
            <a:r>
              <a:rPr lang="en-US" sz="2000" dirty="0" err="1"/>
              <a:t>Instancecuar</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smtClean="0"/>
              <a:t>liệu</a:t>
            </a:r>
            <a:endParaRPr lang="en-US" sz="20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55</a:t>
            </a:fld>
            <a:endParaRPr/>
          </a:p>
        </p:txBody>
      </p:sp>
    </p:spTree>
    <p:extLst>
      <p:ext uri="{BB962C8B-B14F-4D97-AF65-F5344CB8AC3E}">
        <p14:creationId xmlns:p14="http://schemas.microsoft.com/office/powerpoint/2010/main" val="29570635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buFontTx/>
              <a:buChar char="-"/>
            </a:pPr>
            <a:r>
              <a:rPr lang="en-US" sz="2000" b="1" dirty="0" err="1" smtClean="0"/>
              <a:t>Các</a:t>
            </a:r>
            <a:r>
              <a:rPr lang="en-US" sz="2000" b="1" dirty="0" smtClean="0"/>
              <a:t> </a:t>
            </a:r>
            <a:r>
              <a:rPr lang="en-US" sz="2000" b="1" dirty="0" err="1"/>
              <a:t>phương</a:t>
            </a:r>
            <a:r>
              <a:rPr lang="en-US" sz="2000" b="1" dirty="0"/>
              <a:t> </a:t>
            </a:r>
            <a:r>
              <a:rPr lang="en-US" sz="2000" b="1" dirty="0" err="1"/>
              <a:t>thức</a:t>
            </a:r>
            <a:r>
              <a:rPr lang="en-US" sz="2000" b="1" dirty="0"/>
              <a:t> </a:t>
            </a:r>
            <a:r>
              <a:rPr lang="en-US" sz="2000" b="1" dirty="0" err="1"/>
              <a:t>thường</a:t>
            </a:r>
            <a:r>
              <a:rPr lang="en-US" sz="2000" b="1" dirty="0"/>
              <a:t> </a:t>
            </a:r>
            <a:r>
              <a:rPr lang="en-US" sz="2000" b="1" dirty="0" err="1"/>
              <a:t>dùng</a:t>
            </a:r>
            <a:r>
              <a:rPr lang="en-US" sz="2000" b="1" dirty="0"/>
              <a:t> </a:t>
            </a:r>
            <a:r>
              <a:rPr lang="en-US" sz="2000" b="1" dirty="0" err="1"/>
              <a:t>của</a:t>
            </a:r>
            <a:r>
              <a:rPr lang="en-US" sz="2000" b="1" dirty="0"/>
              <a:t> </a:t>
            </a:r>
            <a:r>
              <a:rPr lang="en-US" sz="2000" b="1" dirty="0" err="1"/>
              <a:t>lớp</a:t>
            </a:r>
            <a:r>
              <a:rPr lang="en-US" sz="2000" b="1" dirty="0"/>
              <a:t> </a:t>
            </a:r>
            <a:r>
              <a:rPr lang="en-US" sz="2000" b="1" dirty="0" err="1" smtClean="0"/>
              <a:t>SQLiteOpenHelper</a:t>
            </a:r>
            <a:endParaRPr lang="en-US" sz="2000" b="1"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56</a:t>
            </a:fld>
            <a:endParaRPr/>
          </a:p>
        </p:txBody>
      </p:sp>
      <p:graphicFrame>
        <p:nvGraphicFramePr>
          <p:cNvPr id="2" name="Table 1"/>
          <p:cNvGraphicFramePr>
            <a:graphicFrameLocks noGrp="1"/>
          </p:cNvGraphicFramePr>
          <p:nvPr>
            <p:extLst>
              <p:ext uri="{D42A27DB-BD31-4B8C-83A1-F6EECF244321}">
                <p14:modId xmlns:p14="http://schemas.microsoft.com/office/powerpoint/2010/main" val="4161875622"/>
              </p:ext>
            </p:extLst>
          </p:nvPr>
        </p:nvGraphicFramePr>
        <p:xfrm>
          <a:off x="0" y="1696784"/>
          <a:ext cx="9144000" cy="2846642"/>
        </p:xfrm>
        <a:graphic>
          <a:graphicData uri="http://schemas.openxmlformats.org/drawingml/2006/table">
            <a:tbl>
              <a:tblPr firstRow="1" firstCol="1" bandRow="1">
                <a:tableStyleId>{2B03CB37-95F9-485E-A174-E9CAC466BC3E}</a:tableStyleId>
              </a:tblPr>
              <a:tblGrid>
                <a:gridCol w="2114550"/>
                <a:gridCol w="7029450"/>
              </a:tblGrid>
              <a:tr h="455082">
                <a:tc>
                  <a:txBody>
                    <a:bodyPr/>
                    <a:lstStyle/>
                    <a:p>
                      <a:pPr algn="ctr">
                        <a:lnSpc>
                          <a:spcPct val="106000"/>
                        </a:lnSpc>
                        <a:spcAft>
                          <a:spcPts val="0"/>
                        </a:spcAft>
                      </a:pPr>
                      <a:r>
                        <a:rPr lang="en-US" sz="1400" b="1" kern="100" dirty="0" err="1">
                          <a:effectLst/>
                        </a:rPr>
                        <a:t>Phương</a:t>
                      </a:r>
                      <a:r>
                        <a:rPr lang="en-US" sz="1400" b="1" kern="100" dirty="0">
                          <a:effectLst/>
                        </a:rPr>
                        <a:t> </a:t>
                      </a:r>
                      <a:r>
                        <a:rPr lang="en-US" sz="1400" b="1" kern="100" dirty="0" err="1">
                          <a:effectLst/>
                        </a:rPr>
                        <a:t>thức</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06000"/>
                        </a:lnSpc>
                        <a:spcAft>
                          <a:spcPts val="0"/>
                        </a:spcAft>
                      </a:pPr>
                      <a:r>
                        <a:rPr lang="en-US" sz="1400" b="1" kern="100" dirty="0" err="1">
                          <a:effectLst/>
                        </a:rPr>
                        <a:t>Diễn</a:t>
                      </a:r>
                      <a:r>
                        <a:rPr lang="en-US" sz="1400" b="1" kern="100" dirty="0">
                          <a:effectLst/>
                        </a:rPr>
                        <a:t> </a:t>
                      </a:r>
                      <a:r>
                        <a:rPr lang="en-US" sz="1400" b="1" kern="100" dirty="0" err="1">
                          <a:effectLst/>
                        </a:rPr>
                        <a:t>giải</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r>
              <a:tr h="956624">
                <a:tc>
                  <a:txBody>
                    <a:bodyPr/>
                    <a:lstStyle/>
                    <a:p>
                      <a:pPr algn="just">
                        <a:lnSpc>
                          <a:spcPct val="106000"/>
                        </a:lnSpc>
                        <a:spcAft>
                          <a:spcPts val="0"/>
                        </a:spcAft>
                      </a:pPr>
                      <a:r>
                        <a:rPr lang="en-US" sz="1400" kern="100">
                          <a:effectLst/>
                        </a:rPr>
                        <a:t>getWritableDatabase()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err="1">
                          <a:effectLst/>
                        </a:rPr>
                        <a:t>Mở</a:t>
                      </a:r>
                      <a:r>
                        <a:rPr lang="en-US" sz="1400" kern="100" dirty="0">
                          <a:effectLst/>
                        </a:rPr>
                        <a:t> hay </a:t>
                      </a:r>
                      <a:r>
                        <a:rPr lang="en-US" sz="1400" kern="100" dirty="0" err="1">
                          <a:effectLst/>
                        </a:rPr>
                        <a:t>tạo</a:t>
                      </a:r>
                      <a:r>
                        <a:rPr lang="en-US" sz="1400" kern="100" dirty="0">
                          <a:effectLst/>
                        </a:rPr>
                        <a:t> </a:t>
                      </a:r>
                      <a:r>
                        <a:rPr lang="en-US" sz="1400" kern="100" dirty="0" err="1">
                          <a:effectLst/>
                        </a:rPr>
                        <a:t>một</a:t>
                      </a:r>
                      <a:r>
                        <a:rPr lang="en-US" sz="1400" kern="100" dirty="0">
                          <a:effectLst/>
                        </a:rPr>
                        <a:t> </a:t>
                      </a:r>
                      <a:r>
                        <a:rPr lang="en-US" sz="1400" kern="100" dirty="0" err="1">
                          <a:effectLst/>
                        </a:rPr>
                        <a:t>cơ</a:t>
                      </a:r>
                      <a:r>
                        <a:rPr lang="en-US" sz="1400" kern="100" dirty="0">
                          <a:effectLst/>
                        </a:rPr>
                        <a:t> </a:t>
                      </a:r>
                      <a:r>
                        <a:rPr lang="en-US" sz="1400" kern="100" dirty="0" err="1">
                          <a:effectLst/>
                        </a:rPr>
                        <a:t>sở</a:t>
                      </a:r>
                      <a:r>
                        <a:rPr lang="en-US" sz="1400" kern="100" dirty="0">
                          <a:effectLst/>
                        </a:rPr>
                        <a:t> </a:t>
                      </a:r>
                      <a:r>
                        <a:rPr lang="en-US" sz="1400" kern="100" dirty="0" err="1">
                          <a:effectLst/>
                        </a:rPr>
                        <a:t>dữ</a:t>
                      </a:r>
                      <a:r>
                        <a:rPr lang="en-US" sz="1400" kern="100" dirty="0">
                          <a:effectLst/>
                        </a:rPr>
                        <a:t> </a:t>
                      </a:r>
                      <a:r>
                        <a:rPr lang="en-US" sz="1400" kern="100" dirty="0" err="1">
                          <a:effectLst/>
                        </a:rPr>
                        <a:t>liệu</a:t>
                      </a:r>
                      <a:r>
                        <a:rPr lang="en-US" sz="1400" kern="100" dirty="0">
                          <a:effectLst/>
                        </a:rPr>
                        <a:t> </a:t>
                      </a:r>
                      <a:r>
                        <a:rPr lang="en-US" sz="1400" kern="100" dirty="0" err="1">
                          <a:effectLst/>
                        </a:rPr>
                        <a:t>cho</a:t>
                      </a:r>
                      <a:r>
                        <a:rPr lang="en-US" sz="1400" kern="100" dirty="0">
                          <a:effectLst/>
                        </a:rPr>
                        <a:t> </a:t>
                      </a:r>
                      <a:r>
                        <a:rPr lang="en-US" sz="1400" kern="100" dirty="0" err="1">
                          <a:effectLst/>
                        </a:rPr>
                        <a:t>việc</a:t>
                      </a:r>
                      <a:r>
                        <a:rPr lang="en-US" sz="1400" kern="100" dirty="0">
                          <a:effectLst/>
                        </a:rPr>
                        <a:t> </a:t>
                      </a:r>
                      <a:r>
                        <a:rPr lang="en-US" sz="1400" kern="100" dirty="0" err="1">
                          <a:effectLst/>
                        </a:rPr>
                        <a:t>đọc</a:t>
                      </a:r>
                      <a:r>
                        <a:rPr lang="en-US" sz="1400" kern="100" dirty="0">
                          <a:effectLst/>
                        </a:rPr>
                        <a:t> </a:t>
                      </a:r>
                      <a:r>
                        <a:rPr lang="en-US" sz="1400" kern="100" dirty="0" err="1">
                          <a:effectLst/>
                        </a:rPr>
                        <a:t>và</a:t>
                      </a:r>
                      <a:r>
                        <a:rPr lang="en-US" sz="1400" kern="100" dirty="0">
                          <a:effectLst/>
                        </a:rPr>
                        <a:t> </a:t>
                      </a:r>
                      <a:r>
                        <a:rPr lang="en-US" sz="1400" kern="100" dirty="0" err="1">
                          <a:effectLst/>
                        </a:rPr>
                        <a:t>ghi</a:t>
                      </a:r>
                      <a:r>
                        <a:rPr lang="en-US" sz="1400" kern="100" dirty="0">
                          <a:effectLst/>
                        </a:rPr>
                        <a:t> </a:t>
                      </a:r>
                      <a:r>
                        <a:rPr lang="en-US" sz="1400" kern="100" dirty="0" err="1">
                          <a:effectLst/>
                        </a:rPr>
                        <a:t>dữ</a:t>
                      </a:r>
                      <a:r>
                        <a:rPr lang="en-US" sz="1400" kern="100" dirty="0">
                          <a:effectLst/>
                        </a:rPr>
                        <a:t> </a:t>
                      </a:r>
                      <a:r>
                        <a:rPr lang="en-US" sz="1400" kern="100" dirty="0" err="1">
                          <a:effectLst/>
                        </a:rPr>
                        <a:t>liệu</a:t>
                      </a:r>
                      <a:r>
                        <a:rPr lang="en-US" sz="1400" kern="100" dirty="0">
                          <a:effectLst/>
                        </a:rPr>
                        <a:t>. </a:t>
                      </a:r>
                      <a:r>
                        <a:rPr lang="en-US" sz="1400" kern="100" dirty="0" err="1">
                          <a:effectLst/>
                        </a:rPr>
                        <a:t>Kết</a:t>
                      </a:r>
                      <a:r>
                        <a:rPr lang="en-US" sz="1400" kern="100" dirty="0">
                          <a:effectLst/>
                        </a:rPr>
                        <a:t> </a:t>
                      </a:r>
                      <a:r>
                        <a:rPr lang="en-US" sz="1400" kern="100" dirty="0" err="1">
                          <a:effectLst/>
                        </a:rPr>
                        <a:t>quả</a:t>
                      </a:r>
                      <a:r>
                        <a:rPr lang="en-US" sz="1400" kern="100" dirty="0">
                          <a:effectLst/>
                        </a:rPr>
                        <a:t> </a:t>
                      </a:r>
                      <a:r>
                        <a:rPr lang="en-US" sz="1400" kern="100" dirty="0" err="1">
                          <a:effectLst/>
                        </a:rPr>
                        <a:t>trả</a:t>
                      </a:r>
                      <a:r>
                        <a:rPr lang="en-US" sz="1400" kern="100" dirty="0">
                          <a:effectLst/>
                        </a:rPr>
                        <a:t> </a:t>
                      </a:r>
                      <a:r>
                        <a:rPr lang="en-US" sz="1400" kern="100" dirty="0" err="1">
                          <a:effectLst/>
                        </a:rPr>
                        <a:t>về</a:t>
                      </a:r>
                      <a:r>
                        <a:rPr lang="en-US" sz="1400" kern="100" dirty="0">
                          <a:effectLst/>
                        </a:rPr>
                        <a:t> </a:t>
                      </a:r>
                      <a:r>
                        <a:rPr lang="en-US" sz="1400" kern="100" dirty="0" err="1">
                          <a:effectLst/>
                        </a:rPr>
                        <a:t>một</a:t>
                      </a:r>
                      <a:r>
                        <a:rPr lang="en-US" sz="1400" kern="100" dirty="0">
                          <a:effectLst/>
                        </a:rPr>
                        <a:t> </a:t>
                      </a:r>
                      <a:r>
                        <a:rPr lang="en-US" sz="1400" kern="100" dirty="0" err="1">
                          <a:effectLst/>
                        </a:rPr>
                        <a:t>tham</a:t>
                      </a:r>
                      <a:r>
                        <a:rPr lang="en-US" sz="1400" kern="100" dirty="0">
                          <a:effectLst/>
                        </a:rPr>
                        <a:t> </a:t>
                      </a:r>
                      <a:r>
                        <a:rPr lang="en-US" sz="1400" kern="100" dirty="0" err="1">
                          <a:effectLst/>
                        </a:rPr>
                        <a:t>chiếu</a:t>
                      </a:r>
                      <a:r>
                        <a:rPr lang="en-US" sz="1400" kern="100" dirty="0">
                          <a:effectLst/>
                        </a:rPr>
                        <a:t> </a:t>
                      </a:r>
                      <a:r>
                        <a:rPr lang="en-US" sz="1400" kern="100" dirty="0" err="1">
                          <a:effectLst/>
                        </a:rPr>
                        <a:t>đến</a:t>
                      </a:r>
                      <a:r>
                        <a:rPr lang="en-US" sz="1400" kern="100" dirty="0">
                          <a:effectLst/>
                        </a:rPr>
                        <a:t> </a:t>
                      </a:r>
                      <a:r>
                        <a:rPr lang="en-US" sz="1400" kern="100" dirty="0" err="1">
                          <a:effectLst/>
                        </a:rPr>
                        <a:t>một</a:t>
                      </a:r>
                      <a:r>
                        <a:rPr lang="en-US" sz="1400" kern="100" dirty="0">
                          <a:effectLst/>
                        </a:rPr>
                        <a:t> </a:t>
                      </a:r>
                      <a:r>
                        <a:rPr lang="en-US" sz="1400" kern="100" dirty="0" err="1">
                          <a:effectLst/>
                        </a:rPr>
                        <a:t>cơ</a:t>
                      </a:r>
                      <a:r>
                        <a:rPr lang="en-US" sz="1400" kern="100" dirty="0">
                          <a:effectLst/>
                        </a:rPr>
                        <a:t> </a:t>
                      </a:r>
                      <a:r>
                        <a:rPr lang="en-US" sz="1400" kern="100" dirty="0" err="1">
                          <a:effectLst/>
                        </a:rPr>
                        <a:t>sở</a:t>
                      </a:r>
                      <a:r>
                        <a:rPr lang="en-US" sz="1400" kern="100" dirty="0">
                          <a:effectLst/>
                        </a:rPr>
                        <a:t> </a:t>
                      </a:r>
                      <a:r>
                        <a:rPr lang="en-US" sz="1400" kern="100" dirty="0" err="1">
                          <a:effectLst/>
                        </a:rPr>
                        <a:t>dữ</a:t>
                      </a:r>
                      <a:r>
                        <a:rPr lang="en-US" sz="1400" kern="100" dirty="0">
                          <a:effectLst/>
                        </a:rPr>
                        <a:t> </a:t>
                      </a:r>
                      <a:r>
                        <a:rPr lang="en-US" sz="1400" kern="100" dirty="0" err="1">
                          <a:effectLst/>
                        </a:rPr>
                        <a:t>liệu</a:t>
                      </a:r>
                      <a:r>
                        <a:rPr lang="en-US" sz="1400" kern="100" dirty="0">
                          <a:effectLst/>
                        </a:rPr>
                        <a:t> </a:t>
                      </a:r>
                      <a:r>
                        <a:rPr lang="en-US" sz="1400" kern="100" dirty="0" err="1">
                          <a:effectLst/>
                        </a:rPr>
                        <a:t>đối</a:t>
                      </a:r>
                      <a:r>
                        <a:rPr lang="en-US" sz="1400" kern="100" dirty="0">
                          <a:effectLst/>
                        </a:rPr>
                        <a:t> </a:t>
                      </a:r>
                      <a:r>
                        <a:rPr lang="en-US" sz="1400" kern="100" dirty="0" err="1">
                          <a:effectLst/>
                        </a:rPr>
                        <a:t>tượng</a:t>
                      </a:r>
                      <a:r>
                        <a:rPr lang="en-US" sz="1400" kern="100" dirty="0">
                          <a:effectLst/>
                        </a:rPr>
                        <a:t> </a:t>
                      </a:r>
                      <a:r>
                        <a:rPr lang="en-US" sz="1400" kern="100" dirty="0" err="1">
                          <a:effectLst/>
                        </a:rPr>
                        <a:t>SQLiteDatabase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956624">
                <a:tc>
                  <a:txBody>
                    <a:bodyPr/>
                    <a:lstStyle/>
                    <a:p>
                      <a:pPr algn="just">
                        <a:lnSpc>
                          <a:spcPct val="106000"/>
                        </a:lnSpc>
                        <a:spcAft>
                          <a:spcPts val="0"/>
                        </a:spcAft>
                      </a:pPr>
                      <a:r>
                        <a:rPr lang="en-US" sz="1400" kern="100">
                          <a:effectLst/>
                        </a:rPr>
                        <a:t>getReadableDatabase()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a:effectLst/>
                        </a:rPr>
                        <a:t>Mở hay tạo một cơ sở dữ liệu cho việc chỉ đọc dữ liệu. Kết quả trả về một tham chiếu đến một cơ sỏ dữ liệu đối tượng SQLiteDatabase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78312">
                <a:tc>
                  <a:txBody>
                    <a:bodyPr/>
                    <a:lstStyle/>
                    <a:p>
                      <a:pPr algn="just">
                        <a:lnSpc>
                          <a:spcPct val="106000"/>
                        </a:lnSpc>
                        <a:spcAft>
                          <a:spcPts val="0"/>
                        </a:spcAft>
                      </a:pPr>
                      <a:r>
                        <a:rPr lang="en-US" sz="1400" kern="100">
                          <a:effectLst/>
                        </a:rPr>
                        <a:t>close()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err="1">
                          <a:effectLst/>
                        </a:rPr>
                        <a:t>Đóng</a:t>
                      </a:r>
                      <a:r>
                        <a:rPr lang="en-US" sz="1400" kern="100" dirty="0">
                          <a:effectLst/>
                        </a:rPr>
                        <a:t> </a:t>
                      </a:r>
                      <a:r>
                        <a:rPr lang="en-US" sz="1400" kern="100" dirty="0" err="1">
                          <a:effectLst/>
                        </a:rPr>
                        <a:t>cơ</a:t>
                      </a:r>
                      <a:r>
                        <a:rPr lang="en-US" sz="1400" kern="100" dirty="0">
                          <a:effectLst/>
                        </a:rPr>
                        <a:t> </a:t>
                      </a:r>
                      <a:r>
                        <a:rPr lang="en-US" sz="1400" kern="100" dirty="0" err="1">
                          <a:effectLst/>
                        </a:rPr>
                        <a:t>sỏ</a:t>
                      </a:r>
                      <a:r>
                        <a:rPr lang="en-US" sz="1400" kern="100" dirty="0">
                          <a:effectLst/>
                        </a:rPr>
                        <a:t> </a:t>
                      </a:r>
                      <a:r>
                        <a:rPr lang="en-US" sz="1400" kern="100" dirty="0" err="1">
                          <a:effectLst/>
                        </a:rPr>
                        <a:t>dữ</a:t>
                      </a:r>
                      <a:r>
                        <a:rPr lang="en-US" sz="1400" kern="100" dirty="0">
                          <a:effectLst/>
                        </a:rPr>
                        <a:t> </a:t>
                      </a:r>
                      <a:r>
                        <a:rPr lang="en-US" sz="1400" kern="100" dirty="0" err="1">
                          <a:effectLst/>
                        </a:rPr>
                        <a:t>liệu</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3534627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en-US" sz="2000" b="1" dirty="0" err="1"/>
              <a:t>Cấu</a:t>
            </a:r>
            <a:r>
              <a:rPr lang="en-US" sz="2000" b="1" dirty="0"/>
              <a:t> </a:t>
            </a:r>
            <a:r>
              <a:rPr lang="en-US" sz="2000" b="1" dirty="0" err="1"/>
              <a:t>trúc</a:t>
            </a:r>
            <a:r>
              <a:rPr lang="en-US" sz="2000" b="1" dirty="0"/>
              <a:t> </a:t>
            </a:r>
            <a:r>
              <a:rPr lang="en-US" sz="2000" b="1" dirty="0" err="1"/>
              <a:t>của</a:t>
            </a:r>
            <a:r>
              <a:rPr lang="en-US" sz="2000" b="1" dirty="0"/>
              <a:t> </a:t>
            </a:r>
            <a:r>
              <a:rPr lang="en-US" sz="2000" b="1" dirty="0" err="1"/>
              <a:t>một</a:t>
            </a:r>
            <a:r>
              <a:rPr lang="en-US" sz="2000" b="1" dirty="0"/>
              <a:t> </a:t>
            </a:r>
            <a:r>
              <a:rPr lang="en-US" sz="2000" b="1" dirty="0" err="1"/>
              <a:t>lớp</a:t>
            </a:r>
            <a:r>
              <a:rPr lang="en-US" sz="2000" b="1" dirty="0"/>
              <a:t> Database </a:t>
            </a:r>
            <a:r>
              <a:rPr lang="en-US" sz="2000" b="1" dirty="0" smtClean="0"/>
              <a:t>SQLite</a:t>
            </a:r>
          </a:p>
          <a:p>
            <a:pPr algn="just">
              <a:buFontTx/>
              <a:buChar char="-"/>
            </a:pPr>
            <a:r>
              <a:rPr lang="en-US" sz="2000" b="1" dirty="0" err="1" smtClean="0"/>
              <a:t>SQLiteDatabase</a:t>
            </a:r>
            <a:r>
              <a:rPr lang="en-US" sz="2000" b="1" dirty="0"/>
              <a:t>: </a:t>
            </a:r>
            <a:r>
              <a:rPr lang="en-US" sz="2000" dirty="0" err="1"/>
              <a:t>Lớp</a:t>
            </a:r>
            <a:r>
              <a:rPr lang="en-US" sz="2000" dirty="0"/>
              <a:t> </a:t>
            </a:r>
            <a:r>
              <a:rPr lang="en-US" sz="2000" dirty="0" err="1"/>
              <a:t>SQLiteDatabase</a:t>
            </a:r>
            <a:r>
              <a:rPr lang="en-US" sz="2000" dirty="0"/>
              <a:t> </a:t>
            </a:r>
            <a:r>
              <a:rPr lang="en-US" sz="2000" dirty="0" err="1"/>
              <a:t>cung</a:t>
            </a:r>
            <a:r>
              <a:rPr lang="en-US" sz="2000" dirty="0"/>
              <a:t> </a:t>
            </a:r>
            <a:r>
              <a:rPr lang="en-US" sz="2000" dirty="0" err="1"/>
              <a:t>cấp</a:t>
            </a:r>
            <a:r>
              <a:rPr lang="en-US" sz="2000" dirty="0"/>
              <a:t> </a:t>
            </a:r>
            <a:r>
              <a:rPr lang="en-US" sz="2000" dirty="0" err="1"/>
              <a:t>các</a:t>
            </a:r>
            <a:r>
              <a:rPr lang="en-US" sz="2000" dirty="0"/>
              <a:t> </a:t>
            </a:r>
            <a:r>
              <a:rPr lang="en-US" sz="2000" dirty="0" err="1"/>
              <a:t>phương</a:t>
            </a:r>
            <a:r>
              <a:rPr lang="en-US" sz="2000" dirty="0"/>
              <a:t> </a:t>
            </a:r>
            <a:r>
              <a:rPr lang="en-US" sz="2000" dirty="0" err="1"/>
              <a:t>thức</a:t>
            </a:r>
            <a:r>
              <a:rPr lang="en-US" sz="2000" dirty="0"/>
              <a:t> </a:t>
            </a:r>
            <a:r>
              <a:rPr lang="en-US" sz="2000" dirty="0" err="1"/>
              <a:t>thao</a:t>
            </a:r>
            <a:r>
              <a:rPr lang="en-US" sz="2000" dirty="0"/>
              <a:t> </a:t>
            </a:r>
            <a:r>
              <a:rPr lang="en-US" sz="2000" dirty="0" err="1"/>
              <a:t>tác</a:t>
            </a:r>
            <a:r>
              <a:rPr lang="en-US" sz="2000" dirty="0"/>
              <a:t> </a:t>
            </a:r>
            <a:r>
              <a:rPr lang="en-US" sz="2000" dirty="0" err="1"/>
              <a:t>trên</a:t>
            </a:r>
            <a:r>
              <a:rPr lang="en-US" sz="2000" dirty="0"/>
              <a:t> </a:t>
            </a:r>
            <a:r>
              <a:rPr lang="en-US" sz="2000" dirty="0" err="1"/>
              <a:t>dữ</a:t>
            </a:r>
            <a:r>
              <a:rPr lang="en-US" sz="2000" dirty="0"/>
              <a:t> </a:t>
            </a:r>
            <a:r>
              <a:rPr lang="en-US" sz="2000" dirty="0" err="1"/>
              <a:t>liệu</a:t>
            </a:r>
            <a:r>
              <a:rPr lang="en-US" sz="2000" dirty="0"/>
              <a:t> </a:t>
            </a:r>
            <a:r>
              <a:rPr lang="en-US" sz="2000" dirty="0" err="1"/>
              <a:t>của</a:t>
            </a:r>
            <a:r>
              <a:rPr lang="en-US" sz="2000" dirty="0"/>
              <a:t> </a:t>
            </a:r>
            <a:r>
              <a:rPr lang="en-US" sz="2000" dirty="0" err="1"/>
              <a:t>ứng</a:t>
            </a:r>
            <a:r>
              <a:rPr lang="en-US" sz="2000" dirty="0"/>
              <a:t> </a:t>
            </a:r>
            <a:r>
              <a:rPr lang="en-US" sz="2000" dirty="0" err="1"/>
              <a:t>dụng</a:t>
            </a:r>
            <a:r>
              <a:rPr lang="en-US" sz="2000" dirty="0"/>
              <a:t> </a:t>
            </a:r>
            <a:r>
              <a:rPr lang="en-US" sz="2000" dirty="0" err="1"/>
              <a:t>cho</a:t>
            </a:r>
            <a:r>
              <a:rPr lang="en-US" sz="2000" dirty="0"/>
              <a:t> </a:t>
            </a:r>
            <a:r>
              <a:rPr lang="en-US" sz="2000" dirty="0" err="1"/>
              <a:t>phép</a:t>
            </a:r>
            <a:r>
              <a:rPr lang="en-US" sz="2000" dirty="0"/>
              <a:t> insert(), update(), delete(), </a:t>
            </a:r>
            <a:r>
              <a:rPr lang="en-US" sz="2000" dirty="0" err="1"/>
              <a:t>hoặc</a:t>
            </a:r>
            <a:r>
              <a:rPr lang="en-US" sz="2000" dirty="0"/>
              <a:t> </a:t>
            </a:r>
            <a:r>
              <a:rPr lang="en-US" sz="2000" dirty="0" err="1"/>
              <a:t>execSQL</a:t>
            </a:r>
            <a:r>
              <a:rPr lang="en-US" sz="2000" dirty="0"/>
              <a:t>() </a:t>
            </a:r>
            <a:r>
              <a:rPr lang="en-US" sz="2000" dirty="0" err="1"/>
              <a:t>trên</a:t>
            </a:r>
            <a:r>
              <a:rPr lang="en-US" sz="2000" dirty="0"/>
              <a:t> </a:t>
            </a:r>
            <a:r>
              <a:rPr lang="en-US" sz="2000" dirty="0" err="1"/>
              <a:t>cơ</a:t>
            </a:r>
            <a:r>
              <a:rPr lang="en-US" sz="2000" dirty="0"/>
              <a:t> </a:t>
            </a:r>
            <a:r>
              <a:rPr lang="en-US" sz="2000" dirty="0" err="1"/>
              <a:t>sở</a:t>
            </a:r>
            <a:r>
              <a:rPr lang="en-US" sz="2000" dirty="0"/>
              <a:t> </a:t>
            </a:r>
            <a:r>
              <a:rPr lang="en-US" sz="2000" dirty="0" err="1"/>
              <a:t>sữ</a:t>
            </a:r>
            <a:r>
              <a:rPr lang="en-US" sz="2000" dirty="0"/>
              <a:t> </a:t>
            </a:r>
            <a:r>
              <a:rPr lang="en-US" sz="2000" dirty="0" err="1"/>
              <a:t>liệu</a:t>
            </a:r>
            <a:r>
              <a:rPr lang="en-US" sz="2000" dirty="0"/>
              <a:t> SQLite</a:t>
            </a:r>
            <a:r>
              <a:rPr lang="en-US" sz="2000" dirty="0" smtClean="0"/>
              <a:t>.</a:t>
            </a:r>
            <a:endParaRPr lang="en-US" sz="20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57</a:t>
            </a:fld>
            <a:endParaRPr/>
          </a:p>
        </p:txBody>
      </p:sp>
    </p:spTree>
    <p:extLst>
      <p:ext uri="{BB962C8B-B14F-4D97-AF65-F5344CB8AC3E}">
        <p14:creationId xmlns:p14="http://schemas.microsoft.com/office/powerpoint/2010/main" val="19038557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741" name="Google Shape;741;p19"/>
          <p:cNvSpPr txBox="1">
            <a:spLocks noGrp="1"/>
          </p:cNvSpPr>
          <p:nvPr>
            <p:ph type="ctrTitle" idx="4294967295"/>
          </p:nvPr>
        </p:nvSpPr>
        <p:spPr>
          <a:xfrm>
            <a:off x="0" y="578757"/>
            <a:ext cx="9144000"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en-US" sz="1400" dirty="0">
                <a:latin typeface="Times New Roman" panose="02020603050405020304" pitchFamily="18" charset="0"/>
                <a:cs typeface="Times New Roman" panose="02020603050405020304" pitchFamily="18" charset="0"/>
              </a:rPr>
              <a:t>Public class </a:t>
            </a:r>
            <a:r>
              <a:rPr lang="en-US" sz="1400" b="0" dirty="0" err="1">
                <a:latin typeface="Times New Roman" panose="02020603050405020304" pitchFamily="18" charset="0"/>
                <a:cs typeface="Times New Roman" panose="02020603050405020304" pitchFamily="18" charset="0"/>
              </a:rPr>
              <a:t>DatabaseSQLite</a:t>
            </a:r>
            <a:r>
              <a:rPr lang="en-US" sz="1400" b="0" dirty="0">
                <a:latin typeface="Times New Roman" panose="02020603050405020304" pitchFamily="18" charset="0"/>
                <a:cs typeface="Times New Roman" panose="02020603050405020304" pitchFamily="18" charset="0"/>
              </a:rPr>
              <a:t> extends </a:t>
            </a:r>
            <a:r>
              <a:rPr lang="en-US" sz="1400" b="0" dirty="0" err="1">
                <a:latin typeface="Times New Roman" panose="02020603050405020304" pitchFamily="18" charset="0"/>
                <a:cs typeface="Times New Roman" panose="02020603050405020304" pitchFamily="18" charset="0"/>
              </a:rPr>
              <a:t>SQLiteOpenHelper</a:t>
            </a:r>
            <a:r>
              <a:rPr lang="en-US" sz="1400" b="0" dirty="0">
                <a:latin typeface="Times New Roman" panose="02020603050405020304" pitchFamily="18" charset="0"/>
                <a:cs typeface="Times New Roman" panose="02020603050405020304" pitchFamily="18" charset="0"/>
              </a:rPr>
              <a:t> { </a:t>
            </a:r>
            <a:br>
              <a:rPr lang="en-US" sz="1400" b="0" dirty="0">
                <a:latin typeface="Times New Roman" panose="02020603050405020304" pitchFamily="18" charset="0"/>
                <a:cs typeface="Times New Roman" panose="02020603050405020304" pitchFamily="18" charset="0"/>
              </a:rPr>
            </a:br>
            <a:r>
              <a:rPr lang="en-US" sz="1400" b="0" dirty="0" err="1">
                <a:latin typeface="Times New Roman" panose="02020603050405020304" pitchFamily="18" charset="0"/>
                <a:cs typeface="Times New Roman" panose="02020603050405020304" pitchFamily="18" charset="0"/>
              </a:rPr>
              <a:t>DatabaseSQLite</a:t>
            </a:r>
            <a:r>
              <a:rPr lang="en-US" sz="1400" b="0" dirty="0">
                <a:latin typeface="Times New Roman" panose="02020603050405020304" pitchFamily="18" charset="0"/>
                <a:cs typeface="Times New Roman" panose="02020603050405020304" pitchFamily="18" charset="0"/>
              </a:rPr>
              <a:t>(Context </a:t>
            </a:r>
            <a:r>
              <a:rPr lang="en-US" sz="1400" b="0" dirty="0" err="1">
                <a:latin typeface="Times New Roman" panose="02020603050405020304" pitchFamily="18" charset="0"/>
                <a:cs typeface="Times New Roman" panose="02020603050405020304" pitchFamily="18" charset="0"/>
              </a:rPr>
              <a:t>context</a:t>
            </a:r>
            <a:r>
              <a:rPr lang="en-US" sz="1400" b="0" dirty="0">
                <a:latin typeface="Times New Roman" panose="02020603050405020304" pitchFamily="18" charset="0"/>
                <a:cs typeface="Times New Roman" panose="02020603050405020304" pitchFamily="18" charset="0"/>
              </a:rPr>
              <a:t>, String name, </a:t>
            </a:r>
            <a:r>
              <a:rPr lang="en-US" sz="1400" b="0" dirty="0" err="1">
                <a:latin typeface="Times New Roman" panose="02020603050405020304" pitchFamily="18" charset="0"/>
                <a:cs typeface="Times New Roman" panose="02020603050405020304" pitchFamily="18" charset="0"/>
              </a:rPr>
              <a:t>SQLiteDatabase.CursorFactory</a:t>
            </a:r>
            <a:r>
              <a:rPr lang="en-US" sz="1400" b="0" dirty="0">
                <a:latin typeface="Times New Roman" panose="02020603050405020304" pitchFamily="18" charset="0"/>
                <a:cs typeface="Times New Roman" panose="02020603050405020304" pitchFamily="18" charset="0"/>
              </a:rPr>
              <a:t> factory, </a:t>
            </a:r>
            <a:r>
              <a:rPr lang="en-US" sz="1400" b="0" dirty="0" err="1">
                <a:latin typeface="Times New Roman" panose="02020603050405020304" pitchFamily="18" charset="0"/>
                <a:cs typeface="Times New Roman" panose="02020603050405020304" pitchFamily="18" charset="0"/>
              </a:rPr>
              <a:t>int</a:t>
            </a:r>
            <a:r>
              <a:rPr lang="en-US" sz="1400" b="0" dirty="0">
                <a:latin typeface="Times New Roman" panose="02020603050405020304" pitchFamily="18" charset="0"/>
                <a:cs typeface="Times New Roman" panose="02020603050405020304" pitchFamily="18" charset="0"/>
              </a:rPr>
              <a:t> version)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Super</a:t>
            </a:r>
            <a:r>
              <a:rPr lang="en-US" sz="1400" b="0" dirty="0" smtClean="0">
                <a:latin typeface="Times New Roman" panose="02020603050405020304" pitchFamily="18" charset="0"/>
                <a:cs typeface="Times New Roman" panose="02020603050405020304" pitchFamily="18" charset="0"/>
              </a:rPr>
              <a:t>(context</a:t>
            </a:r>
            <a:r>
              <a:rPr lang="en-US" sz="1400" b="0" dirty="0">
                <a:latin typeface="Times New Roman" panose="02020603050405020304" pitchFamily="18" charset="0"/>
                <a:cs typeface="Times New Roman" panose="02020603050405020304" pitchFamily="18" charset="0"/>
              </a:rPr>
              <a:t>, name, factory, version);</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@Override</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 void </a:t>
            </a:r>
            <a:r>
              <a:rPr lang="en-US" sz="1400" b="0" dirty="0" err="1">
                <a:latin typeface="Times New Roman" panose="02020603050405020304" pitchFamily="18" charset="0"/>
                <a:cs typeface="Times New Roman" panose="02020603050405020304" pitchFamily="18" charset="0"/>
              </a:rPr>
              <a:t>onCreate</a:t>
            </a:r>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SQLiteDatabase</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db</a:t>
            </a: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Db.execSQL</a:t>
            </a:r>
            <a:r>
              <a:rPr lang="en-US" sz="1400" b="0" dirty="0" smtClean="0">
                <a:latin typeface="Times New Roman" panose="02020603050405020304" pitchFamily="18" charset="0"/>
                <a:cs typeface="Times New Roman" panose="02020603050405020304" pitchFamily="18" charset="0"/>
              </a:rPr>
              <a:t>(CREATE_TABLE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@Override</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 void </a:t>
            </a:r>
            <a:r>
              <a:rPr lang="en-US" sz="1400" b="0" dirty="0" err="1">
                <a:latin typeface="Times New Roman" panose="02020603050405020304" pitchFamily="18" charset="0"/>
                <a:cs typeface="Times New Roman" panose="02020603050405020304" pitchFamily="18" charset="0"/>
              </a:rPr>
              <a:t>onUpgrade</a:t>
            </a:r>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SQLiteDatabase</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db</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int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oldVerrsion</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int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newVerrsion</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686581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en-US" sz="2000" b="1" dirty="0" err="1"/>
              <a:t>Cấu</a:t>
            </a:r>
            <a:r>
              <a:rPr lang="en-US" sz="2000" b="1" dirty="0"/>
              <a:t> </a:t>
            </a:r>
            <a:r>
              <a:rPr lang="en-US" sz="2000" b="1" dirty="0" err="1"/>
              <a:t>trúc</a:t>
            </a:r>
            <a:r>
              <a:rPr lang="en-US" sz="2000" b="1" dirty="0"/>
              <a:t> </a:t>
            </a:r>
            <a:r>
              <a:rPr lang="en-US" sz="2000" b="1" dirty="0" err="1"/>
              <a:t>của</a:t>
            </a:r>
            <a:r>
              <a:rPr lang="en-US" sz="2000" b="1" dirty="0"/>
              <a:t> </a:t>
            </a:r>
            <a:r>
              <a:rPr lang="en-US" sz="2000" b="1" dirty="0" err="1"/>
              <a:t>một</a:t>
            </a:r>
            <a:r>
              <a:rPr lang="en-US" sz="2000" b="1" dirty="0"/>
              <a:t> </a:t>
            </a:r>
            <a:r>
              <a:rPr lang="en-US" sz="2000" b="1" dirty="0" err="1"/>
              <a:t>lớp</a:t>
            </a:r>
            <a:r>
              <a:rPr lang="en-US" sz="2000" b="1" dirty="0"/>
              <a:t> Database </a:t>
            </a:r>
            <a:r>
              <a:rPr lang="en-US" sz="2000" b="1" dirty="0" smtClean="0"/>
              <a:t>SQLite</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59</a:t>
            </a:fld>
            <a:endParaRPr/>
          </a:p>
        </p:txBody>
      </p:sp>
      <p:graphicFrame>
        <p:nvGraphicFramePr>
          <p:cNvPr id="3" name="Table 2"/>
          <p:cNvGraphicFramePr>
            <a:graphicFrameLocks noGrp="1"/>
          </p:cNvGraphicFramePr>
          <p:nvPr>
            <p:extLst>
              <p:ext uri="{D42A27DB-BD31-4B8C-83A1-F6EECF244321}">
                <p14:modId xmlns:p14="http://schemas.microsoft.com/office/powerpoint/2010/main" val="2420187022"/>
              </p:ext>
            </p:extLst>
          </p:nvPr>
        </p:nvGraphicFramePr>
        <p:xfrm>
          <a:off x="0" y="1390650"/>
          <a:ext cx="9144000" cy="3166837"/>
        </p:xfrm>
        <a:graphic>
          <a:graphicData uri="http://schemas.openxmlformats.org/drawingml/2006/table">
            <a:tbl>
              <a:tblPr firstRow="1" firstCol="1" bandRow="1">
                <a:tableStyleId>{2B03CB37-95F9-485E-A174-E9CAC466BC3E}</a:tableStyleId>
              </a:tblPr>
              <a:tblGrid>
                <a:gridCol w="2257425"/>
                <a:gridCol w="6886575"/>
              </a:tblGrid>
              <a:tr h="256288">
                <a:tc>
                  <a:txBody>
                    <a:bodyPr/>
                    <a:lstStyle/>
                    <a:p>
                      <a:pPr algn="ctr">
                        <a:lnSpc>
                          <a:spcPct val="106000"/>
                        </a:lnSpc>
                        <a:spcAft>
                          <a:spcPts val="0"/>
                        </a:spcAft>
                      </a:pPr>
                      <a:r>
                        <a:rPr lang="en-US" sz="1400" b="1" kern="100" dirty="0" err="1">
                          <a:effectLst/>
                        </a:rPr>
                        <a:t>Phương</a:t>
                      </a:r>
                      <a:r>
                        <a:rPr lang="en-US" sz="1400" b="1" kern="100" dirty="0">
                          <a:effectLst/>
                        </a:rPr>
                        <a:t> </a:t>
                      </a:r>
                      <a:r>
                        <a:rPr lang="en-US" sz="1400" b="1" kern="100" dirty="0" err="1">
                          <a:effectLst/>
                        </a:rPr>
                        <a:t>thức</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solidFill>
                      <a:schemeClr val="accent2"/>
                    </a:solidFill>
                  </a:tcPr>
                </a:tc>
                <a:tc>
                  <a:txBody>
                    <a:bodyPr/>
                    <a:lstStyle/>
                    <a:p>
                      <a:pPr algn="ctr">
                        <a:lnSpc>
                          <a:spcPct val="106000"/>
                        </a:lnSpc>
                        <a:spcAft>
                          <a:spcPts val="0"/>
                        </a:spcAft>
                      </a:pPr>
                      <a:r>
                        <a:rPr lang="en-US" sz="1400" b="1" kern="100" dirty="0" err="1">
                          <a:effectLst/>
                        </a:rPr>
                        <a:t>Diễn</a:t>
                      </a:r>
                      <a:r>
                        <a:rPr lang="en-US" sz="1400" b="1" kern="100" dirty="0">
                          <a:effectLst/>
                        </a:rPr>
                        <a:t> </a:t>
                      </a:r>
                      <a:r>
                        <a:rPr lang="en-US" sz="1400" b="1" kern="100" dirty="0" err="1">
                          <a:effectLst/>
                        </a:rPr>
                        <a:t>giải</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solidFill>
                      <a:schemeClr val="accent2"/>
                    </a:solidFill>
                  </a:tcPr>
                </a:tc>
              </a:tr>
              <a:tr h="794973">
                <a:tc>
                  <a:txBody>
                    <a:bodyPr/>
                    <a:lstStyle/>
                    <a:p>
                      <a:pPr>
                        <a:lnSpc>
                          <a:spcPct val="106000"/>
                        </a:lnSpc>
                        <a:spcAft>
                          <a:spcPts val="0"/>
                        </a:spcAft>
                      </a:pPr>
                      <a:r>
                        <a:rPr lang="en-US" sz="1400" kern="100">
                          <a:effectLst/>
                        </a:rPr>
                        <a:t>.openDatabase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tc>
                <a:tc>
                  <a:txBody>
                    <a:bodyPr/>
                    <a:lstStyle/>
                    <a:p>
                      <a:pPr algn="just">
                        <a:lnSpc>
                          <a:spcPct val="106000"/>
                        </a:lnSpc>
                        <a:spcAft>
                          <a:spcPts val="0"/>
                        </a:spcAft>
                      </a:pPr>
                      <a:r>
                        <a:rPr lang="en-US" sz="1400" kern="100" dirty="0" err="1">
                          <a:effectLst/>
                        </a:rPr>
                        <a:t>openDatabase</a:t>
                      </a:r>
                      <a:r>
                        <a:rPr lang="en-US" sz="1400" kern="100" dirty="0">
                          <a:effectLst/>
                        </a:rPr>
                        <a:t>(String path, </a:t>
                      </a:r>
                      <a:r>
                        <a:rPr lang="en-US" sz="1400" kern="100" dirty="0" err="1">
                          <a:effectLst/>
                        </a:rPr>
                        <a:t>SQLiteDatabase.CursorFactory</a:t>
                      </a:r>
                      <a:r>
                        <a:rPr lang="en-US" sz="1400" kern="100" dirty="0">
                          <a:effectLst/>
                        </a:rPr>
                        <a:t> factory, </a:t>
                      </a:r>
                      <a:r>
                        <a:rPr lang="en-US" sz="1400" kern="100" dirty="0" err="1">
                          <a:effectLst/>
                        </a:rPr>
                        <a:t>int</a:t>
                      </a:r>
                      <a:r>
                        <a:rPr lang="en-US" sz="1400" kern="100" dirty="0">
                          <a:effectLst/>
                        </a:rPr>
                        <a:t> flags, </a:t>
                      </a:r>
                      <a:r>
                        <a:rPr lang="en-US" sz="1400" kern="100" dirty="0" err="1">
                          <a:effectLst/>
                        </a:rPr>
                        <a:t>DatabaseErrorHandler</a:t>
                      </a:r>
                      <a:r>
                        <a:rPr lang="en-US" sz="1400" kern="100" dirty="0">
                          <a:effectLst/>
                        </a:rPr>
                        <a:t> </a:t>
                      </a:r>
                      <a:r>
                        <a:rPr lang="en-US" sz="1400" kern="100" dirty="0" err="1">
                          <a:effectLst/>
                        </a:rPr>
                        <a:t>erorHandler</a:t>
                      </a:r>
                      <a:r>
                        <a:rPr lang="en-US" sz="1400" kern="100" dirty="0">
                          <a:effectLst/>
                        </a:rPr>
                        <a:t>)</a:t>
                      </a:r>
                    </a:p>
                    <a:p>
                      <a:pPr algn="just">
                        <a:lnSpc>
                          <a:spcPct val="106000"/>
                        </a:lnSpc>
                        <a:spcAft>
                          <a:spcPts val="0"/>
                        </a:spcAft>
                      </a:pPr>
                      <a:r>
                        <a:rPr lang="en-US" sz="1400" kern="100" dirty="0" err="1">
                          <a:effectLst/>
                        </a:rPr>
                        <a:t>Phương</a:t>
                      </a:r>
                      <a:r>
                        <a:rPr lang="en-US" sz="1400" kern="100" dirty="0">
                          <a:effectLst/>
                        </a:rPr>
                        <a:t> </a:t>
                      </a:r>
                      <a:r>
                        <a:rPr lang="en-US" sz="1400" kern="100" dirty="0" err="1">
                          <a:effectLst/>
                        </a:rPr>
                        <a:t>thức</a:t>
                      </a:r>
                      <a:r>
                        <a:rPr lang="en-US" sz="1400" kern="100" dirty="0">
                          <a:effectLst/>
                        </a:rPr>
                        <a:t> </a:t>
                      </a:r>
                      <a:r>
                        <a:rPr lang="en-US" sz="1400" kern="100" dirty="0" err="1">
                          <a:effectLst/>
                        </a:rPr>
                        <a:t>này</a:t>
                      </a:r>
                      <a:r>
                        <a:rPr lang="en-US" sz="1400" kern="100" dirty="0">
                          <a:effectLst/>
                        </a:rPr>
                        <a:t> </a:t>
                      </a:r>
                      <a:r>
                        <a:rPr lang="en-US" sz="1400" kern="100" dirty="0" err="1">
                          <a:effectLst/>
                        </a:rPr>
                        <a:t>mở</a:t>
                      </a:r>
                      <a:r>
                        <a:rPr lang="en-US" sz="1400" kern="100" dirty="0">
                          <a:effectLst/>
                        </a:rPr>
                        <a:t> </a:t>
                      </a:r>
                      <a:r>
                        <a:rPr lang="en-US" sz="1400" kern="100" dirty="0" err="1">
                          <a:effectLst/>
                        </a:rPr>
                        <a:t>cơ</a:t>
                      </a:r>
                      <a:r>
                        <a:rPr lang="en-US" sz="1400" kern="100" dirty="0">
                          <a:effectLst/>
                        </a:rPr>
                        <a:t> </a:t>
                      </a:r>
                      <a:r>
                        <a:rPr lang="en-US" sz="1400" kern="100" dirty="0" err="1">
                          <a:effectLst/>
                        </a:rPr>
                        <a:t>sở</a:t>
                      </a:r>
                      <a:r>
                        <a:rPr lang="en-US" sz="1400" kern="100" dirty="0">
                          <a:effectLst/>
                        </a:rPr>
                        <a:t> </a:t>
                      </a:r>
                      <a:r>
                        <a:rPr lang="en-US" sz="1400" kern="100" dirty="0" err="1">
                          <a:effectLst/>
                        </a:rPr>
                        <a:t>dữ</a:t>
                      </a:r>
                      <a:r>
                        <a:rPr lang="en-US" sz="1400" kern="100" dirty="0">
                          <a:effectLst/>
                        </a:rPr>
                        <a:t> </a:t>
                      </a:r>
                      <a:r>
                        <a:rPr lang="en-US" sz="1400" kern="100" dirty="0" err="1">
                          <a:effectLst/>
                        </a:rPr>
                        <a:t>liệu</a:t>
                      </a:r>
                      <a:r>
                        <a:rPr lang="en-US" sz="1400" kern="100" dirty="0">
                          <a:effectLst/>
                        </a:rPr>
                        <a:t> </a:t>
                      </a:r>
                      <a:r>
                        <a:rPr lang="en-US" sz="1400" kern="100" dirty="0" err="1">
                          <a:effectLst/>
                        </a:rPr>
                        <a:t>hiện</a:t>
                      </a:r>
                      <a:r>
                        <a:rPr lang="en-US" sz="1400" kern="100" dirty="0">
                          <a:effectLst/>
                        </a:rPr>
                        <a:t> </a:t>
                      </a:r>
                      <a:r>
                        <a:rPr lang="en-US" sz="1400" kern="100" dirty="0" err="1">
                          <a:effectLst/>
                        </a:rPr>
                        <a:t>có</a:t>
                      </a:r>
                      <a:r>
                        <a:rPr lang="en-US" sz="1400" kern="100" dirty="0">
                          <a:effectLst/>
                        </a:rPr>
                        <a:t> </a:t>
                      </a:r>
                      <a:r>
                        <a:rPr lang="en-US" sz="1400" kern="100" dirty="0" err="1">
                          <a:effectLst/>
                        </a:rPr>
                        <a:t>với</a:t>
                      </a:r>
                      <a:r>
                        <a:rPr lang="en-US" sz="1400" kern="100" dirty="0">
                          <a:effectLst/>
                        </a:rPr>
                        <a:t> </a:t>
                      </a:r>
                      <a:r>
                        <a:rPr lang="en-US" sz="1400" kern="100" dirty="0" err="1">
                          <a:effectLst/>
                        </a:rPr>
                        <a:t>các</a:t>
                      </a:r>
                      <a:r>
                        <a:rPr lang="en-US" sz="1400" kern="100" dirty="0">
                          <a:effectLst/>
                        </a:rPr>
                        <a:t> </a:t>
                      </a:r>
                      <a:r>
                        <a:rPr lang="en-US" sz="1400" kern="100" dirty="0" err="1">
                          <a:effectLst/>
                        </a:rPr>
                        <a:t>chế</a:t>
                      </a:r>
                      <a:r>
                        <a:rPr lang="en-US" sz="1400" kern="100" dirty="0">
                          <a:effectLst/>
                        </a:rPr>
                        <a:t> </a:t>
                      </a:r>
                      <a:r>
                        <a:rPr lang="en-US" sz="1400" kern="100" dirty="0" err="1">
                          <a:effectLst/>
                        </a:rPr>
                        <a:t>độ</a:t>
                      </a:r>
                      <a:r>
                        <a:rPr lang="en-US" sz="1400" kern="100" dirty="0">
                          <a:effectLst/>
                        </a:rPr>
                        <a:t> </a:t>
                      </a:r>
                      <a:r>
                        <a:rPr lang="en-US" sz="1400" kern="100" dirty="0" err="1">
                          <a:effectLst/>
                        </a:rPr>
                        <a:t>cờ</a:t>
                      </a:r>
                      <a:r>
                        <a:rPr lang="en-US" sz="1400" kern="100" dirty="0">
                          <a:effectLst/>
                        </a:rPr>
                        <a:t> </a:t>
                      </a:r>
                      <a:r>
                        <a:rPr lang="en-US" sz="1400" kern="100" dirty="0" err="1">
                          <a:effectLst/>
                        </a:rPr>
                        <a:t>thích</a:t>
                      </a:r>
                      <a:r>
                        <a:rPr lang="en-US" sz="1400" kern="100" dirty="0">
                          <a:effectLst/>
                        </a:rPr>
                        <a:t> </a:t>
                      </a:r>
                      <a:r>
                        <a:rPr lang="en-US" sz="1400" kern="100" dirty="0" err="1">
                          <a:effectLst/>
                        </a:rPr>
                        <a:t>hợp</a:t>
                      </a:r>
                      <a:r>
                        <a:rPr lang="en-US" sz="1400" kern="100" dirty="0">
                          <a:effectLst/>
                        </a:rPr>
                        <a: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tc>
              </a:tr>
              <a:tr h="794973">
                <a:tc>
                  <a:txBody>
                    <a:bodyPr/>
                    <a:lstStyle/>
                    <a:p>
                      <a:pPr>
                        <a:lnSpc>
                          <a:spcPct val="106000"/>
                        </a:lnSpc>
                        <a:spcAft>
                          <a:spcPts val="0"/>
                        </a:spcAft>
                      </a:pPr>
                      <a:r>
                        <a:rPr lang="en-US" sz="1400" kern="100" dirty="0">
                          <a:effectLst/>
                        </a:rPr>
                        <a:t>.</a:t>
                      </a:r>
                      <a:r>
                        <a:rPr lang="en-US" sz="1400" kern="100" dirty="0" err="1">
                          <a:effectLst/>
                        </a:rPr>
                        <a:t>openOrCreateDatabase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tc>
                <a:tc>
                  <a:txBody>
                    <a:bodyPr/>
                    <a:lstStyle/>
                    <a:p>
                      <a:pPr algn="just">
                        <a:lnSpc>
                          <a:spcPct val="106000"/>
                        </a:lnSpc>
                        <a:spcAft>
                          <a:spcPts val="0"/>
                        </a:spcAft>
                      </a:pPr>
                      <a:r>
                        <a:rPr lang="en-US" sz="1400" kern="100">
                          <a:effectLst/>
                        </a:rPr>
                        <a:t>openOrCreateDatabase(String path, SQLiteDatabase.CursorFactory factory)</a:t>
                      </a:r>
                    </a:p>
                    <a:p>
                      <a:pPr algn="just">
                        <a:lnSpc>
                          <a:spcPct val="106000"/>
                        </a:lnSpc>
                        <a:spcAft>
                          <a:spcPts val="0"/>
                        </a:spcAft>
                      </a:pPr>
                      <a:r>
                        <a:rPr lang="en-US" sz="1400" kern="100">
                          <a:effectLst/>
                        </a:rPr>
                        <a:t>Phương thức này mở cơ sở dữ liệu hiện có hoặc tạo ra cơ sở dữ liệu mới nếu nó không tồn tại</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tc>
              </a:tr>
              <a:tr h="525630">
                <a:tc>
                  <a:txBody>
                    <a:bodyPr/>
                    <a:lstStyle/>
                    <a:p>
                      <a:pPr>
                        <a:lnSpc>
                          <a:spcPct val="106000"/>
                        </a:lnSpc>
                        <a:spcAft>
                          <a:spcPts val="0"/>
                        </a:spcAft>
                      </a:pPr>
                      <a:r>
                        <a:rPr lang="en-US" sz="1400" kern="100">
                          <a:effectLst/>
                        </a:rPr>
                        <a:t>.insert()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tc>
                <a:tc>
                  <a:txBody>
                    <a:bodyPr/>
                    <a:lstStyle/>
                    <a:p>
                      <a:pPr algn="just">
                        <a:lnSpc>
                          <a:spcPct val="106000"/>
                        </a:lnSpc>
                        <a:spcAft>
                          <a:spcPts val="0"/>
                        </a:spcAft>
                      </a:pPr>
                      <a:r>
                        <a:rPr lang="en-US" sz="1400" kern="100">
                          <a:effectLst/>
                        </a:rPr>
                        <a:t>Insert( String table, String nullColumnHack, ContentValues values)</a:t>
                      </a:r>
                    </a:p>
                    <a:p>
                      <a:pPr algn="just">
                        <a:lnSpc>
                          <a:spcPct val="106000"/>
                        </a:lnSpc>
                        <a:spcAft>
                          <a:spcPts val="0"/>
                        </a:spcAft>
                      </a:pPr>
                      <a:r>
                        <a:rPr lang="en-US" sz="1400" kern="100">
                          <a:effectLst/>
                        </a:rPr>
                        <a:t>Thêm một dòng dữ liệu vào bảng</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tc>
              </a:tr>
              <a:tr h="794973">
                <a:tc>
                  <a:txBody>
                    <a:bodyPr/>
                    <a:lstStyle/>
                    <a:p>
                      <a:pPr>
                        <a:lnSpc>
                          <a:spcPct val="106000"/>
                        </a:lnSpc>
                        <a:spcAft>
                          <a:spcPts val="0"/>
                        </a:spcAft>
                      </a:pPr>
                      <a:r>
                        <a:rPr lang="en-US" sz="1400" kern="100">
                          <a:effectLst/>
                        </a:rPr>
                        <a:t>.update()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tc>
                <a:tc>
                  <a:txBody>
                    <a:bodyPr/>
                    <a:lstStyle/>
                    <a:p>
                      <a:pPr algn="just">
                        <a:lnSpc>
                          <a:spcPct val="106000"/>
                        </a:lnSpc>
                        <a:spcAft>
                          <a:spcPts val="0"/>
                        </a:spcAft>
                      </a:pPr>
                      <a:r>
                        <a:rPr lang="en-US" sz="1400" kern="100" dirty="0">
                          <a:effectLst/>
                        </a:rPr>
                        <a:t>Update(String table, </a:t>
                      </a:r>
                      <a:r>
                        <a:rPr lang="en-US" sz="1400" kern="100" dirty="0" err="1">
                          <a:effectLst/>
                        </a:rPr>
                        <a:t>ContentValues</a:t>
                      </a:r>
                      <a:r>
                        <a:rPr lang="en-US" sz="1400" kern="100" dirty="0">
                          <a:effectLst/>
                        </a:rPr>
                        <a:t> values, String </a:t>
                      </a:r>
                      <a:r>
                        <a:rPr lang="en-US" sz="1400" kern="100" dirty="0" err="1">
                          <a:effectLst/>
                        </a:rPr>
                        <a:t>whereClause</a:t>
                      </a:r>
                      <a:r>
                        <a:rPr lang="en-US" sz="1400" kern="100" dirty="0">
                          <a:effectLst/>
                        </a:rPr>
                        <a:t>, String[] </a:t>
                      </a:r>
                      <a:r>
                        <a:rPr lang="en-US" sz="1400" kern="100" dirty="0" err="1">
                          <a:effectLst/>
                        </a:rPr>
                        <a:t>whereArgs</a:t>
                      </a:r>
                      <a:r>
                        <a:rPr lang="en-US" sz="1400" kern="100" dirty="0">
                          <a:effectLst/>
                        </a:rPr>
                        <a:t>)</a:t>
                      </a:r>
                    </a:p>
                    <a:p>
                      <a:pPr algn="just">
                        <a:lnSpc>
                          <a:spcPct val="106000"/>
                        </a:lnSpc>
                        <a:spcAft>
                          <a:spcPts val="0"/>
                        </a:spcAft>
                      </a:pPr>
                      <a:r>
                        <a:rPr lang="en-US" sz="1400" kern="100" dirty="0" err="1">
                          <a:effectLst/>
                        </a:rPr>
                        <a:t>Cập</a:t>
                      </a:r>
                      <a:r>
                        <a:rPr lang="en-US" sz="1400" kern="100" dirty="0">
                          <a:effectLst/>
                        </a:rPr>
                        <a:t> </a:t>
                      </a:r>
                      <a:r>
                        <a:rPr lang="en-US" sz="1400" kern="100" dirty="0" err="1">
                          <a:effectLst/>
                        </a:rPr>
                        <a:t>nhật</a:t>
                      </a:r>
                      <a:r>
                        <a:rPr lang="en-US" sz="1400" kern="100" dirty="0">
                          <a:effectLst/>
                        </a:rPr>
                        <a:t> </a:t>
                      </a:r>
                      <a:r>
                        <a:rPr lang="en-US" sz="1400" kern="100" dirty="0" err="1">
                          <a:effectLst/>
                        </a:rPr>
                        <a:t>dư</a:t>
                      </a:r>
                      <a:r>
                        <a:rPr lang="en-US" sz="1400" kern="100" dirty="0">
                          <a:effectLst/>
                        </a:rPr>
                        <a:t> </a:t>
                      </a:r>
                      <a:r>
                        <a:rPr lang="en-US" sz="1400" kern="100" dirty="0" err="1">
                          <a:effectLst/>
                        </a:rPr>
                        <a:t>liệu</a:t>
                      </a:r>
                      <a:r>
                        <a:rPr lang="en-US" sz="1400" kern="100" dirty="0">
                          <a:effectLst/>
                        </a:rPr>
                        <a:t> </a:t>
                      </a:r>
                      <a:r>
                        <a:rPr lang="en-US" sz="1400" kern="100" dirty="0" err="1">
                          <a:effectLst/>
                        </a:rPr>
                        <a:t>trong</a:t>
                      </a:r>
                      <a:r>
                        <a:rPr lang="en-US" sz="1400" kern="100" dirty="0">
                          <a:effectLst/>
                        </a:rPr>
                        <a:t> </a:t>
                      </a:r>
                      <a:r>
                        <a:rPr lang="en-US" sz="1400" kern="100" dirty="0" err="1">
                          <a:effectLst/>
                        </a:rPr>
                        <a:t>bảng</a:t>
                      </a:r>
                      <a:r>
                        <a:rPr lang="en-US" sz="1400" kern="100" dirty="0">
                          <a:effectLst/>
                        </a:rPr>
                        <a:t> </a:t>
                      </a:r>
                      <a:r>
                        <a:rPr lang="en-US" sz="1400" kern="100" dirty="0" err="1">
                          <a:effectLst/>
                        </a:rPr>
                        <a:t>theo</a:t>
                      </a:r>
                      <a:r>
                        <a:rPr lang="en-US" sz="1400" kern="100" dirty="0">
                          <a:effectLst/>
                        </a:rPr>
                        <a:t> </a:t>
                      </a:r>
                      <a:r>
                        <a:rPr lang="en-US" sz="1400" kern="100" dirty="0" err="1">
                          <a:effectLst/>
                        </a:rPr>
                        <a:t>một</a:t>
                      </a:r>
                      <a:r>
                        <a:rPr lang="en-US" sz="1400" kern="100" dirty="0">
                          <a:effectLst/>
                        </a:rPr>
                        <a:t> </a:t>
                      </a:r>
                      <a:r>
                        <a:rPr lang="en-US" sz="1400" kern="100" dirty="0" err="1">
                          <a:effectLst/>
                        </a:rPr>
                        <a:t>điều</a:t>
                      </a:r>
                      <a:r>
                        <a:rPr lang="en-US" sz="1400" kern="100" dirty="0">
                          <a:effectLst/>
                        </a:rPr>
                        <a:t> </a:t>
                      </a:r>
                      <a:r>
                        <a:rPr lang="en-US" sz="1400" kern="100" dirty="0" err="1">
                          <a:effectLst/>
                        </a:rPr>
                        <a:t>kiện</a:t>
                      </a:r>
                      <a:r>
                        <a:rPr lang="en-US" sz="1400" kern="100" dirty="0">
                          <a:effectLst/>
                        </a:rPr>
                        <a:t> </a:t>
                      </a:r>
                      <a:r>
                        <a:rPr lang="en-US" sz="1400" kern="100" dirty="0" err="1">
                          <a:effectLst/>
                        </a:rPr>
                        <a:t>bất</a:t>
                      </a:r>
                      <a:r>
                        <a:rPr lang="en-US" sz="1400" kern="100" dirty="0">
                          <a:effectLst/>
                        </a:rPr>
                        <a:t> </a:t>
                      </a:r>
                      <a:r>
                        <a:rPr lang="en-US" sz="1400" kern="100" dirty="0" err="1">
                          <a:effectLst/>
                        </a:rPr>
                        <a:t>kì</a:t>
                      </a:r>
                      <a:r>
                        <a:rPr lang="en-US" sz="1400" kern="100" dirty="0">
                          <a:effectLst/>
                        </a:rPr>
                        <a:t> </a:t>
                      </a:r>
                      <a:r>
                        <a:rPr lang="en-US" sz="1400" kern="100" dirty="0" err="1">
                          <a:effectLst/>
                        </a:rPr>
                        <a:t>nào</a:t>
                      </a:r>
                      <a:r>
                        <a:rPr lang="en-US" sz="1400" kern="100" dirty="0">
                          <a:effectLst/>
                        </a:rPr>
                        <a:t> </a:t>
                      </a:r>
                      <a:r>
                        <a:rPr lang="en-US" sz="1400" kern="100" dirty="0" err="1">
                          <a:effectLst/>
                        </a:rPr>
                        <a:t>đó.Phương</a:t>
                      </a:r>
                      <a:r>
                        <a:rPr lang="en-US" sz="1400" kern="100" dirty="0">
                          <a:effectLst/>
                        </a:rPr>
                        <a:t> </a:t>
                      </a:r>
                      <a:r>
                        <a:rPr lang="en-US" sz="1400" kern="100" dirty="0" err="1">
                          <a:effectLst/>
                        </a:rPr>
                        <a:t>thức</a:t>
                      </a:r>
                      <a:r>
                        <a:rPr lang="en-US" sz="1400" kern="100" dirty="0">
                          <a:effectLst/>
                        </a:rPr>
                        <a:t> </a:t>
                      </a:r>
                      <a:r>
                        <a:rPr lang="en-US" sz="1400" kern="100" dirty="0" err="1">
                          <a:effectLst/>
                        </a:rPr>
                        <a:t>này</a:t>
                      </a:r>
                      <a:r>
                        <a:rPr lang="en-US" sz="1400" kern="100" dirty="0">
                          <a:effectLst/>
                        </a:rPr>
                        <a:t> </a:t>
                      </a:r>
                      <a:r>
                        <a:rPr lang="en-US" sz="1400" kern="100" dirty="0" err="1">
                          <a:effectLst/>
                        </a:rPr>
                        <a:t>trả</a:t>
                      </a:r>
                      <a:r>
                        <a:rPr lang="en-US" sz="1400" kern="100" dirty="0">
                          <a:effectLst/>
                        </a:rPr>
                        <a:t> </a:t>
                      </a:r>
                      <a:r>
                        <a:rPr lang="en-US" sz="1400" kern="100" dirty="0" err="1">
                          <a:effectLst/>
                        </a:rPr>
                        <a:t>về</a:t>
                      </a:r>
                      <a:r>
                        <a:rPr lang="en-US" sz="1400" kern="100" dirty="0">
                          <a:effectLst/>
                        </a:rPr>
                        <a:t> </a:t>
                      </a:r>
                      <a:r>
                        <a:rPr lang="en-US" sz="1400" kern="100" dirty="0" err="1">
                          <a:effectLst/>
                        </a:rPr>
                        <a:t>sô</a:t>
                      </a:r>
                      <a:r>
                        <a:rPr lang="en-US" sz="1400" kern="100" dirty="0">
                          <a:effectLst/>
                        </a:rPr>
                        <a:t> </a:t>
                      </a:r>
                      <a:r>
                        <a:rPr lang="en-US" sz="1400" kern="100" dirty="0" err="1">
                          <a:effectLst/>
                        </a:rPr>
                        <a:t>dòng</a:t>
                      </a:r>
                      <a:r>
                        <a:rPr lang="en-US" sz="1400" kern="100" dirty="0">
                          <a:effectLst/>
                        </a:rPr>
                        <a:t> </a:t>
                      </a:r>
                      <a:r>
                        <a:rPr lang="en-US" sz="1400" kern="100" dirty="0" err="1">
                          <a:effectLst/>
                        </a:rPr>
                        <a:t>bị</a:t>
                      </a:r>
                      <a:r>
                        <a:rPr lang="en-US" sz="1400" kern="100" dirty="0">
                          <a:effectLst/>
                        </a:rPr>
                        <a:t> </a:t>
                      </a:r>
                      <a:r>
                        <a:rPr lang="en-US" sz="1400" kern="100" dirty="0" err="1">
                          <a:effectLst/>
                        </a:rPr>
                        <a:t>ảnh</a:t>
                      </a:r>
                      <a:r>
                        <a:rPr lang="en-US" sz="1400" kern="100" dirty="0">
                          <a:effectLst/>
                        </a:rPr>
                        <a:t> </a:t>
                      </a:r>
                      <a:r>
                        <a:rPr lang="en-US" sz="1400" kern="100" dirty="0" err="1">
                          <a:effectLst/>
                        </a:rPr>
                        <a:t>hưởng</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tc>
              </a:tr>
            </a:tbl>
          </a:graphicData>
        </a:graphic>
      </p:graphicFrame>
    </p:spTree>
    <p:extLst>
      <p:ext uri="{BB962C8B-B14F-4D97-AF65-F5344CB8AC3E}">
        <p14:creationId xmlns:p14="http://schemas.microsoft.com/office/powerpoint/2010/main" val="1795436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TÌM HIỂU SQLITE</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en-US" sz="2000" dirty="0" smtClean="0"/>
              <a:t>SQLite </a:t>
            </a:r>
            <a:r>
              <a:rPr lang="en-US" sz="2000" dirty="0" err="1"/>
              <a:t>là</a:t>
            </a:r>
            <a:r>
              <a:rPr lang="en-US" sz="2000" dirty="0"/>
              <a:t> </a:t>
            </a:r>
            <a:r>
              <a:rPr lang="en-US" sz="2000" dirty="0" err="1"/>
              <a:t>hệ</a:t>
            </a:r>
            <a:r>
              <a:rPr lang="en-US" sz="2000" dirty="0"/>
              <a:t> </a:t>
            </a:r>
            <a:r>
              <a:rPr lang="en-US" sz="2000" dirty="0" err="1"/>
              <a:t>quản</a:t>
            </a:r>
            <a:r>
              <a:rPr lang="en-US" sz="2000" dirty="0"/>
              <a:t> </a:t>
            </a:r>
            <a:r>
              <a:rPr lang="en-US" sz="2000" dirty="0" err="1"/>
              <a:t>trị</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a:t>liệu</a:t>
            </a:r>
            <a:r>
              <a:rPr lang="en-US" sz="2000" dirty="0"/>
              <a:t> </a:t>
            </a:r>
            <a:r>
              <a:rPr lang="en-US" sz="2000" dirty="0" err="1"/>
              <a:t>nhỏ</a:t>
            </a:r>
            <a:r>
              <a:rPr lang="en-US" sz="2000" dirty="0"/>
              <a:t>, </a:t>
            </a:r>
            <a:r>
              <a:rPr lang="en-US" sz="2000" dirty="0" err="1"/>
              <a:t>gọn</a:t>
            </a:r>
            <a:r>
              <a:rPr lang="en-US" sz="2000" dirty="0"/>
              <a:t>, </a:t>
            </a:r>
            <a:r>
              <a:rPr lang="en-US" sz="2000" dirty="0" err="1"/>
              <a:t>hoàn</a:t>
            </a:r>
            <a:r>
              <a:rPr lang="en-US" sz="2000" dirty="0"/>
              <a:t> </a:t>
            </a:r>
            <a:r>
              <a:rPr lang="en-US" sz="2000" dirty="0" err="1"/>
              <a:t>chỉnh</a:t>
            </a:r>
            <a:r>
              <a:rPr lang="en-US" sz="2000" dirty="0"/>
              <a:t>, </a:t>
            </a:r>
            <a:r>
              <a:rPr lang="en-US" sz="2000" dirty="0" err="1"/>
              <a:t>không</a:t>
            </a:r>
            <a:r>
              <a:rPr lang="en-US" sz="2000" dirty="0"/>
              <a:t> </a:t>
            </a:r>
            <a:r>
              <a:rPr lang="en-US" sz="2000" dirty="0" err="1"/>
              <a:t>có</a:t>
            </a:r>
            <a:r>
              <a:rPr lang="en-US" sz="2000" dirty="0"/>
              <a:t> server, </a:t>
            </a:r>
            <a:r>
              <a:rPr lang="en-US" sz="2000" dirty="0" err="1"/>
              <a:t>chỉ</a:t>
            </a:r>
            <a:r>
              <a:rPr lang="en-US" sz="2000" dirty="0"/>
              <a:t> </a:t>
            </a:r>
            <a:r>
              <a:rPr lang="en-US" sz="2000" dirty="0" err="1"/>
              <a:t>dùng</a:t>
            </a:r>
            <a:r>
              <a:rPr lang="en-US" sz="2000" dirty="0"/>
              <a:t> </a:t>
            </a:r>
            <a:r>
              <a:rPr lang="en-US" sz="2000" dirty="0" err="1"/>
              <a:t>một</a:t>
            </a:r>
            <a:r>
              <a:rPr lang="en-US" sz="2000" dirty="0"/>
              <a:t> file </a:t>
            </a:r>
            <a:r>
              <a:rPr lang="en-US" sz="2000" dirty="0" err="1"/>
              <a:t>duy</a:t>
            </a:r>
            <a:r>
              <a:rPr lang="en-US" sz="2000" dirty="0"/>
              <a:t> </a:t>
            </a:r>
            <a:r>
              <a:rPr lang="en-US" sz="2000" dirty="0" err="1"/>
              <a:t>nhất</a:t>
            </a:r>
            <a:r>
              <a:rPr lang="en-US" sz="2000" dirty="0"/>
              <a:t> </a:t>
            </a:r>
            <a:r>
              <a:rPr lang="en-US" sz="2000" dirty="0" err="1"/>
              <a:t>để</a:t>
            </a:r>
            <a:r>
              <a:rPr lang="en-US" sz="2000" dirty="0"/>
              <a:t> </a:t>
            </a:r>
            <a:r>
              <a:rPr lang="en-US" sz="2000" dirty="0" err="1"/>
              <a:t>lưu</a:t>
            </a:r>
            <a:r>
              <a:rPr lang="en-US" sz="2000" dirty="0"/>
              <a:t> </a:t>
            </a:r>
            <a:r>
              <a:rPr lang="en-US" sz="2000" dirty="0" err="1"/>
              <a:t>dữ</a:t>
            </a:r>
            <a:r>
              <a:rPr lang="en-US" sz="2000" dirty="0"/>
              <a:t> </a:t>
            </a:r>
            <a:r>
              <a:rPr lang="en-US" sz="2000" dirty="0" err="1"/>
              <a:t>liệu</a:t>
            </a:r>
            <a:r>
              <a:rPr lang="en-US" sz="2000" dirty="0"/>
              <a:t>, </a:t>
            </a:r>
            <a:r>
              <a:rPr lang="en-US" sz="2000" dirty="0" err="1"/>
              <a:t>có</a:t>
            </a:r>
            <a:r>
              <a:rPr lang="en-US" sz="2000" dirty="0"/>
              <a:t> </a:t>
            </a:r>
            <a:r>
              <a:rPr lang="en-US" sz="2000" dirty="0" err="1"/>
              <a:t>thể</a:t>
            </a:r>
            <a:r>
              <a:rPr lang="en-US" sz="2000" dirty="0"/>
              <a:t> </a:t>
            </a:r>
            <a:r>
              <a:rPr lang="en-US" sz="2000" dirty="0" err="1"/>
              <a:t>sử</a:t>
            </a:r>
            <a:r>
              <a:rPr lang="en-US" sz="2000" dirty="0"/>
              <a:t> </a:t>
            </a:r>
            <a:r>
              <a:rPr lang="en-US" sz="2000" dirty="0" err="1"/>
              <a:t>dụng</a:t>
            </a:r>
            <a:r>
              <a:rPr lang="en-US" sz="2000" dirty="0"/>
              <a:t> </a:t>
            </a:r>
            <a:r>
              <a:rPr lang="en-US" sz="2000" dirty="0" err="1"/>
              <a:t>hầu</a:t>
            </a:r>
            <a:r>
              <a:rPr lang="en-US" sz="2000" dirty="0"/>
              <a:t> </a:t>
            </a:r>
            <a:r>
              <a:rPr lang="en-US" sz="2000" dirty="0" err="1"/>
              <a:t>hết</a:t>
            </a:r>
            <a:r>
              <a:rPr lang="en-US" sz="2000" dirty="0"/>
              <a:t> </a:t>
            </a:r>
            <a:r>
              <a:rPr lang="en-US" sz="2000" dirty="0" err="1"/>
              <a:t>các</a:t>
            </a:r>
            <a:r>
              <a:rPr lang="en-US" sz="2000" dirty="0"/>
              <a:t> </a:t>
            </a:r>
            <a:r>
              <a:rPr lang="en-US" sz="2000" dirty="0" err="1"/>
              <a:t>hệ</a:t>
            </a:r>
            <a:r>
              <a:rPr lang="en-US" sz="2000" dirty="0"/>
              <a:t> </a:t>
            </a:r>
            <a:r>
              <a:rPr lang="en-US" sz="2000" dirty="0" err="1"/>
              <a:t>điều</a:t>
            </a:r>
            <a:r>
              <a:rPr lang="en-US" sz="2000" dirty="0"/>
              <a:t> </a:t>
            </a:r>
            <a:r>
              <a:rPr lang="en-US" sz="2000" dirty="0" err="1"/>
              <a:t>hành</a:t>
            </a:r>
            <a:r>
              <a:rPr lang="en-US" sz="2000" dirty="0"/>
              <a:t>. </a:t>
            </a:r>
            <a:r>
              <a:rPr lang="en-US" sz="2000" dirty="0" err="1"/>
              <a:t>Điều</a:t>
            </a:r>
            <a:r>
              <a:rPr lang="en-US" sz="2000" dirty="0"/>
              <a:t> </a:t>
            </a:r>
            <a:r>
              <a:rPr lang="en-US" sz="2000" dirty="0" err="1"/>
              <a:t>này</a:t>
            </a:r>
            <a:r>
              <a:rPr lang="en-US" sz="2000" dirty="0"/>
              <a:t> </a:t>
            </a:r>
            <a:r>
              <a:rPr lang="en-US" sz="2000" dirty="0" err="1"/>
              <a:t>phù</a:t>
            </a:r>
            <a:r>
              <a:rPr lang="en-US" sz="2000" dirty="0"/>
              <a:t> </a:t>
            </a:r>
            <a:r>
              <a:rPr lang="en-US" sz="2000" dirty="0" err="1"/>
              <a:t>hợp</a:t>
            </a:r>
            <a:r>
              <a:rPr lang="en-US" sz="2000" dirty="0"/>
              <a:t> </a:t>
            </a:r>
            <a:r>
              <a:rPr lang="en-US" sz="2000" dirty="0" err="1"/>
              <a:t>để</a:t>
            </a:r>
            <a:r>
              <a:rPr lang="en-US" sz="2000" dirty="0"/>
              <a:t> </a:t>
            </a:r>
            <a:r>
              <a:rPr lang="en-US" sz="2000" dirty="0" err="1"/>
              <a:t>lưu</a:t>
            </a:r>
            <a:r>
              <a:rPr lang="en-US" sz="2000" dirty="0"/>
              <a:t> </a:t>
            </a:r>
            <a:r>
              <a:rPr lang="en-US" sz="2000" dirty="0" err="1"/>
              <a:t>trữ</a:t>
            </a:r>
            <a:r>
              <a:rPr lang="en-US" sz="2000" dirty="0"/>
              <a:t> </a:t>
            </a:r>
            <a:r>
              <a:rPr lang="en-US" sz="2000" dirty="0" err="1"/>
              <a:t>dữ</a:t>
            </a:r>
            <a:r>
              <a:rPr lang="en-US" sz="2000" dirty="0"/>
              <a:t> </a:t>
            </a:r>
            <a:r>
              <a:rPr lang="en-US" sz="2000" dirty="0" err="1"/>
              <a:t>liệu</a:t>
            </a:r>
            <a:r>
              <a:rPr lang="en-US" sz="2000" dirty="0"/>
              <a:t> </a:t>
            </a:r>
            <a:r>
              <a:rPr lang="en-US" sz="2000" dirty="0" err="1"/>
              <a:t>cho</a:t>
            </a:r>
            <a:r>
              <a:rPr lang="en-US" sz="2000" dirty="0"/>
              <a:t> </a:t>
            </a:r>
            <a:r>
              <a:rPr lang="en-US" sz="2000" dirty="0" err="1"/>
              <a:t>các</a:t>
            </a:r>
            <a:r>
              <a:rPr lang="en-US" sz="2000" dirty="0"/>
              <a:t> </a:t>
            </a:r>
            <a:r>
              <a:rPr lang="en-US" sz="2000" dirty="0" err="1"/>
              <a:t>thiết</a:t>
            </a:r>
            <a:r>
              <a:rPr lang="en-US" sz="2000" dirty="0"/>
              <a:t> </a:t>
            </a:r>
            <a:r>
              <a:rPr lang="en-US" sz="2000" dirty="0" err="1"/>
              <a:t>bị</a:t>
            </a:r>
            <a:r>
              <a:rPr lang="en-US" sz="2000" dirty="0"/>
              <a:t> di </a:t>
            </a:r>
            <a:r>
              <a:rPr lang="en-US" sz="2000" dirty="0" err="1"/>
              <a:t>động</a:t>
            </a:r>
            <a:r>
              <a:rPr lang="en-US" sz="2000" dirty="0"/>
              <a:t> </a:t>
            </a:r>
            <a:r>
              <a:rPr lang="en-US" sz="2000" dirty="0" err="1"/>
              <a:t>như</a:t>
            </a:r>
            <a:r>
              <a:rPr lang="en-US" sz="2000" dirty="0"/>
              <a:t> iPhone, iPad,… </a:t>
            </a:r>
            <a:r>
              <a:rPr lang="en-US" sz="2000" dirty="0" err="1"/>
              <a:t>có</a:t>
            </a:r>
            <a:r>
              <a:rPr lang="en-US" sz="2000" dirty="0"/>
              <a:t> </a:t>
            </a:r>
            <a:r>
              <a:rPr lang="en-US" sz="2000" dirty="0" err="1"/>
              <a:t>thể</a:t>
            </a:r>
            <a:r>
              <a:rPr lang="en-US" sz="2000" dirty="0"/>
              <a:t> </a:t>
            </a:r>
            <a:r>
              <a:rPr lang="en-US" sz="2000" dirty="0" err="1"/>
              <a:t>cài</a:t>
            </a:r>
            <a:r>
              <a:rPr lang="en-US" sz="2000" dirty="0"/>
              <a:t> </a:t>
            </a:r>
            <a:r>
              <a:rPr lang="en-US" sz="2000" dirty="0" err="1"/>
              <a:t>đặt</a:t>
            </a:r>
            <a:r>
              <a:rPr lang="en-US" sz="2000" dirty="0"/>
              <a:t> </a:t>
            </a:r>
            <a:r>
              <a:rPr lang="en-US" sz="2000" dirty="0" err="1"/>
              <a:t>bên</a:t>
            </a:r>
            <a:r>
              <a:rPr lang="en-US" sz="2000" dirty="0"/>
              <a:t> </a:t>
            </a:r>
            <a:r>
              <a:rPr lang="en-US" sz="2000" dirty="0" err="1"/>
              <a:t>trong</a:t>
            </a:r>
            <a:r>
              <a:rPr lang="en-US" sz="2000" dirty="0"/>
              <a:t> </a:t>
            </a:r>
            <a:r>
              <a:rPr lang="en-US" sz="2000" dirty="0" err="1"/>
              <a:t>các</a:t>
            </a:r>
            <a:r>
              <a:rPr lang="en-US" sz="2000" dirty="0"/>
              <a:t> </a:t>
            </a:r>
            <a:r>
              <a:rPr lang="en-US" sz="2000" dirty="0" err="1"/>
              <a:t>ứng</a:t>
            </a:r>
            <a:r>
              <a:rPr lang="en-US" sz="2000" dirty="0"/>
              <a:t> </a:t>
            </a:r>
            <a:r>
              <a:rPr lang="en-US" sz="2000" dirty="0" err="1"/>
              <a:t>dụng</a:t>
            </a:r>
            <a:r>
              <a:rPr lang="en-US" sz="2000" dirty="0"/>
              <a:t> </a:t>
            </a:r>
            <a:r>
              <a:rPr lang="en-US" sz="2000" dirty="0" err="1"/>
              <a:t>khác</a:t>
            </a:r>
            <a:r>
              <a:rPr lang="en-US" sz="2000" dirty="0" smtClean="0"/>
              <a:t>.</a:t>
            </a:r>
            <a:endParaRPr lang="en-US" sz="2000" dirty="0"/>
          </a:p>
          <a:p>
            <a:pPr algn="just">
              <a:buFontTx/>
              <a:buChar char="-"/>
            </a:pPr>
            <a:r>
              <a:rPr lang="en-US" sz="2000" dirty="0" smtClean="0"/>
              <a:t>SQLite </a:t>
            </a:r>
            <a:r>
              <a:rPr lang="en-US" sz="2000" dirty="0" err="1"/>
              <a:t>là</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a:t>liệu</a:t>
            </a:r>
            <a:r>
              <a:rPr lang="en-US" sz="2000" dirty="0"/>
              <a:t> </a:t>
            </a:r>
            <a:r>
              <a:rPr lang="en-US" sz="2000" dirty="0" err="1"/>
              <a:t>mở</a:t>
            </a:r>
            <a:r>
              <a:rPr lang="en-US" sz="2000" dirty="0"/>
              <a:t> </a:t>
            </a:r>
            <a:r>
              <a:rPr lang="en-US" sz="2000" dirty="0" err="1"/>
              <a:t>được</a:t>
            </a:r>
            <a:r>
              <a:rPr lang="en-US" sz="2000" dirty="0"/>
              <a:t> </a:t>
            </a:r>
            <a:r>
              <a:rPr lang="en-US" sz="2000" dirty="0" err="1"/>
              <a:t>viết</a:t>
            </a:r>
            <a:r>
              <a:rPr lang="en-US" sz="2000" dirty="0"/>
              <a:t> </a:t>
            </a:r>
            <a:r>
              <a:rPr lang="en-US" sz="2000" dirty="0" err="1"/>
              <a:t>dưới</a:t>
            </a:r>
            <a:r>
              <a:rPr lang="en-US" sz="2000" dirty="0"/>
              <a:t> </a:t>
            </a:r>
            <a:r>
              <a:rPr lang="en-US" sz="2000" dirty="0" err="1"/>
              <a:t>dạng</a:t>
            </a:r>
            <a:r>
              <a:rPr lang="en-US" sz="2000" dirty="0"/>
              <a:t> </a:t>
            </a:r>
            <a:r>
              <a:rPr lang="en-US" sz="2000" dirty="0" err="1"/>
              <a:t>thư</a:t>
            </a:r>
            <a:r>
              <a:rPr lang="en-US" sz="2000" dirty="0"/>
              <a:t> </a:t>
            </a:r>
            <a:r>
              <a:rPr lang="en-US" sz="2000" dirty="0" err="1"/>
              <a:t>viện</a:t>
            </a:r>
            <a:r>
              <a:rPr lang="en-US" sz="2000" dirty="0"/>
              <a:t> </a:t>
            </a:r>
            <a:r>
              <a:rPr lang="en-US" sz="2000" dirty="0" err="1"/>
              <a:t>tích</a:t>
            </a:r>
            <a:r>
              <a:rPr lang="en-US" sz="2000" dirty="0"/>
              <a:t> </a:t>
            </a:r>
            <a:r>
              <a:rPr lang="en-US" sz="2000" dirty="0" err="1"/>
              <a:t>hợp</a:t>
            </a:r>
            <a:r>
              <a:rPr lang="en-US" sz="2000" dirty="0"/>
              <a:t> </a:t>
            </a:r>
            <a:r>
              <a:rPr lang="en-US" sz="2000" dirty="0" err="1"/>
              <a:t>nhúng</a:t>
            </a:r>
            <a:r>
              <a:rPr lang="en-US" sz="2000" dirty="0"/>
              <a:t> </a:t>
            </a:r>
            <a:r>
              <a:rPr lang="en-US" sz="2000" dirty="0" err="1"/>
              <a:t>vào</a:t>
            </a:r>
            <a:r>
              <a:rPr lang="en-US" sz="2000" dirty="0"/>
              <a:t> Android, </a:t>
            </a:r>
            <a:r>
              <a:rPr lang="en-US" sz="2000" dirty="0" err="1"/>
              <a:t>hỗ</a:t>
            </a:r>
            <a:r>
              <a:rPr lang="en-US" sz="2000" dirty="0"/>
              <a:t> </a:t>
            </a:r>
            <a:r>
              <a:rPr lang="en-US" sz="2000" dirty="0" err="1"/>
              <a:t>trợ</a:t>
            </a:r>
            <a:r>
              <a:rPr lang="en-US" sz="2000" dirty="0"/>
              <a:t> </a:t>
            </a:r>
            <a:r>
              <a:rPr lang="en-US" sz="2000" dirty="0" err="1"/>
              <a:t>các</a:t>
            </a:r>
            <a:r>
              <a:rPr lang="en-US" sz="2000" dirty="0"/>
              <a:t> </a:t>
            </a:r>
            <a:r>
              <a:rPr lang="en-US" sz="2000" dirty="0" err="1"/>
              <a:t>đặc</a:t>
            </a:r>
            <a:r>
              <a:rPr lang="en-US" sz="2000" dirty="0"/>
              <a:t> </a:t>
            </a:r>
            <a:r>
              <a:rPr lang="en-US" sz="2000" dirty="0" err="1"/>
              <a:t>điểm</a:t>
            </a:r>
            <a:r>
              <a:rPr lang="en-US" sz="2000" dirty="0"/>
              <a:t> </a:t>
            </a:r>
            <a:r>
              <a:rPr lang="en-US" sz="2000" dirty="0" err="1"/>
              <a:t>và</a:t>
            </a:r>
            <a:r>
              <a:rPr lang="en-US" sz="2000" dirty="0"/>
              <a:t> </a:t>
            </a:r>
            <a:r>
              <a:rPr lang="en-US" sz="2000" dirty="0" err="1"/>
              <a:t>quan</a:t>
            </a:r>
            <a:r>
              <a:rPr lang="en-US" sz="2000" dirty="0"/>
              <a:t> </a:t>
            </a:r>
            <a:r>
              <a:rPr lang="en-US" sz="2000" dirty="0" err="1"/>
              <a:t>hệ</a:t>
            </a:r>
            <a:r>
              <a:rPr lang="en-US" sz="2000" dirty="0"/>
              <a:t> </a:t>
            </a:r>
            <a:r>
              <a:rPr lang="en-US" sz="2000" dirty="0" err="1"/>
              <a:t>chuẩn</a:t>
            </a:r>
            <a:r>
              <a:rPr lang="en-US" sz="2000" dirty="0"/>
              <a:t> </a:t>
            </a:r>
            <a:r>
              <a:rPr lang="en-US" sz="2000" dirty="0" err="1"/>
              <a:t>của</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a:t>liệu</a:t>
            </a:r>
            <a:r>
              <a:rPr lang="en-US" sz="2000" dirty="0"/>
              <a:t> </a:t>
            </a:r>
            <a:r>
              <a:rPr lang="en-US" sz="2000" dirty="0" err="1"/>
              <a:t>như</a:t>
            </a:r>
            <a:r>
              <a:rPr lang="en-US" sz="2000" dirty="0"/>
              <a:t> </a:t>
            </a:r>
            <a:r>
              <a:rPr lang="en-US" sz="2000" dirty="0" err="1"/>
              <a:t>cú</a:t>
            </a:r>
            <a:r>
              <a:rPr lang="en-US" sz="2000" dirty="0"/>
              <a:t> </a:t>
            </a:r>
            <a:r>
              <a:rPr lang="en-US" sz="2000" dirty="0" err="1"/>
              <a:t>pháp</a:t>
            </a:r>
            <a:r>
              <a:rPr lang="en-US" sz="2000" dirty="0"/>
              <a:t>, transaction, </a:t>
            </a:r>
            <a:r>
              <a:rPr lang="en-US" sz="2000" dirty="0" err="1"/>
              <a:t>các</a:t>
            </a:r>
            <a:r>
              <a:rPr lang="en-US" sz="2000" dirty="0"/>
              <a:t> </a:t>
            </a:r>
            <a:r>
              <a:rPr lang="en-US" sz="2000" dirty="0" err="1"/>
              <a:t>câu</a:t>
            </a:r>
            <a:r>
              <a:rPr lang="en-US" sz="2000" dirty="0"/>
              <a:t> </a:t>
            </a:r>
            <a:r>
              <a:rPr lang="en-US" sz="2000" dirty="0" err="1"/>
              <a:t>lệnh</a:t>
            </a:r>
            <a:r>
              <a:rPr lang="en-US" sz="2000" dirty="0"/>
              <a:t>. SQLite </a:t>
            </a:r>
            <a:r>
              <a:rPr lang="en-US" sz="2000" dirty="0" err="1"/>
              <a:t>được</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trong</a:t>
            </a:r>
            <a:r>
              <a:rPr lang="en-US" sz="2000" dirty="0"/>
              <a:t> </a:t>
            </a:r>
            <a:r>
              <a:rPr lang="en-US" sz="2000" dirty="0" err="1"/>
              <a:t>các</a:t>
            </a:r>
            <a:r>
              <a:rPr lang="en-US" sz="2000" dirty="0"/>
              <a:t> </a:t>
            </a:r>
            <a:r>
              <a:rPr lang="en-US" sz="2000" dirty="0" err="1"/>
              <a:t>ứng</a:t>
            </a:r>
            <a:r>
              <a:rPr lang="en-US" sz="2000" dirty="0"/>
              <a:t> </a:t>
            </a:r>
            <a:r>
              <a:rPr lang="en-US" sz="2000" dirty="0" err="1"/>
              <a:t>dụng</a:t>
            </a:r>
            <a:r>
              <a:rPr lang="en-US" sz="2000" dirty="0"/>
              <a:t> di </a:t>
            </a:r>
            <a:r>
              <a:rPr lang="en-US" sz="2000" dirty="0" err="1"/>
              <a:t>động</a:t>
            </a:r>
            <a:r>
              <a:rPr lang="en-US" sz="2000" dirty="0"/>
              <a:t> </a:t>
            </a:r>
            <a:r>
              <a:rPr lang="en-US" sz="2000" dirty="0" err="1"/>
              <a:t>trên</a:t>
            </a:r>
            <a:r>
              <a:rPr lang="en-US" sz="2000" dirty="0"/>
              <a:t> Android, IOS, Windows Phone</a:t>
            </a:r>
            <a:r>
              <a:rPr lang="en-US" sz="20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 name="Rectangle 1"/>
          <p:cNvSpPr/>
          <p:nvPr/>
        </p:nvSpPr>
        <p:spPr>
          <a:xfrm>
            <a:off x="152350" y="4036786"/>
            <a:ext cx="8839250" cy="36875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07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&lt;user-permission </a:t>
            </a:r>
            <a:r>
              <a:rPr lang="en-US" sz="1800" dirty="0" err="1">
                <a:latin typeface="Times New Roman" panose="02020603050405020304" pitchFamily="18" charset="0"/>
                <a:ea typeface="Calibri" panose="020F0502020204030204" pitchFamily="34" charset="0"/>
                <a:cs typeface="Times New Roman" panose="02020603050405020304" pitchFamily="18" charset="0"/>
              </a:rPr>
              <a:t>android:name</a:t>
            </a:r>
            <a:r>
              <a:rPr lang="en-US" sz="1800" dirty="0">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android.permission.WRITE_EXTERNAL_STORAGE</a:t>
            </a:r>
            <a:r>
              <a:rPr lang="en-US" sz="1800" dirty="0">
                <a:latin typeface="Times New Roman" panose="02020603050405020304" pitchFamily="18" charset="0"/>
                <a:ea typeface="Calibri" panose="020F0502020204030204" pitchFamily="34" charset="0"/>
                <a:cs typeface="Times New Roman" panose="02020603050405020304" pitchFamily="18" charset="0"/>
              </a:rPr>
              <a:t>”/&gt;</a:t>
            </a:r>
          </a:p>
        </p:txBody>
      </p:sp>
    </p:spTree>
    <p:extLst>
      <p:ext uri="{BB962C8B-B14F-4D97-AF65-F5344CB8AC3E}">
        <p14:creationId xmlns:p14="http://schemas.microsoft.com/office/powerpoint/2010/main" val="35098427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en-US" sz="2000" b="1" dirty="0" err="1"/>
              <a:t>Cấu</a:t>
            </a:r>
            <a:r>
              <a:rPr lang="en-US" sz="2000" b="1" dirty="0"/>
              <a:t> </a:t>
            </a:r>
            <a:r>
              <a:rPr lang="en-US" sz="2000" b="1" dirty="0" err="1"/>
              <a:t>trúc</a:t>
            </a:r>
            <a:r>
              <a:rPr lang="en-US" sz="2000" b="1" dirty="0"/>
              <a:t> </a:t>
            </a:r>
            <a:r>
              <a:rPr lang="en-US" sz="2000" b="1" dirty="0" err="1"/>
              <a:t>của</a:t>
            </a:r>
            <a:r>
              <a:rPr lang="en-US" sz="2000" b="1" dirty="0"/>
              <a:t> </a:t>
            </a:r>
            <a:r>
              <a:rPr lang="en-US" sz="2000" b="1" dirty="0" err="1"/>
              <a:t>một</a:t>
            </a:r>
            <a:r>
              <a:rPr lang="en-US" sz="2000" b="1" dirty="0"/>
              <a:t> </a:t>
            </a:r>
            <a:r>
              <a:rPr lang="en-US" sz="2000" b="1" dirty="0" err="1"/>
              <a:t>lớp</a:t>
            </a:r>
            <a:r>
              <a:rPr lang="en-US" sz="2000" b="1" dirty="0"/>
              <a:t> Database </a:t>
            </a:r>
            <a:r>
              <a:rPr lang="en-US" sz="2000" b="1" dirty="0" smtClean="0"/>
              <a:t>SQLite</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60</a:t>
            </a:fld>
            <a:endParaRPr/>
          </a:p>
        </p:txBody>
      </p:sp>
      <p:graphicFrame>
        <p:nvGraphicFramePr>
          <p:cNvPr id="3" name="Table 2"/>
          <p:cNvGraphicFramePr>
            <a:graphicFrameLocks noGrp="1"/>
          </p:cNvGraphicFramePr>
          <p:nvPr>
            <p:extLst>
              <p:ext uri="{D42A27DB-BD31-4B8C-83A1-F6EECF244321}">
                <p14:modId xmlns:p14="http://schemas.microsoft.com/office/powerpoint/2010/main" val="3975068946"/>
              </p:ext>
            </p:extLst>
          </p:nvPr>
        </p:nvGraphicFramePr>
        <p:xfrm>
          <a:off x="0" y="1390652"/>
          <a:ext cx="9144000" cy="3166834"/>
        </p:xfrm>
        <a:graphic>
          <a:graphicData uri="http://schemas.openxmlformats.org/drawingml/2006/table">
            <a:tbl>
              <a:tblPr firstRow="1" firstCol="1" bandRow="1">
                <a:tableStyleId>{2B03CB37-95F9-485E-A174-E9CAC466BC3E}</a:tableStyleId>
              </a:tblPr>
              <a:tblGrid>
                <a:gridCol w="1685925"/>
                <a:gridCol w="7458075"/>
              </a:tblGrid>
              <a:tr h="231867">
                <a:tc>
                  <a:txBody>
                    <a:bodyPr/>
                    <a:lstStyle/>
                    <a:p>
                      <a:pPr algn="ctr">
                        <a:lnSpc>
                          <a:spcPct val="106000"/>
                        </a:lnSpc>
                        <a:spcAft>
                          <a:spcPts val="0"/>
                        </a:spcAft>
                      </a:pPr>
                      <a:r>
                        <a:rPr lang="en-US" sz="1400" b="1" kern="100" dirty="0" err="1">
                          <a:effectLst/>
                        </a:rPr>
                        <a:t>Phương</a:t>
                      </a:r>
                      <a:r>
                        <a:rPr lang="en-US" sz="1400" b="1" kern="100" dirty="0">
                          <a:effectLst/>
                        </a:rPr>
                        <a:t> </a:t>
                      </a:r>
                      <a:r>
                        <a:rPr lang="en-US" sz="1400" b="1" kern="100" dirty="0" err="1">
                          <a:effectLst/>
                        </a:rPr>
                        <a:t>thức</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solidFill>
                      <a:schemeClr val="accent2"/>
                    </a:solidFill>
                  </a:tcPr>
                </a:tc>
                <a:tc>
                  <a:txBody>
                    <a:bodyPr/>
                    <a:lstStyle/>
                    <a:p>
                      <a:pPr algn="ctr">
                        <a:lnSpc>
                          <a:spcPct val="106000"/>
                        </a:lnSpc>
                        <a:spcAft>
                          <a:spcPts val="0"/>
                        </a:spcAft>
                      </a:pPr>
                      <a:r>
                        <a:rPr lang="en-US" sz="1400" b="1" kern="100" dirty="0" err="1">
                          <a:effectLst/>
                        </a:rPr>
                        <a:t>Diễn</a:t>
                      </a:r>
                      <a:r>
                        <a:rPr lang="en-US" sz="1400" b="1" kern="100" dirty="0">
                          <a:effectLst/>
                        </a:rPr>
                        <a:t> </a:t>
                      </a:r>
                      <a:r>
                        <a:rPr lang="en-US" sz="1400" b="1" kern="100" dirty="0" err="1">
                          <a:effectLst/>
                        </a:rPr>
                        <a:t>giải</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951" marR="49951" marT="0" marB="0" anchor="ctr">
                    <a:solidFill>
                      <a:schemeClr val="accent2"/>
                    </a:solidFill>
                  </a:tcPr>
                </a:tc>
              </a:tr>
              <a:tr h="631833">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.delete()</a:t>
                      </a:r>
                    </a:p>
                  </a:txBody>
                  <a:tcPr marL="68580" marR="68580" marT="0" marB="0" anchor="ctr"/>
                </a:tc>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Delete(String table, ContentValues values, String whereClause, String[] whereArgs)</a:t>
                      </a:r>
                    </a:p>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Xóa một hoặc nhiều dòng dữ liệu trong bảng theo một điều kiện bất kì nào đó</a:t>
                      </a:r>
                    </a:p>
                  </a:txBody>
                  <a:tcPr marL="68580" marR="68580" marT="0" marB="0" anchor="ctr"/>
                </a:tc>
              </a:tr>
              <a:tr h="957502">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.query()</a:t>
                      </a:r>
                    </a:p>
                  </a:txBody>
                  <a:tcPr marL="68580" marR="68580" marT="0" marB="0" anchor="ctr"/>
                </a:tc>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Query(String table, String[]colums, String selection, String[] selectionArgs, String groupBy, String having, String orderBy)</a:t>
                      </a:r>
                    </a:p>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Thực hiện truy vấn và thực hiện trả về các kết quả phù hợp thông qua một đối tượng Cursor</a:t>
                      </a:r>
                    </a:p>
                  </a:txBody>
                  <a:tcPr marL="68580" marR="68580" marT="0" marB="0" anchor="ctr"/>
                </a:tc>
              </a:tr>
              <a:tr h="713799">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.rawQuery()</a:t>
                      </a:r>
                    </a:p>
                  </a:txBody>
                  <a:tcPr marL="68580" marR="68580" marT="0" marB="0" anchor="ctr"/>
                </a:tc>
                <a:tc>
                  <a:txBody>
                    <a:bodyPr/>
                    <a:lstStyle/>
                    <a:p>
                      <a:pPr algn="just">
                        <a:lnSpc>
                          <a:spcPct val="106000"/>
                        </a:lnSpc>
                        <a:spcAft>
                          <a:spcPts val="0"/>
                        </a:spcAft>
                      </a:pPr>
                      <a:r>
                        <a:rPr lang="en-US" sz="1400" kern="100" dirty="0">
                          <a:effectLst/>
                          <a:latin typeface="+mj-lt"/>
                          <a:ea typeface="Calibri" panose="020F0502020204030204" pitchFamily="34" charset="0"/>
                          <a:cs typeface="Times New Roman" panose="02020603050405020304" pitchFamily="18" charset="0"/>
                        </a:rPr>
                        <a:t>Query(String </a:t>
                      </a:r>
                      <a:r>
                        <a:rPr lang="en-US" sz="1400" kern="100" dirty="0" err="1">
                          <a:effectLst/>
                          <a:latin typeface="+mj-lt"/>
                          <a:ea typeface="Calibri" panose="020F0502020204030204" pitchFamily="34" charset="0"/>
                          <a:cs typeface="Times New Roman" panose="02020603050405020304" pitchFamily="18" charset="0"/>
                        </a:rPr>
                        <a:t>sql</a:t>
                      </a:r>
                      <a:r>
                        <a:rPr lang="en-US" sz="1400" kern="100" dirty="0">
                          <a:effectLst/>
                          <a:latin typeface="+mj-lt"/>
                          <a:ea typeface="Calibri" panose="020F0502020204030204" pitchFamily="34" charset="0"/>
                          <a:cs typeface="Times New Roman" panose="02020603050405020304" pitchFamily="18" charset="0"/>
                        </a:rPr>
                        <a:t>, String[] </a:t>
                      </a:r>
                      <a:r>
                        <a:rPr lang="en-US" sz="1400" kern="100" dirty="0" err="1">
                          <a:effectLst/>
                          <a:latin typeface="+mj-lt"/>
                          <a:ea typeface="Calibri" panose="020F0502020204030204" pitchFamily="34" charset="0"/>
                          <a:cs typeface="Times New Roman" panose="02020603050405020304" pitchFamily="18" charset="0"/>
                        </a:rPr>
                        <a:t>selectionArgs</a:t>
                      </a:r>
                      <a:r>
                        <a:rPr lang="en-US" sz="1400" kern="100" dirty="0">
                          <a:effectLst/>
                          <a:latin typeface="+mj-lt"/>
                          <a:ea typeface="Calibri" panose="020F0502020204030204" pitchFamily="34" charset="0"/>
                          <a:cs typeface="Times New Roman" panose="02020603050405020304" pitchFamily="18" charset="0"/>
                        </a:rPr>
                        <a:t>)</a:t>
                      </a:r>
                    </a:p>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Thực</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hiện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truy</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vấn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và</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thực</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hiện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trả</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về</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các</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kết</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quả</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phù</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hợp</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thông</a:t>
                      </a:r>
                      <a:r>
                        <a:rPr lang="en-US" sz="1400" kern="100" dirty="0">
                          <a:effectLst/>
                          <a:latin typeface="+mj-lt"/>
                          <a:ea typeface="Calibri" panose="020F0502020204030204" pitchFamily="34" charset="0"/>
                          <a:cs typeface="Times New Roman" panose="02020603050405020304" pitchFamily="18" charset="0"/>
                        </a:rPr>
                        <a:t> qua </a:t>
                      </a:r>
                      <a:r>
                        <a:rPr lang="en-US" sz="1400" kern="100" dirty="0" err="1">
                          <a:effectLst/>
                          <a:latin typeface="+mj-lt"/>
                          <a:ea typeface="Calibri" panose="020F0502020204030204" pitchFamily="34" charset="0"/>
                          <a:cs typeface="Times New Roman" panose="02020603050405020304" pitchFamily="18" charset="0"/>
                        </a:rPr>
                        <a:t>một</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đối</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tượng</a:t>
                      </a:r>
                      <a:r>
                        <a:rPr lang="en-US" sz="1400" kern="100" dirty="0">
                          <a:effectLst/>
                          <a:latin typeface="+mj-lt"/>
                          <a:ea typeface="Calibri" panose="020F0502020204030204" pitchFamily="34" charset="0"/>
                          <a:cs typeface="Times New Roman" panose="02020603050405020304" pitchFamily="18" charset="0"/>
                        </a:rPr>
                        <a:t> Cursor</a:t>
                      </a:r>
                    </a:p>
                  </a:txBody>
                  <a:tcPr marL="68580" marR="68580" marT="0" marB="0" anchor="ctr"/>
                </a:tc>
              </a:tr>
              <a:tr h="631833">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.execSQL()</a:t>
                      </a:r>
                    </a:p>
                  </a:txBody>
                  <a:tcPr marL="68580" marR="68580" marT="0" marB="0" anchor="ctr"/>
                </a:tc>
                <a:tc>
                  <a:txBody>
                    <a:bodyPr/>
                    <a:lstStyle/>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execSQL</a:t>
                      </a:r>
                      <a:r>
                        <a:rPr lang="en-US" sz="1400" kern="100" dirty="0">
                          <a:effectLst/>
                          <a:latin typeface="+mj-lt"/>
                          <a:ea typeface="Calibri" panose="020F0502020204030204" pitchFamily="34" charset="0"/>
                          <a:cs typeface="Times New Roman" panose="02020603050405020304" pitchFamily="18" charset="0"/>
                        </a:rPr>
                        <a:t>(String </a:t>
                      </a:r>
                      <a:r>
                        <a:rPr lang="en-US" sz="1400" kern="100" dirty="0" err="1">
                          <a:effectLst/>
                          <a:latin typeface="+mj-lt"/>
                          <a:ea typeface="Calibri" panose="020F0502020204030204" pitchFamily="34" charset="0"/>
                          <a:cs typeface="Times New Roman" panose="02020603050405020304" pitchFamily="18" charset="0"/>
                        </a:rPr>
                        <a:t>sql</a:t>
                      </a:r>
                      <a:r>
                        <a:rPr lang="en-US" sz="1400" kern="100" dirty="0">
                          <a:effectLst/>
                          <a:latin typeface="+mj-lt"/>
                          <a:ea typeface="Calibri" panose="020F0502020204030204" pitchFamily="34" charset="0"/>
                          <a:cs typeface="Times New Roman" panose="02020603050405020304" pitchFamily="18" charset="0"/>
                        </a:rPr>
                        <a:t>)</a:t>
                      </a:r>
                    </a:p>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Phương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thức</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này</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dùng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để</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thực</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thi</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một</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câu</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lệnh</a:t>
                      </a:r>
                      <a:r>
                        <a:rPr lang="en-US" sz="1400" kern="100" dirty="0">
                          <a:effectLst/>
                          <a:latin typeface="+mj-lt"/>
                          <a:ea typeface="Calibri" panose="020F0502020204030204" pitchFamily="34" charset="0"/>
                          <a:cs typeface="Times New Roman" panose="02020603050405020304" pitchFamily="18" charset="0"/>
                        </a:rPr>
                        <a:t> SQL </a:t>
                      </a:r>
                      <a:r>
                        <a:rPr lang="en-US" sz="1400" kern="100" dirty="0" err="1">
                          <a:effectLst/>
                          <a:latin typeface="+mj-lt"/>
                          <a:ea typeface="Calibri" panose="020F0502020204030204" pitchFamily="34" charset="0"/>
                          <a:cs typeface="Times New Roman" panose="02020603050405020304" pitchFamily="18" charset="0"/>
                        </a:rPr>
                        <a:t>trực</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tiếp</a:t>
                      </a:r>
                      <a:r>
                        <a:rPr lang="en-US" sz="1400" kern="100" dirty="0">
                          <a:effectLst/>
                          <a:latin typeface="+mj-lt"/>
                          <a:ea typeface="Calibri" panose="020F0502020204030204" pitchFamily="34" charset="0"/>
                          <a:cs typeface="Times New Roman" panose="02020603050405020304" pitchFamily="18" charset="0"/>
                        </a:rPr>
                        <a:t>.</a:t>
                      </a:r>
                    </a:p>
                  </a:txBody>
                  <a:tcPr marL="68580" marR="68580" marT="0" marB="0" anchor="ctr"/>
                </a:tc>
              </a:tr>
            </a:tbl>
          </a:graphicData>
        </a:graphic>
      </p:graphicFrame>
    </p:spTree>
    <p:extLst>
      <p:ext uri="{BB962C8B-B14F-4D97-AF65-F5344CB8AC3E}">
        <p14:creationId xmlns:p14="http://schemas.microsoft.com/office/powerpoint/2010/main" val="21879680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buFontTx/>
              <a:buChar char="-"/>
            </a:pPr>
            <a:r>
              <a:rPr lang="en-US" sz="2000" b="1" dirty="0"/>
              <a:t>Cursor</a:t>
            </a:r>
            <a:r>
              <a:rPr lang="en-US" sz="2000" dirty="0"/>
              <a:t>: </a:t>
            </a:r>
            <a:r>
              <a:rPr lang="en-US" sz="2000" dirty="0" err="1"/>
              <a:t>Là</a:t>
            </a:r>
            <a:r>
              <a:rPr lang="en-US" sz="2000" dirty="0"/>
              <a:t> </a:t>
            </a:r>
            <a:r>
              <a:rPr lang="en-US" sz="2000" dirty="0" err="1"/>
              <a:t>đối</a:t>
            </a:r>
            <a:r>
              <a:rPr lang="en-US" sz="2000" dirty="0"/>
              <a:t> </a:t>
            </a:r>
            <a:r>
              <a:rPr lang="en-US" sz="2000" dirty="0" err="1"/>
              <a:t>tượng</a:t>
            </a:r>
            <a:r>
              <a:rPr lang="en-US" sz="2000" dirty="0"/>
              <a:t> </a:t>
            </a:r>
            <a:r>
              <a:rPr lang="en-US" sz="2000" dirty="0" err="1"/>
              <a:t>được</a:t>
            </a:r>
            <a:r>
              <a:rPr lang="en-US" sz="2000" dirty="0"/>
              <a:t> </a:t>
            </a:r>
            <a:r>
              <a:rPr lang="en-US" sz="2000" dirty="0" err="1"/>
              <a:t>dùng</a:t>
            </a:r>
            <a:r>
              <a:rPr lang="en-US" sz="2000" dirty="0"/>
              <a:t> </a:t>
            </a:r>
            <a:r>
              <a:rPr lang="en-US" sz="2000" dirty="0" err="1"/>
              <a:t>để</a:t>
            </a:r>
            <a:r>
              <a:rPr lang="en-US" sz="2000" dirty="0"/>
              <a:t> </a:t>
            </a:r>
            <a:r>
              <a:rPr lang="en-US" sz="2000" dirty="0" err="1"/>
              <a:t>truy</a:t>
            </a:r>
            <a:r>
              <a:rPr lang="en-US" sz="2000" dirty="0"/>
              <a:t> </a:t>
            </a:r>
            <a:r>
              <a:rPr lang="en-US" sz="2000" dirty="0" err="1"/>
              <a:t>cập</a:t>
            </a:r>
            <a:r>
              <a:rPr lang="en-US" sz="2000" dirty="0"/>
              <a:t> </a:t>
            </a:r>
            <a:r>
              <a:rPr lang="en-US" sz="2000" dirty="0" err="1"/>
              <a:t>đến</a:t>
            </a:r>
            <a:r>
              <a:rPr lang="en-US" sz="2000" dirty="0"/>
              <a:t> </a:t>
            </a:r>
            <a:r>
              <a:rPr lang="en-US" sz="2000" dirty="0" err="1"/>
              <a:t>tập</a:t>
            </a:r>
            <a:r>
              <a:rPr lang="en-US" sz="2000" dirty="0"/>
              <a:t> </a:t>
            </a:r>
            <a:r>
              <a:rPr lang="en-US" sz="2000" dirty="0" err="1"/>
              <a:t>kết</a:t>
            </a:r>
            <a:r>
              <a:rPr lang="en-US" sz="2000" dirty="0"/>
              <a:t> </a:t>
            </a:r>
            <a:r>
              <a:rPr lang="en-US" sz="2000" dirty="0" err="1"/>
              <a:t>quả</a:t>
            </a:r>
            <a:r>
              <a:rPr lang="en-US" sz="2000" dirty="0"/>
              <a:t> </a:t>
            </a:r>
            <a:r>
              <a:rPr lang="en-US" sz="2000" dirty="0" err="1"/>
              <a:t>từ</a:t>
            </a:r>
            <a:r>
              <a:rPr lang="en-US" sz="2000" dirty="0"/>
              <a:t> </a:t>
            </a:r>
            <a:r>
              <a:rPr lang="en-US" sz="2000" dirty="0" err="1"/>
              <a:t>truy</a:t>
            </a:r>
            <a:r>
              <a:rPr lang="en-US" sz="2000" dirty="0"/>
              <a:t> </a:t>
            </a:r>
            <a:r>
              <a:rPr lang="en-US" sz="2000" dirty="0" err="1"/>
              <a:t>vấn</a:t>
            </a:r>
            <a:r>
              <a:rPr lang="en-US" sz="2000" dirty="0"/>
              <a:t> </a:t>
            </a:r>
            <a:r>
              <a:rPr lang="en-US" sz="2000" dirty="0" err="1"/>
              <a:t>dữ</a:t>
            </a:r>
            <a:r>
              <a:rPr lang="en-US" sz="2000" dirty="0"/>
              <a:t> </a:t>
            </a:r>
            <a:r>
              <a:rPr lang="en-US" sz="2000" dirty="0" err="1"/>
              <a:t>liệu</a:t>
            </a:r>
            <a:r>
              <a:rPr lang="en-US" sz="2000" dirty="0"/>
              <a:t> </a:t>
            </a:r>
            <a:r>
              <a:rPr lang="en-US" sz="2000" dirty="0" err="1"/>
              <a:t>thông</a:t>
            </a:r>
            <a:r>
              <a:rPr lang="en-US" sz="2000" dirty="0"/>
              <a:t> qua </a:t>
            </a:r>
            <a:r>
              <a:rPr lang="en-US" sz="2000" dirty="0" err="1"/>
              <a:t>các</a:t>
            </a:r>
            <a:r>
              <a:rPr lang="en-US" sz="2000" dirty="0"/>
              <a:t> </a:t>
            </a:r>
            <a:r>
              <a:rPr lang="en-US" sz="2000" dirty="0" err="1"/>
              <a:t>thể</a:t>
            </a:r>
            <a:r>
              <a:rPr lang="en-US" sz="2000" dirty="0"/>
              <a:t> </a:t>
            </a:r>
            <a:r>
              <a:rPr lang="en-US" sz="2000" dirty="0" err="1"/>
              <a:t>hiện</a:t>
            </a:r>
            <a:r>
              <a:rPr lang="en-US" sz="2000" dirty="0"/>
              <a:t> (instance). </a:t>
            </a:r>
            <a:r>
              <a:rPr lang="en-US" sz="2000" dirty="0" err="1"/>
              <a:t>Dùng</a:t>
            </a:r>
            <a:r>
              <a:rPr lang="en-US" sz="2000" dirty="0"/>
              <a:t> cursor </a:t>
            </a:r>
            <a:r>
              <a:rPr lang="en-US" sz="2000" dirty="0" err="1"/>
              <a:t>để</a:t>
            </a:r>
            <a:r>
              <a:rPr lang="en-US" sz="2000" dirty="0"/>
              <a:t> </a:t>
            </a:r>
            <a:r>
              <a:rPr lang="en-US" sz="2000" dirty="0" err="1"/>
              <a:t>đọc</a:t>
            </a:r>
            <a:r>
              <a:rPr lang="en-US" sz="2000" dirty="0"/>
              <a:t> </a:t>
            </a:r>
            <a:r>
              <a:rPr lang="en-US" sz="2000" dirty="0" err="1"/>
              <a:t>các</a:t>
            </a:r>
            <a:r>
              <a:rPr lang="en-US" sz="2000" dirty="0"/>
              <a:t> </a:t>
            </a:r>
            <a:r>
              <a:rPr lang="en-US" sz="2000" dirty="0" err="1"/>
              <a:t>giá</a:t>
            </a:r>
            <a:r>
              <a:rPr lang="en-US" sz="2000" dirty="0"/>
              <a:t> </a:t>
            </a:r>
            <a:r>
              <a:rPr lang="en-US" sz="2000" dirty="0" err="1"/>
              <a:t>trị</a:t>
            </a:r>
            <a:r>
              <a:rPr lang="en-US" sz="2000" dirty="0"/>
              <a:t> </a:t>
            </a:r>
            <a:r>
              <a:rPr lang="en-US" sz="2000" dirty="0" err="1"/>
              <a:t>trên</a:t>
            </a:r>
            <a:r>
              <a:rPr lang="en-US" sz="2000" dirty="0"/>
              <a:t> </a:t>
            </a:r>
            <a:r>
              <a:rPr lang="en-US" sz="2000" dirty="0" err="1"/>
              <a:t>danh</a:t>
            </a:r>
            <a:r>
              <a:rPr lang="en-US" sz="2000" dirty="0"/>
              <a:t> </a:t>
            </a:r>
            <a:r>
              <a:rPr lang="en-US" sz="2000" dirty="0" err="1"/>
              <a:t>sách</a:t>
            </a:r>
            <a:r>
              <a:rPr lang="en-US" sz="2000" dirty="0"/>
              <a:t> </a:t>
            </a:r>
            <a:r>
              <a:rPr lang="en-US" sz="2000" dirty="0" err="1"/>
              <a:t>cột</a:t>
            </a:r>
            <a:r>
              <a:rPr lang="en-US" sz="2000" dirty="0"/>
              <a:t> </a:t>
            </a:r>
            <a:r>
              <a:rPr lang="en-US" sz="2000" dirty="0" err="1"/>
              <a:t>của</a:t>
            </a:r>
            <a:r>
              <a:rPr lang="en-US" sz="2000" dirty="0"/>
              <a:t> </a:t>
            </a:r>
            <a:r>
              <a:rPr lang="en-US" sz="2000" dirty="0" err="1"/>
              <a:t>dòng</a:t>
            </a:r>
            <a:r>
              <a:rPr lang="en-US" sz="2000" dirty="0"/>
              <a:t> </a:t>
            </a:r>
            <a:r>
              <a:rPr lang="en-US" sz="2000" dirty="0" err="1"/>
              <a:t>hiện</a:t>
            </a:r>
            <a:r>
              <a:rPr lang="en-US" sz="2000" dirty="0"/>
              <a:t> </a:t>
            </a:r>
            <a:r>
              <a:rPr lang="en-US" sz="2000" dirty="0" err="1"/>
              <a:t>hành</a:t>
            </a:r>
            <a:r>
              <a:rPr lang="en-US" sz="2000" dirty="0"/>
              <a:t> </a:t>
            </a:r>
            <a:r>
              <a:rPr lang="en-US" sz="2000" dirty="0" err="1"/>
              <a:t>trong</a:t>
            </a:r>
            <a:r>
              <a:rPr lang="en-US" sz="2000" dirty="0"/>
              <a:t> cursor</a:t>
            </a:r>
            <a:r>
              <a:rPr lang="en-US" sz="20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61</a:t>
            </a:fld>
            <a:endParaRPr/>
          </a:p>
        </p:txBody>
      </p:sp>
    </p:spTree>
    <p:extLst>
      <p:ext uri="{BB962C8B-B14F-4D97-AF65-F5344CB8AC3E}">
        <p14:creationId xmlns:p14="http://schemas.microsoft.com/office/powerpoint/2010/main" val="39170840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buFontTx/>
              <a:buChar char="-"/>
            </a:pPr>
            <a:r>
              <a:rPr lang="en-US" sz="2000" b="1" dirty="0" err="1"/>
              <a:t>Các</a:t>
            </a:r>
            <a:r>
              <a:rPr lang="en-US" sz="2000" b="1" dirty="0"/>
              <a:t> </a:t>
            </a:r>
            <a:r>
              <a:rPr lang="en-US" sz="2000" b="1" dirty="0" err="1"/>
              <a:t>phương</a:t>
            </a:r>
            <a:r>
              <a:rPr lang="en-US" sz="2000" b="1" dirty="0"/>
              <a:t> </a:t>
            </a:r>
            <a:r>
              <a:rPr lang="en-US" sz="2000" b="1" dirty="0" err="1"/>
              <a:t>thức</a:t>
            </a:r>
            <a:r>
              <a:rPr lang="en-US" sz="2000" b="1" dirty="0"/>
              <a:t> </a:t>
            </a:r>
            <a:r>
              <a:rPr lang="en-US" sz="2000" b="1" dirty="0" err="1"/>
              <a:t>thường</a:t>
            </a:r>
            <a:r>
              <a:rPr lang="en-US" sz="2000" b="1" dirty="0"/>
              <a:t> </a:t>
            </a:r>
            <a:r>
              <a:rPr lang="en-US" sz="2000" b="1" dirty="0" err="1"/>
              <a:t>dùng</a:t>
            </a:r>
            <a:r>
              <a:rPr lang="en-US" sz="2000" b="1" dirty="0"/>
              <a:t> </a:t>
            </a:r>
            <a:r>
              <a:rPr lang="en-US" sz="2000" b="1" dirty="0" err="1"/>
              <a:t>của</a:t>
            </a:r>
            <a:r>
              <a:rPr lang="en-US" sz="2000" b="1" dirty="0"/>
              <a:t> Cursor</a:t>
            </a:r>
            <a:endParaRPr lang="en-US" sz="2000" b="1"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62</a:t>
            </a:fld>
            <a:endParaRPr/>
          </a:p>
        </p:txBody>
      </p:sp>
      <p:graphicFrame>
        <p:nvGraphicFramePr>
          <p:cNvPr id="2" name="Table 1"/>
          <p:cNvGraphicFramePr>
            <a:graphicFrameLocks noGrp="1"/>
          </p:cNvGraphicFramePr>
          <p:nvPr>
            <p:extLst>
              <p:ext uri="{D42A27DB-BD31-4B8C-83A1-F6EECF244321}">
                <p14:modId xmlns:p14="http://schemas.microsoft.com/office/powerpoint/2010/main" val="2219369029"/>
              </p:ext>
            </p:extLst>
          </p:nvPr>
        </p:nvGraphicFramePr>
        <p:xfrm>
          <a:off x="1209675" y="1845105"/>
          <a:ext cx="6724650" cy="2552561"/>
        </p:xfrm>
        <a:graphic>
          <a:graphicData uri="http://schemas.openxmlformats.org/drawingml/2006/table">
            <a:tbl>
              <a:tblPr firstRow="1" firstCol="1" bandRow="1">
                <a:tableStyleId>{2B03CB37-95F9-485E-A174-E9CAC466BC3E}</a:tableStyleId>
              </a:tblPr>
              <a:tblGrid>
                <a:gridCol w="1362075"/>
                <a:gridCol w="5362575"/>
              </a:tblGrid>
              <a:tr h="292554">
                <a:tc>
                  <a:txBody>
                    <a:bodyPr/>
                    <a:lstStyle/>
                    <a:p>
                      <a:pPr algn="ctr">
                        <a:lnSpc>
                          <a:spcPct val="106000"/>
                        </a:lnSpc>
                        <a:spcAft>
                          <a:spcPts val="0"/>
                        </a:spcAft>
                      </a:pPr>
                      <a:r>
                        <a:rPr lang="en-US" sz="1400" b="1" kern="100" dirty="0" err="1">
                          <a:effectLst/>
                        </a:rPr>
                        <a:t>Phương</a:t>
                      </a:r>
                      <a:r>
                        <a:rPr lang="en-US" sz="1400" b="1" kern="100" dirty="0">
                          <a:effectLst/>
                        </a:rPr>
                        <a:t> </a:t>
                      </a:r>
                      <a:r>
                        <a:rPr lang="en-US" sz="1400" b="1" kern="100" dirty="0" err="1">
                          <a:effectLst/>
                        </a:rPr>
                        <a:t>thức</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06000"/>
                        </a:lnSpc>
                        <a:spcAft>
                          <a:spcPts val="0"/>
                        </a:spcAft>
                      </a:pPr>
                      <a:r>
                        <a:rPr lang="en-US" sz="1400" b="1" kern="100" dirty="0" err="1">
                          <a:effectLst/>
                        </a:rPr>
                        <a:t>Diễn</a:t>
                      </a:r>
                      <a:r>
                        <a:rPr lang="en-US" sz="1400" b="1" kern="100" dirty="0">
                          <a:effectLst/>
                        </a:rPr>
                        <a:t> </a:t>
                      </a:r>
                      <a:r>
                        <a:rPr lang="en-US" sz="1400" b="1" kern="100" dirty="0" err="1">
                          <a:effectLst/>
                        </a:rPr>
                        <a:t>giải</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r>
              <a:tr h="581827">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isFirst()</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Trả</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về</a:t>
                      </a:r>
                      <a:r>
                        <a:rPr lang="en-US" sz="1400" kern="100" dirty="0">
                          <a:effectLst/>
                          <a:latin typeface="+mj-lt"/>
                          <a:ea typeface="Calibri" panose="020F0502020204030204" pitchFamily="34" charset="0"/>
                          <a:cs typeface="Times New Roman" panose="02020603050405020304" pitchFamily="18" charset="0"/>
                        </a:rPr>
                        <a:t> </a:t>
                      </a:r>
                      <a:r>
                        <a:rPr lang="en-US" sz="1400" kern="100" dirty="0" smtClean="0">
                          <a:effectLst/>
                          <a:latin typeface="+mj-lt"/>
                          <a:ea typeface="Calibri" panose="020F0502020204030204" pitchFamily="34" charset="0"/>
                          <a:cs typeface="Times New Roman" panose="02020603050405020304" pitchFamily="18" charset="0"/>
                        </a:rPr>
                        <a:t>True </a:t>
                      </a:r>
                      <a:r>
                        <a:rPr lang="en-US" sz="1400" kern="100" dirty="0" err="1">
                          <a:effectLst/>
                          <a:latin typeface="+mj-lt"/>
                          <a:ea typeface="Calibri" panose="020F0502020204030204" pitchFamily="34" charset="0"/>
                          <a:cs typeface="Times New Roman" panose="02020603050405020304" pitchFamily="18" charset="0"/>
                        </a:rPr>
                        <a:t>nếu</a:t>
                      </a:r>
                      <a:r>
                        <a:rPr lang="en-US" sz="1400" kern="100" dirty="0">
                          <a:effectLst/>
                          <a:latin typeface="+mj-lt"/>
                          <a:ea typeface="Calibri" panose="020F0502020204030204" pitchFamily="34" charset="0"/>
                          <a:cs typeface="Times New Roman" panose="02020603050405020304" pitchFamily="18" charset="0"/>
                        </a:rPr>
                        <a:t> cursor </a:t>
                      </a:r>
                      <a:r>
                        <a:rPr lang="en-US" sz="1400" kern="100" dirty="0" err="1">
                          <a:effectLst/>
                          <a:latin typeface="+mj-lt"/>
                          <a:ea typeface="Calibri" panose="020F0502020204030204" pitchFamily="34" charset="0"/>
                          <a:cs typeface="Times New Roman" panose="02020603050405020304" pitchFamily="18" charset="0"/>
                        </a:rPr>
                        <a:t>đang</a:t>
                      </a:r>
                      <a:r>
                        <a:rPr lang="en-US" sz="1400" kern="100" dirty="0">
                          <a:effectLst/>
                          <a:latin typeface="+mj-lt"/>
                          <a:ea typeface="Calibri" panose="020F0502020204030204" pitchFamily="34" charset="0"/>
                          <a:cs typeface="Times New Roman" panose="02020603050405020304" pitchFamily="18" charset="0"/>
                        </a:rPr>
                        <a:t> ở </a:t>
                      </a:r>
                      <a:r>
                        <a:rPr lang="en-US" sz="1400" kern="100" dirty="0" err="1">
                          <a:effectLst/>
                          <a:latin typeface="+mj-lt"/>
                          <a:ea typeface="Calibri" panose="020F0502020204030204" pitchFamily="34" charset="0"/>
                          <a:cs typeface="Times New Roman" panose="02020603050405020304" pitchFamily="18" charset="0"/>
                        </a:rPr>
                        <a:t>dòng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đầu</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tiên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và</a:t>
                      </a:r>
                      <a:r>
                        <a:rPr lang="en-US" sz="1400" kern="100" dirty="0">
                          <a:effectLst/>
                          <a:latin typeface="+mj-lt"/>
                          <a:ea typeface="Calibri" panose="020F0502020204030204" pitchFamily="34" charset="0"/>
                          <a:cs typeface="Times New Roman" panose="02020603050405020304" pitchFamily="18" charset="0"/>
                        </a:rPr>
                        <a:t> False </a:t>
                      </a:r>
                      <a:r>
                        <a:rPr lang="en-US" sz="1400" kern="100" dirty="0" err="1">
                          <a:effectLst/>
                          <a:latin typeface="+mj-lt"/>
                          <a:ea typeface="Calibri" panose="020F0502020204030204" pitchFamily="34" charset="0"/>
                          <a:cs typeface="Times New Roman" panose="02020603050405020304" pitchFamily="18" charset="0"/>
                        </a:rPr>
                        <a:t>là</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ngược</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lại</a:t>
                      </a:r>
                      <a:endParaRPr lang="en-US" sz="1200" kern="100" dirty="0">
                        <a:effectLst/>
                        <a:latin typeface="+mj-lt"/>
                        <a:ea typeface="Calibri" panose="020F0502020204030204" pitchFamily="34" charset="0"/>
                        <a:cs typeface="Times New Roman" panose="02020603050405020304" pitchFamily="18" charset="0"/>
                      </a:endParaRPr>
                    </a:p>
                  </a:txBody>
                  <a:tcPr marL="68580" marR="68580" marT="0" marB="0" anchor="ctr"/>
                </a:tc>
              </a:tr>
              <a:tr h="612903">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isLast()</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Trả</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về</a:t>
                      </a:r>
                      <a:r>
                        <a:rPr lang="en-US" sz="1400" kern="100" dirty="0">
                          <a:effectLst/>
                          <a:latin typeface="+mj-lt"/>
                          <a:ea typeface="Calibri" panose="020F0502020204030204" pitchFamily="34" charset="0"/>
                          <a:cs typeface="Times New Roman" panose="02020603050405020304" pitchFamily="18" charset="0"/>
                        </a:rPr>
                        <a:t> </a:t>
                      </a:r>
                      <a:r>
                        <a:rPr lang="en-US" sz="1400" kern="100" dirty="0" smtClean="0">
                          <a:effectLst/>
                          <a:latin typeface="+mj-lt"/>
                          <a:ea typeface="Calibri" panose="020F0502020204030204" pitchFamily="34" charset="0"/>
                          <a:cs typeface="Times New Roman" panose="02020603050405020304" pitchFamily="18" charset="0"/>
                        </a:rPr>
                        <a:t>True </a:t>
                      </a:r>
                      <a:r>
                        <a:rPr lang="en-US" sz="1400" kern="100" dirty="0" err="1">
                          <a:effectLst/>
                          <a:latin typeface="+mj-lt"/>
                          <a:ea typeface="Calibri" panose="020F0502020204030204" pitchFamily="34" charset="0"/>
                          <a:cs typeface="Times New Roman" panose="02020603050405020304" pitchFamily="18" charset="0"/>
                        </a:rPr>
                        <a:t>nếu</a:t>
                      </a:r>
                      <a:r>
                        <a:rPr lang="en-US" sz="1400" kern="100" dirty="0">
                          <a:effectLst/>
                          <a:latin typeface="+mj-lt"/>
                          <a:ea typeface="Calibri" panose="020F0502020204030204" pitchFamily="34" charset="0"/>
                          <a:cs typeface="Times New Roman" panose="02020603050405020304" pitchFamily="18" charset="0"/>
                        </a:rPr>
                        <a:t> cursor </a:t>
                      </a:r>
                      <a:r>
                        <a:rPr lang="en-US" sz="1400" kern="100" dirty="0" err="1">
                          <a:effectLst/>
                          <a:latin typeface="+mj-lt"/>
                          <a:ea typeface="Calibri" panose="020F0502020204030204" pitchFamily="34" charset="0"/>
                          <a:cs typeface="Times New Roman" panose="02020603050405020304" pitchFamily="18" charset="0"/>
                        </a:rPr>
                        <a:t>đang</a:t>
                      </a:r>
                      <a:r>
                        <a:rPr lang="en-US" sz="1400" kern="100" dirty="0">
                          <a:effectLst/>
                          <a:latin typeface="+mj-lt"/>
                          <a:ea typeface="Calibri" panose="020F0502020204030204" pitchFamily="34" charset="0"/>
                          <a:cs typeface="Times New Roman" panose="02020603050405020304" pitchFamily="18" charset="0"/>
                        </a:rPr>
                        <a:t> ở </a:t>
                      </a:r>
                      <a:r>
                        <a:rPr lang="en-US" sz="1400" kern="100" dirty="0" err="1">
                          <a:effectLst/>
                          <a:latin typeface="+mj-lt"/>
                          <a:ea typeface="Calibri" panose="020F0502020204030204" pitchFamily="34" charset="0"/>
                          <a:cs typeface="Times New Roman" panose="02020603050405020304" pitchFamily="18" charset="0"/>
                        </a:rPr>
                        <a:t>dòng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đầu</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cuối</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cùng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và</a:t>
                      </a:r>
                      <a:r>
                        <a:rPr lang="en-US" sz="1400" kern="100" dirty="0">
                          <a:effectLst/>
                          <a:latin typeface="+mj-lt"/>
                          <a:ea typeface="Calibri" panose="020F0502020204030204" pitchFamily="34" charset="0"/>
                          <a:cs typeface="Times New Roman" panose="02020603050405020304" pitchFamily="18" charset="0"/>
                        </a:rPr>
                        <a:t> False </a:t>
                      </a:r>
                      <a:r>
                        <a:rPr lang="en-US" sz="1400" kern="100" dirty="0" err="1">
                          <a:effectLst/>
                          <a:latin typeface="+mj-lt"/>
                          <a:ea typeface="Calibri" panose="020F0502020204030204" pitchFamily="34" charset="0"/>
                          <a:cs typeface="Times New Roman" panose="02020603050405020304" pitchFamily="18" charset="0"/>
                        </a:rPr>
                        <a:t>là</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ngược</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lại</a:t>
                      </a:r>
                      <a:endParaRPr lang="en-US" sz="1200" kern="100" dirty="0">
                        <a:effectLst/>
                        <a:latin typeface="+mj-lt"/>
                        <a:ea typeface="Calibri" panose="020F0502020204030204" pitchFamily="34" charset="0"/>
                        <a:cs typeface="Times New Roman" panose="02020603050405020304" pitchFamily="18" charset="0"/>
                      </a:endParaRPr>
                    </a:p>
                  </a:txBody>
                  <a:tcPr marL="68580" marR="68580" marT="0" marB="0" anchor="ctr"/>
                </a:tc>
              </a:tr>
              <a:tr h="612903">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isBeforeFirst()</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Trả</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về</a:t>
                      </a:r>
                      <a:r>
                        <a:rPr lang="en-US" sz="1400" kern="100" dirty="0">
                          <a:effectLst/>
                          <a:latin typeface="+mj-lt"/>
                          <a:ea typeface="Calibri" panose="020F0502020204030204" pitchFamily="34" charset="0"/>
                          <a:cs typeface="Times New Roman" panose="02020603050405020304" pitchFamily="18" charset="0"/>
                        </a:rPr>
                        <a:t> </a:t>
                      </a:r>
                      <a:r>
                        <a:rPr lang="en-US" sz="1400" kern="100" dirty="0" smtClean="0">
                          <a:effectLst/>
                          <a:latin typeface="+mj-lt"/>
                          <a:ea typeface="Calibri" panose="020F0502020204030204" pitchFamily="34" charset="0"/>
                          <a:cs typeface="Times New Roman" panose="02020603050405020304" pitchFamily="18" charset="0"/>
                        </a:rPr>
                        <a:t>True </a:t>
                      </a:r>
                      <a:r>
                        <a:rPr lang="en-US" sz="1400" kern="100" dirty="0" err="1">
                          <a:effectLst/>
                          <a:latin typeface="+mj-lt"/>
                          <a:ea typeface="Calibri" panose="020F0502020204030204" pitchFamily="34" charset="0"/>
                          <a:cs typeface="Times New Roman" panose="02020603050405020304" pitchFamily="18" charset="0"/>
                        </a:rPr>
                        <a:t>nếu</a:t>
                      </a:r>
                      <a:r>
                        <a:rPr lang="en-US" sz="1400" kern="100" dirty="0">
                          <a:effectLst/>
                          <a:latin typeface="+mj-lt"/>
                          <a:ea typeface="Calibri" panose="020F0502020204030204" pitchFamily="34" charset="0"/>
                          <a:cs typeface="Times New Roman" panose="02020603050405020304" pitchFamily="18" charset="0"/>
                        </a:rPr>
                        <a:t> cursor </a:t>
                      </a:r>
                      <a:r>
                        <a:rPr lang="en-US" sz="1400" kern="100" dirty="0" err="1">
                          <a:effectLst/>
                          <a:latin typeface="+mj-lt"/>
                          <a:ea typeface="Calibri" panose="020F0502020204030204" pitchFamily="34" charset="0"/>
                          <a:cs typeface="Times New Roman" panose="02020603050405020304" pitchFamily="18" charset="0"/>
                        </a:rPr>
                        <a:t>đang</a:t>
                      </a:r>
                      <a:r>
                        <a:rPr lang="en-US" sz="1400" kern="100" dirty="0">
                          <a:effectLst/>
                          <a:latin typeface="+mj-lt"/>
                          <a:ea typeface="Calibri" panose="020F0502020204030204" pitchFamily="34" charset="0"/>
                          <a:cs typeface="Times New Roman" panose="02020603050405020304" pitchFamily="18" charset="0"/>
                        </a:rPr>
                        <a:t> ở </a:t>
                      </a:r>
                      <a:r>
                        <a:rPr lang="en-US" sz="1400" kern="100" dirty="0" err="1">
                          <a:effectLst/>
                          <a:latin typeface="+mj-lt"/>
                          <a:ea typeface="Calibri" panose="020F0502020204030204" pitchFamily="34" charset="0"/>
                          <a:cs typeface="Times New Roman" panose="02020603050405020304" pitchFamily="18" charset="0"/>
                        </a:rPr>
                        <a:t>vị</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trí</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trước</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vòng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đầu</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tiên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cùng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và</a:t>
                      </a:r>
                      <a:r>
                        <a:rPr lang="en-US" sz="1400" kern="100" dirty="0">
                          <a:effectLst/>
                          <a:latin typeface="+mj-lt"/>
                          <a:ea typeface="Calibri" panose="020F0502020204030204" pitchFamily="34" charset="0"/>
                          <a:cs typeface="Times New Roman" panose="02020603050405020304" pitchFamily="18" charset="0"/>
                        </a:rPr>
                        <a:t> False </a:t>
                      </a:r>
                      <a:r>
                        <a:rPr lang="en-US" sz="1400" kern="100" dirty="0" err="1">
                          <a:effectLst/>
                          <a:latin typeface="+mj-lt"/>
                          <a:ea typeface="Calibri" panose="020F0502020204030204" pitchFamily="34" charset="0"/>
                          <a:cs typeface="Times New Roman" panose="02020603050405020304" pitchFamily="18" charset="0"/>
                        </a:rPr>
                        <a:t>là</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ngược</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lại</a:t>
                      </a:r>
                      <a:endParaRPr lang="en-US" sz="1200" kern="100" dirty="0">
                        <a:effectLst/>
                        <a:latin typeface="+mj-lt"/>
                        <a:ea typeface="Calibri" panose="020F0502020204030204" pitchFamily="34" charset="0"/>
                        <a:cs typeface="Times New Roman" panose="02020603050405020304" pitchFamily="18" charset="0"/>
                      </a:endParaRPr>
                    </a:p>
                  </a:txBody>
                  <a:tcPr marL="68580" marR="68580" marT="0" marB="0" anchor="ctr"/>
                </a:tc>
              </a:tr>
              <a:tr h="292554">
                <a:tc>
                  <a:txBody>
                    <a:bodyPr/>
                    <a:lstStyle/>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isAfterLast</a:t>
                      </a:r>
                      <a:r>
                        <a:rPr lang="en-US" sz="1400" kern="100" dirty="0">
                          <a:effectLst/>
                          <a:latin typeface="+mj-lt"/>
                          <a:ea typeface="Calibri" panose="020F0502020204030204" pitchFamily="34" charset="0"/>
                          <a:cs typeface="Times New Roman" panose="02020603050405020304" pitchFamily="18" charset="0"/>
                        </a:rPr>
                        <a:t>()</a:t>
                      </a:r>
                      <a:endParaRPr lang="en-US" sz="1200" kern="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Trả</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về</a:t>
                      </a:r>
                      <a:r>
                        <a:rPr lang="en-US" sz="1400" kern="100" dirty="0">
                          <a:effectLst/>
                          <a:latin typeface="+mj-lt"/>
                          <a:ea typeface="Calibri" panose="020F0502020204030204" pitchFamily="34" charset="0"/>
                          <a:cs typeface="Times New Roman" panose="02020603050405020304" pitchFamily="18" charset="0"/>
                        </a:rPr>
                        <a:t> </a:t>
                      </a:r>
                      <a:r>
                        <a:rPr lang="en-US" sz="1400" kern="100" dirty="0" smtClean="0">
                          <a:effectLst/>
                          <a:latin typeface="+mj-lt"/>
                          <a:ea typeface="Calibri" panose="020F0502020204030204" pitchFamily="34" charset="0"/>
                          <a:cs typeface="Times New Roman" panose="02020603050405020304" pitchFamily="18" charset="0"/>
                        </a:rPr>
                        <a:t>True </a:t>
                      </a:r>
                      <a:r>
                        <a:rPr lang="en-US" sz="1400" kern="100" dirty="0" err="1">
                          <a:effectLst/>
                          <a:latin typeface="+mj-lt"/>
                          <a:ea typeface="Calibri" panose="020F0502020204030204" pitchFamily="34" charset="0"/>
                          <a:cs typeface="Times New Roman" panose="02020603050405020304" pitchFamily="18" charset="0"/>
                        </a:rPr>
                        <a:t>nếu</a:t>
                      </a:r>
                      <a:r>
                        <a:rPr lang="en-US" sz="1400" kern="100" dirty="0">
                          <a:effectLst/>
                          <a:latin typeface="+mj-lt"/>
                          <a:ea typeface="Calibri" panose="020F0502020204030204" pitchFamily="34" charset="0"/>
                          <a:cs typeface="Times New Roman" panose="02020603050405020304" pitchFamily="18" charset="0"/>
                        </a:rPr>
                        <a:t> cursor </a:t>
                      </a:r>
                      <a:r>
                        <a:rPr lang="en-US" sz="1400" kern="100" dirty="0" err="1">
                          <a:effectLst/>
                          <a:latin typeface="+mj-lt"/>
                          <a:ea typeface="Calibri" panose="020F0502020204030204" pitchFamily="34" charset="0"/>
                          <a:cs typeface="Times New Roman" panose="02020603050405020304" pitchFamily="18" charset="0"/>
                        </a:rPr>
                        <a:t>đang</a:t>
                      </a:r>
                      <a:r>
                        <a:rPr lang="en-US" sz="1400" kern="100" dirty="0">
                          <a:effectLst/>
                          <a:latin typeface="+mj-lt"/>
                          <a:ea typeface="Calibri" panose="020F0502020204030204" pitchFamily="34" charset="0"/>
                          <a:cs typeface="Times New Roman" panose="02020603050405020304" pitchFamily="18" charset="0"/>
                        </a:rPr>
                        <a:t> ở </a:t>
                      </a:r>
                      <a:r>
                        <a:rPr lang="en-US" sz="1400" kern="100" dirty="0" err="1">
                          <a:effectLst/>
                          <a:latin typeface="+mj-lt"/>
                          <a:ea typeface="Calibri" panose="020F0502020204030204" pitchFamily="34" charset="0"/>
                          <a:cs typeface="Times New Roman" panose="02020603050405020304" pitchFamily="18" charset="0"/>
                        </a:rPr>
                        <a:t>sau</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vòng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cuối</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cùng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và</a:t>
                      </a:r>
                      <a:r>
                        <a:rPr lang="en-US" sz="1400" kern="100" dirty="0">
                          <a:effectLst/>
                          <a:latin typeface="+mj-lt"/>
                          <a:ea typeface="Calibri" panose="020F0502020204030204" pitchFamily="34" charset="0"/>
                          <a:cs typeface="Times New Roman" panose="02020603050405020304" pitchFamily="18" charset="0"/>
                        </a:rPr>
                        <a:t> False </a:t>
                      </a:r>
                      <a:r>
                        <a:rPr lang="en-US" sz="1400" kern="100" dirty="0" err="1">
                          <a:effectLst/>
                          <a:latin typeface="+mj-lt"/>
                          <a:ea typeface="Calibri" panose="020F0502020204030204" pitchFamily="34" charset="0"/>
                          <a:cs typeface="Times New Roman" panose="02020603050405020304" pitchFamily="18" charset="0"/>
                        </a:rPr>
                        <a:t>là</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ngược</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lại</a:t>
                      </a:r>
                      <a:endParaRPr lang="en-US" sz="1200" kern="100" dirty="0">
                        <a:effectLst/>
                        <a:latin typeface="+mj-lt"/>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2900760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buFontTx/>
              <a:buChar char="-"/>
            </a:pPr>
            <a:r>
              <a:rPr lang="en-US" sz="2000" b="1" dirty="0" err="1"/>
              <a:t>Các</a:t>
            </a:r>
            <a:r>
              <a:rPr lang="en-US" sz="2000" b="1" dirty="0"/>
              <a:t> </a:t>
            </a:r>
            <a:r>
              <a:rPr lang="en-US" sz="2000" b="1" dirty="0" err="1"/>
              <a:t>phương</a:t>
            </a:r>
            <a:r>
              <a:rPr lang="en-US" sz="2000" b="1" dirty="0"/>
              <a:t> </a:t>
            </a:r>
            <a:r>
              <a:rPr lang="en-US" sz="2000" b="1" dirty="0" err="1"/>
              <a:t>thức</a:t>
            </a:r>
            <a:r>
              <a:rPr lang="en-US" sz="2000" b="1" dirty="0"/>
              <a:t> </a:t>
            </a:r>
            <a:r>
              <a:rPr lang="en-US" sz="2000" b="1" dirty="0" err="1"/>
              <a:t>lấy</a:t>
            </a:r>
            <a:r>
              <a:rPr lang="en-US" sz="2000" b="1" dirty="0"/>
              <a:t> </a:t>
            </a:r>
            <a:r>
              <a:rPr lang="en-US" sz="2000" b="1" dirty="0" err="1"/>
              <a:t>dữ</a:t>
            </a:r>
            <a:r>
              <a:rPr lang="en-US" sz="2000" b="1" dirty="0"/>
              <a:t> </a:t>
            </a:r>
            <a:r>
              <a:rPr lang="en-US" sz="2000" b="1" dirty="0" err="1"/>
              <a:t>liệu</a:t>
            </a:r>
            <a:endParaRPr lang="en-US" sz="2000" b="1"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63</a:t>
            </a:fld>
            <a:endParaRPr/>
          </a:p>
        </p:txBody>
      </p:sp>
      <p:graphicFrame>
        <p:nvGraphicFramePr>
          <p:cNvPr id="2" name="Table 1"/>
          <p:cNvGraphicFramePr>
            <a:graphicFrameLocks noGrp="1"/>
          </p:cNvGraphicFramePr>
          <p:nvPr>
            <p:extLst>
              <p:ext uri="{D42A27DB-BD31-4B8C-83A1-F6EECF244321}">
                <p14:modId xmlns:p14="http://schemas.microsoft.com/office/powerpoint/2010/main" val="1433762516"/>
              </p:ext>
            </p:extLst>
          </p:nvPr>
        </p:nvGraphicFramePr>
        <p:xfrm>
          <a:off x="0" y="1630935"/>
          <a:ext cx="9144000" cy="2926551"/>
        </p:xfrm>
        <a:graphic>
          <a:graphicData uri="http://schemas.openxmlformats.org/drawingml/2006/table">
            <a:tbl>
              <a:tblPr firstRow="1" firstCol="1" bandRow="1">
                <a:tableStyleId>{2B03CB37-95F9-485E-A174-E9CAC466BC3E}</a:tableStyleId>
              </a:tblPr>
              <a:tblGrid>
                <a:gridCol w="2466975"/>
                <a:gridCol w="6677025"/>
              </a:tblGrid>
              <a:tr h="317091">
                <a:tc>
                  <a:txBody>
                    <a:bodyPr/>
                    <a:lstStyle/>
                    <a:p>
                      <a:pPr algn="ctr">
                        <a:lnSpc>
                          <a:spcPct val="106000"/>
                        </a:lnSpc>
                        <a:spcAft>
                          <a:spcPts val="0"/>
                        </a:spcAft>
                      </a:pPr>
                      <a:r>
                        <a:rPr lang="en-US" sz="1400" b="1" kern="100" dirty="0" err="1">
                          <a:effectLst/>
                          <a:latin typeface="+mj-lt"/>
                        </a:rPr>
                        <a:t>Phương</a:t>
                      </a:r>
                      <a:r>
                        <a:rPr lang="en-US" sz="1400" b="1" kern="100" dirty="0">
                          <a:effectLst/>
                          <a:latin typeface="+mj-lt"/>
                        </a:rPr>
                        <a:t> </a:t>
                      </a:r>
                      <a:r>
                        <a:rPr lang="en-US" sz="1400" b="1" kern="100" dirty="0" err="1">
                          <a:effectLst/>
                          <a:latin typeface="+mj-lt"/>
                        </a:rPr>
                        <a:t>thức</a:t>
                      </a:r>
                      <a:endParaRPr lang="en-US" sz="1200" b="1" kern="100" dirty="0">
                        <a:effectLst/>
                        <a:latin typeface="+mj-lt"/>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06000"/>
                        </a:lnSpc>
                        <a:spcAft>
                          <a:spcPts val="0"/>
                        </a:spcAft>
                      </a:pPr>
                      <a:r>
                        <a:rPr lang="en-US" sz="1400" b="1" kern="100" dirty="0" err="1">
                          <a:effectLst/>
                          <a:latin typeface="+mj-lt"/>
                        </a:rPr>
                        <a:t>Diễn</a:t>
                      </a:r>
                      <a:r>
                        <a:rPr lang="en-US" sz="1400" b="1" kern="100" dirty="0">
                          <a:effectLst/>
                          <a:latin typeface="+mj-lt"/>
                        </a:rPr>
                        <a:t> </a:t>
                      </a:r>
                      <a:r>
                        <a:rPr lang="en-US" sz="1400" b="1" kern="100" dirty="0" err="1">
                          <a:effectLst/>
                          <a:latin typeface="+mj-lt"/>
                        </a:rPr>
                        <a:t>giải</a:t>
                      </a:r>
                      <a:endParaRPr lang="en-US" sz="1200" b="1" kern="100" dirty="0">
                        <a:effectLst/>
                        <a:latin typeface="+mj-lt"/>
                        <a:ea typeface="Calibri" panose="020F0502020204030204" pitchFamily="34" charset="0"/>
                        <a:cs typeface="Times New Roman" panose="02020603050405020304" pitchFamily="18" charset="0"/>
                      </a:endParaRPr>
                    </a:p>
                  </a:txBody>
                  <a:tcPr marL="68580" marR="68580" marT="0" marB="0" anchor="ctr">
                    <a:solidFill>
                      <a:schemeClr val="accent2"/>
                    </a:solidFill>
                  </a:tcPr>
                </a:tc>
              </a:tr>
              <a:tr h="317091">
                <a:tc>
                  <a:txBody>
                    <a:bodyPr/>
                    <a:lstStyle/>
                    <a:p>
                      <a:pPr algn="just">
                        <a:lnSpc>
                          <a:spcPct val="106000"/>
                        </a:lnSpc>
                        <a:spcAft>
                          <a:spcPts val="0"/>
                        </a:spcAft>
                      </a:pPr>
                      <a:r>
                        <a:rPr lang="en-US" sz="1400" kern="100" dirty="0" err="1" smtClean="0">
                          <a:effectLst/>
                          <a:latin typeface="+mj-lt"/>
                          <a:ea typeface="Calibri" panose="020F0502020204030204" pitchFamily="34" charset="0"/>
                          <a:cs typeface="Times New Roman" panose="02020603050405020304" pitchFamily="18" charset="0"/>
                        </a:rPr>
                        <a:t>getCount</a:t>
                      </a:r>
                      <a:r>
                        <a:rPr lang="en-US" sz="1400" kern="100" dirty="0" smtClean="0">
                          <a:effectLst/>
                          <a:latin typeface="+mj-lt"/>
                          <a:ea typeface="Calibri" panose="020F0502020204030204" pitchFamily="34" charset="0"/>
                          <a:cs typeface="Times New Roman" panose="02020603050405020304" pitchFamily="18" charset="0"/>
                        </a:rPr>
                        <a:t>()</a:t>
                      </a:r>
                      <a:endParaRPr lang="en-US" sz="1200" kern="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Trả</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về</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số</a:t>
                      </a:r>
                      <a:r>
                        <a:rPr lang="en-US" sz="1400" kern="100" dirty="0">
                          <a:effectLst/>
                          <a:latin typeface="+mj-lt"/>
                          <a:ea typeface="Calibri" panose="020F0502020204030204" pitchFamily="34" charset="0"/>
                          <a:cs typeface="Times New Roman" panose="02020603050405020304" pitchFamily="18" charset="0"/>
                        </a:rPr>
                        <a:t> hang </a:t>
                      </a:r>
                      <a:r>
                        <a:rPr lang="en-US" sz="1400" kern="100" dirty="0" err="1">
                          <a:effectLst/>
                          <a:latin typeface="+mj-lt"/>
                          <a:ea typeface="Calibri" panose="020F0502020204030204" pitchFamily="34" charset="0"/>
                          <a:cs typeface="Times New Roman" panose="02020603050405020304" pitchFamily="18" charset="0"/>
                        </a:rPr>
                        <a:t>từ</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tập</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kết</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quả</a:t>
                      </a:r>
                      <a:endParaRPr lang="en-US" sz="1200" kern="100" dirty="0">
                        <a:effectLst/>
                        <a:latin typeface="+mj-lt"/>
                        <a:ea typeface="Calibri" panose="020F0502020204030204" pitchFamily="34" charset="0"/>
                        <a:cs typeface="Times New Roman" panose="02020603050405020304" pitchFamily="18" charset="0"/>
                      </a:endParaRPr>
                    </a:p>
                  </a:txBody>
                  <a:tcPr marL="68580" marR="68580" marT="0" marB="0" anchor="ctr"/>
                </a:tc>
              </a:tr>
              <a:tr h="317091">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getPositon()</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Trả về vị trí dòng Cursor hiện tại</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r>
              <a:tr h="658426">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getIn(int ColumnIndex)</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Trả về giá trị có kiểu dữ liệu là int tại cột ColumnIndex trên dòng hiện hành của Cursor</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r>
              <a:tr h="658426">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getString(int ColumnIndex)</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tabLst>
                          <a:tab pos="883920" algn="l"/>
                        </a:tabLst>
                      </a:pPr>
                      <a:r>
                        <a:rPr lang="en-US" sz="1400" kern="100">
                          <a:effectLst/>
                          <a:latin typeface="+mj-lt"/>
                          <a:ea typeface="Calibri" panose="020F0502020204030204" pitchFamily="34" charset="0"/>
                          <a:cs typeface="Times New Roman" panose="02020603050405020304" pitchFamily="18" charset="0"/>
                        </a:rPr>
                        <a:t>Trả về giá trị có kiểu dữ liệu là String tại cột ColumnIndex trên dòng hiện hành của Cursor</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r>
              <a:tr h="658426">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getFloat(int ColumnIndex)</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tabLst>
                          <a:tab pos="830580" algn="l"/>
                        </a:tabLst>
                      </a:pPr>
                      <a:r>
                        <a:rPr lang="en-US" sz="1400" kern="100" dirty="0" err="1">
                          <a:effectLst/>
                          <a:latin typeface="+mj-lt"/>
                          <a:ea typeface="Calibri" panose="020F0502020204030204" pitchFamily="34" charset="0"/>
                          <a:cs typeface="Times New Roman" panose="02020603050405020304" pitchFamily="18" charset="0"/>
                        </a:rPr>
                        <a:t>Trả</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về</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giá</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trị</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có</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kiểu</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dữ</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liệu</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là</a:t>
                      </a:r>
                      <a:r>
                        <a:rPr lang="en-US" sz="1400" kern="100" dirty="0">
                          <a:effectLst/>
                          <a:latin typeface="+mj-lt"/>
                          <a:ea typeface="Calibri" panose="020F0502020204030204" pitchFamily="34" charset="0"/>
                          <a:cs typeface="Times New Roman" panose="02020603050405020304" pitchFamily="18" charset="0"/>
                        </a:rPr>
                        <a:t> Float </a:t>
                      </a:r>
                      <a:r>
                        <a:rPr lang="en-US" sz="1400" kern="100" dirty="0" err="1">
                          <a:effectLst/>
                          <a:latin typeface="+mj-lt"/>
                          <a:ea typeface="Calibri" panose="020F0502020204030204" pitchFamily="34" charset="0"/>
                          <a:cs typeface="Times New Roman" panose="02020603050405020304" pitchFamily="18" charset="0"/>
                        </a:rPr>
                        <a:t>tại</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cột</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ColumnIndex</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trên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dòng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hiện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hành</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của</a:t>
                      </a:r>
                      <a:r>
                        <a:rPr lang="en-US" sz="1400" kern="100" dirty="0">
                          <a:effectLst/>
                          <a:latin typeface="+mj-lt"/>
                          <a:ea typeface="Calibri" panose="020F0502020204030204" pitchFamily="34" charset="0"/>
                          <a:cs typeface="Times New Roman" panose="02020603050405020304" pitchFamily="18" charset="0"/>
                        </a:rPr>
                        <a:t> Cursor</a:t>
                      </a:r>
                      <a:endParaRPr lang="en-US" sz="1200" kern="100" dirty="0">
                        <a:effectLst/>
                        <a:latin typeface="+mj-lt"/>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1317110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buFontTx/>
              <a:buChar char="-"/>
            </a:pPr>
            <a:r>
              <a:rPr lang="en-US" sz="2000" b="1" dirty="0" err="1" smtClean="0"/>
              <a:t>Các</a:t>
            </a:r>
            <a:r>
              <a:rPr lang="en-US" sz="2000" b="1" dirty="0" smtClean="0"/>
              <a:t> </a:t>
            </a:r>
            <a:r>
              <a:rPr lang="en-US" sz="2000" b="1" dirty="0" err="1"/>
              <a:t>phương</a:t>
            </a:r>
            <a:r>
              <a:rPr lang="en-US" sz="2000" b="1" dirty="0"/>
              <a:t> </a:t>
            </a:r>
            <a:r>
              <a:rPr lang="en-US" sz="2000" b="1" dirty="0" err="1"/>
              <a:t>thức</a:t>
            </a:r>
            <a:r>
              <a:rPr lang="en-US" sz="2000" b="1" dirty="0"/>
              <a:t> </a:t>
            </a:r>
            <a:r>
              <a:rPr lang="en-US" sz="2000" b="1" dirty="0" err="1"/>
              <a:t>lấy</a:t>
            </a:r>
            <a:r>
              <a:rPr lang="en-US" sz="2000" b="1" dirty="0"/>
              <a:t> </a:t>
            </a:r>
            <a:r>
              <a:rPr lang="en-US" sz="2000" b="1" dirty="0" err="1"/>
              <a:t>cấu</a:t>
            </a:r>
            <a:r>
              <a:rPr lang="en-US" sz="2000" b="1" dirty="0"/>
              <a:t> </a:t>
            </a:r>
            <a:r>
              <a:rPr lang="en-US" sz="2000" b="1" dirty="0" err="1"/>
              <a:t>trúc</a:t>
            </a:r>
            <a:r>
              <a:rPr lang="en-US" sz="2000" b="1" dirty="0"/>
              <a:t> </a:t>
            </a:r>
            <a:r>
              <a:rPr lang="en-US" sz="2000" b="1" dirty="0" err="1" smtClean="0"/>
              <a:t>bảng</a:t>
            </a:r>
            <a:endParaRPr lang="en-US" sz="2000" b="1"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64</a:t>
            </a:fld>
            <a:endParaRPr/>
          </a:p>
        </p:txBody>
      </p:sp>
      <p:graphicFrame>
        <p:nvGraphicFramePr>
          <p:cNvPr id="2" name="Table 1"/>
          <p:cNvGraphicFramePr>
            <a:graphicFrameLocks noGrp="1"/>
          </p:cNvGraphicFramePr>
          <p:nvPr>
            <p:extLst>
              <p:ext uri="{D42A27DB-BD31-4B8C-83A1-F6EECF244321}">
                <p14:modId xmlns:p14="http://schemas.microsoft.com/office/powerpoint/2010/main" val="1856448674"/>
              </p:ext>
            </p:extLst>
          </p:nvPr>
        </p:nvGraphicFramePr>
        <p:xfrm>
          <a:off x="-66675" y="1771652"/>
          <a:ext cx="9144000" cy="2852859"/>
        </p:xfrm>
        <a:graphic>
          <a:graphicData uri="http://schemas.openxmlformats.org/drawingml/2006/table">
            <a:tbl>
              <a:tblPr firstRow="1" firstCol="1" bandRow="1">
                <a:tableStyleId>{2B03CB37-95F9-485E-A174-E9CAC466BC3E}</a:tableStyleId>
              </a:tblPr>
              <a:tblGrid>
                <a:gridCol w="3238500"/>
                <a:gridCol w="5905500"/>
              </a:tblGrid>
              <a:tr h="403148">
                <a:tc>
                  <a:txBody>
                    <a:bodyPr/>
                    <a:lstStyle/>
                    <a:p>
                      <a:pPr algn="ctr">
                        <a:lnSpc>
                          <a:spcPct val="106000"/>
                        </a:lnSpc>
                        <a:spcAft>
                          <a:spcPts val="0"/>
                        </a:spcAft>
                      </a:pPr>
                      <a:r>
                        <a:rPr lang="en-US" sz="1400" b="1" kern="100" dirty="0" err="1">
                          <a:effectLst/>
                          <a:latin typeface="+mj-lt"/>
                        </a:rPr>
                        <a:t>Phương</a:t>
                      </a:r>
                      <a:r>
                        <a:rPr lang="en-US" sz="1400" b="1" kern="100" dirty="0">
                          <a:effectLst/>
                          <a:latin typeface="+mj-lt"/>
                        </a:rPr>
                        <a:t> </a:t>
                      </a:r>
                      <a:r>
                        <a:rPr lang="en-US" sz="1400" b="1" kern="100" dirty="0" err="1">
                          <a:effectLst/>
                          <a:latin typeface="+mj-lt"/>
                        </a:rPr>
                        <a:t>thức</a:t>
                      </a:r>
                      <a:endParaRPr lang="en-US" sz="1200" b="1" kern="100" dirty="0">
                        <a:effectLst/>
                        <a:latin typeface="+mj-lt"/>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06000"/>
                        </a:lnSpc>
                        <a:spcAft>
                          <a:spcPts val="0"/>
                        </a:spcAft>
                      </a:pPr>
                      <a:r>
                        <a:rPr lang="en-US" sz="1400" b="1" kern="100" dirty="0" err="1">
                          <a:effectLst/>
                          <a:latin typeface="+mj-lt"/>
                        </a:rPr>
                        <a:t>Diễn</a:t>
                      </a:r>
                      <a:r>
                        <a:rPr lang="en-US" sz="1400" b="1" kern="100" dirty="0">
                          <a:effectLst/>
                          <a:latin typeface="+mj-lt"/>
                        </a:rPr>
                        <a:t> </a:t>
                      </a:r>
                      <a:r>
                        <a:rPr lang="en-US" sz="1400" b="1" kern="100" dirty="0" err="1">
                          <a:effectLst/>
                          <a:latin typeface="+mj-lt"/>
                        </a:rPr>
                        <a:t>giải</a:t>
                      </a:r>
                      <a:endParaRPr lang="en-US" sz="1200" b="1" kern="100" dirty="0">
                        <a:effectLst/>
                        <a:latin typeface="+mj-lt"/>
                        <a:ea typeface="Calibri" panose="020F0502020204030204" pitchFamily="34" charset="0"/>
                        <a:cs typeface="Times New Roman" panose="02020603050405020304" pitchFamily="18" charset="0"/>
                      </a:endParaRPr>
                    </a:p>
                  </a:txBody>
                  <a:tcPr marL="68580" marR="68580" marT="0" marB="0" anchor="ctr">
                    <a:solidFill>
                      <a:schemeClr val="accent2"/>
                    </a:solidFill>
                  </a:tcPr>
                </a:tc>
              </a:tr>
              <a:tr h="403148">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getColumnCount()</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Trả về số cột có trong Cursor</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r>
              <a:tr h="403148">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getColumnName(int columnIndex)</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Trả về tên cột có thứ tự được chỉ định</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r>
              <a:tr h="403148">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getColumnNames()</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Trả về danh sách các cột có trong Cursor</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r>
              <a:tr h="837119">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getColumnIndex(String ColumnName)</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Trả về thứ tự của tên cột (ColumnName) trong Cursor có kiểu dữ liệu là int</a:t>
                      </a:r>
                      <a:endParaRPr lang="en-US" sz="1200" kern="100">
                        <a:effectLst/>
                        <a:latin typeface="+mj-lt"/>
                        <a:ea typeface="Calibri" panose="020F0502020204030204" pitchFamily="34" charset="0"/>
                        <a:cs typeface="Times New Roman" panose="02020603050405020304" pitchFamily="18" charset="0"/>
                      </a:endParaRPr>
                    </a:p>
                  </a:txBody>
                  <a:tcPr marL="68580" marR="68580" marT="0" marB="0" anchor="ctr"/>
                </a:tc>
              </a:tr>
              <a:tr h="403148">
                <a:tc>
                  <a:txBody>
                    <a:bodyPr/>
                    <a:lstStyle/>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getType</a:t>
                      </a:r>
                      <a:r>
                        <a:rPr lang="en-US" sz="1400" kern="100" dirty="0">
                          <a:effectLst/>
                          <a:latin typeface="+mj-lt"/>
                          <a:ea typeface="Calibri" panose="020F0502020204030204" pitchFamily="34" charset="0"/>
                          <a:cs typeface="Times New Roman" panose="02020603050405020304" pitchFamily="18" charset="0"/>
                        </a:rPr>
                        <a:t>(</a:t>
                      </a:r>
                      <a:r>
                        <a:rPr lang="en-US" sz="1400" kern="100" dirty="0" err="1">
                          <a:effectLst/>
                          <a:latin typeface="+mj-lt"/>
                          <a:ea typeface="Calibri" panose="020F0502020204030204" pitchFamily="34" charset="0"/>
                          <a:cs typeface="Times New Roman" panose="02020603050405020304" pitchFamily="18" charset="0"/>
                        </a:rPr>
                        <a:t>int</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ColumnIndex</a:t>
                      </a:r>
                      <a:r>
                        <a:rPr lang="en-US" sz="1400" kern="100" dirty="0">
                          <a:effectLst/>
                          <a:latin typeface="+mj-lt"/>
                          <a:ea typeface="Calibri" panose="020F0502020204030204" pitchFamily="34" charset="0"/>
                          <a:cs typeface="Times New Roman" panose="02020603050405020304" pitchFamily="18" charset="0"/>
                        </a:rPr>
                        <a:t>)</a:t>
                      </a:r>
                      <a:endParaRPr lang="en-US" sz="1200" kern="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Trả</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về</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kiểu</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dự</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liệu</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của</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thứ</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tự</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cột</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đã</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cho</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ColumnIndex</a:t>
                      </a:r>
                      <a:r>
                        <a:rPr lang="en-US" sz="1400" kern="100" dirty="0">
                          <a:effectLst/>
                          <a:latin typeface="+mj-lt"/>
                          <a:ea typeface="Calibri" panose="020F0502020204030204" pitchFamily="34" charset="0"/>
                          <a:cs typeface="Times New Roman" panose="02020603050405020304" pitchFamily="18" charset="0"/>
                        </a:rPr>
                        <a:t>)</a:t>
                      </a:r>
                      <a:endParaRPr lang="en-US" sz="1200" kern="100" dirty="0">
                        <a:effectLst/>
                        <a:latin typeface="+mj-lt"/>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850875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buFontTx/>
              <a:buChar char="-"/>
            </a:pPr>
            <a:r>
              <a:rPr lang="en-US" sz="2000" b="1" dirty="0" err="1" smtClean="0"/>
              <a:t>Các</a:t>
            </a:r>
            <a:r>
              <a:rPr lang="en-US" sz="2000" b="1" dirty="0" smtClean="0"/>
              <a:t> </a:t>
            </a:r>
            <a:r>
              <a:rPr lang="en-US" sz="2000" b="1" dirty="0" err="1"/>
              <a:t>phương</a:t>
            </a:r>
            <a:r>
              <a:rPr lang="en-US" sz="2000" b="1" dirty="0"/>
              <a:t> </a:t>
            </a:r>
            <a:r>
              <a:rPr lang="en-US" sz="2000" b="1" dirty="0" err="1"/>
              <a:t>thức</a:t>
            </a:r>
            <a:r>
              <a:rPr lang="en-US" sz="2000" b="1" dirty="0"/>
              <a:t> </a:t>
            </a:r>
            <a:r>
              <a:rPr lang="en-US" sz="2000" b="1" dirty="0" err="1"/>
              <a:t>dịch</a:t>
            </a:r>
            <a:r>
              <a:rPr lang="en-US" sz="2000" b="1" dirty="0"/>
              <a:t> </a:t>
            </a:r>
            <a:r>
              <a:rPr lang="en-US" sz="2000" b="1" dirty="0" err="1"/>
              <a:t>chuyển</a:t>
            </a:r>
            <a:r>
              <a:rPr lang="en-US" sz="2000" b="1" dirty="0"/>
              <a:t> </a:t>
            </a:r>
            <a:r>
              <a:rPr lang="en-US" sz="2000" b="1" dirty="0" err="1"/>
              <a:t>trong</a:t>
            </a:r>
            <a:r>
              <a:rPr lang="en-US" sz="2000" b="1" dirty="0"/>
              <a:t> </a:t>
            </a:r>
            <a:r>
              <a:rPr lang="en-US" sz="2000" b="1" dirty="0" smtClean="0"/>
              <a:t>Cursor</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65</a:t>
            </a:fld>
            <a:endParaRPr/>
          </a:p>
        </p:txBody>
      </p:sp>
      <p:graphicFrame>
        <p:nvGraphicFramePr>
          <p:cNvPr id="2" name="Table 1"/>
          <p:cNvGraphicFramePr>
            <a:graphicFrameLocks noGrp="1"/>
          </p:cNvGraphicFramePr>
          <p:nvPr>
            <p:extLst>
              <p:ext uri="{D42A27DB-BD31-4B8C-83A1-F6EECF244321}">
                <p14:modId xmlns:p14="http://schemas.microsoft.com/office/powerpoint/2010/main" val="447083011"/>
              </p:ext>
            </p:extLst>
          </p:nvPr>
        </p:nvGraphicFramePr>
        <p:xfrm>
          <a:off x="0" y="1913684"/>
          <a:ext cx="9144000" cy="2643802"/>
        </p:xfrm>
        <a:graphic>
          <a:graphicData uri="http://schemas.openxmlformats.org/drawingml/2006/table">
            <a:tbl>
              <a:tblPr firstRow="1" firstCol="1" bandRow="1">
                <a:tableStyleId>{2B03CB37-95F9-485E-A174-E9CAC466BC3E}</a:tableStyleId>
              </a:tblPr>
              <a:tblGrid>
                <a:gridCol w="2398742"/>
                <a:gridCol w="6745258"/>
              </a:tblGrid>
              <a:tr h="361046">
                <a:tc>
                  <a:txBody>
                    <a:bodyPr/>
                    <a:lstStyle/>
                    <a:p>
                      <a:pPr algn="ctr">
                        <a:lnSpc>
                          <a:spcPct val="106000"/>
                        </a:lnSpc>
                        <a:spcAft>
                          <a:spcPts val="0"/>
                        </a:spcAft>
                      </a:pPr>
                      <a:r>
                        <a:rPr lang="en-US" sz="1400" b="1" kern="100" dirty="0" err="1">
                          <a:effectLst/>
                          <a:latin typeface="+mj-lt"/>
                        </a:rPr>
                        <a:t>Phương</a:t>
                      </a:r>
                      <a:r>
                        <a:rPr lang="en-US" sz="1400" b="1" kern="100" dirty="0">
                          <a:effectLst/>
                          <a:latin typeface="+mj-lt"/>
                        </a:rPr>
                        <a:t> </a:t>
                      </a:r>
                      <a:r>
                        <a:rPr lang="en-US" sz="1400" b="1" kern="100" dirty="0" err="1">
                          <a:effectLst/>
                          <a:latin typeface="+mj-lt"/>
                        </a:rPr>
                        <a:t>thức</a:t>
                      </a:r>
                      <a:endParaRPr lang="en-US" sz="1200" b="1" kern="100" dirty="0">
                        <a:effectLst/>
                        <a:latin typeface="+mj-lt"/>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06000"/>
                        </a:lnSpc>
                        <a:spcAft>
                          <a:spcPts val="0"/>
                        </a:spcAft>
                      </a:pPr>
                      <a:r>
                        <a:rPr lang="en-US" sz="1400" b="1" kern="100" dirty="0" err="1">
                          <a:effectLst/>
                          <a:latin typeface="+mj-lt"/>
                        </a:rPr>
                        <a:t>Diễn</a:t>
                      </a:r>
                      <a:r>
                        <a:rPr lang="en-US" sz="1400" b="1" kern="100" dirty="0">
                          <a:effectLst/>
                          <a:latin typeface="+mj-lt"/>
                        </a:rPr>
                        <a:t> </a:t>
                      </a:r>
                      <a:r>
                        <a:rPr lang="en-US" sz="1400" b="1" kern="100" dirty="0" err="1">
                          <a:effectLst/>
                          <a:latin typeface="+mj-lt"/>
                        </a:rPr>
                        <a:t>giải</a:t>
                      </a:r>
                      <a:endParaRPr lang="en-US" sz="1200" b="1" kern="100" dirty="0">
                        <a:effectLst/>
                        <a:latin typeface="+mj-lt"/>
                        <a:ea typeface="Calibri" panose="020F0502020204030204" pitchFamily="34" charset="0"/>
                        <a:cs typeface="Times New Roman" panose="02020603050405020304" pitchFamily="18" charset="0"/>
                      </a:endParaRPr>
                    </a:p>
                  </a:txBody>
                  <a:tcPr marL="68580" marR="68580" marT="0" marB="0" anchor="ctr">
                    <a:solidFill>
                      <a:schemeClr val="accent2"/>
                    </a:solidFill>
                  </a:tcPr>
                </a:tc>
              </a:tr>
              <a:tr h="361046">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moveToFirst()</a:t>
                      </a:r>
                    </a:p>
                  </a:txBody>
                  <a:tcPr marL="68580" marR="68580" marT="0" marB="0" anchor="ctr"/>
                </a:tc>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Di chuyển Cursor đến dòng đầu tiên từ tập kết quả</a:t>
                      </a:r>
                    </a:p>
                  </a:txBody>
                  <a:tcPr marL="68580" marR="68580" marT="0" marB="0" anchor="ctr"/>
                </a:tc>
              </a:tr>
              <a:tr h="361046">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moveToNext()</a:t>
                      </a:r>
                    </a:p>
                  </a:txBody>
                  <a:tcPr marL="68580" marR="68580" marT="0" marB="0" anchor="ctr"/>
                </a:tc>
                <a:tc>
                  <a:txBody>
                    <a:bodyPr/>
                    <a:lstStyle/>
                    <a:p>
                      <a:pPr algn="just">
                        <a:lnSpc>
                          <a:spcPct val="106000"/>
                        </a:lnSpc>
                        <a:spcAft>
                          <a:spcPts val="0"/>
                        </a:spcAft>
                      </a:pPr>
                      <a:r>
                        <a:rPr lang="en-US" sz="1400" kern="100" dirty="0">
                          <a:effectLst/>
                          <a:latin typeface="+mj-lt"/>
                          <a:ea typeface="Calibri" panose="020F0502020204030204" pitchFamily="34" charset="0"/>
                          <a:cs typeface="Times New Roman" panose="02020603050405020304" pitchFamily="18" charset="0"/>
                        </a:rPr>
                        <a:t>Di </a:t>
                      </a:r>
                      <a:r>
                        <a:rPr lang="en-US" sz="1400" kern="100" dirty="0" err="1">
                          <a:effectLst/>
                          <a:latin typeface="+mj-lt"/>
                          <a:ea typeface="Calibri" panose="020F0502020204030204" pitchFamily="34" charset="0"/>
                          <a:cs typeface="Times New Roman" panose="02020603050405020304" pitchFamily="18" charset="0"/>
                        </a:rPr>
                        <a:t>chuyển</a:t>
                      </a:r>
                      <a:r>
                        <a:rPr lang="en-US" sz="1400" kern="100" dirty="0">
                          <a:effectLst/>
                          <a:latin typeface="+mj-lt"/>
                          <a:ea typeface="Calibri" panose="020F0502020204030204" pitchFamily="34" charset="0"/>
                          <a:cs typeface="Times New Roman" panose="02020603050405020304" pitchFamily="18" charset="0"/>
                        </a:rPr>
                        <a:t> Cursor </a:t>
                      </a:r>
                      <a:r>
                        <a:rPr lang="en-US" sz="1400" kern="100" dirty="0" err="1">
                          <a:effectLst/>
                          <a:latin typeface="+mj-lt"/>
                          <a:ea typeface="Calibri" panose="020F0502020204030204" pitchFamily="34" charset="0"/>
                          <a:cs typeface="Times New Roman" panose="02020603050405020304" pitchFamily="18" charset="0"/>
                        </a:rPr>
                        <a:t>đến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dòng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kế</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tiếp</a:t>
                      </a:r>
                      <a:r>
                        <a:rPr lang="en-US" sz="1400" kern="100" dirty="0">
                          <a:effectLst/>
                          <a:latin typeface="+mj-lt"/>
                          <a:ea typeface="Calibri" panose="020F0502020204030204" pitchFamily="34" charset="0"/>
                          <a:cs typeface="Times New Roman" panose="02020603050405020304" pitchFamily="18" charset="0"/>
                        </a:rPr>
                        <a:t> so </a:t>
                      </a:r>
                      <a:r>
                        <a:rPr lang="en-US" sz="1400" kern="100" dirty="0" err="1">
                          <a:effectLst/>
                          <a:latin typeface="+mj-lt"/>
                          <a:ea typeface="Calibri" panose="020F0502020204030204" pitchFamily="34" charset="0"/>
                          <a:cs typeface="Times New Roman" panose="02020603050405020304" pitchFamily="18" charset="0"/>
                        </a:rPr>
                        <a:t>với</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dòng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hiện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hành</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từ</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tập</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kết</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quả</a:t>
                      </a:r>
                      <a:endParaRPr lang="en-US" sz="1400" kern="100" dirty="0">
                        <a:effectLst/>
                        <a:latin typeface="+mj-lt"/>
                        <a:ea typeface="Calibri" panose="020F0502020204030204" pitchFamily="34" charset="0"/>
                        <a:cs typeface="Times New Roman" panose="02020603050405020304" pitchFamily="18" charset="0"/>
                      </a:endParaRPr>
                    </a:p>
                  </a:txBody>
                  <a:tcPr marL="68580" marR="68580" marT="0" marB="0" anchor="ctr"/>
                </a:tc>
              </a:tr>
              <a:tr h="361046">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moveToPrevious()</a:t>
                      </a:r>
                    </a:p>
                  </a:txBody>
                  <a:tcPr marL="68580" marR="68580" marT="0" marB="0" anchor="ctr"/>
                </a:tc>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Di chuyển Cursor đến dòng trước so với dòng hiện hành từ tập kết quả</a:t>
                      </a:r>
                    </a:p>
                  </a:txBody>
                  <a:tcPr marL="68580" marR="68580" marT="0" marB="0" anchor="ctr"/>
                </a:tc>
              </a:tr>
              <a:tr h="477526">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moveToLast()</a:t>
                      </a:r>
                    </a:p>
                  </a:txBody>
                  <a:tcPr marL="68580" marR="68580" marT="0" marB="0" anchor="ctr"/>
                </a:tc>
                <a:tc>
                  <a:txBody>
                    <a:bodyPr/>
                    <a:lstStyle/>
                    <a:p>
                      <a:pPr algn="just">
                        <a:lnSpc>
                          <a:spcPct val="106000"/>
                        </a:lnSpc>
                        <a:spcAft>
                          <a:spcPts val="0"/>
                        </a:spcAft>
                      </a:pPr>
                      <a:r>
                        <a:rPr lang="en-US" sz="1400" kern="100" dirty="0">
                          <a:effectLst/>
                          <a:latin typeface="+mj-lt"/>
                          <a:ea typeface="Calibri" panose="020F0502020204030204" pitchFamily="34" charset="0"/>
                          <a:cs typeface="Times New Roman" panose="02020603050405020304" pitchFamily="18" charset="0"/>
                        </a:rPr>
                        <a:t>Di </a:t>
                      </a:r>
                      <a:r>
                        <a:rPr lang="en-US" sz="1400" kern="100" dirty="0" err="1">
                          <a:effectLst/>
                          <a:latin typeface="+mj-lt"/>
                          <a:ea typeface="Calibri" panose="020F0502020204030204" pitchFamily="34" charset="0"/>
                          <a:cs typeface="Times New Roman" panose="02020603050405020304" pitchFamily="18" charset="0"/>
                        </a:rPr>
                        <a:t>chuyển</a:t>
                      </a:r>
                      <a:r>
                        <a:rPr lang="en-US" sz="1400" kern="100" dirty="0">
                          <a:effectLst/>
                          <a:latin typeface="+mj-lt"/>
                          <a:ea typeface="Calibri" panose="020F0502020204030204" pitchFamily="34" charset="0"/>
                          <a:cs typeface="Times New Roman" panose="02020603050405020304" pitchFamily="18" charset="0"/>
                        </a:rPr>
                        <a:t> Cursor </a:t>
                      </a:r>
                      <a:r>
                        <a:rPr lang="en-US" sz="1400" kern="100" dirty="0" err="1">
                          <a:effectLst/>
                          <a:latin typeface="+mj-lt"/>
                          <a:ea typeface="Calibri" panose="020F0502020204030204" pitchFamily="34" charset="0"/>
                          <a:cs typeface="Times New Roman" panose="02020603050405020304" pitchFamily="18" charset="0"/>
                        </a:rPr>
                        <a:t>đến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dòng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cuối</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cùng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từ</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tập</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kết</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quả</a:t>
                      </a:r>
                      <a:endParaRPr lang="en-US" sz="1400" kern="100" dirty="0">
                        <a:effectLst/>
                        <a:latin typeface="+mj-lt"/>
                        <a:ea typeface="Calibri" panose="020F0502020204030204" pitchFamily="34" charset="0"/>
                        <a:cs typeface="Times New Roman" panose="02020603050405020304" pitchFamily="18" charset="0"/>
                      </a:endParaRPr>
                    </a:p>
                  </a:txBody>
                  <a:tcPr marL="68580" marR="68580" marT="0" marB="0" anchor="ctr"/>
                </a:tc>
              </a:tr>
              <a:tr h="361046">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moveToPosition(int record)</a:t>
                      </a:r>
                    </a:p>
                  </a:txBody>
                  <a:tcPr marL="68580" marR="68580" marT="0" marB="0" anchor="ctr"/>
                </a:tc>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Di chuyển 1 Cursor đến 1 dòng cụ thể</a:t>
                      </a:r>
                    </a:p>
                  </a:txBody>
                  <a:tcPr marL="68580" marR="68580" marT="0" marB="0" anchor="ctr"/>
                </a:tc>
              </a:tr>
              <a:tr h="361046">
                <a:tc>
                  <a:txBody>
                    <a:bodyPr/>
                    <a:lstStyle/>
                    <a:p>
                      <a:pPr algn="just">
                        <a:lnSpc>
                          <a:spcPct val="106000"/>
                        </a:lnSpc>
                        <a:spcAft>
                          <a:spcPts val="0"/>
                        </a:spcAft>
                      </a:pPr>
                      <a:r>
                        <a:rPr lang="en-US" sz="1400" kern="100">
                          <a:effectLst/>
                          <a:latin typeface="+mj-lt"/>
                          <a:ea typeface="Calibri" panose="020F0502020204030204" pitchFamily="34" charset="0"/>
                          <a:cs typeface="Times New Roman" panose="02020603050405020304" pitchFamily="18" charset="0"/>
                        </a:rPr>
                        <a:t>close()</a:t>
                      </a:r>
                    </a:p>
                  </a:txBody>
                  <a:tcPr marL="68580" marR="68580" marT="0" marB="0" anchor="ctr"/>
                </a:tc>
                <a:tc>
                  <a:txBody>
                    <a:bodyPr/>
                    <a:lstStyle/>
                    <a:p>
                      <a:pPr algn="just">
                        <a:lnSpc>
                          <a:spcPct val="106000"/>
                        </a:lnSpc>
                        <a:spcAft>
                          <a:spcPts val="0"/>
                        </a:spcAft>
                      </a:pPr>
                      <a:r>
                        <a:rPr lang="en-US" sz="1400" kern="100" dirty="0" err="1">
                          <a:effectLst/>
                          <a:latin typeface="+mj-lt"/>
                          <a:ea typeface="Calibri" panose="020F0502020204030204" pitchFamily="34" charset="0"/>
                          <a:cs typeface="Times New Roman" panose="02020603050405020304" pitchFamily="18" charset="0"/>
                        </a:rPr>
                        <a:t>Giải</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phóng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tài</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nguyên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và</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đóng</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thể</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hiện</a:t>
                      </a:r>
                      <a:r>
                        <a:rPr lang="en-US" sz="1400" kern="100" dirty="0">
                          <a:effectLst/>
                          <a:latin typeface="+mj-lt"/>
                          <a:ea typeface="Calibri" panose="020F0502020204030204" pitchFamily="34" charset="0"/>
                          <a:cs typeface="Times New Roman" panose="02020603050405020304" pitchFamily="18" charset="0"/>
                        </a:rPr>
                        <a:t> </a:t>
                      </a:r>
                      <a:r>
                        <a:rPr lang="en-US" sz="1400" kern="100" dirty="0" err="1">
                          <a:effectLst/>
                          <a:latin typeface="+mj-lt"/>
                          <a:ea typeface="Calibri" panose="020F0502020204030204" pitchFamily="34" charset="0"/>
                          <a:cs typeface="Times New Roman" panose="02020603050405020304" pitchFamily="18" charset="0"/>
                        </a:rPr>
                        <a:t>lớp</a:t>
                      </a:r>
                      <a:r>
                        <a:rPr lang="en-US" sz="1400" kern="100" dirty="0">
                          <a:effectLst/>
                          <a:latin typeface="+mj-lt"/>
                          <a:ea typeface="Calibri" panose="020F0502020204030204" pitchFamily="34" charset="0"/>
                          <a:cs typeface="Times New Roman" panose="02020603050405020304" pitchFamily="18" charset="0"/>
                        </a:rPr>
                        <a:t> Cursor</a:t>
                      </a:r>
                    </a:p>
                  </a:txBody>
                  <a:tcPr marL="68580" marR="68580" marT="0" marB="0" anchor="ctr"/>
                </a:tc>
              </a:tr>
            </a:tbl>
          </a:graphicData>
        </a:graphic>
      </p:graphicFrame>
    </p:spTree>
    <p:extLst>
      <p:ext uri="{BB962C8B-B14F-4D97-AF65-F5344CB8AC3E}">
        <p14:creationId xmlns:p14="http://schemas.microsoft.com/office/powerpoint/2010/main" val="35497836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en-US" sz="2000" dirty="0" smtClean="0"/>
              <a:t>	+ </a:t>
            </a:r>
            <a:r>
              <a:rPr lang="en-US" sz="2000" dirty="0" err="1" smtClean="0"/>
              <a:t>Tùy</a:t>
            </a:r>
            <a:r>
              <a:rPr lang="en-US" sz="2000" dirty="0" smtClean="0"/>
              <a:t> </a:t>
            </a:r>
            <a:r>
              <a:rPr lang="en-US" sz="2000" dirty="0" err="1"/>
              <a:t>vào</a:t>
            </a:r>
            <a:r>
              <a:rPr lang="en-US" sz="2000" dirty="0"/>
              <a:t> </a:t>
            </a:r>
            <a:r>
              <a:rPr lang="en-US" sz="2000" dirty="0" err="1"/>
              <a:t>kiểu</a:t>
            </a:r>
            <a:r>
              <a:rPr lang="en-US" sz="2000" dirty="0"/>
              <a:t> </a:t>
            </a:r>
            <a:r>
              <a:rPr lang="en-US" sz="2000" dirty="0" err="1"/>
              <a:t>của</a:t>
            </a:r>
            <a:r>
              <a:rPr lang="en-US" sz="2000" dirty="0"/>
              <a:t> </a:t>
            </a:r>
            <a:r>
              <a:rPr lang="en-US" sz="2000" dirty="0" err="1"/>
              <a:t>các</a:t>
            </a:r>
            <a:r>
              <a:rPr lang="en-US" sz="2000" dirty="0"/>
              <a:t> </a:t>
            </a:r>
            <a:r>
              <a:rPr lang="en-US" sz="2000" dirty="0" err="1"/>
              <a:t>cột</a:t>
            </a:r>
            <a:r>
              <a:rPr lang="en-US" sz="2000" dirty="0"/>
              <a:t> </a:t>
            </a:r>
            <a:r>
              <a:rPr lang="en-US" sz="2000" dirty="0" err="1"/>
              <a:t>trong</a:t>
            </a:r>
            <a:r>
              <a:rPr lang="en-US" sz="2000" dirty="0"/>
              <a:t> Cursor </a:t>
            </a:r>
            <a:r>
              <a:rPr lang="en-US" sz="2000" dirty="0" err="1"/>
              <a:t>mà</a:t>
            </a:r>
            <a:r>
              <a:rPr lang="en-US" sz="2000" dirty="0"/>
              <a:t> </a:t>
            </a:r>
            <a:r>
              <a:rPr lang="en-US" sz="2000" dirty="0" err="1"/>
              <a:t>chúng</a:t>
            </a:r>
            <a:r>
              <a:rPr lang="en-US" sz="2000" dirty="0"/>
              <a:t> ta </a:t>
            </a:r>
            <a:r>
              <a:rPr lang="en-US" sz="2000" dirty="0" err="1"/>
              <a:t>dùng</a:t>
            </a:r>
            <a:r>
              <a:rPr lang="en-US" sz="2000" dirty="0"/>
              <a:t> </a:t>
            </a:r>
            <a:r>
              <a:rPr lang="en-US" sz="2000" dirty="0" err="1"/>
              <a:t>phương</a:t>
            </a:r>
            <a:r>
              <a:rPr lang="en-US" sz="2000" dirty="0"/>
              <a:t> </a:t>
            </a:r>
            <a:r>
              <a:rPr lang="en-US" sz="2000" dirty="0" smtClean="0"/>
              <a:t>	</a:t>
            </a:r>
            <a:r>
              <a:rPr lang="en-US" sz="2000" dirty="0" err="1" smtClean="0"/>
              <a:t>thức</a:t>
            </a:r>
            <a:r>
              <a:rPr lang="en-US" sz="2000" dirty="0" smtClean="0"/>
              <a:t> </a:t>
            </a:r>
            <a:r>
              <a:rPr lang="en-US" sz="2000" dirty="0" err="1"/>
              <a:t>truy</a:t>
            </a:r>
            <a:r>
              <a:rPr lang="en-US" sz="2000" dirty="0"/>
              <a:t> </a:t>
            </a:r>
            <a:r>
              <a:rPr lang="en-US" sz="2000" dirty="0" err="1"/>
              <a:t>xuất</a:t>
            </a:r>
            <a:r>
              <a:rPr lang="en-US" sz="2000" dirty="0"/>
              <a:t> </a:t>
            </a:r>
            <a:r>
              <a:rPr lang="en-US" sz="2000" dirty="0" err="1"/>
              <a:t>dữ</a:t>
            </a:r>
            <a:r>
              <a:rPr lang="en-US" sz="2000" dirty="0"/>
              <a:t> </a:t>
            </a:r>
            <a:r>
              <a:rPr lang="en-US" sz="2000" dirty="0" err="1"/>
              <a:t>liệu</a:t>
            </a:r>
            <a:r>
              <a:rPr lang="en-US" sz="2000" dirty="0"/>
              <a:t> </a:t>
            </a:r>
            <a:r>
              <a:rPr lang="en-US" sz="2000" dirty="0" err="1"/>
              <a:t>khác</a:t>
            </a:r>
            <a:r>
              <a:rPr lang="en-US" sz="2000" dirty="0"/>
              <a:t> </a:t>
            </a:r>
            <a:r>
              <a:rPr lang="en-US" sz="2000" dirty="0" err="1"/>
              <a:t>nhau</a:t>
            </a:r>
            <a:r>
              <a:rPr lang="en-US" sz="2000" dirty="0"/>
              <a:t> </a:t>
            </a:r>
            <a:r>
              <a:rPr lang="en-US" sz="2000" dirty="0" err="1"/>
              <a:t>phù</a:t>
            </a:r>
            <a:r>
              <a:rPr lang="en-US" sz="2000" dirty="0"/>
              <a:t> </a:t>
            </a:r>
            <a:r>
              <a:rPr lang="en-US" sz="2000" dirty="0" err="1"/>
              <a:t>hợp</a:t>
            </a:r>
            <a:r>
              <a:rPr lang="en-US" sz="2000" dirty="0"/>
              <a:t> </a:t>
            </a:r>
            <a:r>
              <a:rPr lang="en-US" sz="2000" dirty="0" err="1"/>
              <a:t>vói</a:t>
            </a:r>
            <a:r>
              <a:rPr lang="en-US" sz="2000" dirty="0"/>
              <a:t> </a:t>
            </a:r>
            <a:r>
              <a:rPr lang="en-US" sz="2000" dirty="0" err="1"/>
              <a:t>dữ</a:t>
            </a:r>
            <a:r>
              <a:rPr lang="en-US" sz="2000" dirty="0"/>
              <a:t> </a:t>
            </a:r>
            <a:r>
              <a:rPr lang="en-US" sz="2000" dirty="0" err="1"/>
              <a:t>liệu</a:t>
            </a:r>
            <a:r>
              <a:rPr lang="en-US" sz="2000" dirty="0"/>
              <a:t> </a:t>
            </a:r>
            <a:r>
              <a:rPr lang="en-US" sz="2000" dirty="0" err="1"/>
              <a:t>trong</a:t>
            </a:r>
            <a:r>
              <a:rPr lang="en-US" sz="2000" dirty="0"/>
              <a:t> </a:t>
            </a:r>
            <a:r>
              <a:rPr lang="en-US" sz="2000" dirty="0" err="1"/>
              <a:t>bảng</a:t>
            </a:r>
            <a:endParaRPr lang="en-US" sz="2000" dirty="0"/>
          </a:p>
          <a:p>
            <a:pPr marL="114300" indent="0" algn="just">
              <a:buNone/>
            </a:pPr>
            <a:r>
              <a:rPr lang="en-US" sz="2000" dirty="0" smtClean="0"/>
              <a:t>	+ </a:t>
            </a:r>
            <a:r>
              <a:rPr lang="en-US" sz="2000" dirty="0" err="1" smtClean="0"/>
              <a:t>Các</a:t>
            </a:r>
            <a:r>
              <a:rPr lang="en-US" sz="2000" dirty="0" smtClean="0"/>
              <a:t> </a:t>
            </a:r>
            <a:r>
              <a:rPr lang="en-US" sz="2000" dirty="0" err="1"/>
              <a:t>cột</a:t>
            </a:r>
            <a:r>
              <a:rPr lang="en-US" sz="2000" dirty="0"/>
              <a:t> </a:t>
            </a:r>
            <a:r>
              <a:rPr lang="en-US" sz="2000" dirty="0" err="1"/>
              <a:t>trong</a:t>
            </a:r>
            <a:r>
              <a:rPr lang="en-US" sz="2000" dirty="0"/>
              <a:t> Cursor </a:t>
            </a:r>
            <a:r>
              <a:rPr lang="en-US" sz="2000" dirty="0" err="1"/>
              <a:t>sẽ</a:t>
            </a:r>
            <a:r>
              <a:rPr lang="en-US" sz="2000" dirty="0"/>
              <a:t> </a:t>
            </a:r>
            <a:r>
              <a:rPr lang="en-US" sz="2000" dirty="0" err="1"/>
              <a:t>bắt</a:t>
            </a:r>
            <a:r>
              <a:rPr lang="en-US" sz="2000" dirty="0"/>
              <a:t> </a:t>
            </a:r>
            <a:r>
              <a:rPr lang="en-US" sz="2000" dirty="0" err="1"/>
              <a:t>đầu</a:t>
            </a:r>
            <a:r>
              <a:rPr lang="en-US" sz="2000" dirty="0"/>
              <a:t> </a:t>
            </a:r>
            <a:r>
              <a:rPr lang="en-US" sz="2000" dirty="0" err="1"/>
              <a:t>tính</a:t>
            </a:r>
            <a:r>
              <a:rPr lang="en-US" sz="2000" dirty="0"/>
              <a:t> </a:t>
            </a:r>
            <a:r>
              <a:rPr lang="en-US" sz="2000" dirty="0" err="1"/>
              <a:t>từ</a:t>
            </a:r>
            <a:r>
              <a:rPr lang="en-US" sz="2000" dirty="0"/>
              <a:t> </a:t>
            </a:r>
            <a:r>
              <a:rPr lang="en-US" sz="2000" dirty="0" err="1"/>
              <a:t>vị</a:t>
            </a:r>
            <a:r>
              <a:rPr lang="en-US" sz="2000" dirty="0"/>
              <a:t> </a:t>
            </a:r>
            <a:r>
              <a:rPr lang="en-US" sz="2000" dirty="0" err="1"/>
              <a:t>trí</a:t>
            </a:r>
            <a:r>
              <a:rPr lang="en-US" sz="2000" dirty="0"/>
              <a:t> </a:t>
            </a:r>
            <a:r>
              <a:rPr lang="en-US" sz="2000" dirty="0" err="1"/>
              <a:t>số</a:t>
            </a:r>
            <a:r>
              <a:rPr lang="en-US" sz="2000" dirty="0"/>
              <a:t> 0 </a:t>
            </a:r>
            <a:r>
              <a:rPr lang="en-US" sz="2000" dirty="0" err="1"/>
              <a:t>cho</a:t>
            </a:r>
            <a:r>
              <a:rPr lang="en-US" sz="2000" dirty="0"/>
              <a:t> </a:t>
            </a:r>
            <a:r>
              <a:rPr lang="en-US" sz="2000" dirty="0" err="1"/>
              <a:t>cột</a:t>
            </a:r>
            <a:r>
              <a:rPr lang="en-US" sz="2000" dirty="0"/>
              <a:t> </a:t>
            </a:r>
            <a:r>
              <a:rPr lang="en-US" sz="2000" dirty="0" err="1"/>
              <a:t>đầu</a:t>
            </a:r>
            <a:r>
              <a:rPr lang="en-US" sz="2000" dirty="0"/>
              <a:t> </a:t>
            </a:r>
            <a:r>
              <a:rPr lang="en-US" sz="2000" dirty="0" err="1"/>
              <a:t>tiên</a:t>
            </a:r>
            <a:r>
              <a:rPr lang="en-US" sz="2000" dirty="0"/>
              <a:t> </a:t>
            </a:r>
            <a:r>
              <a:rPr lang="en-US" sz="2000" dirty="0" smtClean="0"/>
              <a:t>	</a:t>
            </a:r>
            <a:r>
              <a:rPr lang="en-US" sz="2000" dirty="0" err="1" smtClean="0"/>
              <a:t>của</a:t>
            </a:r>
            <a:r>
              <a:rPr lang="en-US" sz="2000" dirty="0" smtClean="0"/>
              <a:t> </a:t>
            </a:r>
            <a:r>
              <a:rPr lang="en-US" sz="2000" dirty="0" err="1"/>
              <a:t>danh</a:t>
            </a:r>
            <a:r>
              <a:rPr lang="en-US" sz="2000" dirty="0"/>
              <a:t> </a:t>
            </a:r>
            <a:r>
              <a:rPr lang="en-US" sz="2000" dirty="0" err="1"/>
              <a:t>sách</a:t>
            </a:r>
            <a:r>
              <a:rPr lang="en-US" sz="2000" dirty="0"/>
              <a:t> </a:t>
            </a:r>
            <a:r>
              <a:rPr lang="en-US" sz="2000" dirty="0" err="1"/>
              <a:t>các</a:t>
            </a:r>
            <a:r>
              <a:rPr lang="en-US" sz="2000" dirty="0"/>
              <a:t> </a:t>
            </a:r>
            <a:r>
              <a:rPr lang="en-US" sz="2000" dirty="0" err="1"/>
              <a:t>cột</a:t>
            </a:r>
            <a:r>
              <a:rPr lang="en-US" sz="2000" dirty="0"/>
              <a:t> </a:t>
            </a:r>
            <a:r>
              <a:rPr lang="en-US" sz="2000" dirty="0" err="1"/>
              <a:t>có</a:t>
            </a:r>
            <a:r>
              <a:rPr lang="en-US" sz="2000" dirty="0"/>
              <a:t> </a:t>
            </a:r>
            <a:r>
              <a:rPr lang="en-US" sz="2000" dirty="0" err="1"/>
              <a:t>trong</a:t>
            </a:r>
            <a:r>
              <a:rPr lang="en-US" sz="2000" dirty="0"/>
              <a:t> Cursor</a:t>
            </a:r>
            <a:endParaRPr lang="en-US" sz="2000" b="1"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66</a:t>
            </a:fld>
            <a:endParaRPr/>
          </a:p>
        </p:txBody>
      </p:sp>
    </p:spTree>
    <p:extLst>
      <p:ext uri="{BB962C8B-B14F-4D97-AF65-F5344CB8AC3E}">
        <p14:creationId xmlns:p14="http://schemas.microsoft.com/office/powerpoint/2010/main" val="13605666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SQLITE TRONG LẬP TRÌNH ỨNG DỤNG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en-US" sz="2000" b="1" dirty="0" err="1" smtClean="0"/>
              <a:t>ContentValues</a:t>
            </a:r>
            <a:r>
              <a:rPr lang="en-US" sz="2000" b="1" dirty="0"/>
              <a:t>: </a:t>
            </a:r>
            <a:r>
              <a:rPr lang="en-US" sz="2000" dirty="0" err="1"/>
              <a:t>Là</a:t>
            </a:r>
            <a:r>
              <a:rPr lang="en-US" sz="2000" dirty="0"/>
              <a:t> </a:t>
            </a:r>
            <a:r>
              <a:rPr lang="en-US" sz="2000" dirty="0" err="1"/>
              <a:t>đói</a:t>
            </a:r>
            <a:r>
              <a:rPr lang="en-US" sz="2000" dirty="0"/>
              <a:t> </a:t>
            </a:r>
            <a:r>
              <a:rPr lang="en-US" sz="2000" dirty="0" err="1"/>
              <a:t>tượng</a:t>
            </a:r>
            <a:r>
              <a:rPr lang="en-US" sz="2000" dirty="0"/>
              <a:t> </a:t>
            </a:r>
            <a:r>
              <a:rPr lang="en-US" sz="2000" dirty="0" err="1"/>
              <a:t>cho</a:t>
            </a:r>
            <a:r>
              <a:rPr lang="en-US" sz="2000" dirty="0"/>
              <a:t> </a:t>
            </a:r>
            <a:r>
              <a:rPr lang="en-US" sz="2000" dirty="0" err="1"/>
              <a:t>phép</a:t>
            </a:r>
            <a:r>
              <a:rPr lang="en-US" sz="2000" dirty="0"/>
              <a:t> </a:t>
            </a:r>
            <a:r>
              <a:rPr lang="en-US" sz="2000" dirty="0" err="1"/>
              <a:t>khai</a:t>
            </a:r>
            <a:r>
              <a:rPr lang="en-US" sz="2000" dirty="0"/>
              <a:t> </a:t>
            </a:r>
            <a:r>
              <a:rPr lang="en-US" sz="2000" dirty="0" err="1"/>
              <a:t>báo</a:t>
            </a:r>
            <a:r>
              <a:rPr lang="en-US" sz="2000" dirty="0"/>
              <a:t> </a:t>
            </a:r>
            <a:r>
              <a:rPr lang="en-US" sz="2000" dirty="0" err="1"/>
              <a:t>các</a:t>
            </a:r>
            <a:r>
              <a:rPr lang="en-US" sz="2000" dirty="0"/>
              <a:t> </a:t>
            </a:r>
            <a:r>
              <a:rPr lang="en-US" sz="2000" dirty="0" err="1"/>
              <a:t>cột</a:t>
            </a:r>
            <a:r>
              <a:rPr lang="en-US" sz="2000" dirty="0"/>
              <a:t> </a:t>
            </a:r>
            <a:r>
              <a:rPr lang="en-US" sz="2000" dirty="0" err="1"/>
              <a:t>và</a:t>
            </a:r>
            <a:r>
              <a:rPr lang="en-US" sz="2000" dirty="0"/>
              <a:t> </a:t>
            </a:r>
            <a:r>
              <a:rPr lang="en-US" sz="2000" dirty="0" err="1"/>
              <a:t>giá</a:t>
            </a:r>
            <a:r>
              <a:rPr lang="en-US" sz="2000" dirty="0"/>
              <a:t> </a:t>
            </a:r>
            <a:r>
              <a:rPr lang="en-US" sz="2000" dirty="0" err="1"/>
              <a:t>trị</a:t>
            </a:r>
            <a:r>
              <a:rPr lang="en-US" sz="2000" dirty="0"/>
              <a:t> </a:t>
            </a:r>
            <a:r>
              <a:rPr lang="en-US" sz="2000" dirty="0" err="1"/>
              <a:t>bên</a:t>
            </a:r>
            <a:r>
              <a:rPr lang="en-US" sz="2000" dirty="0"/>
              <a:t> </a:t>
            </a:r>
            <a:r>
              <a:rPr lang="en-US" sz="2000" dirty="0" err="1"/>
              <a:t>trong</a:t>
            </a:r>
            <a:r>
              <a:rPr lang="en-US" sz="2000" dirty="0"/>
              <a:t> </a:t>
            </a:r>
            <a:r>
              <a:rPr lang="en-US" sz="2000" dirty="0" err="1"/>
              <a:t>nó</a:t>
            </a:r>
            <a:r>
              <a:rPr lang="en-US" sz="2000" dirty="0"/>
              <a:t> </a:t>
            </a:r>
            <a:r>
              <a:rPr lang="en-US" sz="2000" dirty="0" err="1"/>
              <a:t>dưới</a:t>
            </a:r>
            <a:r>
              <a:rPr lang="en-US" sz="2000" dirty="0"/>
              <a:t> </a:t>
            </a:r>
            <a:r>
              <a:rPr lang="en-US" sz="2000" dirty="0" err="1"/>
              <a:t>dạng</a:t>
            </a:r>
            <a:r>
              <a:rPr lang="en-US" sz="2000" dirty="0"/>
              <a:t> </a:t>
            </a:r>
            <a:r>
              <a:rPr lang="en-US" sz="2000" dirty="0" err="1"/>
              <a:t>các</a:t>
            </a:r>
            <a:r>
              <a:rPr lang="en-US" sz="2000" dirty="0"/>
              <a:t> </a:t>
            </a:r>
            <a:r>
              <a:rPr lang="en-US" sz="2000" dirty="0" err="1"/>
              <a:t>cặp</a:t>
            </a:r>
            <a:r>
              <a:rPr lang="en-US" sz="2000" dirty="0"/>
              <a:t> </a:t>
            </a:r>
            <a:r>
              <a:rPr lang="en-US" sz="2000" dirty="0" err="1"/>
              <a:t>khóa</a:t>
            </a:r>
            <a:r>
              <a:rPr lang="en-US" sz="2000" dirty="0"/>
              <a:t>/</a:t>
            </a:r>
            <a:r>
              <a:rPr lang="en-US" sz="2000" dirty="0" err="1"/>
              <a:t>giá</a:t>
            </a:r>
            <a:r>
              <a:rPr lang="en-US" sz="2000" dirty="0"/>
              <a:t> </a:t>
            </a:r>
            <a:r>
              <a:rPr lang="en-US" sz="2000" dirty="0" err="1"/>
              <a:t>trị</a:t>
            </a:r>
            <a:r>
              <a:rPr lang="en-US" sz="2000" dirty="0"/>
              <a:t> (key/values</a:t>
            </a:r>
            <a:r>
              <a:rPr lang="en-US" sz="2000" dirty="0" smtClean="0"/>
              <a:t>)</a:t>
            </a:r>
            <a:endParaRPr lang="en-US" sz="2000" dirty="0"/>
          </a:p>
          <a:p>
            <a:pPr algn="just">
              <a:buFontTx/>
              <a:buChar char="-"/>
            </a:pPr>
            <a:r>
              <a:rPr lang="en-US" sz="2000" b="1" dirty="0" err="1" smtClean="0"/>
              <a:t>Các</a:t>
            </a:r>
            <a:r>
              <a:rPr lang="en-US" sz="2000" b="1" dirty="0" smtClean="0"/>
              <a:t> </a:t>
            </a:r>
            <a:r>
              <a:rPr lang="en-US" sz="2000" b="1" dirty="0" err="1"/>
              <a:t>phương</a:t>
            </a:r>
            <a:r>
              <a:rPr lang="en-US" sz="2000" b="1" dirty="0"/>
              <a:t> </a:t>
            </a:r>
            <a:r>
              <a:rPr lang="en-US" sz="2000" b="1" dirty="0" err="1"/>
              <a:t>thức</a:t>
            </a:r>
            <a:r>
              <a:rPr lang="en-US" sz="2000" b="1" dirty="0"/>
              <a:t> </a:t>
            </a:r>
            <a:r>
              <a:rPr lang="en-US" sz="2000" b="1" dirty="0" err="1"/>
              <a:t>thường</a:t>
            </a:r>
            <a:r>
              <a:rPr lang="en-US" sz="2000" b="1" dirty="0"/>
              <a:t> </a:t>
            </a:r>
            <a:r>
              <a:rPr lang="en-US" sz="2000" b="1" dirty="0" err="1"/>
              <a:t>dùng</a:t>
            </a:r>
            <a:r>
              <a:rPr lang="en-US" sz="2000" b="1" dirty="0"/>
              <a:t> </a:t>
            </a:r>
            <a:r>
              <a:rPr lang="en-US" sz="2000" b="1" dirty="0" err="1"/>
              <a:t>của</a:t>
            </a:r>
            <a:r>
              <a:rPr lang="en-US" sz="2000" b="1" dirty="0"/>
              <a:t> </a:t>
            </a:r>
            <a:r>
              <a:rPr lang="en-US" sz="2000" b="1" dirty="0" err="1" smtClean="0"/>
              <a:t>ContentValues</a:t>
            </a:r>
            <a:endParaRPr lang="en-US" sz="2000" b="1"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67</a:t>
            </a:fld>
            <a:endParaRPr/>
          </a:p>
        </p:txBody>
      </p:sp>
      <p:graphicFrame>
        <p:nvGraphicFramePr>
          <p:cNvPr id="2" name="Table 1"/>
          <p:cNvGraphicFramePr>
            <a:graphicFrameLocks noGrp="1"/>
          </p:cNvGraphicFramePr>
          <p:nvPr>
            <p:extLst>
              <p:ext uri="{D42A27DB-BD31-4B8C-83A1-F6EECF244321}">
                <p14:modId xmlns:p14="http://schemas.microsoft.com/office/powerpoint/2010/main" val="2914853068"/>
              </p:ext>
            </p:extLst>
          </p:nvPr>
        </p:nvGraphicFramePr>
        <p:xfrm>
          <a:off x="1181100" y="2284540"/>
          <a:ext cx="6781800" cy="1153986"/>
        </p:xfrm>
        <a:graphic>
          <a:graphicData uri="http://schemas.openxmlformats.org/drawingml/2006/table">
            <a:tbl>
              <a:tblPr firstRow="1" firstCol="1" bandRow="1">
                <a:tableStyleId>{2B03CB37-95F9-485E-A174-E9CAC466BC3E}</a:tableStyleId>
              </a:tblPr>
              <a:tblGrid>
                <a:gridCol w="1537493"/>
                <a:gridCol w="5244307"/>
              </a:tblGrid>
              <a:tr h="384662">
                <a:tc>
                  <a:txBody>
                    <a:bodyPr/>
                    <a:lstStyle/>
                    <a:p>
                      <a:pPr algn="ctr">
                        <a:lnSpc>
                          <a:spcPct val="106000"/>
                        </a:lnSpc>
                        <a:spcAft>
                          <a:spcPts val="0"/>
                        </a:spcAft>
                      </a:pPr>
                      <a:r>
                        <a:rPr lang="en-US" sz="1400" b="1" kern="100" dirty="0" err="1">
                          <a:effectLst/>
                        </a:rPr>
                        <a:t>Phương</a:t>
                      </a:r>
                      <a:r>
                        <a:rPr lang="en-US" sz="1400" b="1" kern="100" dirty="0">
                          <a:effectLst/>
                        </a:rPr>
                        <a:t> </a:t>
                      </a:r>
                      <a:r>
                        <a:rPr lang="en-US" sz="1400" b="1" kern="100" dirty="0" err="1">
                          <a:effectLst/>
                        </a:rPr>
                        <a:t>thức</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06000"/>
                        </a:lnSpc>
                        <a:spcAft>
                          <a:spcPts val="0"/>
                        </a:spcAft>
                      </a:pPr>
                      <a:r>
                        <a:rPr lang="en-US" sz="1400" b="1" kern="100" dirty="0" err="1">
                          <a:effectLst/>
                        </a:rPr>
                        <a:t>Diễn</a:t>
                      </a:r>
                      <a:r>
                        <a:rPr lang="en-US" sz="1400" b="1" kern="100" dirty="0">
                          <a:effectLst/>
                        </a:rPr>
                        <a:t> </a:t>
                      </a:r>
                      <a:r>
                        <a:rPr lang="en-US" sz="1400" b="1" kern="100" dirty="0" err="1">
                          <a:effectLst/>
                        </a:rPr>
                        <a:t>giải</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r>
              <a:tr h="769324">
                <a:tc>
                  <a:txBody>
                    <a:bodyPr/>
                    <a:lstStyle/>
                    <a:p>
                      <a:pPr algn="just">
                        <a:lnSpc>
                          <a:spcPct val="106000"/>
                        </a:lnSpc>
                        <a:spcAft>
                          <a:spcPts val="0"/>
                        </a:spcAft>
                      </a:pPr>
                      <a:r>
                        <a:rPr lang="en-US" sz="1400" kern="100">
                          <a:effectLst/>
                        </a:rPr>
                        <a:t>.put()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6000"/>
                        </a:lnSpc>
                        <a:spcAft>
                          <a:spcPts val="0"/>
                        </a:spcAft>
                      </a:pPr>
                      <a:r>
                        <a:rPr lang="en-US" sz="1400" kern="100" dirty="0">
                          <a:effectLst/>
                        </a:rPr>
                        <a:t>put(String key, KDL value). KDL </a:t>
                      </a:r>
                      <a:r>
                        <a:rPr lang="en-US" sz="1400" kern="100" dirty="0" err="1">
                          <a:effectLst/>
                        </a:rPr>
                        <a:t>là</a:t>
                      </a:r>
                      <a:r>
                        <a:rPr lang="en-US" sz="1400" kern="100" dirty="0">
                          <a:effectLst/>
                        </a:rPr>
                        <a:t> </a:t>
                      </a:r>
                      <a:r>
                        <a:rPr lang="en-US" sz="1400" kern="100" dirty="0" err="1">
                          <a:effectLst/>
                        </a:rPr>
                        <a:t>kiểu</a:t>
                      </a:r>
                      <a:r>
                        <a:rPr lang="en-US" sz="1400" kern="100" dirty="0">
                          <a:effectLst/>
                        </a:rPr>
                        <a:t> </a:t>
                      </a:r>
                      <a:r>
                        <a:rPr lang="en-US" sz="1400" kern="100" dirty="0" err="1">
                          <a:effectLst/>
                        </a:rPr>
                        <a:t>dữ</a:t>
                      </a:r>
                      <a:r>
                        <a:rPr lang="en-US" sz="1400" kern="100" dirty="0">
                          <a:effectLst/>
                        </a:rPr>
                        <a:t> </a:t>
                      </a:r>
                      <a:r>
                        <a:rPr lang="en-US" sz="1400" kern="100" dirty="0" err="1">
                          <a:effectLst/>
                        </a:rPr>
                        <a:t>liệ</a:t>
                      </a:r>
                      <a:r>
                        <a:rPr lang="en-US" sz="1400" kern="100" dirty="0">
                          <a:effectLst/>
                        </a:rPr>
                        <a:t> </a:t>
                      </a:r>
                      <a:r>
                        <a:rPr lang="en-US" sz="1400" kern="100" dirty="0" err="1">
                          <a:effectLst/>
                        </a:rPr>
                        <a:t>cơ</a:t>
                      </a:r>
                      <a:r>
                        <a:rPr lang="en-US" sz="1400" kern="100" dirty="0">
                          <a:effectLst/>
                        </a:rPr>
                        <a:t> </a:t>
                      </a:r>
                      <a:r>
                        <a:rPr lang="en-US" sz="1400" kern="100" dirty="0" err="1">
                          <a:effectLst/>
                        </a:rPr>
                        <a:t>bản</a:t>
                      </a:r>
                      <a:r>
                        <a:rPr lang="en-US" sz="1400" kern="100" dirty="0">
                          <a:effectLst/>
                        </a:rPr>
                        <a:t> </a:t>
                      </a:r>
                      <a:r>
                        <a:rPr lang="en-US" sz="1400" kern="100" dirty="0" err="1">
                          <a:effectLst/>
                        </a:rPr>
                        <a:t>được</a:t>
                      </a:r>
                      <a:r>
                        <a:rPr lang="en-US" sz="1400" kern="100" dirty="0">
                          <a:effectLst/>
                        </a:rPr>
                        <a:t> </a:t>
                      </a:r>
                      <a:r>
                        <a:rPr lang="en-US" sz="1400" kern="100" dirty="0" err="1">
                          <a:effectLst/>
                        </a:rPr>
                        <a:t>hỗ</a:t>
                      </a:r>
                      <a:r>
                        <a:rPr lang="en-US" sz="1400" kern="100" dirty="0">
                          <a:effectLst/>
                        </a:rPr>
                        <a:t> </a:t>
                      </a:r>
                      <a:r>
                        <a:rPr lang="en-US" sz="1400" kern="100" dirty="0" err="1">
                          <a:effectLst/>
                        </a:rPr>
                        <a:t>trợ</a:t>
                      </a:r>
                      <a:r>
                        <a:rPr lang="en-US" sz="1400" kern="100" dirty="0">
                          <a:effectLst/>
                        </a:rPr>
                        <a:t> </a:t>
                      </a:r>
                      <a:r>
                        <a:rPr lang="en-US" sz="1400" kern="100" dirty="0" err="1">
                          <a:effectLst/>
                        </a:rPr>
                        <a:t>bởi</a:t>
                      </a:r>
                      <a:r>
                        <a:rPr lang="en-US" sz="1400" kern="100" dirty="0">
                          <a:effectLst/>
                        </a:rPr>
                        <a:t> SQLite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967024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3.1 TẠO LỚP MÔ HÌNH</a:t>
            </a:r>
          </a:p>
          <a:p>
            <a:pPr marL="0" lvl="0" indent="0" algn="ctr" rtl="0">
              <a:spcBef>
                <a:spcPts val="0"/>
              </a:spcBef>
              <a:spcAft>
                <a:spcPts val="0"/>
              </a:spcAft>
              <a:buNone/>
            </a:pPr>
            <a:r>
              <a:rPr lang="en" dirty="0" smtClean="0"/>
              <a:t>DỮ LIỆU (DATA MODEL CALSS)</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68</a:t>
            </a:fld>
            <a:endParaRPr/>
          </a:p>
        </p:txBody>
      </p:sp>
    </p:spTree>
    <p:extLst>
      <p:ext uri="{BB962C8B-B14F-4D97-AF65-F5344CB8AC3E}">
        <p14:creationId xmlns:p14="http://schemas.microsoft.com/office/powerpoint/2010/main" val="14251744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TẠO LỚP MÔ HÌNH DỮ LIỆU (DATA MODEL CLASS)</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en-US" sz="2000" dirty="0" err="1" smtClean="0"/>
              <a:t>Để</a:t>
            </a:r>
            <a:r>
              <a:rPr lang="en-US" sz="2000" dirty="0" smtClean="0"/>
              <a:t> </a:t>
            </a:r>
            <a:r>
              <a:rPr lang="en-US" sz="2000" dirty="0" err="1"/>
              <a:t>có</a:t>
            </a:r>
            <a:r>
              <a:rPr lang="en-US" sz="2000" dirty="0"/>
              <a:t> </a:t>
            </a:r>
            <a:r>
              <a:rPr lang="en-US" sz="2000" dirty="0" err="1"/>
              <a:t>thể</a:t>
            </a:r>
            <a:r>
              <a:rPr lang="en-US" sz="2000" dirty="0"/>
              <a:t> </a:t>
            </a:r>
            <a:r>
              <a:rPr lang="en-US" sz="2000" dirty="0" err="1"/>
              <a:t>tương</a:t>
            </a:r>
            <a:r>
              <a:rPr lang="en-US" sz="2000" dirty="0"/>
              <a:t> </a:t>
            </a:r>
            <a:r>
              <a:rPr lang="en-US" sz="2000" dirty="0" err="1"/>
              <a:t>tác</a:t>
            </a:r>
            <a:r>
              <a:rPr lang="en-US" sz="2000" dirty="0"/>
              <a:t> </a:t>
            </a:r>
            <a:r>
              <a:rPr lang="en-US" sz="2000" dirty="0" err="1"/>
              <a:t>với</a:t>
            </a:r>
            <a:r>
              <a:rPr lang="en-US" sz="2000" dirty="0"/>
              <a:t> </a:t>
            </a:r>
            <a:r>
              <a:rPr lang="en-US" sz="2000" dirty="0" err="1"/>
              <a:t>bảng</a:t>
            </a:r>
            <a:r>
              <a:rPr lang="en-US" sz="2000" dirty="0"/>
              <a:t> Contacts SQLite </a:t>
            </a:r>
            <a:r>
              <a:rPr lang="en-US" sz="2000" dirty="0" err="1"/>
              <a:t>bằng</a:t>
            </a:r>
            <a:r>
              <a:rPr lang="en-US" sz="2000" dirty="0"/>
              <a:t> </a:t>
            </a:r>
            <a:r>
              <a:rPr lang="en-US" sz="2000" dirty="0" err="1"/>
              <a:t>mã</a:t>
            </a:r>
            <a:r>
              <a:rPr lang="en-US" sz="2000" dirty="0"/>
              <a:t> Java </a:t>
            </a:r>
            <a:r>
              <a:rPr lang="en-US" sz="2000" dirty="0" err="1"/>
              <a:t>trong</a:t>
            </a:r>
            <a:r>
              <a:rPr lang="en-US" sz="2000" dirty="0"/>
              <a:t> </a:t>
            </a:r>
            <a:r>
              <a:rPr lang="en-US" sz="2000" dirty="0" err="1"/>
              <a:t>ứng</a:t>
            </a:r>
            <a:r>
              <a:rPr lang="en-US" sz="2000" dirty="0"/>
              <a:t> </a:t>
            </a:r>
            <a:r>
              <a:rPr lang="en-US" sz="2000" dirty="0" err="1"/>
              <a:t>dụng</a:t>
            </a:r>
            <a:r>
              <a:rPr lang="en-US" sz="2000" dirty="0"/>
              <a:t>, </a:t>
            </a:r>
            <a:r>
              <a:rPr lang="en-US" sz="2000" dirty="0" err="1"/>
              <a:t>cần</a:t>
            </a:r>
            <a:r>
              <a:rPr lang="en-US" sz="2000" dirty="0"/>
              <a:t> </a:t>
            </a:r>
            <a:r>
              <a:rPr lang="en-US" sz="2000" dirty="0" err="1"/>
              <a:t>chuyển</a:t>
            </a:r>
            <a:r>
              <a:rPr lang="en-US" sz="2000" dirty="0"/>
              <a:t> </a:t>
            </a:r>
            <a:r>
              <a:rPr lang="en-US" sz="2000" dirty="0" err="1"/>
              <a:t>bảng</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a:t>liệu</a:t>
            </a:r>
            <a:r>
              <a:rPr lang="en-US" sz="2000" dirty="0"/>
              <a:t> </a:t>
            </a:r>
            <a:r>
              <a:rPr lang="en-US" sz="2000" dirty="0" err="1"/>
              <a:t>thành</a:t>
            </a:r>
            <a:r>
              <a:rPr lang="en-US" sz="2000" dirty="0"/>
              <a:t> </a:t>
            </a:r>
            <a:r>
              <a:rPr lang="en-US" sz="2000" dirty="0" err="1"/>
              <a:t>đối</a:t>
            </a:r>
            <a:r>
              <a:rPr lang="en-US" sz="2000" dirty="0"/>
              <a:t> </a:t>
            </a:r>
            <a:r>
              <a:rPr lang="en-US" sz="2000" dirty="0" err="1"/>
              <a:t>tượng</a:t>
            </a:r>
            <a:r>
              <a:rPr lang="en-US" sz="2000" dirty="0"/>
              <a:t> </a:t>
            </a:r>
            <a:r>
              <a:rPr lang="en-US" sz="2000" dirty="0" err="1"/>
              <a:t>bằng</a:t>
            </a:r>
            <a:r>
              <a:rPr lang="en-US" sz="2000" dirty="0"/>
              <a:t> </a:t>
            </a:r>
            <a:r>
              <a:rPr lang="en-US" sz="2000" dirty="0" err="1"/>
              <a:t>cách</a:t>
            </a:r>
            <a:r>
              <a:rPr lang="en-US" sz="2000" dirty="0"/>
              <a:t> </a:t>
            </a:r>
            <a:r>
              <a:rPr lang="en-US" sz="2000" dirty="0" err="1"/>
              <a:t>tạo</a:t>
            </a:r>
            <a:r>
              <a:rPr lang="en-US" sz="2000" dirty="0"/>
              <a:t> </a:t>
            </a:r>
            <a:r>
              <a:rPr lang="en-US" sz="2000" dirty="0" err="1"/>
              <a:t>lớp</a:t>
            </a:r>
            <a:r>
              <a:rPr lang="en-US" sz="2000" dirty="0"/>
              <a:t> Contacts </a:t>
            </a:r>
            <a:r>
              <a:rPr lang="en-US" sz="2000" dirty="0" err="1"/>
              <a:t>như</a:t>
            </a:r>
            <a:r>
              <a:rPr lang="en-US" sz="2000" dirty="0"/>
              <a:t> </a:t>
            </a:r>
            <a:r>
              <a:rPr lang="en-US" sz="2000" dirty="0" err="1"/>
              <a:t>sau</a:t>
            </a:r>
            <a:r>
              <a:rPr lang="en-US" sz="20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69</a:t>
            </a:fld>
            <a:endParaRPr/>
          </a:p>
        </p:txBody>
      </p:sp>
    </p:spTree>
    <p:extLst>
      <p:ext uri="{BB962C8B-B14F-4D97-AF65-F5344CB8AC3E}">
        <p14:creationId xmlns:p14="http://schemas.microsoft.com/office/powerpoint/2010/main" val="1334829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TÌM HIỂU SQLITE</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marL="114300" indent="0" algn="just">
              <a:buNone/>
            </a:pPr>
            <a:r>
              <a:rPr lang="en-US" b="1" dirty="0" err="1"/>
              <a:t>Một</a:t>
            </a:r>
            <a:r>
              <a:rPr lang="en-US" b="1" dirty="0"/>
              <a:t> </a:t>
            </a:r>
            <a:r>
              <a:rPr lang="en-US" b="1" dirty="0" err="1"/>
              <a:t>số</a:t>
            </a:r>
            <a:r>
              <a:rPr lang="en-US" b="1" dirty="0"/>
              <a:t> </a:t>
            </a:r>
            <a:r>
              <a:rPr lang="en-US" b="1" dirty="0" err="1"/>
              <a:t>hạn</a:t>
            </a:r>
            <a:r>
              <a:rPr lang="en-US" b="1" dirty="0"/>
              <a:t> </a:t>
            </a:r>
            <a:r>
              <a:rPr lang="en-US" b="1" dirty="0" err="1"/>
              <a:t>chế</a:t>
            </a:r>
            <a:r>
              <a:rPr lang="en-US" b="1" dirty="0"/>
              <a:t> </a:t>
            </a:r>
            <a:r>
              <a:rPr lang="en-US" b="1" dirty="0" err="1"/>
              <a:t>trong</a:t>
            </a:r>
            <a:r>
              <a:rPr lang="en-US" b="1" dirty="0"/>
              <a:t> SQLite</a:t>
            </a:r>
            <a:r>
              <a:rPr lang="en-US" b="1" dirty="0" smtClean="0"/>
              <a:t>:</a:t>
            </a:r>
            <a:endParaRPr lang="en-US" dirty="0"/>
          </a:p>
          <a:p>
            <a:pPr algn="just">
              <a:buFontTx/>
              <a:buChar char="-"/>
            </a:pPr>
            <a:r>
              <a:rPr lang="en-US" dirty="0" err="1" smtClean="0"/>
              <a:t>Cơ</a:t>
            </a:r>
            <a:r>
              <a:rPr lang="en-US" dirty="0" smtClean="0"/>
              <a:t> </a:t>
            </a:r>
            <a:r>
              <a:rPr lang="en-US" dirty="0" err="1"/>
              <a:t>sở</a:t>
            </a:r>
            <a:r>
              <a:rPr lang="en-US" dirty="0"/>
              <a:t> </a:t>
            </a:r>
            <a:r>
              <a:rPr lang="en-US" dirty="0" err="1"/>
              <a:t>dữ</a:t>
            </a:r>
            <a:r>
              <a:rPr lang="en-US" dirty="0"/>
              <a:t> </a:t>
            </a:r>
            <a:r>
              <a:rPr lang="en-US" dirty="0" err="1"/>
              <a:t>liệu</a:t>
            </a:r>
            <a:r>
              <a:rPr lang="en-US" dirty="0"/>
              <a:t> do SQLite </a:t>
            </a:r>
            <a:r>
              <a:rPr lang="en-US" dirty="0" err="1"/>
              <a:t>tạo</a:t>
            </a:r>
            <a:r>
              <a:rPr lang="en-US" dirty="0"/>
              <a:t> </a:t>
            </a:r>
            <a:r>
              <a:rPr lang="en-US" dirty="0" err="1"/>
              <a:t>ra</a:t>
            </a:r>
            <a:r>
              <a:rPr lang="en-US" dirty="0"/>
              <a:t> </a:t>
            </a:r>
            <a:r>
              <a:rPr lang="en-US" dirty="0" err="1"/>
              <a:t>sẽ</a:t>
            </a:r>
            <a:r>
              <a:rPr lang="en-US" dirty="0"/>
              <a:t> private </a:t>
            </a:r>
            <a:r>
              <a:rPr lang="en-US" dirty="0" err="1"/>
              <a:t>nên</a:t>
            </a:r>
            <a:r>
              <a:rPr lang="en-US" dirty="0"/>
              <a:t> </a:t>
            </a:r>
            <a:r>
              <a:rPr lang="en-US" dirty="0" err="1"/>
              <a:t>chỉ</a:t>
            </a:r>
            <a:r>
              <a:rPr lang="en-US" dirty="0"/>
              <a:t> </a:t>
            </a:r>
            <a:r>
              <a:rPr lang="en-US" dirty="0" err="1"/>
              <a:t>dùng</a:t>
            </a:r>
            <a:r>
              <a:rPr lang="en-US" dirty="0"/>
              <a:t> </a:t>
            </a:r>
            <a:r>
              <a:rPr lang="en-US" dirty="0" err="1"/>
              <a:t>cho</a:t>
            </a:r>
            <a:r>
              <a:rPr lang="en-US" dirty="0"/>
              <a:t> </a:t>
            </a:r>
            <a:r>
              <a:rPr lang="en-US" dirty="0" err="1"/>
              <a:t>bản</a:t>
            </a:r>
            <a:r>
              <a:rPr lang="en-US" dirty="0"/>
              <a:t> </a:t>
            </a:r>
            <a:r>
              <a:rPr lang="en-US" dirty="0" err="1"/>
              <a:t>thân</a:t>
            </a:r>
            <a:r>
              <a:rPr lang="en-US" dirty="0"/>
              <a:t> </a:t>
            </a:r>
            <a:r>
              <a:rPr lang="en-US" dirty="0" err="1" smtClean="0"/>
              <a:t>ứng</a:t>
            </a:r>
            <a:r>
              <a:rPr lang="en-US" dirty="0" smtClean="0"/>
              <a:t> </a:t>
            </a:r>
            <a:r>
              <a:rPr lang="en-US" dirty="0" err="1" smtClean="0"/>
              <a:t>dụng</a:t>
            </a:r>
            <a:r>
              <a:rPr lang="en-US" dirty="0" smtClean="0"/>
              <a:t>.</a:t>
            </a:r>
            <a:endParaRPr lang="en-US" dirty="0"/>
          </a:p>
          <a:p>
            <a:pPr algn="just">
              <a:buFontTx/>
              <a:buChar char="-"/>
            </a:pPr>
            <a:r>
              <a:rPr lang="en-US" dirty="0" err="1" smtClean="0"/>
              <a:t>Lệnh</a:t>
            </a:r>
            <a:r>
              <a:rPr lang="en-US" dirty="0" smtClean="0"/>
              <a:t> </a:t>
            </a:r>
            <a:r>
              <a:rPr lang="en-US" dirty="0"/>
              <a:t>ALTER TABLE </a:t>
            </a:r>
            <a:r>
              <a:rPr lang="en-US" dirty="0" err="1"/>
              <a:t>trong</a:t>
            </a:r>
            <a:r>
              <a:rPr lang="en-US" dirty="0"/>
              <a:t> SQLite </a:t>
            </a:r>
            <a:r>
              <a:rPr lang="en-US" dirty="0" err="1"/>
              <a:t>chỉ</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biến</a:t>
            </a:r>
            <a:r>
              <a:rPr lang="en-US" dirty="0"/>
              <a:t>  </a:t>
            </a:r>
            <a:r>
              <a:rPr lang="en-US" dirty="0" err="1"/>
              <a:t>thể</a:t>
            </a:r>
            <a:r>
              <a:rPr lang="en-US" dirty="0"/>
              <a:t> </a:t>
            </a:r>
            <a:r>
              <a:rPr lang="en-US" dirty="0" err="1"/>
              <a:t>về</a:t>
            </a:r>
            <a:r>
              <a:rPr lang="en-US" dirty="0"/>
              <a:t> RENAME TABLE, ADD COLUMN. </a:t>
            </a:r>
            <a:r>
              <a:rPr lang="en-US" dirty="0" err="1"/>
              <a:t>Không</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lệnh</a:t>
            </a:r>
            <a:r>
              <a:rPr lang="en-US" dirty="0"/>
              <a:t> </a:t>
            </a:r>
            <a:r>
              <a:rPr lang="en-US" dirty="0" err="1"/>
              <a:t>về</a:t>
            </a:r>
            <a:r>
              <a:rPr lang="en-US" dirty="0"/>
              <a:t> </a:t>
            </a:r>
            <a:r>
              <a:rPr lang="en-US" dirty="0" err="1"/>
              <a:t>chỉnh</a:t>
            </a:r>
            <a:r>
              <a:rPr lang="en-US" dirty="0"/>
              <a:t> </a:t>
            </a:r>
            <a:r>
              <a:rPr lang="en-US" dirty="0" err="1"/>
              <a:t>sửa</a:t>
            </a:r>
            <a:r>
              <a:rPr lang="en-US" dirty="0"/>
              <a:t> </a:t>
            </a:r>
            <a:r>
              <a:rPr lang="en-US" dirty="0" err="1"/>
              <a:t>hoặc</a:t>
            </a:r>
            <a:r>
              <a:rPr lang="en-US" dirty="0"/>
              <a:t> </a:t>
            </a:r>
            <a:r>
              <a:rPr lang="en-US" dirty="0" err="1"/>
              <a:t>xóa</a:t>
            </a:r>
            <a:r>
              <a:rPr lang="en-US" dirty="0"/>
              <a:t> </a:t>
            </a:r>
            <a:r>
              <a:rPr lang="en-US" dirty="0" err="1"/>
              <a:t>cột</a:t>
            </a:r>
            <a:r>
              <a:rPr lang="en-US" dirty="0"/>
              <a:t> </a:t>
            </a:r>
            <a:r>
              <a:rPr lang="en-US" dirty="0" err="1"/>
              <a:t>trong</a:t>
            </a:r>
            <a:r>
              <a:rPr lang="en-US" dirty="0"/>
              <a:t> </a:t>
            </a:r>
            <a:r>
              <a:rPr lang="en-US" dirty="0" err="1"/>
              <a:t>bảng</a:t>
            </a:r>
            <a:r>
              <a:rPr lang="en-US" dirty="0" smtClean="0"/>
              <a:t>.</a:t>
            </a:r>
          </a:p>
          <a:p>
            <a:pPr algn="just">
              <a:buFontTx/>
              <a:buChar char="-"/>
            </a:pPr>
            <a:r>
              <a:rPr lang="en-US" dirty="0" smtClean="0"/>
              <a:t>SQLite </a:t>
            </a:r>
            <a:r>
              <a:rPr lang="en-US" dirty="0" err="1"/>
              <a:t>không</a:t>
            </a:r>
            <a:r>
              <a:rPr lang="en-US" dirty="0"/>
              <a:t> </a:t>
            </a:r>
            <a:r>
              <a:rPr lang="en-US" dirty="0" err="1"/>
              <a:t>hỗ</a:t>
            </a:r>
            <a:r>
              <a:rPr lang="en-US" dirty="0"/>
              <a:t> </a:t>
            </a:r>
            <a:r>
              <a:rPr lang="en-US" dirty="0" err="1"/>
              <a:t>trợ</a:t>
            </a:r>
            <a:r>
              <a:rPr lang="en-US" dirty="0"/>
              <a:t> </a:t>
            </a:r>
            <a:r>
              <a:rPr lang="en-US" dirty="0" err="1"/>
              <a:t>ràng</a:t>
            </a:r>
            <a:r>
              <a:rPr lang="en-US" dirty="0"/>
              <a:t> </a:t>
            </a:r>
            <a:r>
              <a:rPr lang="en-US" dirty="0" err="1"/>
              <a:t>buộc</a:t>
            </a:r>
            <a:r>
              <a:rPr lang="en-US" dirty="0"/>
              <a:t> </a:t>
            </a:r>
            <a:r>
              <a:rPr lang="en-US" dirty="0" err="1"/>
              <a:t>khóa</a:t>
            </a:r>
            <a:r>
              <a:rPr lang="en-US" dirty="0"/>
              <a:t> </a:t>
            </a:r>
            <a:r>
              <a:rPr lang="en-US" dirty="0" err="1"/>
              <a:t>ngoại</a:t>
            </a:r>
            <a:r>
              <a:rPr lang="en-US" dirty="0"/>
              <a:t>, </a:t>
            </a:r>
            <a:r>
              <a:rPr lang="en-US" dirty="0" err="1"/>
              <a:t>các</a:t>
            </a:r>
            <a:r>
              <a:rPr lang="en-US" dirty="0"/>
              <a:t> transactions </a:t>
            </a:r>
            <a:r>
              <a:rPr lang="en-US" dirty="0" err="1"/>
              <a:t>lồng</a:t>
            </a:r>
            <a:r>
              <a:rPr lang="en-US" dirty="0"/>
              <a:t> </a:t>
            </a:r>
            <a:r>
              <a:rPr lang="en-US" dirty="0" err="1"/>
              <a:t>nhau</a:t>
            </a:r>
            <a:r>
              <a:rPr lang="en-US" dirty="0"/>
              <a:t>, </a:t>
            </a:r>
            <a:r>
              <a:rPr lang="en-US" dirty="0" err="1"/>
              <a:t>phép</a:t>
            </a:r>
            <a:r>
              <a:rPr lang="en-US" dirty="0"/>
              <a:t> </a:t>
            </a:r>
            <a:r>
              <a:rPr lang="en-US" dirty="0" err="1"/>
              <a:t>kết</a:t>
            </a:r>
            <a:r>
              <a:rPr lang="en-US" dirty="0"/>
              <a:t> RIGHT OUTER JOINT</a:t>
            </a:r>
            <a:r>
              <a:rPr lang="en-US" dirty="0" smtClean="0"/>
              <a:t>.</a:t>
            </a:r>
            <a:endParaRPr lang="en-US" dirty="0"/>
          </a:p>
          <a:p>
            <a:pPr algn="just">
              <a:buFontTx/>
              <a:buChar char="-"/>
            </a:pPr>
            <a:r>
              <a:rPr lang="en-US" dirty="0" smtClean="0"/>
              <a:t>VIEWs </a:t>
            </a:r>
            <a:r>
              <a:rPr lang="en-US" dirty="0" err="1"/>
              <a:t>trong</a:t>
            </a:r>
            <a:r>
              <a:rPr lang="en-US" dirty="0"/>
              <a:t> SQLite </a:t>
            </a:r>
            <a:r>
              <a:rPr lang="en-US" dirty="0" err="1"/>
              <a:t>có</a:t>
            </a:r>
            <a:r>
              <a:rPr lang="en-US" dirty="0"/>
              <a:t> </a:t>
            </a:r>
            <a:r>
              <a:rPr lang="en-US" dirty="0" err="1"/>
              <a:t>dạng</a:t>
            </a:r>
            <a:r>
              <a:rPr lang="en-US" dirty="0"/>
              <a:t> read-only. </a:t>
            </a:r>
            <a:r>
              <a:rPr lang="en-US" dirty="0" err="1"/>
              <a:t>Chúng</a:t>
            </a:r>
            <a:r>
              <a:rPr lang="en-US" dirty="0"/>
              <a:t> ta </a:t>
            </a:r>
            <a:r>
              <a:rPr lang="en-US" dirty="0" err="1"/>
              <a:t>không</a:t>
            </a:r>
            <a:r>
              <a:rPr lang="en-US" dirty="0"/>
              <a:t> </a:t>
            </a:r>
            <a:r>
              <a:rPr lang="en-US" dirty="0" err="1"/>
              <a:t>thể</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phát</a:t>
            </a:r>
            <a:r>
              <a:rPr lang="en-US" dirty="0"/>
              <a:t> </a:t>
            </a:r>
            <a:r>
              <a:rPr lang="en-US" dirty="0" err="1"/>
              <a:t>biểu</a:t>
            </a:r>
            <a:r>
              <a:rPr lang="en-US" dirty="0"/>
              <a:t> </a:t>
            </a:r>
            <a:r>
              <a:rPr lang="en-US" dirty="0" err="1"/>
              <a:t>như</a:t>
            </a:r>
            <a:r>
              <a:rPr lang="en-US" dirty="0"/>
              <a:t> DELETE, INSERT, UPDATE </a:t>
            </a:r>
            <a:r>
              <a:rPr lang="en-US" dirty="0" err="1"/>
              <a:t>trong</a:t>
            </a:r>
            <a:r>
              <a:rPr lang="en-US" dirty="0"/>
              <a:t> view</a:t>
            </a:r>
            <a:r>
              <a:rPr lang="en-US" dirty="0" smtClean="0"/>
              <a:t>.</a:t>
            </a:r>
            <a:endParaRPr lang="en-US" dirty="0"/>
          </a:p>
          <a:p>
            <a:pPr algn="just">
              <a:buFontTx/>
              <a:buChar char="-"/>
            </a:pPr>
            <a:r>
              <a:rPr lang="en-US" dirty="0" err="1" smtClean="0"/>
              <a:t>Việc</a:t>
            </a:r>
            <a:r>
              <a:rPr lang="en-US" dirty="0" smtClean="0"/>
              <a:t> </a:t>
            </a:r>
            <a:r>
              <a:rPr lang="en-US" dirty="0" err="1"/>
              <a:t>đọc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a:t>
            </a:r>
            <a:r>
              <a:rPr lang="en-US" dirty="0" err="1"/>
              <a:t>chạy</a:t>
            </a:r>
            <a:r>
              <a:rPr lang="en-US" dirty="0"/>
              <a:t> song </a:t>
            </a:r>
            <a:r>
              <a:rPr lang="en-US" dirty="0" err="1"/>
              <a:t>song</a:t>
            </a:r>
            <a:r>
              <a:rPr lang="en-US" dirty="0"/>
              <a:t>, </a:t>
            </a:r>
            <a:r>
              <a:rPr lang="en-US" dirty="0" err="1"/>
              <a:t>còn</a:t>
            </a:r>
            <a:r>
              <a:rPr lang="en-US" dirty="0"/>
              <a:t> </a:t>
            </a:r>
            <a:r>
              <a:rPr lang="en-US" dirty="0" err="1"/>
              <a:t>việc</a:t>
            </a:r>
            <a:r>
              <a:rPr lang="en-US" dirty="0"/>
              <a:t> </a:t>
            </a:r>
            <a:r>
              <a:rPr lang="en-US" dirty="0" err="1"/>
              <a:t>ghi</a:t>
            </a:r>
            <a:r>
              <a:rPr lang="en-US" dirty="0"/>
              <a:t> </a:t>
            </a:r>
            <a:r>
              <a:rPr lang="en-US" dirty="0" err="1"/>
              <a:t>dữ</a:t>
            </a:r>
            <a:r>
              <a:rPr lang="en-US" dirty="0"/>
              <a:t> </a:t>
            </a:r>
            <a:r>
              <a:rPr lang="en-US" dirty="0" err="1"/>
              <a:t>liệu</a:t>
            </a:r>
            <a:r>
              <a:rPr lang="en-US" dirty="0"/>
              <a:t> </a:t>
            </a:r>
            <a:r>
              <a:rPr lang="en-US" dirty="0" err="1"/>
              <a:t>thì</a:t>
            </a:r>
            <a:r>
              <a:rPr lang="en-US" dirty="0"/>
              <a:t> </a:t>
            </a:r>
            <a:r>
              <a:rPr lang="en-US" dirty="0" err="1"/>
              <a:t>không</a:t>
            </a:r>
            <a:r>
              <a:rPr lang="en-US" dirty="0"/>
              <a:t> </a:t>
            </a:r>
            <a:r>
              <a:rPr lang="en-US" dirty="0" err="1"/>
              <a:t>được</a:t>
            </a:r>
            <a:r>
              <a:rPr lang="en-US" dirty="0"/>
              <a:t> </a:t>
            </a:r>
            <a:r>
              <a:rPr lang="en-US" dirty="0" err="1"/>
              <a:t>phép</a:t>
            </a:r>
            <a:r>
              <a:rPr lang="en-US" dirty="0"/>
              <a:t> </a:t>
            </a:r>
            <a:r>
              <a:rPr lang="en-US" dirty="0" err="1"/>
              <a:t>chạy</a:t>
            </a:r>
            <a:r>
              <a:rPr lang="en-US" dirty="0"/>
              <a:t> </a:t>
            </a:r>
            <a:r>
              <a:rPr lang="en-US" dirty="0" err="1"/>
              <a:t>đồng</a:t>
            </a:r>
            <a:r>
              <a:rPr lang="en-US" dirty="0"/>
              <a:t> </a:t>
            </a:r>
            <a:r>
              <a:rPr lang="en-US" dirty="0" err="1"/>
              <a:t>thời</a:t>
            </a:r>
            <a:r>
              <a:rPr lang="en-US" dirty="0" smtClean="0"/>
              <a:t>.</a:t>
            </a:r>
            <a:endParaRPr lang="en-US"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9416647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70</a:t>
            </a:fld>
            <a:endParaRPr>
              <a:solidFill>
                <a:srgbClr val="7085AA"/>
              </a:solidFill>
            </a:endParaRPr>
          </a:p>
        </p:txBody>
      </p:sp>
      <p:sp>
        <p:nvSpPr>
          <p:cNvPr id="741" name="Google Shape;741;p19"/>
          <p:cNvSpPr txBox="1">
            <a:spLocks noGrp="1"/>
          </p:cNvSpPr>
          <p:nvPr>
            <p:ph type="ctrTitle" idx="4294967295"/>
          </p:nvPr>
        </p:nvSpPr>
        <p:spPr>
          <a:xfrm>
            <a:off x="1081314" y="578757"/>
            <a:ext cx="6981372"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en-US" sz="1400" dirty="0">
                <a:latin typeface="Times New Roman" panose="02020603050405020304" pitchFamily="18" charset="0"/>
                <a:cs typeface="Times New Roman" panose="02020603050405020304" pitchFamily="18" charset="0"/>
              </a:rPr>
              <a:t>Package</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iclass.edu.sqlitedatabaseapplication</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 class </a:t>
            </a:r>
            <a:r>
              <a:rPr lang="en-US" sz="1400" b="0" dirty="0">
                <a:latin typeface="Times New Roman" panose="02020603050405020304" pitchFamily="18" charset="0"/>
                <a:cs typeface="Times New Roman" panose="02020603050405020304" pitchFamily="18" charset="0"/>
              </a:rPr>
              <a:t>Contact {</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private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Id</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private</a:t>
            </a:r>
            <a:r>
              <a:rPr lang="en-US" sz="1400" b="0" dirty="0">
                <a:latin typeface="Times New Roman" panose="02020603050405020304" pitchFamily="18" charset="0"/>
                <a:cs typeface="Times New Roman" panose="02020603050405020304" pitchFamily="18" charset="0"/>
              </a:rPr>
              <a:t> String </a:t>
            </a:r>
            <a:r>
              <a:rPr lang="en-US" sz="1400" dirty="0">
                <a:latin typeface="Times New Roman" panose="02020603050405020304" pitchFamily="18" charset="0"/>
                <a:cs typeface="Times New Roman" panose="02020603050405020304" pitchFamily="18" charset="0"/>
              </a:rPr>
              <a:t>Name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private</a:t>
            </a:r>
            <a:r>
              <a:rPr lang="en-US" sz="1400" b="0" dirty="0">
                <a:latin typeface="Times New Roman" panose="02020603050405020304" pitchFamily="18" charset="0"/>
                <a:cs typeface="Times New Roman" panose="02020603050405020304" pitchFamily="18" charset="0"/>
              </a:rPr>
              <a:t> String </a:t>
            </a:r>
            <a:r>
              <a:rPr lang="en-US" sz="1400" dirty="0">
                <a:latin typeface="Times New Roman" panose="02020603050405020304" pitchFamily="18" charset="0"/>
                <a:cs typeface="Times New Roman" panose="02020603050405020304" pitchFamily="18" charset="0"/>
              </a:rPr>
              <a:t>Phone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a:t>
            </a:r>
            <a:r>
              <a:rPr lang="en-US" sz="1400" b="0" dirty="0">
                <a:latin typeface="Times New Roman" panose="02020603050405020304" pitchFamily="18" charset="0"/>
                <a:cs typeface="Times New Roman" panose="02020603050405020304" pitchFamily="18" charset="0"/>
              </a:rPr>
              <a:t> Contact() </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a:t>
            </a:r>
            <a:r>
              <a:rPr lang="en-US" sz="1400" b="0" dirty="0">
                <a:latin typeface="Times New Roman" panose="02020603050405020304" pitchFamily="18" charset="0"/>
                <a:cs typeface="Times New Roman" panose="02020603050405020304" pitchFamily="18" charset="0"/>
              </a:rPr>
              <a:t> Contact (String name, String phone)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Name</a:t>
            </a: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 name;</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Phone</a:t>
            </a: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=phone;</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br>
              <a:rPr lang="en-US" sz="1400" b="0" dirty="0" smtClean="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a:t>
            </a:r>
            <a:r>
              <a:rPr lang="en-US" sz="1400" b="0" dirty="0">
                <a:latin typeface="Times New Roman" panose="02020603050405020304" pitchFamily="18" charset="0"/>
                <a:cs typeface="Times New Roman" panose="02020603050405020304" pitchFamily="18" charset="0"/>
              </a:rPr>
              <a:t> Contact (</a:t>
            </a:r>
            <a:r>
              <a:rPr lang="en-US" sz="1400" dirty="0" err="1">
                <a:latin typeface="Times New Roman" panose="02020603050405020304" pitchFamily="18" charset="0"/>
                <a:cs typeface="Times New Roman" panose="02020603050405020304" pitchFamily="18" charset="0"/>
              </a:rPr>
              <a:t>int</a:t>
            </a:r>
            <a:r>
              <a:rPr lang="en-US" sz="1400" b="0" dirty="0">
                <a:latin typeface="Times New Roman" panose="02020603050405020304" pitchFamily="18" charset="0"/>
                <a:cs typeface="Times New Roman" panose="02020603050405020304" pitchFamily="18" charset="0"/>
              </a:rPr>
              <a:t> id, String name, String phone)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Id</a:t>
            </a:r>
            <a:r>
              <a:rPr lang="en-US" sz="1400" b="0" dirty="0">
                <a:latin typeface="Times New Roman" panose="02020603050405020304" pitchFamily="18" charset="0"/>
                <a:cs typeface="Times New Roman" panose="02020603050405020304" pitchFamily="18" charset="0"/>
              </a:rPr>
              <a:t> = id;</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Name</a:t>
            </a:r>
            <a:r>
              <a:rPr lang="en-US" sz="1400" b="0" dirty="0">
                <a:latin typeface="Times New Roman" panose="02020603050405020304" pitchFamily="18" charset="0"/>
                <a:cs typeface="Times New Roman" panose="02020603050405020304" pitchFamily="18" charset="0"/>
              </a:rPr>
              <a:t>= name;</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Phone</a:t>
            </a:r>
            <a:r>
              <a:rPr lang="en-US" sz="1400" b="0" dirty="0">
                <a:latin typeface="Times New Roman" panose="02020603050405020304" pitchFamily="18" charset="0"/>
                <a:cs typeface="Times New Roman" panose="02020603050405020304" pitchFamily="18" charset="0"/>
              </a:rPr>
              <a:t>=phone;</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a:t>
            </a:r>
            <a:r>
              <a:rPr lang="en-US" sz="1400" b="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int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getId</a:t>
            </a: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Return Id;</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1297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71</a:t>
            </a:fld>
            <a:endParaRPr>
              <a:solidFill>
                <a:srgbClr val="7085AA"/>
              </a:solidFill>
            </a:endParaRPr>
          </a:p>
        </p:txBody>
      </p:sp>
      <p:sp>
        <p:nvSpPr>
          <p:cNvPr id="741" name="Google Shape;741;p19"/>
          <p:cNvSpPr txBox="1">
            <a:spLocks noGrp="1"/>
          </p:cNvSpPr>
          <p:nvPr>
            <p:ph type="ctrTitle" idx="4294967295"/>
          </p:nvPr>
        </p:nvSpPr>
        <p:spPr>
          <a:xfrm>
            <a:off x="1081314" y="578757"/>
            <a:ext cx="6981372"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en-US" sz="1400" dirty="0">
                <a:latin typeface="Times New Roman" panose="02020603050405020304" pitchFamily="18" charset="0"/>
                <a:cs typeface="Times New Roman" panose="02020603050405020304" pitchFamily="18" charset="0"/>
              </a:rPr>
              <a:t>Public void </a:t>
            </a:r>
            <a:r>
              <a:rPr lang="en-US" sz="1400" b="0" dirty="0" err="1">
                <a:latin typeface="Times New Roman" panose="02020603050405020304" pitchFamily="18" charset="0"/>
                <a:cs typeface="Times New Roman" panose="02020603050405020304" pitchFamily="18" charset="0"/>
              </a:rPr>
              <a:t>setId</a:t>
            </a:r>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int</a:t>
            </a:r>
            <a:r>
              <a:rPr lang="en-US" sz="1400" b="0" dirty="0">
                <a:latin typeface="Times New Roman" panose="02020603050405020304" pitchFamily="18" charset="0"/>
                <a:cs typeface="Times New Roman" panose="02020603050405020304" pitchFamily="18" charset="0"/>
              </a:rPr>
              <a:t> id)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Id</a:t>
            </a:r>
            <a:r>
              <a:rPr lang="en-US" sz="1400" b="0" dirty="0">
                <a:latin typeface="Times New Roman" panose="02020603050405020304" pitchFamily="18" charset="0"/>
                <a:cs typeface="Times New Roman" panose="02020603050405020304" pitchFamily="18" charset="0"/>
              </a:rPr>
              <a:t>=id;</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a:t>
            </a:r>
            <a:r>
              <a:rPr lang="en-US" sz="1400" b="0" dirty="0">
                <a:latin typeface="Times New Roman" panose="02020603050405020304" pitchFamily="18" charset="0"/>
                <a:cs typeface="Times New Roman" panose="02020603050405020304" pitchFamily="18" charset="0"/>
              </a:rPr>
              <a:t> String </a:t>
            </a:r>
            <a:r>
              <a:rPr lang="en-US" sz="1400" b="0" dirty="0" err="1">
                <a:latin typeface="Times New Roman" panose="02020603050405020304" pitchFamily="18" charset="0"/>
                <a:cs typeface="Times New Roman" panose="02020603050405020304" pitchFamily="18" charset="0"/>
              </a:rPr>
              <a:t>getName</a:t>
            </a: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Return</a:t>
            </a:r>
            <a:r>
              <a:rPr lang="en-US" sz="1400" b="0" dirty="0">
                <a:latin typeface="Times New Roman" panose="02020603050405020304" pitchFamily="18" charset="0"/>
                <a:cs typeface="Times New Roman" panose="02020603050405020304" pitchFamily="18" charset="0"/>
              </a:rPr>
              <a:t> Name;</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 void </a:t>
            </a:r>
            <a:r>
              <a:rPr lang="en-US" sz="1400" b="0" dirty="0" err="1">
                <a:latin typeface="Times New Roman" panose="02020603050405020304" pitchFamily="18" charset="0"/>
                <a:cs typeface="Times New Roman" panose="02020603050405020304" pitchFamily="18" charset="0"/>
              </a:rPr>
              <a:t>setName</a:t>
            </a:r>
            <a:r>
              <a:rPr lang="en-US" sz="1400" b="0" dirty="0">
                <a:latin typeface="Times New Roman" panose="02020603050405020304" pitchFamily="18" charset="0"/>
                <a:cs typeface="Times New Roman" panose="02020603050405020304" pitchFamily="18" charset="0"/>
              </a:rPr>
              <a:t> (String name)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Name</a:t>
            </a:r>
            <a:r>
              <a:rPr lang="en-US" sz="1400" b="0" dirty="0">
                <a:latin typeface="Times New Roman" panose="02020603050405020304" pitchFamily="18" charset="0"/>
                <a:cs typeface="Times New Roman" panose="02020603050405020304" pitchFamily="18" charset="0"/>
              </a:rPr>
              <a:t>=name;</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a:t>
            </a:r>
            <a:r>
              <a:rPr lang="en-US" sz="1400" b="0" dirty="0">
                <a:latin typeface="Times New Roman" panose="02020603050405020304" pitchFamily="18" charset="0"/>
                <a:cs typeface="Times New Roman" panose="02020603050405020304" pitchFamily="18" charset="0"/>
              </a:rPr>
              <a:t> String </a:t>
            </a:r>
            <a:r>
              <a:rPr lang="en-US" sz="1400" b="0" dirty="0" err="1">
                <a:latin typeface="Times New Roman" panose="02020603050405020304" pitchFamily="18" charset="0"/>
                <a:cs typeface="Times New Roman" panose="02020603050405020304" pitchFamily="18" charset="0"/>
              </a:rPr>
              <a:t>getPhone</a:t>
            </a: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Return</a:t>
            </a:r>
            <a:r>
              <a:rPr lang="en-US" sz="1400" b="0" dirty="0">
                <a:latin typeface="Times New Roman" panose="02020603050405020304" pitchFamily="18" charset="0"/>
                <a:cs typeface="Times New Roman" panose="02020603050405020304" pitchFamily="18" charset="0"/>
              </a:rPr>
              <a:t> Phone;</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 void </a:t>
            </a:r>
            <a:r>
              <a:rPr lang="en-US" sz="1400" b="0" dirty="0" err="1">
                <a:latin typeface="Times New Roman" panose="02020603050405020304" pitchFamily="18" charset="0"/>
                <a:cs typeface="Times New Roman" panose="02020603050405020304" pitchFamily="18" charset="0"/>
              </a:rPr>
              <a:t>setPhone</a:t>
            </a:r>
            <a:r>
              <a:rPr lang="en-US" sz="1400" b="0" dirty="0">
                <a:latin typeface="Times New Roman" panose="02020603050405020304" pitchFamily="18" charset="0"/>
                <a:cs typeface="Times New Roman" panose="02020603050405020304" pitchFamily="18" charset="0"/>
              </a:rPr>
              <a:t>(String phone)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Phone</a:t>
            </a:r>
            <a:r>
              <a:rPr lang="en-US" sz="1400" b="0" dirty="0">
                <a:latin typeface="Times New Roman" panose="02020603050405020304" pitchFamily="18" charset="0"/>
                <a:cs typeface="Times New Roman" panose="02020603050405020304" pitchFamily="18" charset="0"/>
              </a:rPr>
              <a:t>=phone;</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@Override</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a:t>
            </a:r>
            <a:r>
              <a:rPr lang="en-US" sz="1400" b="0" dirty="0">
                <a:latin typeface="Times New Roman" panose="02020603050405020304" pitchFamily="18" charset="0"/>
                <a:cs typeface="Times New Roman" panose="02020603050405020304" pitchFamily="18" charset="0"/>
              </a:rPr>
              <a:t> String </a:t>
            </a:r>
            <a:r>
              <a:rPr lang="en-US" sz="1400" b="0" dirty="0" err="1">
                <a:latin typeface="Times New Roman" panose="02020603050405020304" pitchFamily="18" charset="0"/>
                <a:cs typeface="Times New Roman" panose="02020603050405020304" pitchFamily="18" charset="0"/>
              </a:rPr>
              <a:t>toString</a:t>
            </a: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Return</a:t>
            </a:r>
            <a:r>
              <a:rPr lang="en-US" sz="1400" b="0" dirty="0">
                <a:latin typeface="Times New Roman" panose="02020603050405020304" pitchFamily="18" charset="0"/>
                <a:cs typeface="Times New Roman" panose="02020603050405020304" pitchFamily="18" charset="0"/>
              </a:rPr>
              <a:t> “ “ + Id + “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76211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buNone/>
            </a:pPr>
            <a:r>
              <a:rPr lang="en" dirty="0" smtClean="0"/>
              <a:t>3.2 </a:t>
            </a:r>
            <a:r>
              <a:rPr lang="en-US" dirty="0"/>
              <a:t>XÂY </a:t>
            </a:r>
            <a:r>
              <a:rPr lang="en-US" dirty="0" err="1" smtClean="0"/>
              <a:t>DựNG</a:t>
            </a:r>
            <a:r>
              <a:rPr lang="en-US" dirty="0" smtClean="0"/>
              <a:t> </a:t>
            </a:r>
            <a:r>
              <a:rPr lang="en-US" dirty="0"/>
              <a:t>LỚP </a:t>
            </a:r>
            <a:r>
              <a:rPr lang="en-US" dirty="0" smtClean="0"/>
              <a:t>QUẢN</a:t>
            </a:r>
          </a:p>
          <a:p>
            <a:pPr marL="0" lvl="0" indent="0">
              <a:buNone/>
            </a:pPr>
            <a:r>
              <a:rPr lang="en-US" dirty="0" err="1" smtClean="0"/>
              <a:t>Lý</a:t>
            </a:r>
            <a:r>
              <a:rPr lang="en-US" dirty="0" smtClean="0"/>
              <a:t> </a:t>
            </a:r>
            <a:r>
              <a:rPr lang="en-US" dirty="0"/>
              <a:t>SQLITE TRÊN ANDROID</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72</a:t>
            </a:fld>
            <a:endParaRPr/>
          </a:p>
        </p:txBody>
      </p:sp>
    </p:spTree>
    <p:extLst>
      <p:ext uri="{BB962C8B-B14F-4D97-AF65-F5344CB8AC3E}">
        <p14:creationId xmlns:p14="http://schemas.microsoft.com/office/powerpoint/2010/main" val="16069225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XÂY </a:t>
            </a:r>
            <a:r>
              <a:rPr lang="en-US" dirty="0" err="1" smtClean="0"/>
              <a:t>DựNG</a:t>
            </a:r>
            <a:r>
              <a:rPr lang="en-US" dirty="0" smtClean="0"/>
              <a:t> </a:t>
            </a:r>
            <a:r>
              <a:rPr lang="en-US" dirty="0"/>
              <a:t>LỚP QUẢN </a:t>
            </a:r>
            <a:r>
              <a:rPr lang="en-US" dirty="0" err="1" smtClean="0"/>
              <a:t>Lý</a:t>
            </a:r>
            <a:r>
              <a:rPr lang="en-US" dirty="0" smtClean="0"/>
              <a:t> </a:t>
            </a:r>
            <a:r>
              <a:rPr lang="en-US" dirty="0"/>
              <a:t>SQLITE TRÊN ANDROID</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en-US" sz="2000" dirty="0" err="1"/>
              <a:t>Chúng</a:t>
            </a:r>
            <a:r>
              <a:rPr lang="en-US" sz="2000" dirty="0"/>
              <a:t> ta </a:t>
            </a:r>
            <a:r>
              <a:rPr lang="en-US" sz="2000" dirty="0" err="1"/>
              <a:t>đã</a:t>
            </a:r>
            <a:r>
              <a:rPr lang="en-US" sz="2000" dirty="0"/>
              <a:t> </a:t>
            </a:r>
            <a:r>
              <a:rPr lang="en-US" sz="2000" dirty="0" err="1"/>
              <a:t>tạo</a:t>
            </a:r>
            <a:r>
              <a:rPr lang="en-US" sz="2000" dirty="0"/>
              <a:t> </a:t>
            </a:r>
            <a:r>
              <a:rPr lang="en-US" sz="2000" dirty="0" err="1"/>
              <a:t>ra</a:t>
            </a:r>
            <a:r>
              <a:rPr lang="en-US" sz="2000" dirty="0"/>
              <a:t> </a:t>
            </a:r>
            <a:r>
              <a:rPr lang="en-US" sz="2000" dirty="0" err="1"/>
              <a:t>lớp</a:t>
            </a:r>
            <a:r>
              <a:rPr lang="en-US" sz="2000" dirty="0"/>
              <a:t> </a:t>
            </a:r>
            <a:r>
              <a:rPr lang="en-US" sz="2000" dirty="0" err="1"/>
              <a:t>mô</a:t>
            </a:r>
            <a:r>
              <a:rPr lang="en-US" sz="2000" dirty="0"/>
              <a:t> Contact, </a:t>
            </a:r>
            <a:r>
              <a:rPr lang="en-US" sz="2000" dirty="0" err="1"/>
              <a:t>là</a:t>
            </a:r>
            <a:r>
              <a:rPr lang="en-US" sz="2000" dirty="0"/>
              <a:t> </a:t>
            </a:r>
            <a:r>
              <a:rPr lang="en-US" sz="2000" dirty="0" err="1"/>
              <a:t>lớp</a:t>
            </a:r>
            <a:r>
              <a:rPr lang="en-US" sz="2000" dirty="0"/>
              <a:t> </a:t>
            </a:r>
            <a:r>
              <a:rPr lang="en-US" sz="2000" dirty="0" err="1"/>
              <a:t>mô</a:t>
            </a:r>
            <a:r>
              <a:rPr lang="en-US" sz="2000" dirty="0"/>
              <a:t> </a:t>
            </a:r>
            <a:r>
              <a:rPr lang="en-US" sz="2000" dirty="0" err="1"/>
              <a:t>hình</a:t>
            </a:r>
            <a:r>
              <a:rPr lang="en-US" sz="2000" dirty="0"/>
              <a:t> </a:t>
            </a:r>
            <a:r>
              <a:rPr lang="en-US" sz="2000" dirty="0" err="1"/>
              <a:t>dữ</a:t>
            </a:r>
            <a:r>
              <a:rPr lang="en-US" sz="2000" dirty="0"/>
              <a:t> </a:t>
            </a:r>
            <a:r>
              <a:rPr lang="en-US" sz="2000" dirty="0" err="1"/>
              <a:t>liệu</a:t>
            </a:r>
            <a:r>
              <a:rPr lang="en-US" sz="2000" dirty="0"/>
              <a:t> </a:t>
            </a:r>
            <a:r>
              <a:rPr lang="en-US" sz="2000" dirty="0" err="1"/>
              <a:t>từ</a:t>
            </a:r>
            <a:r>
              <a:rPr lang="en-US" sz="2000" dirty="0"/>
              <a:t> </a:t>
            </a:r>
            <a:r>
              <a:rPr lang="en-US" sz="2000" dirty="0" err="1"/>
              <a:t>bảng</a:t>
            </a:r>
            <a:r>
              <a:rPr lang="en-US" sz="2000" dirty="0"/>
              <a:t> Contact </a:t>
            </a:r>
            <a:r>
              <a:rPr lang="en-US" sz="2000" dirty="0" err="1"/>
              <a:t>của</a:t>
            </a:r>
            <a:r>
              <a:rPr lang="en-US" sz="2000" dirty="0"/>
              <a:t> CSDL </a:t>
            </a:r>
            <a:r>
              <a:rPr lang="en-US" sz="2000" dirty="0" err="1"/>
              <a:t>ContactDB.db</a:t>
            </a:r>
            <a:r>
              <a:rPr lang="en-US" sz="2000" dirty="0"/>
              <a:t>. </a:t>
            </a:r>
            <a:r>
              <a:rPr lang="en-US" sz="2000" dirty="0" err="1"/>
              <a:t>Tiếp</a:t>
            </a:r>
            <a:r>
              <a:rPr lang="en-US" sz="2000" dirty="0"/>
              <a:t> </a:t>
            </a:r>
            <a:r>
              <a:rPr lang="en-US" sz="2000" dirty="0" err="1"/>
              <a:t>theo</a:t>
            </a:r>
            <a:r>
              <a:rPr lang="en-US" sz="2000" dirty="0"/>
              <a:t>, </a:t>
            </a:r>
            <a:r>
              <a:rPr lang="en-US" sz="2000" dirty="0" err="1"/>
              <a:t>chúng</a:t>
            </a:r>
            <a:r>
              <a:rPr lang="en-US" sz="2000" dirty="0"/>
              <a:t> ta </a:t>
            </a:r>
            <a:r>
              <a:rPr lang="en-US" sz="2000" dirty="0" err="1"/>
              <a:t>tạo</a:t>
            </a:r>
            <a:r>
              <a:rPr lang="en-US" sz="2000" dirty="0"/>
              <a:t> </a:t>
            </a:r>
            <a:r>
              <a:rPr lang="en-US" sz="2000" dirty="0" err="1"/>
              <a:t>lớp</a:t>
            </a:r>
            <a:r>
              <a:rPr lang="en-US" sz="2000" dirty="0"/>
              <a:t> </a:t>
            </a:r>
            <a:r>
              <a:rPr lang="en-US" sz="2000" dirty="0" err="1"/>
              <a:t>xử</a:t>
            </a:r>
            <a:r>
              <a:rPr lang="en-US" sz="2000" dirty="0"/>
              <a:t> </a:t>
            </a:r>
            <a:r>
              <a:rPr lang="en-US" sz="2000" dirty="0" err="1"/>
              <a:t>lý</a:t>
            </a:r>
            <a:r>
              <a:rPr lang="en-US" sz="2000" dirty="0"/>
              <a:t> </a:t>
            </a:r>
            <a:r>
              <a:rPr lang="en-US" sz="2000" dirty="0" err="1"/>
              <a:t>các</a:t>
            </a:r>
            <a:r>
              <a:rPr lang="en-US" sz="2000" dirty="0"/>
              <a:t> </a:t>
            </a:r>
            <a:r>
              <a:rPr lang="en-US" sz="2000" dirty="0" err="1"/>
              <a:t>truy</a:t>
            </a:r>
            <a:r>
              <a:rPr lang="en-US" sz="2000" dirty="0"/>
              <a:t> </a:t>
            </a:r>
            <a:r>
              <a:rPr lang="en-US" sz="2000" dirty="0" err="1"/>
              <a:t>vấn</a:t>
            </a:r>
            <a:r>
              <a:rPr lang="en-US" sz="2000" dirty="0"/>
              <a:t> </a:t>
            </a:r>
            <a:r>
              <a:rPr lang="en-US" sz="2000" dirty="0" err="1"/>
              <a:t>dữ</a:t>
            </a:r>
            <a:r>
              <a:rPr lang="en-US" sz="2000" dirty="0"/>
              <a:t> </a:t>
            </a:r>
            <a:r>
              <a:rPr lang="en-US" sz="2000" dirty="0" err="1"/>
              <a:t>liệu</a:t>
            </a:r>
            <a:r>
              <a:rPr lang="en-US" sz="2000" dirty="0"/>
              <a:t>. </a:t>
            </a:r>
            <a:r>
              <a:rPr lang="en-US" sz="2000" dirty="0" err="1"/>
              <a:t>lớp</a:t>
            </a:r>
            <a:r>
              <a:rPr lang="en-US" sz="2000" dirty="0"/>
              <a:t> </a:t>
            </a:r>
            <a:r>
              <a:rPr lang="en-US" sz="2000" dirty="0" err="1"/>
              <a:t>xử</a:t>
            </a:r>
            <a:r>
              <a:rPr lang="en-US" sz="2000" dirty="0"/>
              <a:t> </a:t>
            </a:r>
            <a:r>
              <a:rPr lang="en-US" sz="2000" dirty="0" err="1"/>
              <a:t>lý</a:t>
            </a:r>
            <a:r>
              <a:rPr lang="en-US" sz="2000" dirty="0"/>
              <a:t> </a:t>
            </a:r>
            <a:r>
              <a:rPr lang="en-US" sz="2000" dirty="0" err="1"/>
              <a:t>dữ</a:t>
            </a:r>
            <a:r>
              <a:rPr lang="en-US" sz="2000" dirty="0"/>
              <a:t> </a:t>
            </a:r>
            <a:r>
              <a:rPr lang="en-US" sz="2000" dirty="0" err="1"/>
              <a:t>liệu</a:t>
            </a:r>
            <a:r>
              <a:rPr lang="en-US" sz="2000" dirty="0"/>
              <a:t>, </a:t>
            </a:r>
            <a:r>
              <a:rPr lang="en-US" sz="2000" dirty="0" err="1"/>
              <a:t>tên</a:t>
            </a:r>
            <a:r>
              <a:rPr lang="en-US" sz="2000" dirty="0"/>
              <a:t> </a:t>
            </a:r>
            <a:r>
              <a:rPr lang="en-US" sz="2000" dirty="0" err="1"/>
              <a:t>DatabaseManager</a:t>
            </a:r>
            <a:r>
              <a:rPr lang="en-US" sz="2000" dirty="0"/>
              <a:t>, </a:t>
            </a:r>
            <a:r>
              <a:rPr lang="en-US" sz="2000" dirty="0" err="1"/>
              <a:t>kế</a:t>
            </a:r>
            <a:r>
              <a:rPr lang="en-US" sz="2000" dirty="0"/>
              <a:t> </a:t>
            </a:r>
            <a:r>
              <a:rPr lang="en-US" sz="2000" dirty="0" err="1"/>
              <a:t>thừa</a:t>
            </a:r>
            <a:r>
              <a:rPr lang="en-US" sz="2000" dirty="0"/>
              <a:t> </a:t>
            </a:r>
            <a:r>
              <a:rPr lang="en-US" sz="2000" dirty="0" err="1"/>
              <a:t>lớp</a:t>
            </a:r>
            <a:r>
              <a:rPr lang="en-US" sz="2000" dirty="0"/>
              <a:t> </a:t>
            </a:r>
            <a:r>
              <a:rPr lang="en-US" sz="2000" dirty="0" err="1"/>
              <a:t>SQLiteOpenHelper</a:t>
            </a:r>
            <a:r>
              <a:rPr lang="en-US" sz="2000" dirty="0"/>
              <a:t>, </a:t>
            </a:r>
            <a:r>
              <a:rPr lang="en-US" sz="2000" dirty="0" err="1"/>
              <a:t>thực</a:t>
            </a:r>
            <a:r>
              <a:rPr lang="en-US" sz="2000" dirty="0"/>
              <a:t> </a:t>
            </a:r>
            <a:r>
              <a:rPr lang="en-US" sz="2000" dirty="0" err="1"/>
              <a:t>thi</a:t>
            </a:r>
            <a:r>
              <a:rPr lang="en-US" sz="2000" dirty="0"/>
              <a:t> </a:t>
            </a:r>
            <a:r>
              <a:rPr lang="en-US" sz="2000" dirty="0" err="1"/>
              <a:t>các</a:t>
            </a:r>
            <a:r>
              <a:rPr lang="en-US" sz="2000" dirty="0"/>
              <a:t> </a:t>
            </a:r>
            <a:r>
              <a:rPr lang="en-US" sz="2000" dirty="0" err="1"/>
              <a:t>phương</a:t>
            </a:r>
            <a:r>
              <a:rPr lang="en-US" sz="2000" dirty="0"/>
              <a:t> </a:t>
            </a:r>
            <a:r>
              <a:rPr lang="en-US" sz="2000" dirty="0" err="1"/>
              <a:t>thức</a:t>
            </a:r>
            <a:r>
              <a:rPr lang="en-US" sz="2000" dirty="0"/>
              <a:t> </a:t>
            </a:r>
            <a:r>
              <a:rPr lang="en-US" sz="2000" dirty="0" err="1"/>
              <a:t>onCreate</a:t>
            </a:r>
            <a:r>
              <a:rPr lang="en-US" sz="2000" dirty="0"/>
              <a:t>(), </a:t>
            </a:r>
            <a:r>
              <a:rPr lang="en-US" sz="2000" dirty="0" err="1"/>
              <a:t>onUpgrade</a:t>
            </a:r>
            <a:r>
              <a:rPr lang="en-US" sz="2000" dirty="0"/>
              <a:t>() </a:t>
            </a:r>
            <a:r>
              <a:rPr lang="en-US" sz="2000" dirty="0" err="1"/>
              <a:t>và</a:t>
            </a:r>
            <a:r>
              <a:rPr lang="en-US" sz="2000" dirty="0"/>
              <a:t> </a:t>
            </a:r>
            <a:r>
              <a:rPr lang="en-US" sz="2000" dirty="0" err="1"/>
              <a:t>các</a:t>
            </a:r>
            <a:r>
              <a:rPr lang="en-US" sz="2000" dirty="0"/>
              <a:t> </a:t>
            </a:r>
            <a:r>
              <a:rPr lang="en-US" sz="2000" dirty="0" err="1"/>
              <a:t>phương</a:t>
            </a:r>
            <a:r>
              <a:rPr lang="en-US" sz="2000" dirty="0"/>
              <a:t> </a:t>
            </a:r>
            <a:r>
              <a:rPr lang="en-US" sz="2000" dirty="0" err="1"/>
              <a:t>thức</a:t>
            </a:r>
            <a:r>
              <a:rPr lang="en-US" sz="2000" dirty="0"/>
              <a:t> </a:t>
            </a:r>
            <a:r>
              <a:rPr lang="en-US" sz="2000" dirty="0" err="1"/>
              <a:t>truy</a:t>
            </a:r>
            <a:r>
              <a:rPr lang="en-US" sz="2000" dirty="0"/>
              <a:t> </a:t>
            </a:r>
            <a:r>
              <a:rPr lang="en-US" sz="2000" dirty="0" err="1"/>
              <a:t>vấn</a:t>
            </a:r>
            <a:r>
              <a:rPr lang="en-US" sz="2000" dirty="0"/>
              <a:t> </a:t>
            </a:r>
            <a:r>
              <a:rPr lang="en-US" sz="2000" dirty="0" err="1"/>
              <a:t>dữ</a:t>
            </a:r>
            <a:r>
              <a:rPr lang="en-US" sz="2000" dirty="0"/>
              <a:t> </a:t>
            </a:r>
            <a:r>
              <a:rPr lang="en-US" sz="2000" dirty="0" err="1"/>
              <a:t>liệu</a:t>
            </a:r>
            <a:r>
              <a:rPr lang="en-US" sz="2000" dirty="0"/>
              <a:t> </a:t>
            </a:r>
            <a:r>
              <a:rPr lang="en-US" sz="2000" dirty="0" err="1"/>
              <a:t>như</a:t>
            </a:r>
            <a:r>
              <a:rPr lang="en-US" sz="2000" dirty="0"/>
              <a:t> </a:t>
            </a:r>
            <a:r>
              <a:rPr lang="en-US" sz="2000" dirty="0" err="1"/>
              <a:t>tạo</a:t>
            </a:r>
            <a:r>
              <a:rPr lang="en-US" sz="2000" dirty="0"/>
              <a:t> </a:t>
            </a:r>
            <a:r>
              <a:rPr lang="en-US" sz="2000" dirty="0" err="1"/>
              <a:t>bảng</a:t>
            </a:r>
            <a:r>
              <a:rPr lang="en-US" sz="2000" dirty="0"/>
              <a:t>, </a:t>
            </a:r>
            <a:r>
              <a:rPr lang="en-US" sz="2000" dirty="0" err="1"/>
              <a:t>hiển</a:t>
            </a:r>
            <a:r>
              <a:rPr lang="en-US" sz="2000" dirty="0"/>
              <a:t> </a:t>
            </a:r>
            <a:r>
              <a:rPr lang="en-US" sz="2000" dirty="0" err="1"/>
              <a:t>thị</a:t>
            </a:r>
            <a:r>
              <a:rPr lang="en-US" sz="2000" dirty="0"/>
              <a:t> </a:t>
            </a:r>
            <a:r>
              <a:rPr lang="en-US" sz="2000" dirty="0" err="1"/>
              <a:t>dữ</a:t>
            </a:r>
            <a:r>
              <a:rPr lang="en-US" sz="2000" dirty="0"/>
              <a:t> </a:t>
            </a:r>
            <a:r>
              <a:rPr lang="en-US" sz="2000" dirty="0" err="1"/>
              <a:t>liệu</a:t>
            </a:r>
            <a:r>
              <a:rPr lang="en-US" sz="2000" dirty="0"/>
              <a:t> </a:t>
            </a:r>
            <a:r>
              <a:rPr lang="en-US" sz="2000" dirty="0" err="1"/>
              <a:t>và</a:t>
            </a:r>
            <a:r>
              <a:rPr lang="en-US" sz="2000" dirty="0"/>
              <a:t> </a:t>
            </a:r>
            <a:r>
              <a:rPr lang="en-US" sz="2000" dirty="0" err="1"/>
              <a:t>thêm</a:t>
            </a:r>
            <a:r>
              <a:rPr lang="en-US" sz="2000" dirty="0"/>
              <a:t>, </a:t>
            </a:r>
            <a:r>
              <a:rPr lang="en-US" sz="2000" dirty="0" err="1"/>
              <a:t>xóa</a:t>
            </a:r>
            <a:r>
              <a:rPr lang="en-US" sz="2000" dirty="0"/>
              <a:t>, </a:t>
            </a:r>
            <a:r>
              <a:rPr lang="en-US" sz="2000" dirty="0" err="1"/>
              <a:t>sửa</a:t>
            </a:r>
            <a:r>
              <a:rPr lang="en-US" sz="2000" dirty="0"/>
              <a:t> </a:t>
            </a:r>
            <a:r>
              <a:rPr lang="en-US" sz="2000" dirty="0" err="1"/>
              <a:t>dữ</a:t>
            </a:r>
            <a:r>
              <a:rPr lang="en-US" sz="2000" dirty="0"/>
              <a:t> </a:t>
            </a:r>
            <a:r>
              <a:rPr lang="en-US" sz="2000" dirty="0" err="1"/>
              <a:t>liệu</a:t>
            </a:r>
            <a:r>
              <a:rPr lang="en-US" sz="2000" dirty="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73</a:t>
            </a:fld>
            <a:endParaRPr/>
          </a:p>
        </p:txBody>
      </p:sp>
    </p:spTree>
    <p:extLst>
      <p:ext uri="{BB962C8B-B14F-4D97-AF65-F5344CB8AC3E}">
        <p14:creationId xmlns:p14="http://schemas.microsoft.com/office/powerpoint/2010/main" val="17982831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74</a:t>
            </a:fld>
            <a:endParaRPr>
              <a:solidFill>
                <a:srgbClr val="7085AA"/>
              </a:solidFill>
            </a:endParaRPr>
          </a:p>
        </p:txBody>
      </p:sp>
      <p:sp>
        <p:nvSpPr>
          <p:cNvPr id="741" name="Google Shape;741;p19"/>
          <p:cNvSpPr txBox="1">
            <a:spLocks noGrp="1"/>
          </p:cNvSpPr>
          <p:nvPr>
            <p:ph type="ctrTitle" idx="4294967295"/>
          </p:nvPr>
        </p:nvSpPr>
        <p:spPr>
          <a:xfrm>
            <a:off x="0" y="578757"/>
            <a:ext cx="9144000"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en-US" sz="1400" dirty="0">
                <a:latin typeface="Times New Roman" panose="02020603050405020304" pitchFamily="18" charset="0"/>
                <a:cs typeface="Times New Roman" panose="02020603050405020304" pitchFamily="18" charset="0"/>
              </a:rPr>
              <a:t>package</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com.example.sqlitedatabase</a:t>
            </a:r>
            <a:r>
              <a:rPr lang="en-US" sz="1400" b="0" dirty="0" smtClean="0">
                <a:latin typeface="Times New Roman" panose="02020603050405020304" pitchFamily="18" charset="0"/>
                <a:cs typeface="Times New Roman" panose="02020603050405020304" pitchFamily="18" charset="0"/>
              </a:rPr>
              <a:t>;</a:t>
            </a: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import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android.annotation.SuppressLint</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import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android.content.Context</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import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android.database.Cursor</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import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android.database.sqlite.SQLiteDatabase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import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android.database.sqlite.SQLiteOpenHelper</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r>
            <a:br>
              <a:rPr lang="en-US" sz="1400" b="0" dirty="0" smtClean="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 class </a:t>
            </a:r>
            <a:r>
              <a:rPr lang="en-US" sz="1400" b="0" dirty="0" err="1">
                <a:latin typeface="Times New Roman" panose="02020603050405020304" pitchFamily="18" charset="0"/>
                <a:cs typeface="Times New Roman" panose="02020603050405020304" pitchFamily="18" charset="0"/>
              </a:rPr>
              <a:t>DatabaseManager</a:t>
            </a:r>
            <a:r>
              <a:rPr lang="en-US" sz="1400" b="0" dirty="0">
                <a:latin typeface="Times New Roman" panose="02020603050405020304" pitchFamily="18" charset="0"/>
                <a:cs typeface="Times New Roman" panose="02020603050405020304" pitchFamily="18" charset="0"/>
              </a:rPr>
              <a:t> extends </a:t>
            </a:r>
            <a:r>
              <a:rPr lang="en-US" sz="1400" b="0" dirty="0" err="1">
                <a:latin typeface="Times New Roman" panose="02020603050405020304" pitchFamily="18" charset="0"/>
                <a:cs typeface="Times New Roman" panose="02020603050405020304" pitchFamily="18" charset="0"/>
              </a:rPr>
              <a:t>SQLiteOpenHelper</a:t>
            </a: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Các</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biến</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mô</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tả</a:t>
            </a:r>
            <a:r>
              <a:rPr lang="en-US" sz="1400" b="0" dirty="0">
                <a:latin typeface="Times New Roman" panose="02020603050405020304" pitchFamily="18" charset="0"/>
                <a:cs typeface="Times New Roman" panose="02020603050405020304" pitchFamily="18" charset="0"/>
              </a:rPr>
              <a:t> CSDL</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private </a:t>
            </a:r>
            <a:r>
              <a:rPr lang="en-US" sz="1400" dirty="0">
                <a:latin typeface="Times New Roman" panose="02020603050405020304" pitchFamily="18" charset="0"/>
                <a:cs typeface="Times New Roman" panose="02020603050405020304" pitchFamily="18" charset="0"/>
              </a:rPr>
              <a:t>static final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databaseVersion</a:t>
            </a:r>
            <a:r>
              <a:rPr lang="en-US" sz="1400" dirty="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 1;</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private </a:t>
            </a:r>
            <a:r>
              <a:rPr lang="en-US" sz="1400" dirty="0">
                <a:latin typeface="Times New Roman" panose="02020603050405020304" pitchFamily="18" charset="0"/>
                <a:cs typeface="Times New Roman" panose="02020603050405020304" pitchFamily="18" charset="0"/>
              </a:rPr>
              <a:t>static final</a:t>
            </a:r>
            <a:r>
              <a:rPr lang="en-US" sz="1400" b="0" dirty="0">
                <a:latin typeface="Times New Roman" panose="02020603050405020304" pitchFamily="18" charset="0"/>
                <a:cs typeface="Times New Roman" panose="02020603050405020304" pitchFamily="18" charset="0"/>
              </a:rPr>
              <a:t> String </a:t>
            </a:r>
            <a:r>
              <a:rPr lang="en-US" sz="1400" dirty="0" err="1">
                <a:latin typeface="Times New Roman" panose="02020603050405020304" pitchFamily="18" charset="0"/>
                <a:cs typeface="Times New Roman" panose="02020603050405020304" pitchFamily="18" charset="0"/>
              </a:rPr>
              <a:t>databaseName</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ContactDB.db</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private </a:t>
            </a:r>
            <a:r>
              <a:rPr lang="en-US" sz="1400" dirty="0">
                <a:latin typeface="Times New Roman" panose="02020603050405020304" pitchFamily="18" charset="0"/>
                <a:cs typeface="Times New Roman" panose="02020603050405020304" pitchFamily="18" charset="0"/>
              </a:rPr>
              <a:t>static final </a:t>
            </a:r>
            <a:r>
              <a:rPr lang="en-US" sz="1400" b="0" dirty="0">
                <a:latin typeface="Times New Roman" panose="02020603050405020304" pitchFamily="18" charset="0"/>
                <a:cs typeface="Times New Roman" panose="02020603050405020304" pitchFamily="18" charset="0"/>
              </a:rPr>
              <a:t>String </a:t>
            </a:r>
            <a:r>
              <a:rPr lang="en-US" sz="1400" dirty="0" err="1">
                <a:latin typeface="Times New Roman" panose="02020603050405020304" pitchFamily="18" charset="0"/>
                <a:cs typeface="Times New Roman" panose="02020603050405020304" pitchFamily="18" charset="0"/>
              </a:rPr>
              <a:t>tableName</a:t>
            </a:r>
            <a:r>
              <a:rPr lang="en-US" sz="1400" dirty="0">
                <a:latin typeface="Times New Roman" panose="02020603050405020304" pitchFamily="18" charset="0"/>
                <a:cs typeface="Times New Roman" panose="02020603050405020304" pitchFamily="18" charset="0"/>
              </a:rPr>
              <a:t> = "Contacts"</a:t>
            </a:r>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private </a:t>
            </a:r>
            <a:r>
              <a:rPr lang="en-US" sz="1400" dirty="0">
                <a:latin typeface="Times New Roman" panose="02020603050405020304" pitchFamily="18" charset="0"/>
                <a:cs typeface="Times New Roman" panose="02020603050405020304" pitchFamily="18" charset="0"/>
              </a:rPr>
              <a:t>static final</a:t>
            </a:r>
            <a:r>
              <a:rPr lang="en-US" sz="1400" b="0" dirty="0">
                <a:latin typeface="Times New Roman" panose="02020603050405020304" pitchFamily="18" charset="0"/>
                <a:cs typeface="Times New Roman" panose="02020603050405020304" pitchFamily="18" charset="0"/>
              </a:rPr>
              <a:t> String </a:t>
            </a:r>
            <a:r>
              <a:rPr lang="en-US" sz="1400" dirty="0" err="1">
                <a:latin typeface="Times New Roman" panose="02020603050405020304" pitchFamily="18" charset="0"/>
                <a:cs typeface="Times New Roman" panose="02020603050405020304" pitchFamily="18" charset="0"/>
              </a:rPr>
              <a:t>columnID</a:t>
            </a:r>
            <a:r>
              <a:rPr lang="en-US" sz="1400" dirty="0">
                <a:latin typeface="Times New Roman" panose="02020603050405020304" pitchFamily="18" charset="0"/>
                <a:cs typeface="Times New Roman" panose="02020603050405020304" pitchFamily="18" charset="0"/>
              </a:rPr>
              <a:t> = "Id";</a:t>
            </a:r>
            <a:br>
              <a:rPr lang="en-US" sz="140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private </a:t>
            </a:r>
            <a:r>
              <a:rPr lang="en-US" sz="1400" dirty="0">
                <a:latin typeface="Times New Roman" panose="02020603050405020304" pitchFamily="18" charset="0"/>
                <a:cs typeface="Times New Roman" panose="02020603050405020304" pitchFamily="18" charset="0"/>
              </a:rPr>
              <a:t>static final </a:t>
            </a:r>
            <a:r>
              <a:rPr lang="en-US" sz="1400" b="0" dirty="0">
                <a:latin typeface="Times New Roman" panose="02020603050405020304" pitchFamily="18" charset="0"/>
                <a:cs typeface="Times New Roman" panose="02020603050405020304" pitchFamily="18" charset="0"/>
              </a:rPr>
              <a:t>String </a:t>
            </a:r>
            <a:r>
              <a:rPr lang="en-US" sz="1400" dirty="0" err="1">
                <a:latin typeface="Times New Roman" panose="02020603050405020304" pitchFamily="18" charset="0"/>
                <a:cs typeface="Times New Roman" panose="02020603050405020304" pitchFamily="18" charset="0"/>
              </a:rPr>
              <a:t>columnName</a:t>
            </a:r>
            <a:r>
              <a:rPr lang="en-US" sz="1400" dirty="0">
                <a:latin typeface="Times New Roman" panose="02020603050405020304" pitchFamily="18" charset="0"/>
                <a:cs typeface="Times New Roman" panose="02020603050405020304" pitchFamily="18" charset="0"/>
              </a:rPr>
              <a:t> = "Name";</a:t>
            </a:r>
            <a:br>
              <a:rPr lang="en-US" sz="140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private </a:t>
            </a:r>
            <a:r>
              <a:rPr lang="en-US" sz="1400" dirty="0">
                <a:latin typeface="Times New Roman" panose="02020603050405020304" pitchFamily="18" charset="0"/>
                <a:cs typeface="Times New Roman" panose="02020603050405020304" pitchFamily="18" charset="0"/>
              </a:rPr>
              <a:t>static final</a:t>
            </a:r>
            <a:r>
              <a:rPr lang="en-US" sz="1400" b="0" dirty="0">
                <a:latin typeface="Times New Roman" panose="02020603050405020304" pitchFamily="18" charset="0"/>
                <a:cs typeface="Times New Roman" panose="02020603050405020304" pitchFamily="18" charset="0"/>
              </a:rPr>
              <a:t> String </a:t>
            </a:r>
            <a:r>
              <a:rPr lang="en-US" sz="1400" dirty="0" err="1">
                <a:latin typeface="Times New Roman" panose="02020603050405020304" pitchFamily="18" charset="0"/>
                <a:cs typeface="Times New Roman" panose="02020603050405020304" pitchFamily="18" charset="0"/>
              </a:rPr>
              <a:t>columnPhone</a:t>
            </a:r>
            <a:r>
              <a:rPr lang="en-US" sz="1400" dirty="0">
                <a:latin typeface="Times New Roman" panose="02020603050405020304" pitchFamily="18" charset="0"/>
                <a:cs typeface="Times New Roman" panose="02020603050405020304" pitchFamily="18" charset="0"/>
              </a:rPr>
              <a:t> = "Phone";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DatabaseManager</a:t>
            </a:r>
            <a:r>
              <a:rPr lang="en-US" sz="1400" b="0" dirty="0">
                <a:latin typeface="Times New Roman" panose="02020603050405020304" pitchFamily="18" charset="0"/>
                <a:cs typeface="Times New Roman" panose="02020603050405020304" pitchFamily="18" charset="0"/>
              </a:rPr>
              <a:t>(Context </a:t>
            </a:r>
            <a:r>
              <a:rPr lang="en-US" sz="1400" b="0" dirty="0" err="1">
                <a:latin typeface="Times New Roman" panose="02020603050405020304" pitchFamily="18" charset="0"/>
                <a:cs typeface="Times New Roman" panose="02020603050405020304" pitchFamily="18" charset="0"/>
              </a:rPr>
              <a:t>context</a:t>
            </a:r>
            <a:r>
              <a:rPr lang="en-US" sz="1400" b="0" dirty="0">
                <a:latin typeface="Times New Roman" panose="02020603050405020304" pitchFamily="18" charset="0"/>
                <a:cs typeface="Times New Roman" panose="02020603050405020304" pitchFamily="18" charset="0"/>
              </a:rPr>
              <a:t>, String name, </a:t>
            </a:r>
            <a:r>
              <a:rPr lang="en-US" sz="1400" b="0" dirty="0" err="1">
                <a:latin typeface="Times New Roman" panose="02020603050405020304" pitchFamily="18" charset="0"/>
                <a:cs typeface="Times New Roman" panose="02020603050405020304" pitchFamily="18" charset="0"/>
              </a:rPr>
              <a:t>SQLiteDatabase.CursorFactory</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cursorFactory</a:t>
            </a:r>
            <a:r>
              <a:rPr lang="en-US" sz="1400" b="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int</a:t>
            </a:r>
            <a:r>
              <a:rPr lang="en-US" sz="1400" b="0" dirty="0">
                <a:latin typeface="Times New Roman" panose="02020603050405020304" pitchFamily="18" charset="0"/>
                <a:cs typeface="Times New Roman" panose="02020603050405020304" pitchFamily="18" charset="0"/>
              </a:rPr>
              <a:t> version){</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super</a:t>
            </a:r>
            <a:r>
              <a:rPr lang="en-US" sz="1400" b="0" dirty="0" smtClean="0">
                <a:latin typeface="Times New Roman" panose="02020603050405020304" pitchFamily="18" charset="0"/>
                <a:cs typeface="Times New Roman" panose="02020603050405020304" pitchFamily="18" charset="0"/>
              </a:rPr>
              <a:t>(context</a:t>
            </a:r>
            <a:r>
              <a:rPr lang="en-US" sz="1400" b="0" dirty="0">
                <a:latin typeface="Times New Roman" panose="02020603050405020304" pitchFamily="18" charset="0"/>
                <a:cs typeface="Times New Roman" panose="02020603050405020304" pitchFamily="18" charset="0"/>
              </a:rPr>
              <a:t>, name, </a:t>
            </a:r>
            <a:r>
              <a:rPr lang="en-US" sz="1400" b="0" dirty="0" err="1">
                <a:latin typeface="Times New Roman" panose="02020603050405020304" pitchFamily="18" charset="0"/>
                <a:cs typeface="Times New Roman" panose="02020603050405020304" pitchFamily="18" charset="0"/>
              </a:rPr>
              <a:t>cursorFactory</a:t>
            </a:r>
            <a:r>
              <a:rPr lang="en-US" sz="1400" b="0" dirty="0">
                <a:latin typeface="Times New Roman" panose="02020603050405020304" pitchFamily="18" charset="0"/>
                <a:cs typeface="Times New Roman" panose="02020603050405020304" pitchFamily="18" charset="0"/>
              </a:rPr>
              <a:t>, version);</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0355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75</a:t>
            </a:fld>
            <a:endParaRPr>
              <a:solidFill>
                <a:srgbClr val="7085AA"/>
              </a:solidFill>
            </a:endParaRPr>
          </a:p>
        </p:txBody>
      </p:sp>
      <p:sp>
        <p:nvSpPr>
          <p:cNvPr id="741" name="Google Shape;741;p19"/>
          <p:cNvSpPr txBox="1">
            <a:spLocks noGrp="1"/>
          </p:cNvSpPr>
          <p:nvPr>
            <p:ph type="ctrTitle" idx="4294967295"/>
          </p:nvPr>
        </p:nvSpPr>
        <p:spPr>
          <a:xfrm>
            <a:off x="0" y="578757"/>
            <a:ext cx="9144000"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en-US" sz="1400" b="0" dirty="0" smtClean="0">
                <a:latin typeface="Times New Roman" panose="02020603050405020304" pitchFamily="18" charset="0"/>
                <a:cs typeface="Times New Roman" panose="02020603050405020304" pitchFamily="18" charset="0"/>
              </a:rPr>
              <a:t>@Override</a:t>
            </a:r>
            <a:br>
              <a:rPr lang="en-US" sz="1400" b="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public void </a:t>
            </a:r>
            <a:r>
              <a:rPr lang="en-US" sz="1400" b="0" dirty="0" err="1" smtClean="0">
                <a:latin typeface="Times New Roman" panose="02020603050405020304" pitchFamily="18" charset="0"/>
                <a:cs typeface="Times New Roman" panose="02020603050405020304" pitchFamily="18" charset="0"/>
              </a:rPr>
              <a:t>onCreate</a:t>
            </a:r>
            <a:r>
              <a:rPr lang="en-US" sz="1400" b="0" dirty="0" smtClean="0">
                <a:latin typeface="Times New Roman" panose="02020603050405020304" pitchFamily="18" charset="0"/>
                <a:cs typeface="Times New Roman" panose="02020603050405020304" pitchFamily="18" charset="0"/>
              </a:rPr>
              <a:t>(</a:t>
            </a:r>
            <a:r>
              <a:rPr lang="en-US" sz="1400" b="0" dirty="0" err="1" smtClean="0">
                <a:latin typeface="Times New Roman" panose="02020603050405020304" pitchFamily="18" charset="0"/>
                <a:cs typeface="Times New Roman" panose="02020603050405020304" pitchFamily="18" charset="0"/>
              </a:rPr>
              <a:t>SQLiteDatabase</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db</a:t>
            </a:r>
            <a:r>
              <a:rPr lang="en-US" sz="1400" b="0" dirty="0" smtClean="0">
                <a:latin typeface="Times New Roman" panose="02020603050405020304" pitchFamily="18" charset="0"/>
                <a:cs typeface="Times New Roman" panose="02020603050405020304" pitchFamily="18" charset="0"/>
              </a:rPr>
              <a:t>)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a:t>
            </a:r>
            <a:r>
              <a:rPr lang="en-US" sz="1400" b="0" dirty="0" err="1" smtClean="0">
                <a:latin typeface="Times New Roman" panose="02020603050405020304" pitchFamily="18" charset="0"/>
                <a:cs typeface="Times New Roman" panose="02020603050405020304" pitchFamily="18" charset="0"/>
              </a:rPr>
              <a:t>Chuỗi</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lệnh</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truy</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vấn</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tạo</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bảng</a:t>
            </a:r>
            <a:r>
              <a:rPr lang="en-US" sz="1400" b="0" dirty="0" smtClean="0">
                <a:latin typeface="Times New Roman" panose="02020603050405020304" pitchFamily="18" charset="0"/>
                <a:cs typeface="Times New Roman" panose="02020603050405020304" pitchFamily="18" charset="0"/>
              </a:rPr>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String </a:t>
            </a:r>
            <a:r>
              <a:rPr lang="en-US" sz="1400" b="0" dirty="0" err="1" smtClean="0">
                <a:latin typeface="Times New Roman" panose="02020603050405020304" pitchFamily="18" charset="0"/>
                <a:cs typeface="Times New Roman" panose="02020603050405020304" pitchFamily="18" charset="0"/>
              </a:rPr>
              <a:t>createContactsTable</a:t>
            </a:r>
            <a:r>
              <a:rPr lang="en-US" sz="1400" b="0" dirty="0" smtClean="0">
                <a:latin typeface="Times New Roman" panose="02020603050405020304" pitchFamily="18" charset="0"/>
                <a:cs typeface="Times New Roman" panose="02020603050405020304" pitchFamily="18" charset="0"/>
              </a:rPr>
              <a:t> = </a:t>
            </a:r>
            <a:r>
              <a:rPr lang="en-US" sz="1400" dirty="0" smtClean="0">
                <a:latin typeface="Times New Roman" panose="02020603050405020304" pitchFamily="18" charset="0"/>
                <a:cs typeface="Times New Roman" panose="02020603050405020304" pitchFamily="18" charset="0"/>
              </a:rPr>
              <a:t>"create table " + </a:t>
            </a:r>
            <a:r>
              <a:rPr lang="en-US" sz="1400" dirty="0" err="1" smtClean="0">
                <a:latin typeface="Times New Roman" panose="02020603050405020304" pitchFamily="18" charset="0"/>
                <a:cs typeface="Times New Roman" panose="02020603050405020304" pitchFamily="18" charset="0"/>
              </a:rPr>
              <a:t>tableName</a:t>
            </a:r>
            <a:r>
              <a:rPr lang="en-US" sz="1400" dirty="0" smtClean="0">
                <a:latin typeface="Times New Roman" panose="02020603050405020304" pitchFamily="18" charset="0"/>
                <a:cs typeface="Times New Roman" panose="02020603050405020304" pitchFamily="18" charset="0"/>
              </a:rPr>
              <a:t> + "("</a:t>
            </a:r>
            <a:br>
              <a:rPr lang="en-US" sz="14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		+ </a:t>
            </a:r>
            <a:r>
              <a:rPr lang="en-US" sz="1400" dirty="0" err="1" smtClean="0">
                <a:latin typeface="Times New Roman" panose="02020603050405020304" pitchFamily="18" charset="0"/>
                <a:cs typeface="Times New Roman" panose="02020603050405020304" pitchFamily="18" charset="0"/>
              </a:rPr>
              <a:t>columnID</a:t>
            </a:r>
            <a:r>
              <a:rPr lang="en-US" sz="1400" dirty="0" smtClean="0">
                <a:latin typeface="Times New Roman" panose="02020603050405020304" pitchFamily="18" charset="0"/>
                <a:cs typeface="Times New Roman" panose="02020603050405020304" pitchFamily="18" charset="0"/>
              </a:rPr>
              <a:t> + " integer primary key,"</a:t>
            </a:r>
            <a:br>
              <a:rPr lang="en-US" sz="14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		+ </a:t>
            </a:r>
            <a:r>
              <a:rPr lang="en-US" sz="1400" dirty="0" err="1" smtClean="0">
                <a:latin typeface="Times New Roman" panose="02020603050405020304" pitchFamily="18" charset="0"/>
                <a:cs typeface="Times New Roman" panose="02020603050405020304" pitchFamily="18" charset="0"/>
              </a:rPr>
              <a:t>columnName</a:t>
            </a:r>
            <a:r>
              <a:rPr lang="en-US" sz="1400" dirty="0" smtClean="0">
                <a:latin typeface="Times New Roman" panose="02020603050405020304" pitchFamily="18" charset="0"/>
                <a:cs typeface="Times New Roman" panose="02020603050405020304" pitchFamily="18" charset="0"/>
              </a:rPr>
              <a:t> + " text,"</a:t>
            </a:r>
            <a:br>
              <a:rPr lang="en-US" sz="14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		+ </a:t>
            </a:r>
            <a:r>
              <a:rPr lang="en-US" sz="1400" dirty="0" err="1" smtClean="0">
                <a:latin typeface="Times New Roman" panose="02020603050405020304" pitchFamily="18" charset="0"/>
                <a:cs typeface="Times New Roman" panose="02020603050405020304" pitchFamily="18" charset="0"/>
              </a:rPr>
              <a:t>columnPhone</a:t>
            </a:r>
            <a:r>
              <a:rPr lang="en-US" sz="1400" dirty="0" smtClean="0">
                <a:latin typeface="Times New Roman" panose="02020603050405020304" pitchFamily="18" charset="0"/>
                <a:cs typeface="Times New Roman" panose="02020603050405020304" pitchFamily="18" charset="0"/>
              </a:rPr>
              <a:t> + " text)";</a:t>
            </a:r>
            <a:br>
              <a:rPr lang="en-US" sz="140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Thực</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thi</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truy</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vấn</a:t>
            </a:r>
            <a:r>
              <a:rPr lang="en-US" sz="1400" b="0" dirty="0" smtClean="0">
                <a:latin typeface="Times New Roman" panose="02020603050405020304" pitchFamily="18" charset="0"/>
                <a:cs typeface="Times New Roman" panose="02020603050405020304" pitchFamily="18" charset="0"/>
              </a:rPr>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db.execSQL</a:t>
            </a:r>
            <a:r>
              <a:rPr lang="en-US" sz="1400" b="0" dirty="0" smtClean="0">
                <a:latin typeface="Times New Roman" panose="02020603050405020304" pitchFamily="18" charset="0"/>
                <a:cs typeface="Times New Roman" panose="02020603050405020304" pitchFamily="18" charset="0"/>
              </a:rPr>
              <a:t>(</a:t>
            </a:r>
            <a:r>
              <a:rPr lang="en-US" sz="1400" b="0" dirty="0" err="1" smtClean="0">
                <a:latin typeface="Times New Roman" panose="02020603050405020304" pitchFamily="18" charset="0"/>
                <a:cs typeface="Times New Roman" panose="02020603050405020304" pitchFamily="18" charset="0"/>
              </a:rPr>
              <a:t>createContactsTable</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@Override</a:t>
            </a:r>
            <a:br>
              <a:rPr lang="en-US" sz="1400" b="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public void </a:t>
            </a:r>
            <a:r>
              <a:rPr lang="en-US" sz="1400" b="0" dirty="0" err="1" smtClean="0">
                <a:latin typeface="Times New Roman" panose="02020603050405020304" pitchFamily="18" charset="0"/>
                <a:cs typeface="Times New Roman" panose="02020603050405020304" pitchFamily="18" charset="0"/>
              </a:rPr>
              <a:t>onUpgrade</a:t>
            </a:r>
            <a:r>
              <a:rPr lang="en-US" sz="1400" b="0" dirty="0" smtClean="0">
                <a:latin typeface="Times New Roman" panose="02020603050405020304" pitchFamily="18" charset="0"/>
                <a:cs typeface="Times New Roman" panose="02020603050405020304" pitchFamily="18" charset="0"/>
              </a:rPr>
              <a:t>(</a:t>
            </a:r>
            <a:r>
              <a:rPr lang="en-US" sz="1400" b="0" dirty="0" err="1" smtClean="0">
                <a:latin typeface="Times New Roman" panose="02020603050405020304" pitchFamily="18" charset="0"/>
                <a:cs typeface="Times New Roman" panose="02020603050405020304" pitchFamily="18" charset="0"/>
              </a:rPr>
              <a:t>SQLiteDatabase</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db</a:t>
            </a:r>
            <a:r>
              <a:rPr lang="en-US" sz="1400" b="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int</a:t>
            </a:r>
            <a:r>
              <a:rPr lang="en-US" sz="140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oldVersion</a:t>
            </a:r>
            <a:r>
              <a:rPr lang="en-US" sz="1400" b="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int</a:t>
            </a:r>
            <a:r>
              <a:rPr lang="en-US" sz="140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newVersion</a:t>
            </a:r>
            <a:r>
              <a:rPr lang="en-US" sz="1400" b="0" dirty="0" smtClean="0">
                <a:latin typeface="Times New Roman" panose="02020603050405020304" pitchFamily="18" charset="0"/>
                <a:cs typeface="Times New Roman" panose="02020603050405020304" pitchFamily="18" charset="0"/>
              </a:rPr>
              <a:t>)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a:t>
            </a:r>
            <a:r>
              <a:rPr lang="en-US" sz="1400" b="0" dirty="0" err="1" smtClean="0">
                <a:latin typeface="Times New Roman" panose="02020603050405020304" pitchFamily="18" charset="0"/>
                <a:cs typeface="Times New Roman" panose="02020603050405020304" pitchFamily="18" charset="0"/>
              </a:rPr>
              <a:t>Xóa</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bảng</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nếu</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tồn</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tại</a:t>
            </a:r>
            <a:r>
              <a:rPr lang="en-US" sz="1400" b="0" dirty="0" smtClean="0">
                <a:latin typeface="Times New Roman" panose="02020603050405020304" pitchFamily="18" charset="0"/>
                <a:cs typeface="Times New Roman" panose="02020603050405020304" pitchFamily="18" charset="0"/>
              </a:rPr>
              <a:t/>
            </a:r>
            <a:br>
              <a:rPr lang="en-US" sz="1400" b="0" dirty="0" smtClean="0">
                <a:latin typeface="Times New Roman" panose="02020603050405020304" pitchFamily="18" charset="0"/>
                <a:cs typeface="Times New Roman" panose="02020603050405020304" pitchFamily="18" charset="0"/>
              </a:rPr>
            </a:br>
            <a:r>
              <a:rPr lang="en-US" sz="1400" b="0" dirty="0" err="1" smtClean="0">
                <a:latin typeface="Times New Roman" panose="02020603050405020304" pitchFamily="18" charset="0"/>
                <a:cs typeface="Times New Roman" panose="02020603050405020304" pitchFamily="18" charset="0"/>
              </a:rPr>
              <a:t>db.execSQL</a:t>
            </a:r>
            <a:r>
              <a:rPr lang="en-US" sz="1400" b="0"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drop table if exists </a:t>
            </a:r>
            <a:r>
              <a:rPr lang="en-US" sz="1400" b="0" dirty="0" smtClean="0">
                <a:latin typeface="Times New Roman" panose="02020603050405020304" pitchFamily="18" charset="0"/>
                <a:cs typeface="Times New Roman" panose="02020603050405020304" pitchFamily="18" charset="0"/>
              </a:rPr>
              <a:t>" + </a:t>
            </a:r>
            <a:r>
              <a:rPr lang="en-US" sz="1400" dirty="0" err="1" smtClean="0">
                <a:latin typeface="Times New Roman" panose="02020603050405020304" pitchFamily="18" charset="0"/>
                <a:cs typeface="Times New Roman" panose="02020603050405020304" pitchFamily="18" charset="0"/>
              </a:rPr>
              <a:t>tableName</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a:t>
            </a:r>
            <a:r>
              <a:rPr lang="en-US" sz="1400" b="0" dirty="0" err="1" smtClean="0">
                <a:latin typeface="Times New Roman" panose="02020603050405020304" pitchFamily="18" charset="0"/>
                <a:cs typeface="Times New Roman" panose="02020603050405020304" pitchFamily="18" charset="0"/>
              </a:rPr>
              <a:t>Tạo</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bảng</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mới</a:t>
            </a:r>
            <a:r>
              <a:rPr lang="en-US" sz="1400" b="0" dirty="0" smtClean="0">
                <a:latin typeface="Times New Roman" panose="02020603050405020304" pitchFamily="18" charset="0"/>
                <a:cs typeface="Times New Roman" panose="02020603050405020304" pitchFamily="18" charset="0"/>
              </a:rPr>
              <a:t/>
            </a:r>
            <a:br>
              <a:rPr lang="en-US" sz="1400" b="0" dirty="0" smtClean="0">
                <a:latin typeface="Times New Roman" panose="02020603050405020304" pitchFamily="18" charset="0"/>
                <a:cs typeface="Times New Roman" panose="02020603050405020304" pitchFamily="18" charset="0"/>
              </a:rPr>
            </a:br>
            <a:r>
              <a:rPr lang="en-US" sz="1400" b="0" dirty="0" err="1" smtClean="0">
                <a:latin typeface="Times New Roman" panose="02020603050405020304" pitchFamily="18" charset="0"/>
                <a:cs typeface="Times New Roman" panose="02020603050405020304" pitchFamily="18" charset="0"/>
              </a:rPr>
              <a:t>onCreate</a:t>
            </a:r>
            <a:r>
              <a:rPr lang="en-US" sz="1400" b="0" dirty="0" smtClean="0">
                <a:latin typeface="Times New Roman" panose="02020603050405020304" pitchFamily="18" charset="0"/>
                <a:cs typeface="Times New Roman" panose="02020603050405020304" pitchFamily="18" charset="0"/>
              </a:rPr>
              <a:t>(</a:t>
            </a:r>
            <a:r>
              <a:rPr lang="en-US" sz="1400" b="0" dirty="0" err="1" smtClean="0">
                <a:latin typeface="Times New Roman" panose="02020603050405020304" pitchFamily="18" charset="0"/>
                <a:cs typeface="Times New Roman" panose="02020603050405020304" pitchFamily="18" charset="0"/>
              </a:rPr>
              <a:t>db</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a:t>
            </a: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7457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buNone/>
            </a:pPr>
            <a:r>
              <a:rPr lang="en" dirty="0" smtClean="0"/>
              <a:t>3.3 </a:t>
            </a:r>
            <a:r>
              <a:rPr lang="en-US" dirty="0"/>
              <a:t>TRUY VẤN DỮ </a:t>
            </a:r>
            <a:r>
              <a:rPr lang="en-US" dirty="0" smtClean="0"/>
              <a:t>LIỆU</a:t>
            </a:r>
          </a:p>
          <a:p>
            <a:pPr marL="0" lvl="0" indent="0">
              <a:buNone/>
            </a:pPr>
            <a:r>
              <a:rPr lang="en-US" dirty="0" smtClean="0"/>
              <a:t>TRONG SQLITE </a:t>
            </a:r>
            <a:r>
              <a:rPr lang="en-US" dirty="0"/>
              <a:t>TRÊN ANDROID</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FFFFFF"/>
                </a:solidFill>
              </a:rPr>
              <a:pPr/>
              <a:t>76</a:t>
            </a:fld>
            <a:endParaRPr>
              <a:solidFill>
                <a:srgbClr val="FFFFFF"/>
              </a:solidFill>
            </a:endParaRPr>
          </a:p>
        </p:txBody>
      </p:sp>
    </p:spTree>
    <p:extLst>
      <p:ext uri="{BB962C8B-B14F-4D97-AF65-F5344CB8AC3E}">
        <p14:creationId xmlns:p14="http://schemas.microsoft.com/office/powerpoint/2010/main" val="1000172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TRUY VẤN DỮ LIỆU TRONG SQLITE TRÊN ANDROID</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en-US" sz="2000" dirty="0" err="1"/>
              <a:t>Để</a:t>
            </a:r>
            <a:r>
              <a:rPr lang="en-US" sz="2000" dirty="0"/>
              <a:t> </a:t>
            </a:r>
            <a:r>
              <a:rPr lang="en-US" sz="2000" dirty="0" err="1"/>
              <a:t>truy</a:t>
            </a:r>
            <a:r>
              <a:rPr lang="en-US" sz="2000" dirty="0"/>
              <a:t> </a:t>
            </a:r>
            <a:r>
              <a:rPr lang="en-US" sz="2000" dirty="0" err="1"/>
              <a:t>vấn</a:t>
            </a:r>
            <a:r>
              <a:rPr lang="en-US" sz="2000" dirty="0"/>
              <a:t> </a:t>
            </a:r>
            <a:r>
              <a:rPr lang="en-US" sz="2000" dirty="0" err="1"/>
              <a:t>dữ</a:t>
            </a:r>
            <a:r>
              <a:rPr lang="en-US" sz="2000" dirty="0"/>
              <a:t> </a:t>
            </a:r>
            <a:r>
              <a:rPr lang="en-US" sz="2000" dirty="0" err="1"/>
              <a:t>liệu</a:t>
            </a:r>
            <a:r>
              <a:rPr lang="en-US" sz="2000" dirty="0"/>
              <a:t> </a:t>
            </a:r>
            <a:r>
              <a:rPr lang="en-US" sz="2000" dirty="0" err="1"/>
              <a:t>trong</a:t>
            </a:r>
            <a:r>
              <a:rPr lang="en-US" sz="2000" dirty="0"/>
              <a:t> </a:t>
            </a:r>
            <a:r>
              <a:rPr lang="en-US" sz="2000" dirty="0" err="1"/>
              <a:t>sQLite</a:t>
            </a:r>
            <a:r>
              <a:rPr lang="en-US" sz="2000" dirty="0"/>
              <a:t> ta </a:t>
            </a:r>
            <a:r>
              <a:rPr lang="en-US" sz="2000" dirty="0" err="1"/>
              <a:t>có</a:t>
            </a:r>
            <a:r>
              <a:rPr lang="en-US" sz="2000" dirty="0"/>
              <a:t> </a:t>
            </a:r>
            <a:r>
              <a:rPr lang="en-US" sz="2000" dirty="0" err="1"/>
              <a:t>thể</a:t>
            </a:r>
            <a:r>
              <a:rPr lang="en-US" sz="2000" dirty="0"/>
              <a:t> </a:t>
            </a:r>
            <a:r>
              <a:rPr lang="en-US" sz="2000" dirty="0" err="1"/>
              <a:t>sử</a:t>
            </a:r>
            <a:r>
              <a:rPr lang="en-US" sz="2000" dirty="0"/>
              <a:t> </a:t>
            </a:r>
            <a:r>
              <a:rPr lang="en-US" sz="2000" dirty="0" err="1"/>
              <a:t>dụng</a:t>
            </a:r>
            <a:r>
              <a:rPr lang="en-US" sz="2000" dirty="0"/>
              <a:t> </a:t>
            </a:r>
            <a:r>
              <a:rPr lang="en-US" sz="2000" dirty="0" err="1"/>
              <a:t>một</a:t>
            </a:r>
            <a:r>
              <a:rPr lang="en-US" sz="2000" dirty="0"/>
              <a:t> </a:t>
            </a:r>
            <a:r>
              <a:rPr lang="en-US" sz="2000" dirty="0" err="1"/>
              <a:t>trong</a:t>
            </a:r>
            <a:r>
              <a:rPr lang="en-US" sz="2000" dirty="0"/>
              <a:t> </a:t>
            </a:r>
            <a:r>
              <a:rPr lang="en-US" sz="2000" dirty="0" err="1"/>
              <a:t>hai</a:t>
            </a:r>
            <a:r>
              <a:rPr lang="en-US" sz="2000" dirty="0"/>
              <a:t> </a:t>
            </a:r>
            <a:r>
              <a:rPr lang="en-US" sz="2000" dirty="0" err="1"/>
              <a:t>phương</a:t>
            </a:r>
            <a:r>
              <a:rPr lang="en-US" sz="2000" dirty="0"/>
              <a:t> </a:t>
            </a:r>
            <a:r>
              <a:rPr lang="en-US" sz="2000" dirty="0" err="1"/>
              <a:t>thức</a:t>
            </a:r>
            <a:r>
              <a:rPr lang="en-US" sz="2000" dirty="0"/>
              <a:t> </a:t>
            </a:r>
            <a:r>
              <a:rPr lang="en-US" sz="2000" dirty="0" err="1"/>
              <a:t>của</a:t>
            </a:r>
            <a:r>
              <a:rPr lang="en-US" sz="2000" dirty="0"/>
              <a:t> </a:t>
            </a:r>
            <a:r>
              <a:rPr lang="en-US" sz="2000" dirty="0" err="1"/>
              <a:t>lớp</a:t>
            </a:r>
            <a:r>
              <a:rPr lang="en-US" sz="2000" dirty="0"/>
              <a:t> </a:t>
            </a:r>
            <a:r>
              <a:rPr lang="en-US" sz="2000" dirty="0" err="1"/>
              <a:t>SQLiteDatabase</a:t>
            </a:r>
            <a:r>
              <a:rPr lang="en-US" sz="2000" dirty="0"/>
              <a:t> </a:t>
            </a:r>
            <a:r>
              <a:rPr lang="en-US" sz="2000" dirty="0" err="1"/>
              <a:t>như</a:t>
            </a:r>
            <a:r>
              <a:rPr lang="en-US" sz="2000" dirty="0"/>
              <a:t> </a:t>
            </a:r>
            <a:r>
              <a:rPr lang="en-US" sz="2000" dirty="0" err="1"/>
              <a:t>sau</a:t>
            </a:r>
            <a:r>
              <a:rPr lang="en-US" sz="2000" dirty="0"/>
              <a:t>:</a:t>
            </a:r>
          </a:p>
          <a:p>
            <a:pPr algn="just">
              <a:buFontTx/>
              <a:buChar char="-"/>
            </a:pPr>
            <a:r>
              <a:rPr lang="en-US" sz="2000" dirty="0" err="1" smtClean="0"/>
              <a:t>Phương</a:t>
            </a:r>
            <a:r>
              <a:rPr lang="en-US" sz="2000" dirty="0" smtClean="0"/>
              <a:t> </a:t>
            </a:r>
            <a:r>
              <a:rPr lang="en-US" sz="2000" dirty="0" err="1"/>
              <a:t>thức</a:t>
            </a:r>
            <a:r>
              <a:rPr lang="en-US" sz="2000" dirty="0"/>
              <a:t> </a:t>
            </a:r>
            <a:r>
              <a:rPr lang="en-US" sz="2000" dirty="0" err="1"/>
              <a:t>rawQuery</a:t>
            </a:r>
            <a:r>
              <a:rPr lang="en-US" sz="2000" dirty="0" smtClean="0"/>
              <a:t>()</a:t>
            </a:r>
            <a:endParaRPr lang="en-US" sz="2000" dirty="0"/>
          </a:p>
          <a:p>
            <a:pPr algn="just">
              <a:buFontTx/>
              <a:buChar char="-"/>
            </a:pPr>
            <a:r>
              <a:rPr lang="en-US" sz="2000" dirty="0" err="1" smtClean="0"/>
              <a:t>Phương</a:t>
            </a:r>
            <a:r>
              <a:rPr lang="en-US" sz="2000" dirty="0" smtClean="0"/>
              <a:t> </a:t>
            </a:r>
            <a:r>
              <a:rPr lang="en-US" sz="2000" dirty="0" err="1"/>
              <a:t>thức</a:t>
            </a:r>
            <a:r>
              <a:rPr lang="en-US" sz="2000" dirty="0"/>
              <a:t> Query</a:t>
            </a:r>
            <a:r>
              <a:rPr lang="en-US" sz="2000" dirty="0" smtClean="0"/>
              <a:t>()</a:t>
            </a:r>
            <a:endParaRPr lang="en-US" sz="2000" dirty="0"/>
          </a:p>
          <a:p>
            <a:pPr marL="114300" indent="0" algn="just">
              <a:buNone/>
            </a:pPr>
            <a:r>
              <a:rPr lang="en-US" sz="2000" dirty="0" err="1"/>
              <a:t>Kết</a:t>
            </a:r>
            <a:r>
              <a:rPr lang="en-US" sz="2000" dirty="0"/>
              <a:t> </a:t>
            </a:r>
            <a:r>
              <a:rPr lang="en-US" sz="2000" dirty="0" err="1"/>
              <a:t>quả</a:t>
            </a:r>
            <a:r>
              <a:rPr lang="en-US" sz="2000" dirty="0"/>
              <a:t> </a:t>
            </a:r>
            <a:r>
              <a:rPr lang="en-US" sz="2000" dirty="0" err="1"/>
              <a:t>trả</a:t>
            </a:r>
            <a:r>
              <a:rPr lang="en-US" sz="2000" dirty="0"/>
              <a:t> </a:t>
            </a:r>
            <a:r>
              <a:rPr lang="en-US" sz="2000" dirty="0" err="1"/>
              <a:t>về</a:t>
            </a:r>
            <a:r>
              <a:rPr lang="en-US" sz="2000" dirty="0"/>
              <a:t> </a:t>
            </a:r>
            <a:r>
              <a:rPr lang="en-US" sz="2000" dirty="0" err="1"/>
              <a:t>của</a:t>
            </a:r>
            <a:r>
              <a:rPr lang="en-US" sz="2000" dirty="0"/>
              <a:t> </a:t>
            </a:r>
            <a:r>
              <a:rPr lang="en-US" sz="2000" dirty="0" err="1"/>
              <a:t>hai</a:t>
            </a:r>
            <a:r>
              <a:rPr lang="en-US" sz="2000" dirty="0"/>
              <a:t> </a:t>
            </a:r>
            <a:r>
              <a:rPr lang="en-US" sz="2000" dirty="0" err="1"/>
              <a:t>phương</a:t>
            </a:r>
            <a:r>
              <a:rPr lang="en-US" sz="2000" dirty="0"/>
              <a:t> </a:t>
            </a:r>
            <a:r>
              <a:rPr lang="en-US" sz="2000" dirty="0" err="1"/>
              <a:t>thức</a:t>
            </a:r>
            <a:r>
              <a:rPr lang="en-US" sz="2000" dirty="0"/>
              <a:t> </a:t>
            </a:r>
            <a:r>
              <a:rPr lang="en-US" sz="2000" dirty="0" err="1"/>
              <a:t>đều</a:t>
            </a:r>
            <a:r>
              <a:rPr lang="en-US" sz="2000" dirty="0"/>
              <a:t> </a:t>
            </a:r>
            <a:r>
              <a:rPr lang="en-US" sz="2000" dirty="0" err="1"/>
              <a:t>có</a:t>
            </a:r>
            <a:r>
              <a:rPr lang="en-US" sz="2000" dirty="0"/>
              <a:t> </a:t>
            </a:r>
            <a:r>
              <a:rPr lang="en-US" sz="2000" dirty="0" err="1"/>
              <a:t>kiểu</a:t>
            </a:r>
            <a:r>
              <a:rPr lang="en-US" sz="2000" dirty="0"/>
              <a:t> </a:t>
            </a:r>
            <a:r>
              <a:rPr lang="en-US" sz="2000" dirty="0" err="1"/>
              <a:t>dữ</a:t>
            </a:r>
            <a:r>
              <a:rPr lang="en-US" sz="2000" dirty="0"/>
              <a:t> </a:t>
            </a:r>
            <a:r>
              <a:rPr lang="en-US" sz="2000" dirty="0" err="1"/>
              <a:t>liệu</a:t>
            </a:r>
            <a:r>
              <a:rPr lang="en-US" sz="2000" dirty="0"/>
              <a:t> </a:t>
            </a:r>
            <a:r>
              <a:rPr lang="en-US" sz="2000" dirty="0" err="1"/>
              <a:t>là</a:t>
            </a:r>
            <a:r>
              <a:rPr lang="en-US" sz="2000" dirty="0"/>
              <a:t> </a:t>
            </a:r>
            <a:r>
              <a:rPr lang="en-US" sz="2000" dirty="0" err="1"/>
              <a:t>đối</a:t>
            </a:r>
            <a:r>
              <a:rPr lang="en-US" sz="2000" dirty="0"/>
              <a:t> </a:t>
            </a:r>
            <a:r>
              <a:rPr lang="en-US" sz="2000" dirty="0" err="1"/>
              <a:t>tượng</a:t>
            </a:r>
            <a:r>
              <a:rPr lang="en-US" sz="2000" dirty="0"/>
              <a:t> Cursor.</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77</a:t>
            </a:fld>
            <a:endParaRPr>
              <a:solidFill>
                <a:srgbClr val="7085AA"/>
              </a:solidFill>
            </a:endParaRPr>
          </a:p>
        </p:txBody>
      </p:sp>
    </p:spTree>
    <p:extLst>
      <p:ext uri="{BB962C8B-B14F-4D97-AF65-F5344CB8AC3E}">
        <p14:creationId xmlns:p14="http://schemas.microsoft.com/office/powerpoint/2010/main" val="26021603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TRUY VẤN DỮ LIỆU TRONG SQLITE TRÊN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buNone/>
            </a:pPr>
            <a:r>
              <a:rPr lang="en-US" sz="2000" dirty="0" err="1"/>
              <a:t>Lớp</a:t>
            </a:r>
            <a:r>
              <a:rPr lang="en-US" sz="2000" dirty="0"/>
              <a:t> Cursor </a:t>
            </a:r>
            <a:r>
              <a:rPr lang="en-US" sz="2000" dirty="0" err="1"/>
              <a:t>cung</a:t>
            </a:r>
            <a:r>
              <a:rPr lang="en-US" sz="2000" dirty="0"/>
              <a:t> </a:t>
            </a:r>
            <a:r>
              <a:rPr lang="en-US" sz="2000" dirty="0" err="1"/>
              <a:t>cấp</a:t>
            </a:r>
            <a:r>
              <a:rPr lang="en-US" sz="2000" dirty="0"/>
              <a:t> </a:t>
            </a:r>
            <a:r>
              <a:rPr lang="en-US" sz="2000" dirty="0" err="1"/>
              <a:t>một</a:t>
            </a:r>
            <a:r>
              <a:rPr lang="en-US" sz="2000" dirty="0"/>
              <a:t> </a:t>
            </a:r>
            <a:r>
              <a:rPr lang="en-US" sz="2000" dirty="0" err="1"/>
              <a:t>số</a:t>
            </a:r>
            <a:r>
              <a:rPr lang="en-US" sz="2000" dirty="0"/>
              <a:t> </a:t>
            </a:r>
            <a:r>
              <a:rPr lang="en-US" sz="2000" dirty="0" err="1"/>
              <a:t>phương</a:t>
            </a:r>
            <a:r>
              <a:rPr lang="en-US" sz="2000" dirty="0"/>
              <a:t> </a:t>
            </a:r>
            <a:r>
              <a:rPr lang="en-US" sz="2000" dirty="0" err="1"/>
              <a:t>thức</a:t>
            </a:r>
            <a:r>
              <a:rPr lang="en-US" sz="2000" dirty="0"/>
              <a:t> </a:t>
            </a:r>
            <a:r>
              <a:rPr lang="en-US" sz="2000" dirty="0" err="1"/>
              <a:t>giúp</a:t>
            </a:r>
            <a:r>
              <a:rPr lang="en-US" sz="2000" dirty="0"/>
              <a:t> </a:t>
            </a:r>
            <a:r>
              <a:rPr lang="en-US" sz="2000" dirty="0" err="1"/>
              <a:t>lấy</a:t>
            </a:r>
            <a:r>
              <a:rPr lang="en-US" sz="2000" dirty="0"/>
              <a:t> </a:t>
            </a:r>
            <a:r>
              <a:rPr lang="en-US" sz="2000" dirty="0" err="1"/>
              <a:t>thông</a:t>
            </a:r>
            <a:r>
              <a:rPr lang="en-US" sz="2000" dirty="0"/>
              <a:t> tin </a:t>
            </a:r>
            <a:r>
              <a:rPr lang="en-US" sz="2000" dirty="0" err="1"/>
              <a:t>và</a:t>
            </a:r>
            <a:r>
              <a:rPr lang="en-US" sz="2000" dirty="0"/>
              <a:t> di </a:t>
            </a:r>
            <a:r>
              <a:rPr lang="en-US" sz="2000" dirty="0" err="1"/>
              <a:t>chuyển</a:t>
            </a:r>
            <a:r>
              <a:rPr lang="en-US" sz="2000" dirty="0"/>
              <a:t> </a:t>
            </a:r>
            <a:r>
              <a:rPr lang="en-US" sz="2000" dirty="0" err="1"/>
              <a:t>dến</a:t>
            </a:r>
            <a:r>
              <a:rPr lang="en-US" sz="2000" dirty="0"/>
              <a:t> </a:t>
            </a:r>
            <a:r>
              <a:rPr lang="en-US" sz="2000" dirty="0" err="1"/>
              <a:t>những</a:t>
            </a:r>
            <a:r>
              <a:rPr lang="en-US" sz="2000" dirty="0"/>
              <a:t> record </a:t>
            </a:r>
            <a:r>
              <a:rPr lang="en-US" sz="2000" dirty="0" err="1"/>
              <a:t>bằng</a:t>
            </a:r>
            <a:r>
              <a:rPr lang="en-US" sz="2000" dirty="0"/>
              <a:t> </a:t>
            </a:r>
            <a:r>
              <a:rPr lang="en-US" sz="2000" dirty="0" err="1"/>
              <a:t>các</a:t>
            </a:r>
            <a:r>
              <a:rPr lang="en-US" sz="2000" dirty="0"/>
              <a:t> </a:t>
            </a:r>
            <a:r>
              <a:rPr lang="en-US" sz="2000" dirty="0" err="1"/>
              <a:t>phương</a:t>
            </a:r>
            <a:r>
              <a:rPr lang="en-US" sz="2000" dirty="0"/>
              <a:t> </a:t>
            </a:r>
            <a:r>
              <a:rPr lang="en-US" sz="2000" dirty="0" err="1"/>
              <a:t>thức</a:t>
            </a:r>
            <a:r>
              <a:rPr lang="en-US" sz="2000" dirty="0"/>
              <a:t> </a:t>
            </a:r>
            <a:r>
              <a:rPr lang="en-US" sz="2000" dirty="0" err="1"/>
              <a:t>như</a:t>
            </a:r>
            <a:r>
              <a:rPr lang="en-US" sz="2000" dirty="0"/>
              <a:t>:</a:t>
            </a:r>
          </a:p>
          <a:p>
            <a:pPr marL="114300" indent="0">
              <a:buNone/>
              <a:tabLst>
                <a:tab pos="5314950" algn="l"/>
              </a:tabLst>
            </a:pPr>
            <a:r>
              <a:rPr lang="en-US" sz="2000" dirty="0" smtClean="0"/>
              <a:t>- </a:t>
            </a:r>
            <a:r>
              <a:rPr lang="en-US" sz="2000" dirty="0" err="1" smtClean="0"/>
              <a:t>getCount</a:t>
            </a:r>
            <a:r>
              <a:rPr lang="en-US" sz="2000" dirty="0" smtClean="0"/>
              <a:t>()	</a:t>
            </a:r>
            <a:r>
              <a:rPr lang="en-US" sz="2000" dirty="0"/>
              <a:t>- </a:t>
            </a:r>
            <a:r>
              <a:rPr lang="en-US" sz="2000" dirty="0" err="1"/>
              <a:t>moveToNext</a:t>
            </a:r>
            <a:r>
              <a:rPr lang="en-US" sz="2000" dirty="0" smtClean="0"/>
              <a:t>()</a:t>
            </a:r>
          </a:p>
          <a:p>
            <a:pPr marL="114300" indent="0">
              <a:buNone/>
              <a:tabLst>
                <a:tab pos="5314950" algn="l"/>
              </a:tabLst>
            </a:pPr>
            <a:r>
              <a:rPr lang="en-US" sz="2000" dirty="0" smtClean="0"/>
              <a:t>- </a:t>
            </a:r>
            <a:r>
              <a:rPr lang="en-US" sz="2000" dirty="0" err="1"/>
              <a:t>getPosition</a:t>
            </a:r>
            <a:r>
              <a:rPr lang="en-US" sz="2000" dirty="0" smtClean="0"/>
              <a:t>()	</a:t>
            </a:r>
            <a:r>
              <a:rPr lang="en-US" sz="2000" dirty="0"/>
              <a:t>- </a:t>
            </a:r>
            <a:r>
              <a:rPr lang="en-US" sz="2000" dirty="0" err="1"/>
              <a:t>moveToPrevious</a:t>
            </a:r>
            <a:r>
              <a:rPr lang="en-US" sz="2000" dirty="0" smtClean="0"/>
              <a:t>()</a:t>
            </a:r>
            <a:endParaRPr lang="en-US" sz="2000" dirty="0"/>
          </a:p>
          <a:p>
            <a:pPr marL="114300" indent="0">
              <a:buNone/>
              <a:tabLst>
                <a:tab pos="5314950" algn="l"/>
              </a:tabLst>
            </a:pPr>
            <a:r>
              <a:rPr lang="en-US" sz="2000" dirty="0"/>
              <a:t>- </a:t>
            </a:r>
            <a:r>
              <a:rPr lang="en-US" sz="2000" dirty="0" err="1"/>
              <a:t>getInt</a:t>
            </a:r>
            <a:r>
              <a:rPr lang="en-US" sz="2000" dirty="0"/>
              <a:t>(</a:t>
            </a:r>
            <a:r>
              <a:rPr lang="en-US" sz="2000" dirty="0" err="1"/>
              <a:t>int</a:t>
            </a:r>
            <a:r>
              <a:rPr lang="en-US" sz="2000" dirty="0"/>
              <a:t> </a:t>
            </a:r>
            <a:r>
              <a:rPr lang="en-US" sz="2000" dirty="0" err="1"/>
              <a:t>columnIndex</a:t>
            </a:r>
            <a:r>
              <a:rPr lang="en-US" sz="2000" dirty="0" smtClean="0"/>
              <a:t>)	</a:t>
            </a:r>
            <a:r>
              <a:rPr lang="en-US" sz="2000" dirty="0"/>
              <a:t>- </a:t>
            </a:r>
            <a:r>
              <a:rPr lang="en-US" sz="2000" dirty="0" err="1"/>
              <a:t>moveToLast</a:t>
            </a:r>
            <a:r>
              <a:rPr lang="en-US" sz="2000" dirty="0" smtClean="0"/>
              <a:t>()</a:t>
            </a:r>
            <a:endParaRPr lang="en-US" sz="2000" dirty="0"/>
          </a:p>
          <a:p>
            <a:pPr marL="114300" indent="0">
              <a:buNone/>
              <a:tabLst>
                <a:tab pos="5314950" algn="l"/>
              </a:tabLst>
            </a:pPr>
            <a:r>
              <a:rPr lang="en-US" sz="2000" dirty="0"/>
              <a:t>- </a:t>
            </a:r>
            <a:r>
              <a:rPr lang="en-US" sz="2000" dirty="0" err="1"/>
              <a:t>getString</a:t>
            </a:r>
            <a:r>
              <a:rPr lang="en-US" sz="2000" dirty="0"/>
              <a:t>(</a:t>
            </a:r>
            <a:r>
              <a:rPr lang="en-US" sz="2000" dirty="0" err="1"/>
              <a:t>int</a:t>
            </a:r>
            <a:r>
              <a:rPr lang="en-US" sz="2000" dirty="0"/>
              <a:t> </a:t>
            </a:r>
            <a:r>
              <a:rPr lang="en-US" sz="2000" dirty="0" err="1"/>
              <a:t>columnIndex</a:t>
            </a:r>
            <a:r>
              <a:rPr lang="en-US" sz="2000" dirty="0" smtClean="0"/>
              <a:t>)	</a:t>
            </a:r>
            <a:r>
              <a:rPr lang="en-US" sz="2000" dirty="0"/>
              <a:t>- </a:t>
            </a:r>
            <a:r>
              <a:rPr lang="en-US" sz="2000" dirty="0" err="1"/>
              <a:t>moveToPosition</a:t>
            </a:r>
            <a:r>
              <a:rPr lang="en-US" sz="2000" dirty="0"/>
              <a:t>(</a:t>
            </a:r>
            <a:r>
              <a:rPr lang="en-US" sz="2000" dirty="0" err="1"/>
              <a:t>int</a:t>
            </a:r>
            <a:r>
              <a:rPr lang="en-US" sz="2000" dirty="0"/>
              <a:t> record</a:t>
            </a:r>
            <a:r>
              <a:rPr lang="en-US" sz="2000" dirty="0" smtClean="0"/>
              <a:t>)</a:t>
            </a:r>
            <a:endParaRPr lang="en-US" sz="2000" dirty="0"/>
          </a:p>
          <a:p>
            <a:pPr marL="114300" indent="0">
              <a:buNone/>
              <a:tabLst>
                <a:tab pos="5314950" algn="l"/>
              </a:tabLst>
            </a:pPr>
            <a:r>
              <a:rPr lang="en-US" sz="2000" dirty="0"/>
              <a:t>- </a:t>
            </a:r>
            <a:r>
              <a:rPr lang="en-US" sz="2000" dirty="0" err="1"/>
              <a:t>getColumnIndex</a:t>
            </a:r>
            <a:r>
              <a:rPr lang="en-US" sz="2000" dirty="0"/>
              <a:t>(String </a:t>
            </a:r>
            <a:r>
              <a:rPr lang="en-US" sz="2000" dirty="0" err="1"/>
              <a:t>columnName</a:t>
            </a:r>
            <a:r>
              <a:rPr lang="en-US" sz="2000" dirty="0" smtClean="0"/>
              <a:t>)	</a:t>
            </a:r>
            <a:r>
              <a:rPr lang="en-US" sz="2000" dirty="0"/>
              <a:t>- close</a:t>
            </a:r>
            <a:r>
              <a:rPr lang="en-US" sz="2000" dirty="0" smtClean="0"/>
              <a:t>()</a:t>
            </a:r>
            <a:endParaRPr lang="en-US" sz="2000" dirty="0"/>
          </a:p>
          <a:p>
            <a:pPr marL="114300" indent="0">
              <a:buNone/>
              <a:tabLst>
                <a:tab pos="5314950" algn="l"/>
              </a:tabLst>
            </a:pPr>
            <a:r>
              <a:rPr lang="en-US" sz="2000" dirty="0" smtClean="0"/>
              <a:t>- </a:t>
            </a:r>
            <a:r>
              <a:rPr lang="en-US" sz="2000" dirty="0" err="1" smtClean="0"/>
              <a:t>moveToFirst</a:t>
            </a:r>
            <a:r>
              <a:rPr lang="en-US" sz="20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78</a:t>
            </a:fld>
            <a:endParaRPr>
              <a:solidFill>
                <a:srgbClr val="7085AA"/>
              </a:solidFill>
            </a:endParaRPr>
          </a:p>
        </p:txBody>
      </p:sp>
    </p:spTree>
    <p:extLst>
      <p:ext uri="{BB962C8B-B14F-4D97-AF65-F5344CB8AC3E}">
        <p14:creationId xmlns:p14="http://schemas.microsoft.com/office/powerpoint/2010/main" val="2536900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buNone/>
            </a:pPr>
            <a:r>
              <a:rPr lang="en" dirty="0" smtClean="0"/>
              <a:t>3.3.1 </a:t>
            </a:r>
            <a:r>
              <a:rPr lang="en-US" dirty="0"/>
              <a:t>TRUY VẤN DỮ </a:t>
            </a:r>
            <a:r>
              <a:rPr lang="en-US" dirty="0" smtClean="0"/>
              <a:t>LIỆU</a:t>
            </a:r>
          </a:p>
          <a:p>
            <a:pPr marL="0" lvl="0" indent="0">
              <a:buNone/>
            </a:pPr>
            <a:r>
              <a:rPr lang="en-US" dirty="0" err="1" smtClean="0"/>
              <a:t>BằNG</a:t>
            </a:r>
            <a:r>
              <a:rPr lang="en-US" dirty="0" smtClean="0"/>
              <a:t> </a:t>
            </a:r>
            <a:r>
              <a:rPr lang="en-US" dirty="0"/>
              <a:t>PHƯƠNG THỨC RAWQUERY()</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FFFFFF"/>
                </a:solidFill>
              </a:rPr>
              <a:pPr/>
              <a:t>79</a:t>
            </a:fld>
            <a:endParaRPr>
              <a:solidFill>
                <a:srgbClr val="FFFFFF"/>
              </a:solidFill>
            </a:endParaRPr>
          </a:p>
        </p:txBody>
      </p:sp>
    </p:spTree>
    <p:extLst>
      <p:ext uri="{BB962C8B-B14F-4D97-AF65-F5344CB8AC3E}">
        <p14:creationId xmlns:p14="http://schemas.microsoft.com/office/powerpoint/2010/main" val="2891746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1.2 CÀI ĐẶT SQLITE</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462764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TRUY VẤN DỮ LIỆU </a:t>
            </a:r>
            <a:r>
              <a:rPr lang="en-US" dirty="0" err="1" smtClean="0"/>
              <a:t>BằNG</a:t>
            </a:r>
            <a:r>
              <a:rPr lang="en-US" dirty="0" smtClean="0"/>
              <a:t> </a:t>
            </a:r>
            <a:r>
              <a:rPr lang="en-US" dirty="0"/>
              <a:t>PHƯƠNG THỨC RAWQUERY()</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en-US" sz="2000" dirty="0" err="1"/>
              <a:t>Phương</a:t>
            </a:r>
            <a:r>
              <a:rPr lang="en-US" sz="2000" dirty="0"/>
              <a:t> </a:t>
            </a:r>
            <a:r>
              <a:rPr lang="en-US" sz="2000" dirty="0" err="1"/>
              <a:t>thức</a:t>
            </a:r>
            <a:r>
              <a:rPr lang="en-US" sz="2000" dirty="0"/>
              <a:t> </a:t>
            </a:r>
            <a:r>
              <a:rPr lang="en-US" sz="2000" dirty="0" err="1"/>
              <a:t>rawQuery</a:t>
            </a:r>
            <a:r>
              <a:rPr lang="en-US" sz="2000" dirty="0"/>
              <a:t>() </a:t>
            </a:r>
            <a:r>
              <a:rPr lang="en-US" sz="2000" dirty="0" err="1"/>
              <a:t>của</a:t>
            </a:r>
            <a:r>
              <a:rPr lang="en-US" sz="2000" dirty="0"/>
              <a:t> </a:t>
            </a:r>
            <a:r>
              <a:rPr lang="en-US" sz="2000" dirty="0" err="1"/>
              <a:t>lớp</a:t>
            </a:r>
            <a:r>
              <a:rPr lang="en-US" sz="2000" dirty="0"/>
              <a:t> </a:t>
            </a:r>
            <a:r>
              <a:rPr lang="en-US" sz="2000" dirty="0" err="1"/>
              <a:t>SQLiteDatabase</a:t>
            </a:r>
            <a:r>
              <a:rPr lang="en-US" sz="2000" dirty="0"/>
              <a:t> </a:t>
            </a:r>
            <a:r>
              <a:rPr lang="en-US" sz="2000" dirty="0" err="1"/>
              <a:t>có</a:t>
            </a:r>
            <a:r>
              <a:rPr lang="en-US" sz="2000" dirty="0"/>
              <a:t> </a:t>
            </a:r>
            <a:r>
              <a:rPr lang="en-US" sz="2000" dirty="0" err="1"/>
              <a:t>cú</a:t>
            </a:r>
            <a:r>
              <a:rPr lang="en-US" sz="2000" dirty="0"/>
              <a:t> </a:t>
            </a:r>
            <a:r>
              <a:rPr lang="en-US" sz="2000" dirty="0" err="1"/>
              <a:t>pháp</a:t>
            </a:r>
            <a:r>
              <a:rPr lang="en-US" sz="2000" dirty="0"/>
              <a:t> </a:t>
            </a:r>
            <a:r>
              <a:rPr lang="en-US" sz="2000" dirty="0" err="1"/>
              <a:t>như</a:t>
            </a:r>
            <a:r>
              <a:rPr lang="en-US" sz="2000" dirty="0"/>
              <a:t> </a:t>
            </a:r>
            <a:r>
              <a:rPr lang="en-US" sz="2000" dirty="0" err="1"/>
              <a:t>sau</a:t>
            </a:r>
            <a:r>
              <a:rPr lang="en-US" sz="2000" dirty="0" smtClean="0"/>
              <a:t>:</a:t>
            </a:r>
          </a:p>
          <a:p>
            <a:pPr marL="114300" indent="0" algn="just">
              <a:buNone/>
            </a:pPr>
            <a:endParaRPr lang="en-US" sz="2000" dirty="0"/>
          </a:p>
          <a:p>
            <a:pPr marL="114300" indent="0" algn="just">
              <a:buNone/>
            </a:pPr>
            <a:endParaRPr lang="en-US" sz="2000" dirty="0" smtClean="0"/>
          </a:p>
          <a:p>
            <a:pPr lvl="0" algn="just">
              <a:buFontTx/>
              <a:buChar char="-"/>
            </a:pPr>
            <a:r>
              <a:rPr lang="en-US" sz="2000" dirty="0" smtClean="0"/>
              <a:t>String </a:t>
            </a:r>
            <a:r>
              <a:rPr lang="en-US" sz="2000" dirty="0" err="1"/>
              <a:t>sql</a:t>
            </a:r>
            <a:r>
              <a:rPr lang="en-US" sz="2000" dirty="0"/>
              <a:t>: </a:t>
            </a:r>
            <a:r>
              <a:rPr lang="en-US" sz="2000" dirty="0" err="1"/>
              <a:t>Câu</a:t>
            </a:r>
            <a:r>
              <a:rPr lang="en-US" sz="2000" dirty="0"/>
              <a:t> </a:t>
            </a:r>
            <a:r>
              <a:rPr lang="en-US" sz="2000" dirty="0" err="1"/>
              <a:t>lệnh</a:t>
            </a:r>
            <a:r>
              <a:rPr lang="en-US" sz="2000" dirty="0"/>
              <a:t> SQL </a:t>
            </a:r>
            <a:r>
              <a:rPr lang="en-US" sz="2000" dirty="0" err="1"/>
              <a:t>dùng</a:t>
            </a:r>
            <a:r>
              <a:rPr lang="en-US" sz="2000" dirty="0"/>
              <a:t> </a:t>
            </a:r>
            <a:r>
              <a:rPr lang="en-US" sz="2000" dirty="0" err="1"/>
              <a:t>để</a:t>
            </a:r>
            <a:r>
              <a:rPr lang="en-US" sz="2000" dirty="0"/>
              <a:t> </a:t>
            </a:r>
            <a:r>
              <a:rPr lang="en-US" sz="2000" dirty="0" err="1"/>
              <a:t>truy</a:t>
            </a:r>
            <a:r>
              <a:rPr lang="en-US" sz="2000" dirty="0"/>
              <a:t> </a:t>
            </a:r>
            <a:r>
              <a:rPr lang="en-US" sz="2000" dirty="0" err="1"/>
              <a:t>vấn</a:t>
            </a:r>
            <a:r>
              <a:rPr lang="en-US" sz="2000" dirty="0"/>
              <a:t> </a:t>
            </a:r>
            <a:r>
              <a:rPr lang="en-US" sz="2000" dirty="0" err="1"/>
              <a:t>dữ</a:t>
            </a:r>
            <a:r>
              <a:rPr lang="en-US" sz="2000" dirty="0"/>
              <a:t> </a:t>
            </a:r>
            <a:r>
              <a:rPr lang="en-US" sz="2000" dirty="0" err="1"/>
              <a:t>liệu</a:t>
            </a:r>
            <a:r>
              <a:rPr lang="en-US" sz="2000" dirty="0" smtClean="0"/>
              <a:t>.</a:t>
            </a:r>
            <a:endParaRPr lang="en-US" sz="2000" dirty="0"/>
          </a:p>
          <a:p>
            <a:pPr lvl="0" algn="just">
              <a:buFontTx/>
              <a:buChar char="-"/>
            </a:pPr>
            <a:r>
              <a:rPr lang="en-US" sz="2000" dirty="0" smtClean="0"/>
              <a:t>String</a:t>
            </a:r>
            <a:r>
              <a:rPr lang="en-US" sz="2000" dirty="0"/>
              <a:t>[] </a:t>
            </a:r>
            <a:r>
              <a:rPr lang="en-US" sz="2000" dirty="0" err="1"/>
              <a:t>selectionAgrs</a:t>
            </a:r>
            <a:r>
              <a:rPr lang="en-US" sz="2000" dirty="0"/>
              <a:t>: </a:t>
            </a:r>
            <a:r>
              <a:rPr lang="en-US" sz="2000" dirty="0" err="1"/>
              <a:t>Danh</a:t>
            </a:r>
            <a:r>
              <a:rPr lang="en-US" sz="2000" dirty="0"/>
              <a:t> </a:t>
            </a:r>
            <a:r>
              <a:rPr lang="en-US" sz="2000" dirty="0" err="1"/>
              <a:t>sách</a:t>
            </a:r>
            <a:r>
              <a:rPr lang="en-US" sz="2000" dirty="0"/>
              <a:t> </a:t>
            </a:r>
            <a:r>
              <a:rPr lang="en-US" sz="2000" dirty="0" err="1"/>
              <a:t>các</a:t>
            </a:r>
            <a:r>
              <a:rPr lang="en-US" sz="2000" dirty="0"/>
              <a:t> </a:t>
            </a:r>
            <a:r>
              <a:rPr lang="en-US" sz="2000" dirty="0" err="1"/>
              <a:t>tham</a:t>
            </a:r>
            <a:r>
              <a:rPr lang="en-US" sz="2000" dirty="0"/>
              <a:t> </a:t>
            </a:r>
            <a:r>
              <a:rPr lang="en-US" sz="2000" dirty="0" err="1"/>
              <a:t>số</a:t>
            </a:r>
            <a:r>
              <a:rPr lang="en-US" sz="2000" dirty="0"/>
              <a:t> </a:t>
            </a:r>
            <a:r>
              <a:rPr lang="en-US" sz="2000" dirty="0" err="1"/>
              <a:t>cho</a:t>
            </a:r>
            <a:r>
              <a:rPr lang="en-US" sz="2000" dirty="0"/>
              <a:t> </a:t>
            </a:r>
            <a:r>
              <a:rPr lang="en-US" sz="2000" dirty="0" err="1"/>
              <a:t>điều</a:t>
            </a:r>
            <a:r>
              <a:rPr lang="en-US" sz="2000" dirty="0"/>
              <a:t> </a:t>
            </a:r>
            <a:r>
              <a:rPr lang="en-US" sz="2000" dirty="0" err="1"/>
              <a:t>kiện</a:t>
            </a:r>
            <a:r>
              <a:rPr lang="en-US" sz="2000" dirty="0"/>
              <a:t> </a:t>
            </a:r>
            <a:r>
              <a:rPr lang="en-US" sz="2000" dirty="0" err="1"/>
              <a:t>truy</a:t>
            </a:r>
            <a:r>
              <a:rPr lang="en-US" sz="2000" dirty="0"/>
              <a:t> </a:t>
            </a:r>
            <a:r>
              <a:rPr lang="en-US" sz="2000" dirty="0" err="1"/>
              <a:t>vấn</a:t>
            </a:r>
            <a:r>
              <a:rPr lang="en-US" sz="2000" dirty="0"/>
              <a:t> </a:t>
            </a:r>
            <a:r>
              <a:rPr lang="en-US" sz="2000" dirty="0" err="1"/>
              <a:t>dữ</a:t>
            </a:r>
            <a:r>
              <a:rPr lang="en-US" sz="2000" dirty="0"/>
              <a:t> </a:t>
            </a:r>
            <a:r>
              <a:rPr lang="en-US" sz="2000" dirty="0" err="1"/>
              <a:t>liệu</a:t>
            </a:r>
            <a:r>
              <a:rPr lang="en-US" sz="20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80</a:t>
            </a:fld>
            <a:endParaRPr>
              <a:solidFill>
                <a:srgbClr val="7085AA"/>
              </a:solidFill>
            </a:endParaRPr>
          </a:p>
        </p:txBody>
      </p:sp>
      <p:sp>
        <p:nvSpPr>
          <p:cNvPr id="2" name="Rectangle 1"/>
          <p:cNvSpPr/>
          <p:nvPr/>
        </p:nvSpPr>
        <p:spPr>
          <a:xfrm>
            <a:off x="576238" y="1500515"/>
            <a:ext cx="7991474"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000" dirty="0">
                <a:latin typeface="Times New Roman" panose="02020603050405020304" pitchFamily="18" charset="0"/>
                <a:ea typeface="游明朝"/>
              </a:rPr>
              <a:t>Public Cursor </a:t>
            </a:r>
            <a:r>
              <a:rPr lang="en-US" sz="2000" dirty="0" err="1">
                <a:latin typeface="Times New Roman" panose="02020603050405020304" pitchFamily="18" charset="0"/>
                <a:ea typeface="游明朝"/>
              </a:rPr>
              <a:t>SQLiteDatabase.rawQuery</a:t>
            </a:r>
            <a:r>
              <a:rPr lang="en-US" sz="2000" dirty="0">
                <a:latin typeface="Times New Roman" panose="02020603050405020304" pitchFamily="18" charset="0"/>
                <a:ea typeface="游明朝"/>
              </a:rPr>
              <a:t>(String </a:t>
            </a:r>
            <a:r>
              <a:rPr lang="en-US" sz="2000" dirty="0" err="1">
                <a:latin typeface="Times New Roman" panose="02020603050405020304" pitchFamily="18" charset="0"/>
                <a:ea typeface="游明朝"/>
              </a:rPr>
              <a:t>sql</a:t>
            </a:r>
            <a:r>
              <a:rPr lang="en-US" sz="2000" dirty="0">
                <a:latin typeface="Times New Roman" panose="02020603050405020304" pitchFamily="18" charset="0"/>
                <a:ea typeface="游明朝"/>
              </a:rPr>
              <a:t>, String[] </a:t>
            </a:r>
            <a:r>
              <a:rPr lang="en-US" sz="2000" dirty="0" err="1">
                <a:latin typeface="Times New Roman" panose="02020603050405020304" pitchFamily="18" charset="0"/>
                <a:ea typeface="游明朝"/>
              </a:rPr>
              <a:t>selectionArgs</a:t>
            </a:r>
            <a:r>
              <a:rPr lang="en-US" sz="2000" dirty="0">
                <a:latin typeface="Times New Roman" panose="02020603050405020304" pitchFamily="18" charset="0"/>
                <a:ea typeface="游明朝"/>
              </a:rPr>
              <a:t>)</a:t>
            </a:r>
            <a:endParaRPr lang="en-US" sz="2000" dirty="0"/>
          </a:p>
        </p:txBody>
      </p:sp>
    </p:spTree>
    <p:extLst>
      <p:ext uri="{BB962C8B-B14F-4D97-AF65-F5344CB8AC3E}">
        <p14:creationId xmlns:p14="http://schemas.microsoft.com/office/powerpoint/2010/main" val="17454594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81</a:t>
            </a:fld>
            <a:endParaRPr>
              <a:solidFill>
                <a:srgbClr val="7085AA"/>
              </a:solidFill>
            </a:endParaRPr>
          </a:p>
        </p:txBody>
      </p:sp>
      <p:sp>
        <p:nvSpPr>
          <p:cNvPr id="741" name="Google Shape;741;p19"/>
          <p:cNvSpPr txBox="1">
            <a:spLocks noGrp="1"/>
          </p:cNvSpPr>
          <p:nvPr>
            <p:ph type="ctrTitle" idx="4294967295"/>
          </p:nvPr>
        </p:nvSpPr>
        <p:spPr>
          <a:xfrm>
            <a:off x="0" y="578757"/>
            <a:ext cx="9144000"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en-US" sz="1400" b="0" dirty="0" smtClean="0">
                <a:latin typeface="Times New Roman" panose="02020603050405020304" pitchFamily="18" charset="0"/>
                <a:cs typeface="Times New Roman" panose="02020603050405020304" pitchFamily="18" charset="0"/>
              </a:rPr>
              <a:t>//</a:t>
            </a:r>
            <a:r>
              <a:rPr lang="en-US" sz="1400" b="0" dirty="0" err="1" smtClean="0">
                <a:latin typeface="Times New Roman" panose="02020603050405020304" pitchFamily="18" charset="0"/>
                <a:cs typeface="Times New Roman" panose="02020603050405020304" pitchFamily="18" charset="0"/>
              </a:rPr>
              <a:t>Hàm</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tìm</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kiếm</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liên</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hệ</a:t>
            </a:r>
            <a:r>
              <a:rPr lang="en-US" sz="1400" b="0" dirty="0" smtClean="0">
                <a:latin typeface="Times New Roman" panose="02020603050405020304" pitchFamily="18" charset="0"/>
                <a:cs typeface="Times New Roman" panose="02020603050405020304" pitchFamily="18" charset="0"/>
              </a:rPr>
              <a:t> (Contact) </a:t>
            </a:r>
            <a:r>
              <a:rPr lang="en-US" sz="1400" b="0" dirty="0" err="1" smtClean="0">
                <a:latin typeface="Times New Roman" panose="02020603050405020304" pitchFamily="18" charset="0"/>
                <a:cs typeface="Times New Roman" panose="02020603050405020304" pitchFamily="18" charset="0"/>
              </a:rPr>
              <a:t>theo</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số</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diện</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thoại</a:t>
            </a:r>
            <a:r>
              <a:rPr lang="en-US" sz="1400" b="0" dirty="0" smtClean="0">
                <a:latin typeface="Times New Roman" panose="02020603050405020304" pitchFamily="18" charset="0"/>
                <a:cs typeface="Times New Roman" panose="02020603050405020304" pitchFamily="18" charset="0"/>
              </a:rPr>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a:t>
            </a:r>
            <a:r>
              <a:rPr lang="en-US" sz="1400" b="0" dirty="0" err="1" smtClean="0">
                <a:latin typeface="Times New Roman" panose="02020603050405020304" pitchFamily="18" charset="0"/>
                <a:cs typeface="Times New Roman" panose="02020603050405020304" pitchFamily="18" charset="0"/>
              </a:rPr>
              <a:t>SuppressLint</a:t>
            </a:r>
            <a:r>
              <a:rPr lang="en-US" sz="1400" b="0"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Range</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public</a:t>
            </a:r>
            <a:r>
              <a:rPr lang="en-US" sz="1400" b="0" dirty="0" smtClean="0">
                <a:latin typeface="Times New Roman" panose="02020603050405020304" pitchFamily="18" charset="0"/>
                <a:cs typeface="Times New Roman" panose="02020603050405020304" pitchFamily="18" charset="0"/>
              </a:rPr>
              <a:t> Contact </a:t>
            </a:r>
            <a:r>
              <a:rPr lang="en-US" sz="1400" b="0" dirty="0" err="1" smtClean="0">
                <a:latin typeface="Times New Roman" panose="02020603050405020304" pitchFamily="18" charset="0"/>
                <a:cs typeface="Times New Roman" panose="02020603050405020304" pitchFamily="18" charset="0"/>
              </a:rPr>
              <a:t>findContact</a:t>
            </a:r>
            <a:r>
              <a:rPr lang="en-US" sz="1400" b="0" dirty="0" smtClean="0">
                <a:latin typeface="Times New Roman" panose="02020603050405020304" pitchFamily="18" charset="0"/>
                <a:cs typeface="Times New Roman" panose="02020603050405020304" pitchFamily="18" charset="0"/>
              </a:rPr>
              <a:t>(String phone){</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String query = "</a:t>
            </a:r>
            <a:r>
              <a:rPr lang="en-US" sz="1400" dirty="0" smtClean="0">
                <a:latin typeface="Times New Roman" panose="02020603050405020304" pitchFamily="18" charset="0"/>
                <a:cs typeface="Times New Roman" panose="02020603050405020304" pitchFamily="18" charset="0"/>
              </a:rPr>
              <a:t>select * from </a:t>
            </a: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tableName</a:t>
            </a:r>
            <a:r>
              <a:rPr lang="en-US" sz="1400" dirty="0" smtClean="0">
                <a:latin typeface="Times New Roman" panose="02020603050405020304" pitchFamily="18" charset="0"/>
                <a:cs typeface="Times New Roman" panose="02020603050405020304" pitchFamily="18" charset="0"/>
              </a:rPr>
              <a:t> + " where " + </a:t>
            </a:r>
            <a:r>
              <a:rPr lang="en-US" sz="1400" dirty="0" err="1" smtClean="0">
                <a:latin typeface="Times New Roman" panose="02020603050405020304" pitchFamily="18" charset="0"/>
                <a:cs typeface="Times New Roman" panose="02020603050405020304" pitchFamily="18" charset="0"/>
              </a:rPr>
              <a:t>columnPhone</a:t>
            </a:r>
            <a:r>
              <a:rPr lang="en-US" sz="1400" dirty="0" smtClean="0">
                <a:latin typeface="Times New Roman" panose="02020603050405020304" pitchFamily="18" charset="0"/>
                <a:cs typeface="Times New Roman" panose="02020603050405020304" pitchFamily="18" charset="0"/>
              </a:rPr>
              <a:t> + " = '"</a:t>
            </a:r>
            <a:r>
              <a:rPr lang="en-US" sz="1400" b="0" dirty="0" smtClean="0">
                <a:latin typeface="Times New Roman" panose="02020603050405020304" pitchFamily="18" charset="0"/>
                <a:cs typeface="Times New Roman" panose="02020603050405020304" pitchFamily="18" charset="0"/>
              </a:rPr>
              <a:t> + phone +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Kết</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nối</a:t>
            </a:r>
            <a:r>
              <a:rPr lang="en-US" sz="1400" b="0" dirty="0" smtClean="0">
                <a:latin typeface="Times New Roman" panose="02020603050405020304" pitchFamily="18" charset="0"/>
                <a:cs typeface="Times New Roman" panose="02020603050405020304" pitchFamily="18" charset="0"/>
              </a:rPr>
              <a:t> DB</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SQLiteDatabase</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db</a:t>
            </a:r>
            <a:r>
              <a:rPr lang="en-US" sz="1400" b="0" dirty="0" smtClean="0">
                <a:latin typeface="Times New Roman" panose="02020603050405020304" pitchFamily="18" charset="0"/>
                <a:cs typeface="Times New Roman" panose="02020603050405020304" pitchFamily="18" charset="0"/>
              </a:rPr>
              <a:t> = </a:t>
            </a:r>
            <a:r>
              <a:rPr lang="en-US" sz="1400" dirty="0" err="1" smtClean="0">
                <a:latin typeface="Times New Roman" panose="02020603050405020304" pitchFamily="18" charset="0"/>
                <a:cs typeface="Times New Roman" panose="02020603050405020304" pitchFamily="18" charset="0"/>
              </a:rPr>
              <a:t>this</a:t>
            </a:r>
            <a:r>
              <a:rPr lang="en-US" sz="1400" b="0" dirty="0" err="1" smtClean="0">
                <a:latin typeface="Times New Roman" panose="02020603050405020304" pitchFamily="18" charset="0"/>
                <a:cs typeface="Times New Roman" panose="02020603050405020304" pitchFamily="18" charset="0"/>
              </a:rPr>
              <a:t>.getWritableDatabase</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Truy</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vấn</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dữ</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liệu</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dùng</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phương</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thức</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rawQuery</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của</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lớp</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SQLiteDatabase</a:t>
            </a:r>
            <a:r>
              <a:rPr lang="en-US" sz="1400" b="0" dirty="0" smtClean="0">
                <a:latin typeface="Times New Roman" panose="02020603050405020304" pitchFamily="18" charset="0"/>
                <a:cs typeface="Times New Roman" panose="02020603050405020304" pitchFamily="18" charset="0"/>
              </a:rPr>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Cursor </a:t>
            </a:r>
            <a:r>
              <a:rPr lang="en-US" sz="1400" b="0" dirty="0" err="1" smtClean="0">
                <a:latin typeface="Times New Roman" panose="02020603050405020304" pitchFamily="18" charset="0"/>
                <a:cs typeface="Times New Roman" panose="02020603050405020304" pitchFamily="18" charset="0"/>
              </a:rPr>
              <a:t>cursor</a:t>
            </a:r>
            <a:r>
              <a:rPr lang="en-US" sz="1400" b="0" dirty="0" smtClean="0">
                <a:latin typeface="Times New Roman" panose="02020603050405020304" pitchFamily="18" charset="0"/>
                <a:cs typeface="Times New Roman" panose="02020603050405020304" pitchFamily="18" charset="0"/>
              </a:rPr>
              <a:t> = </a:t>
            </a:r>
            <a:r>
              <a:rPr lang="en-US" sz="1400" b="0" dirty="0" err="1" smtClean="0">
                <a:latin typeface="Times New Roman" panose="02020603050405020304" pitchFamily="18" charset="0"/>
                <a:cs typeface="Times New Roman" panose="02020603050405020304" pitchFamily="18" charset="0"/>
              </a:rPr>
              <a:t>db.rawQuery</a:t>
            </a:r>
            <a:r>
              <a:rPr lang="en-US" sz="1400" b="0" dirty="0" smtClean="0">
                <a:latin typeface="Times New Roman" panose="02020603050405020304" pitchFamily="18" charset="0"/>
                <a:cs typeface="Times New Roman" panose="02020603050405020304" pitchFamily="18" charset="0"/>
              </a:rPr>
              <a:t>(query, </a:t>
            </a:r>
            <a:r>
              <a:rPr lang="en-US" sz="1400" dirty="0" smtClean="0">
                <a:latin typeface="Times New Roman" panose="02020603050405020304" pitchFamily="18" charset="0"/>
                <a:cs typeface="Times New Roman" panose="02020603050405020304" pitchFamily="18" charset="0"/>
              </a:rPr>
              <a:t>null</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Khởi</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tạo</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đối</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tượng</a:t>
            </a:r>
            <a:r>
              <a:rPr lang="en-US" sz="1400" b="0" dirty="0" smtClean="0">
                <a:latin typeface="Times New Roman" panose="02020603050405020304" pitchFamily="18" charset="0"/>
                <a:cs typeface="Times New Roman" panose="02020603050405020304" pitchFamily="18" charset="0"/>
              </a:rPr>
              <a:t> Contact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Contact </a:t>
            </a:r>
            <a:r>
              <a:rPr lang="en-US" sz="1400" b="0" dirty="0" err="1" smtClean="0">
                <a:latin typeface="Times New Roman" panose="02020603050405020304" pitchFamily="18" charset="0"/>
                <a:cs typeface="Times New Roman" panose="02020603050405020304" pitchFamily="18" charset="0"/>
              </a:rPr>
              <a:t>contact</a:t>
            </a:r>
            <a:r>
              <a:rPr lang="en-US" sz="1400" b="0" dirty="0" smtClean="0">
                <a:latin typeface="Times New Roman" panose="02020603050405020304" pitchFamily="18" charset="0"/>
                <a:cs typeface="Times New Roman" panose="02020603050405020304" pitchFamily="18" charset="0"/>
              </a:rPr>
              <a:t> = </a:t>
            </a:r>
            <a:r>
              <a:rPr lang="en-US" sz="1400" dirty="0" smtClean="0">
                <a:latin typeface="Times New Roman" panose="02020603050405020304" pitchFamily="18" charset="0"/>
                <a:cs typeface="Times New Roman" panose="02020603050405020304" pitchFamily="18" charset="0"/>
              </a:rPr>
              <a:t>new</a:t>
            </a:r>
            <a:r>
              <a:rPr lang="en-US" sz="1400" b="0" dirty="0" smtClean="0">
                <a:latin typeface="Times New Roman" panose="02020603050405020304" pitchFamily="18" charset="0"/>
                <a:cs typeface="Times New Roman" panose="02020603050405020304" pitchFamily="18" charset="0"/>
              </a:rPr>
              <a:t> Contact();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Kiểm</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tra</a:t>
            </a:r>
            <a:r>
              <a:rPr lang="en-US" sz="1400" b="0" dirty="0" smtClean="0">
                <a:latin typeface="Times New Roman" panose="02020603050405020304" pitchFamily="18" charset="0"/>
                <a:cs typeface="Times New Roman" panose="02020603050405020304" pitchFamily="18" charset="0"/>
              </a:rPr>
              <a:t> cursor </a:t>
            </a:r>
            <a:r>
              <a:rPr lang="en-US" sz="1400" b="0" dirty="0" err="1" smtClean="0">
                <a:latin typeface="Times New Roman" panose="02020603050405020304" pitchFamily="18" charset="0"/>
                <a:cs typeface="Times New Roman" panose="02020603050405020304" pitchFamily="18" charset="0"/>
              </a:rPr>
              <a:t>có</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chứa</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dữ</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liệu</a:t>
            </a:r>
            <a:r>
              <a:rPr lang="en-US" sz="1400" b="0" dirty="0" smtClean="0">
                <a:latin typeface="Times New Roman" panose="02020603050405020304" pitchFamily="18" charset="0"/>
                <a:cs typeface="Times New Roman" panose="02020603050405020304" pitchFamily="18" charset="0"/>
              </a:rPr>
              <a:t> hay </a:t>
            </a:r>
            <a:r>
              <a:rPr lang="en-US" sz="1400" b="0" dirty="0" err="1" smtClean="0">
                <a:latin typeface="Times New Roman" panose="02020603050405020304" pitchFamily="18" charset="0"/>
                <a:cs typeface="Times New Roman" panose="02020603050405020304" pitchFamily="18" charset="0"/>
              </a:rPr>
              <a:t>không</a:t>
            </a:r>
            <a:r>
              <a:rPr lang="en-US" sz="1400" b="0" dirty="0" smtClean="0">
                <a:latin typeface="Times New Roman" panose="02020603050405020304" pitchFamily="18" charset="0"/>
                <a:cs typeface="Times New Roman" panose="02020603050405020304" pitchFamily="18" charset="0"/>
              </a:rPr>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if</a:t>
            </a:r>
            <a:r>
              <a:rPr lang="en-US" sz="1400" b="0" dirty="0" smtClean="0">
                <a:latin typeface="Times New Roman" panose="02020603050405020304" pitchFamily="18" charset="0"/>
                <a:cs typeface="Times New Roman" panose="02020603050405020304" pitchFamily="18" charset="0"/>
              </a:rPr>
              <a:t>(cursor!=</a:t>
            </a:r>
            <a:r>
              <a:rPr lang="en-US" sz="1400" dirty="0" smtClean="0">
                <a:latin typeface="Times New Roman" panose="02020603050405020304" pitchFamily="18" charset="0"/>
                <a:cs typeface="Times New Roman" panose="02020603050405020304" pitchFamily="18" charset="0"/>
              </a:rPr>
              <a:t>null</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cursor.moveToFirst</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Đọc</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dữ</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liệu</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và</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lưu</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biến</a:t>
            </a:r>
            <a:r>
              <a:rPr lang="en-US" sz="1400" b="0" dirty="0">
                <a:latin typeface="Times New Roman" panose="02020603050405020304" pitchFamily="18" charset="0"/>
                <a:cs typeface="Times New Roman" panose="02020603050405020304" pitchFamily="18" charset="0"/>
              </a:rPr>
              <a:t> Contact</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contact.setiID</a:t>
            </a:r>
            <a:r>
              <a:rPr lang="en-US" sz="1400" b="0" dirty="0" smtClean="0">
                <a:latin typeface="Times New Roman" panose="02020603050405020304" pitchFamily="18" charset="0"/>
                <a:cs typeface="Times New Roman" panose="02020603050405020304" pitchFamily="18" charset="0"/>
              </a:rPr>
              <a:t>(</a:t>
            </a:r>
            <a:r>
              <a:rPr lang="en-US" sz="1400" b="0" dirty="0" err="1" smtClean="0">
                <a:latin typeface="Times New Roman" panose="02020603050405020304" pitchFamily="18" charset="0"/>
                <a:cs typeface="Times New Roman" panose="02020603050405020304" pitchFamily="18" charset="0"/>
              </a:rPr>
              <a:t>cursor.getInt</a:t>
            </a:r>
            <a:r>
              <a:rPr lang="en-US" sz="1400" b="0" dirty="0" smtClean="0">
                <a:latin typeface="Times New Roman" panose="02020603050405020304" pitchFamily="18" charset="0"/>
                <a:cs typeface="Times New Roman" panose="02020603050405020304" pitchFamily="18" charset="0"/>
              </a:rPr>
              <a:t>(0));</a:t>
            </a: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1861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82</a:t>
            </a:fld>
            <a:endParaRPr>
              <a:solidFill>
                <a:srgbClr val="7085AA"/>
              </a:solidFill>
            </a:endParaRPr>
          </a:p>
        </p:txBody>
      </p:sp>
      <p:sp>
        <p:nvSpPr>
          <p:cNvPr id="741" name="Google Shape;741;p19"/>
          <p:cNvSpPr txBox="1">
            <a:spLocks noGrp="1"/>
          </p:cNvSpPr>
          <p:nvPr>
            <p:ph type="ctrTitle" idx="4294967295"/>
          </p:nvPr>
        </p:nvSpPr>
        <p:spPr>
          <a:xfrm>
            <a:off x="0" y="578757"/>
            <a:ext cx="9144000"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en-US" sz="1400" b="0" dirty="0" err="1">
                <a:latin typeface="Times New Roman" panose="02020603050405020304" pitchFamily="18" charset="0"/>
                <a:cs typeface="Times New Roman" panose="02020603050405020304" pitchFamily="18" charset="0"/>
              </a:rPr>
              <a:t>contact.setStrName</a:t>
            </a:r>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cursor.getString</a:t>
            </a:r>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cursor.getColumnIndex</a:t>
            </a:r>
            <a:r>
              <a:rPr lang="en-US" sz="1400" b="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Name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err="1">
                <a:latin typeface="Times New Roman" panose="02020603050405020304" pitchFamily="18" charset="0"/>
                <a:cs typeface="Times New Roman" panose="02020603050405020304" pitchFamily="18" charset="0"/>
              </a:rPr>
              <a:t>contact.setStrPhone</a:t>
            </a:r>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cursor.getString</a:t>
            </a:r>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cursor.getColumnIndex</a:t>
            </a:r>
            <a:r>
              <a:rPr lang="en-US" sz="1400" b="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Phone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cursor.close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else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contact = </a:t>
            </a:r>
            <a:r>
              <a:rPr lang="en-US" sz="1400" dirty="0">
                <a:latin typeface="Times New Roman" panose="02020603050405020304" pitchFamily="18" charset="0"/>
                <a:cs typeface="Times New Roman" panose="02020603050405020304" pitchFamily="18" charset="0"/>
              </a:rPr>
              <a:t>null</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Đóng</a:t>
            </a:r>
            <a:r>
              <a:rPr lang="en-US" sz="1400" b="0" dirty="0">
                <a:latin typeface="Times New Roman" panose="02020603050405020304" pitchFamily="18" charset="0"/>
                <a:cs typeface="Times New Roman" panose="02020603050405020304" pitchFamily="18" charset="0"/>
              </a:rPr>
              <a:t> DB</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db.close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return</a:t>
            </a: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contact;</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Kết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thúc</a:t>
            </a:r>
            <a:r>
              <a:rPr lang="en-US" sz="1400" b="0" dirty="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findContact</a:t>
            </a: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4671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buNone/>
            </a:pPr>
            <a:r>
              <a:rPr lang="en" dirty="0" smtClean="0"/>
              <a:t>3.3.2 </a:t>
            </a:r>
            <a:r>
              <a:rPr lang="en-US" dirty="0"/>
              <a:t>TRUY VẤN DỮ </a:t>
            </a:r>
            <a:r>
              <a:rPr lang="en-US" dirty="0" smtClean="0"/>
              <a:t>LIỆU</a:t>
            </a:r>
          </a:p>
          <a:p>
            <a:pPr marL="0" lvl="0" indent="0">
              <a:buNone/>
            </a:pPr>
            <a:r>
              <a:rPr lang="en-US" dirty="0" err="1" smtClean="0"/>
              <a:t>BằNG</a:t>
            </a:r>
            <a:r>
              <a:rPr lang="en-US" dirty="0" smtClean="0"/>
              <a:t> </a:t>
            </a:r>
            <a:r>
              <a:rPr lang="en-US" dirty="0"/>
              <a:t>PHƯƠNG THỨC </a:t>
            </a:r>
            <a:r>
              <a:rPr lang="en-US" dirty="0" smtClean="0"/>
              <a:t>QUERY</a:t>
            </a:r>
            <a:r>
              <a:rPr lang="en-US" dirty="0"/>
              <a:t>()</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FFFFFF"/>
                </a:solidFill>
              </a:rPr>
              <a:pPr/>
              <a:t>83</a:t>
            </a:fld>
            <a:endParaRPr>
              <a:solidFill>
                <a:srgbClr val="FFFFFF"/>
              </a:solidFill>
            </a:endParaRPr>
          </a:p>
        </p:txBody>
      </p:sp>
    </p:spTree>
    <p:extLst>
      <p:ext uri="{BB962C8B-B14F-4D97-AF65-F5344CB8AC3E}">
        <p14:creationId xmlns:p14="http://schemas.microsoft.com/office/powerpoint/2010/main" val="7109529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TRUY VẤN DỮ LIỆU </a:t>
            </a:r>
            <a:r>
              <a:rPr lang="en-US" dirty="0" err="1" smtClean="0"/>
              <a:t>BằNG</a:t>
            </a:r>
            <a:r>
              <a:rPr lang="en-US" dirty="0" smtClean="0"/>
              <a:t> </a:t>
            </a:r>
            <a:r>
              <a:rPr lang="en-US" dirty="0"/>
              <a:t>PHƯƠNG THỨC </a:t>
            </a:r>
            <a:r>
              <a:rPr lang="en-US" dirty="0" smtClean="0"/>
              <a:t>QUERY</a:t>
            </a:r>
            <a:r>
              <a:rPr lang="en-US" dirty="0"/>
              <a:t>()</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marL="114300" indent="0" algn="just">
              <a:buNone/>
            </a:pPr>
            <a:r>
              <a:rPr lang="en-US" sz="2000" dirty="0" err="1"/>
              <a:t>Phương</a:t>
            </a:r>
            <a:r>
              <a:rPr lang="en-US" sz="2000" dirty="0"/>
              <a:t> </a:t>
            </a:r>
            <a:r>
              <a:rPr lang="en-US" sz="2000" dirty="0" err="1"/>
              <a:t>thức</a:t>
            </a:r>
            <a:r>
              <a:rPr lang="en-US" sz="2000" dirty="0"/>
              <a:t> Query() </a:t>
            </a:r>
            <a:r>
              <a:rPr lang="en-US" sz="2000" dirty="0" err="1"/>
              <a:t>của</a:t>
            </a:r>
            <a:r>
              <a:rPr lang="en-US" sz="2000" dirty="0"/>
              <a:t> </a:t>
            </a:r>
            <a:r>
              <a:rPr lang="en-US" sz="2000" dirty="0" err="1"/>
              <a:t>lớp</a:t>
            </a:r>
            <a:r>
              <a:rPr lang="en-US" sz="2000" dirty="0"/>
              <a:t> </a:t>
            </a:r>
            <a:r>
              <a:rPr lang="en-US" sz="2000" dirty="0" err="1"/>
              <a:t>SQLiteDatabase</a:t>
            </a:r>
            <a:r>
              <a:rPr lang="en-US" sz="2000" dirty="0"/>
              <a:t> </a:t>
            </a:r>
            <a:r>
              <a:rPr lang="en-US" sz="2000" dirty="0" err="1"/>
              <a:t>có</a:t>
            </a:r>
            <a:r>
              <a:rPr lang="en-US" sz="2000" dirty="0"/>
              <a:t> </a:t>
            </a:r>
            <a:r>
              <a:rPr lang="en-US" sz="2000" dirty="0" err="1"/>
              <a:t>cú</a:t>
            </a:r>
            <a:r>
              <a:rPr lang="en-US" sz="2000" dirty="0"/>
              <a:t> </a:t>
            </a:r>
            <a:r>
              <a:rPr lang="en-US" sz="2000" dirty="0" err="1"/>
              <a:t>pháp</a:t>
            </a:r>
            <a:r>
              <a:rPr lang="en-US" sz="2000" dirty="0"/>
              <a:t> </a:t>
            </a:r>
            <a:r>
              <a:rPr lang="en-US" sz="2000" dirty="0" err="1"/>
              <a:t>như</a:t>
            </a:r>
            <a:r>
              <a:rPr lang="en-US" sz="2000" dirty="0"/>
              <a:t> </a:t>
            </a:r>
            <a:r>
              <a:rPr lang="en-US" sz="2000" dirty="0" err="1"/>
              <a:t>sau</a:t>
            </a:r>
            <a:r>
              <a:rPr lang="en-US" sz="2000" dirty="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84</a:t>
            </a:fld>
            <a:endParaRPr>
              <a:solidFill>
                <a:srgbClr val="7085AA"/>
              </a:solidFill>
            </a:endParaRPr>
          </a:p>
        </p:txBody>
      </p:sp>
      <p:sp>
        <p:nvSpPr>
          <p:cNvPr id="2" name="Rectangle 1"/>
          <p:cNvSpPr/>
          <p:nvPr/>
        </p:nvSpPr>
        <p:spPr>
          <a:xfrm>
            <a:off x="1494921" y="1500515"/>
            <a:ext cx="6154108" cy="2246769"/>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lstStyle/>
          <a:p>
            <a:r>
              <a:rPr lang="en-US" sz="2000" dirty="0" smtClean="0">
                <a:latin typeface="Times New Roman" panose="02020603050405020304" pitchFamily="18" charset="0"/>
                <a:cs typeface="Times New Roman" panose="02020603050405020304" pitchFamily="18" charset="0"/>
              </a:rPr>
              <a:t>public Cursor </a:t>
            </a:r>
            <a:r>
              <a:rPr lang="en-US" sz="2000" dirty="0" err="1" smtClean="0">
                <a:latin typeface="Times New Roman" panose="02020603050405020304" pitchFamily="18" charset="0"/>
                <a:cs typeface="Times New Roman" panose="02020603050405020304" pitchFamily="18" charset="0"/>
              </a:rPr>
              <a:t>SQLiteDatabase.query</a:t>
            </a:r>
            <a:r>
              <a:rPr lang="en-US" sz="2000" dirty="0" smtClean="0">
                <a:latin typeface="Times New Roman" panose="02020603050405020304" pitchFamily="18" charset="0"/>
                <a:cs typeface="Times New Roman" panose="02020603050405020304" pitchFamily="18" charset="0"/>
              </a:rPr>
              <a:t>(String table,</a:t>
            </a:r>
          </a:p>
          <a:p>
            <a:r>
              <a:rPr lang="en-US" sz="2000" dirty="0" smtClean="0">
                <a:latin typeface="Times New Roman" panose="02020603050405020304" pitchFamily="18" charset="0"/>
                <a:cs typeface="Times New Roman" panose="02020603050405020304" pitchFamily="18" charset="0"/>
              </a:rPr>
              <a:t>				String[] columns,</a:t>
            </a:r>
          </a:p>
          <a:p>
            <a:r>
              <a:rPr lang="en-US" sz="2000" dirty="0" smtClean="0">
                <a:latin typeface="Times New Roman" panose="02020603050405020304" pitchFamily="18" charset="0"/>
                <a:cs typeface="Times New Roman" panose="02020603050405020304" pitchFamily="18" charset="0"/>
              </a:rPr>
              <a:t>				String selection,</a:t>
            </a:r>
          </a:p>
          <a:p>
            <a:pPr lvl="1"/>
            <a:r>
              <a:rPr lang="en-US" sz="2000" dirty="0" smtClean="0">
                <a:latin typeface="Times New Roman" panose="02020603050405020304" pitchFamily="18" charset="0"/>
                <a:cs typeface="Times New Roman" panose="02020603050405020304" pitchFamily="18" charset="0"/>
              </a:rPr>
              <a:t>				String[] </a:t>
            </a:r>
            <a:r>
              <a:rPr lang="en-US" sz="2000" dirty="0" err="1" smtClean="0">
                <a:latin typeface="Times New Roman" panose="02020603050405020304" pitchFamily="18" charset="0"/>
                <a:cs typeface="Times New Roman" panose="02020603050405020304" pitchFamily="18" charset="0"/>
              </a:rPr>
              <a:t>selectionArgs</a:t>
            </a:r>
            <a:r>
              <a:rPr lang="en-US" sz="2000" dirty="0" smtClean="0">
                <a:latin typeface="Times New Roman" panose="02020603050405020304" pitchFamily="18" charset="0"/>
                <a:cs typeface="Times New Roman" panose="02020603050405020304" pitchFamily="18" charset="0"/>
              </a:rPr>
              <a:t>,</a:t>
            </a:r>
          </a:p>
          <a:p>
            <a:pPr lvl="1"/>
            <a:r>
              <a:rPr lang="en-US" sz="2000" dirty="0" smtClean="0">
                <a:latin typeface="Times New Roman" panose="02020603050405020304" pitchFamily="18" charset="0"/>
                <a:cs typeface="Times New Roman" panose="02020603050405020304" pitchFamily="18" charset="0"/>
              </a:rPr>
              <a:t>				String </a:t>
            </a:r>
            <a:r>
              <a:rPr lang="en-US" sz="2000" dirty="0" err="1" smtClean="0">
                <a:latin typeface="Times New Roman" panose="02020603050405020304" pitchFamily="18" charset="0"/>
                <a:cs typeface="Times New Roman" panose="02020603050405020304" pitchFamily="18" charset="0"/>
              </a:rPr>
              <a:t>groupBy</a:t>
            </a:r>
            <a:r>
              <a:rPr lang="en-US" sz="2000" dirty="0" smtClean="0">
                <a:latin typeface="Times New Roman" panose="02020603050405020304" pitchFamily="18" charset="0"/>
                <a:cs typeface="Times New Roman" panose="02020603050405020304" pitchFamily="18" charset="0"/>
              </a:rPr>
              <a:t>,</a:t>
            </a:r>
          </a:p>
          <a:p>
            <a:pPr lvl="1"/>
            <a:r>
              <a:rPr lang="en-US" sz="2000" dirty="0" smtClean="0">
                <a:latin typeface="Times New Roman" panose="02020603050405020304" pitchFamily="18" charset="0"/>
                <a:cs typeface="Times New Roman" panose="02020603050405020304" pitchFamily="18" charset="0"/>
              </a:rPr>
              <a:t>				String having,</a:t>
            </a:r>
          </a:p>
          <a:p>
            <a:pPr lvl="1"/>
            <a:r>
              <a:rPr lang="en-US" sz="2000" dirty="0" smtClean="0">
                <a:latin typeface="Times New Roman" panose="02020603050405020304" pitchFamily="18" charset="0"/>
                <a:cs typeface="Times New Roman" panose="02020603050405020304" pitchFamily="18" charset="0"/>
              </a:rPr>
              <a:t>				String </a:t>
            </a:r>
            <a:r>
              <a:rPr lang="en-US" sz="2000" dirty="0" err="1" smtClean="0">
                <a:latin typeface="Times New Roman" panose="02020603050405020304" pitchFamily="18" charset="0"/>
                <a:cs typeface="Times New Roman" panose="02020603050405020304" pitchFamily="18" charset="0"/>
              </a:rPr>
              <a:t>orderBy</a:t>
            </a:r>
            <a:r>
              <a:rPr lang="en-US" sz="2000" dirty="0" smtClean="0">
                <a:latin typeface="Times New Roman" panose="02020603050405020304" pitchFamily="18" charset="0"/>
                <a:cs typeface="Times New Roman" panose="02020603050405020304" pitchFamily="18" charset="0"/>
              </a:rPr>
              <a:t>)</a:t>
            </a:r>
            <a:endParaRPr lang="en-US" sz="2000" dirty="0">
              <a:solidFill>
                <a:srgbClr val="273F6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8664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a:t>TRUY VẤN DỮ LIỆU </a:t>
            </a:r>
            <a:r>
              <a:rPr lang="en-US" dirty="0" err="1" smtClean="0"/>
              <a:t>BằNG</a:t>
            </a:r>
            <a:r>
              <a:rPr lang="en-US" dirty="0" smtClean="0"/>
              <a:t> </a:t>
            </a:r>
            <a:r>
              <a:rPr lang="en-US" dirty="0"/>
              <a:t>PHƯƠNG THỨC </a:t>
            </a:r>
            <a:r>
              <a:rPr lang="en-US" dirty="0" smtClean="0"/>
              <a:t>QUERY</a:t>
            </a:r>
            <a:r>
              <a:rPr lang="en-US" dirty="0"/>
              <a:t>()</a:t>
            </a:r>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lvl="0" algn="just">
              <a:buFontTx/>
              <a:buChar char="-"/>
            </a:pPr>
            <a:r>
              <a:rPr lang="en-US" sz="2000" dirty="0" smtClean="0"/>
              <a:t>String </a:t>
            </a:r>
            <a:r>
              <a:rPr lang="en-US" sz="2000" dirty="0"/>
              <a:t>table: </a:t>
            </a:r>
            <a:r>
              <a:rPr lang="en-US" sz="2000" dirty="0" err="1"/>
              <a:t>Tên</a:t>
            </a:r>
            <a:r>
              <a:rPr lang="en-US" sz="2000" dirty="0"/>
              <a:t> </a:t>
            </a:r>
            <a:r>
              <a:rPr lang="en-US" sz="2000" dirty="0" err="1"/>
              <a:t>của</a:t>
            </a:r>
            <a:r>
              <a:rPr lang="en-US" sz="2000" dirty="0"/>
              <a:t> </a:t>
            </a:r>
            <a:r>
              <a:rPr lang="en-US" sz="2000" dirty="0" err="1"/>
              <a:t>bảng</a:t>
            </a:r>
            <a:r>
              <a:rPr lang="en-US" sz="2000" dirty="0"/>
              <a:t> </a:t>
            </a:r>
            <a:r>
              <a:rPr lang="en-US" sz="2000" dirty="0" err="1"/>
              <a:t>cần</a:t>
            </a:r>
            <a:r>
              <a:rPr lang="en-US" sz="2000" dirty="0"/>
              <a:t> </a:t>
            </a:r>
            <a:r>
              <a:rPr lang="en-US" sz="2000" dirty="0" err="1"/>
              <a:t>truy</a:t>
            </a:r>
            <a:r>
              <a:rPr lang="en-US" sz="2000" dirty="0"/>
              <a:t> </a:t>
            </a:r>
            <a:r>
              <a:rPr lang="en-US" sz="2000" dirty="0" err="1"/>
              <a:t>vấn</a:t>
            </a:r>
            <a:r>
              <a:rPr lang="en-US" sz="2000" dirty="0" smtClean="0"/>
              <a:t>.</a:t>
            </a:r>
            <a:endParaRPr lang="en-US" sz="2000" dirty="0"/>
          </a:p>
          <a:p>
            <a:pPr lvl="0" algn="just">
              <a:buFontTx/>
              <a:buChar char="-"/>
            </a:pPr>
            <a:r>
              <a:rPr lang="en-US" sz="2000" dirty="0" smtClean="0"/>
              <a:t>String</a:t>
            </a:r>
            <a:r>
              <a:rPr lang="en-US" sz="2000" dirty="0"/>
              <a:t>[] columns: </a:t>
            </a:r>
            <a:r>
              <a:rPr lang="en-US" sz="2000" dirty="0" err="1"/>
              <a:t>Chuỗi</a:t>
            </a:r>
            <a:r>
              <a:rPr lang="en-US" sz="2000" dirty="0"/>
              <a:t> </a:t>
            </a:r>
            <a:r>
              <a:rPr lang="en-US" sz="2000" dirty="0" err="1"/>
              <a:t>danh</a:t>
            </a:r>
            <a:r>
              <a:rPr lang="en-US" sz="2000" dirty="0"/>
              <a:t> </a:t>
            </a:r>
            <a:r>
              <a:rPr lang="en-US" sz="2000" dirty="0" err="1"/>
              <a:t>sách</a:t>
            </a:r>
            <a:r>
              <a:rPr lang="en-US" sz="2000" dirty="0"/>
              <a:t> </a:t>
            </a:r>
            <a:r>
              <a:rPr lang="en-US" sz="2000" dirty="0" err="1"/>
              <a:t>các</a:t>
            </a:r>
            <a:r>
              <a:rPr lang="en-US" sz="2000" dirty="0"/>
              <a:t> </a:t>
            </a:r>
            <a:r>
              <a:rPr lang="en-US" sz="2000" dirty="0" err="1"/>
              <a:t>cột</a:t>
            </a:r>
            <a:r>
              <a:rPr lang="en-US" sz="2000" dirty="0"/>
              <a:t> </a:t>
            </a:r>
            <a:r>
              <a:rPr lang="en-US" sz="2000" dirty="0" err="1"/>
              <a:t>sẽ</a:t>
            </a:r>
            <a:r>
              <a:rPr lang="en-US" sz="2000" dirty="0"/>
              <a:t> </a:t>
            </a:r>
            <a:r>
              <a:rPr lang="en-US" sz="2000" dirty="0" err="1"/>
              <a:t>trả</a:t>
            </a:r>
            <a:r>
              <a:rPr lang="en-US" sz="2000" dirty="0"/>
              <a:t> </a:t>
            </a:r>
            <a:r>
              <a:rPr lang="en-US" sz="2000" dirty="0" err="1"/>
              <a:t>về</a:t>
            </a:r>
            <a:r>
              <a:rPr lang="en-US" sz="2000" dirty="0"/>
              <a:t> </a:t>
            </a:r>
            <a:r>
              <a:rPr lang="en-US" sz="2000" dirty="0" err="1"/>
              <a:t>dữ</a:t>
            </a:r>
            <a:r>
              <a:rPr lang="en-US" sz="2000" dirty="0"/>
              <a:t> </a:t>
            </a:r>
            <a:r>
              <a:rPr lang="en-US" sz="2000" dirty="0" err="1" smtClean="0"/>
              <a:t>liệu</a:t>
            </a:r>
            <a:r>
              <a:rPr lang="en-US" sz="2000" dirty="0" smtClean="0"/>
              <a:t>.</a:t>
            </a:r>
            <a:endParaRPr lang="en-US" sz="2000" dirty="0"/>
          </a:p>
          <a:p>
            <a:pPr lvl="0" algn="just">
              <a:buFontTx/>
              <a:buChar char="-"/>
            </a:pPr>
            <a:r>
              <a:rPr lang="en-US" sz="2000" dirty="0" smtClean="0"/>
              <a:t>String </a:t>
            </a:r>
            <a:r>
              <a:rPr lang="en-US" sz="2000" dirty="0"/>
              <a:t>selection: </a:t>
            </a:r>
            <a:r>
              <a:rPr lang="en-US" sz="2000" dirty="0" err="1"/>
              <a:t>Chuỗi</a:t>
            </a:r>
            <a:r>
              <a:rPr lang="en-US" sz="2000" dirty="0"/>
              <a:t> </a:t>
            </a:r>
            <a:r>
              <a:rPr lang="en-US" sz="2000" dirty="0" err="1"/>
              <a:t>chứa</a:t>
            </a:r>
            <a:r>
              <a:rPr lang="en-US" sz="2000" dirty="0"/>
              <a:t> </a:t>
            </a:r>
            <a:r>
              <a:rPr lang="en-US" sz="2000" dirty="0" err="1"/>
              <a:t>các</a:t>
            </a:r>
            <a:r>
              <a:rPr lang="en-US" sz="2000" dirty="0"/>
              <a:t> </a:t>
            </a:r>
            <a:r>
              <a:rPr lang="en-US" sz="2000" dirty="0" err="1"/>
              <a:t>điều</a:t>
            </a:r>
            <a:r>
              <a:rPr lang="en-US" sz="2000" dirty="0"/>
              <a:t> </a:t>
            </a:r>
            <a:r>
              <a:rPr lang="en-US" sz="2000" dirty="0" err="1"/>
              <a:t>kiện</a:t>
            </a:r>
            <a:r>
              <a:rPr lang="en-US" sz="2000" dirty="0"/>
              <a:t> </a:t>
            </a:r>
            <a:r>
              <a:rPr lang="en-US" sz="2000" dirty="0" err="1"/>
              <a:t>truy</a:t>
            </a:r>
            <a:r>
              <a:rPr lang="en-US" sz="2000" dirty="0"/>
              <a:t> </a:t>
            </a:r>
            <a:r>
              <a:rPr lang="en-US" sz="2000" dirty="0" err="1"/>
              <a:t>vấn</a:t>
            </a:r>
            <a:r>
              <a:rPr lang="en-US" sz="2000" dirty="0" smtClean="0"/>
              <a:t>.</a:t>
            </a:r>
            <a:endParaRPr lang="en-US" sz="2000" dirty="0"/>
          </a:p>
          <a:p>
            <a:pPr lvl="0" algn="just">
              <a:buFontTx/>
              <a:buChar char="-"/>
            </a:pPr>
            <a:r>
              <a:rPr lang="en-US" sz="2000" dirty="0" smtClean="0"/>
              <a:t>String</a:t>
            </a:r>
            <a:r>
              <a:rPr lang="en-US" sz="2000" dirty="0"/>
              <a:t>[] </a:t>
            </a:r>
            <a:r>
              <a:rPr lang="en-US" sz="2000" dirty="0" err="1"/>
              <a:t>selectionArgs</a:t>
            </a:r>
            <a:r>
              <a:rPr lang="en-US" sz="2000" dirty="0"/>
              <a:t>: </a:t>
            </a:r>
            <a:r>
              <a:rPr lang="en-US" sz="2000" dirty="0" err="1"/>
              <a:t>Chuỗi</a:t>
            </a:r>
            <a:r>
              <a:rPr lang="en-US" sz="2000" dirty="0"/>
              <a:t> </a:t>
            </a:r>
            <a:r>
              <a:rPr lang="en-US" sz="2000" dirty="0" err="1"/>
              <a:t>chứa</a:t>
            </a:r>
            <a:r>
              <a:rPr lang="en-US" sz="2000" dirty="0"/>
              <a:t> </a:t>
            </a:r>
            <a:r>
              <a:rPr lang="en-US" sz="2000" dirty="0" err="1"/>
              <a:t>các</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tham</a:t>
            </a:r>
            <a:r>
              <a:rPr lang="en-US" sz="2000" dirty="0"/>
              <a:t> </a:t>
            </a:r>
            <a:r>
              <a:rPr lang="en-US" sz="2000" dirty="0" err="1"/>
              <a:t>số</a:t>
            </a:r>
            <a:r>
              <a:rPr lang="en-US" sz="2000" dirty="0"/>
              <a:t> </a:t>
            </a:r>
            <a:r>
              <a:rPr lang="en-US" sz="2000" dirty="0" err="1"/>
              <a:t>trong</a:t>
            </a:r>
            <a:r>
              <a:rPr lang="en-US" sz="2000" dirty="0"/>
              <a:t> </a:t>
            </a:r>
            <a:r>
              <a:rPr lang="en-US" sz="2000" dirty="0" err="1"/>
              <a:t>điều</a:t>
            </a:r>
            <a:r>
              <a:rPr lang="en-US" sz="2000" dirty="0"/>
              <a:t> </a:t>
            </a:r>
            <a:r>
              <a:rPr lang="en-US" sz="2000" dirty="0" err="1"/>
              <a:t>kiện</a:t>
            </a:r>
            <a:r>
              <a:rPr lang="en-US" sz="2000" dirty="0"/>
              <a:t> </a:t>
            </a:r>
            <a:r>
              <a:rPr lang="en-US" sz="2000" dirty="0" err="1"/>
              <a:t>truy</a:t>
            </a:r>
            <a:r>
              <a:rPr lang="en-US" sz="2000" dirty="0"/>
              <a:t> </a:t>
            </a:r>
            <a:r>
              <a:rPr lang="en-US" sz="2000" dirty="0" err="1"/>
              <a:t>vấn</a:t>
            </a:r>
            <a:r>
              <a:rPr lang="en-US" sz="2000" dirty="0" smtClean="0"/>
              <a:t>.</a:t>
            </a:r>
            <a:endParaRPr lang="en-US" sz="2000" dirty="0"/>
          </a:p>
          <a:p>
            <a:pPr lvl="0" algn="just">
              <a:buFontTx/>
              <a:buChar char="-"/>
            </a:pPr>
            <a:r>
              <a:rPr lang="en-US" sz="2000" dirty="0" smtClean="0"/>
              <a:t>String </a:t>
            </a:r>
            <a:r>
              <a:rPr lang="en-US" sz="2000" dirty="0" err="1"/>
              <a:t>groupBy</a:t>
            </a:r>
            <a:r>
              <a:rPr lang="en-US" sz="2000" dirty="0"/>
              <a:t>: </a:t>
            </a:r>
            <a:r>
              <a:rPr lang="en-US" sz="2000" dirty="0" err="1"/>
              <a:t>Chuỗi</a:t>
            </a:r>
            <a:r>
              <a:rPr lang="en-US" sz="2000" dirty="0"/>
              <a:t> </a:t>
            </a:r>
            <a:r>
              <a:rPr lang="en-US" sz="2000" dirty="0" err="1"/>
              <a:t>chứa</a:t>
            </a:r>
            <a:r>
              <a:rPr lang="en-US" sz="2000" dirty="0"/>
              <a:t> </a:t>
            </a:r>
            <a:r>
              <a:rPr lang="en-US" sz="2000" dirty="0" err="1"/>
              <a:t>thông</a:t>
            </a:r>
            <a:r>
              <a:rPr lang="en-US" sz="2000" dirty="0"/>
              <a:t> tin </a:t>
            </a:r>
            <a:r>
              <a:rPr lang="en-US" sz="2000" dirty="0" err="1"/>
              <a:t>gom</a:t>
            </a:r>
            <a:r>
              <a:rPr lang="en-US" sz="2000" dirty="0"/>
              <a:t> </a:t>
            </a:r>
            <a:r>
              <a:rPr lang="en-US" sz="2000" dirty="0" err="1"/>
              <a:t>nhóm</a:t>
            </a:r>
            <a:r>
              <a:rPr lang="en-US" sz="2000" dirty="0"/>
              <a:t> </a:t>
            </a:r>
            <a:r>
              <a:rPr lang="en-US" sz="2000" dirty="0" err="1"/>
              <a:t>các</a:t>
            </a:r>
            <a:r>
              <a:rPr lang="en-US" sz="2000" dirty="0"/>
              <a:t> </a:t>
            </a:r>
            <a:r>
              <a:rPr lang="en-US" sz="2000" dirty="0" err="1"/>
              <a:t>cột</a:t>
            </a:r>
            <a:r>
              <a:rPr lang="en-US" sz="2000" dirty="0"/>
              <a:t> </a:t>
            </a:r>
            <a:r>
              <a:rPr lang="en-US" sz="2000" dirty="0" err="1"/>
              <a:t>kết</a:t>
            </a:r>
            <a:r>
              <a:rPr lang="en-US" sz="2000" dirty="0"/>
              <a:t> </a:t>
            </a:r>
            <a:r>
              <a:rPr lang="en-US" sz="2000" dirty="0" err="1"/>
              <a:t>quả</a:t>
            </a:r>
            <a:r>
              <a:rPr lang="en-US" sz="2000" dirty="0" smtClean="0"/>
              <a:t>.</a:t>
            </a:r>
            <a:endParaRPr lang="en-US" sz="2000" dirty="0"/>
          </a:p>
          <a:p>
            <a:pPr lvl="0" algn="just">
              <a:buFontTx/>
              <a:buChar char="-"/>
            </a:pPr>
            <a:r>
              <a:rPr lang="en-US" sz="2000" dirty="0" smtClean="0"/>
              <a:t>String </a:t>
            </a:r>
            <a:r>
              <a:rPr lang="en-US" sz="2000" dirty="0"/>
              <a:t>having: </a:t>
            </a:r>
            <a:r>
              <a:rPr lang="en-US" sz="2000" dirty="0" err="1"/>
              <a:t>Chuỗi</a:t>
            </a:r>
            <a:r>
              <a:rPr lang="en-US" sz="2000" dirty="0"/>
              <a:t> </a:t>
            </a:r>
            <a:r>
              <a:rPr lang="en-US" sz="2000" dirty="0" err="1"/>
              <a:t>chứa</a:t>
            </a:r>
            <a:r>
              <a:rPr lang="en-US" sz="2000" dirty="0"/>
              <a:t> </a:t>
            </a:r>
            <a:r>
              <a:rPr lang="en-US" sz="2000" dirty="0" err="1"/>
              <a:t>thông</a:t>
            </a:r>
            <a:r>
              <a:rPr lang="en-US" sz="2000" dirty="0"/>
              <a:t> tin </a:t>
            </a:r>
            <a:r>
              <a:rPr lang="en-US" sz="2000" dirty="0" err="1"/>
              <a:t>điều</a:t>
            </a:r>
            <a:r>
              <a:rPr lang="en-US" sz="2000" dirty="0"/>
              <a:t> </a:t>
            </a:r>
            <a:r>
              <a:rPr lang="en-US" sz="2000" dirty="0" err="1"/>
              <a:t>kiện</a:t>
            </a:r>
            <a:r>
              <a:rPr lang="en-US" sz="2000" dirty="0"/>
              <a:t> </a:t>
            </a:r>
            <a:r>
              <a:rPr lang="en-US" sz="2000" dirty="0" err="1"/>
              <a:t>lọc</a:t>
            </a:r>
            <a:r>
              <a:rPr lang="en-US" sz="2000" dirty="0"/>
              <a:t> </a:t>
            </a:r>
            <a:r>
              <a:rPr lang="en-US" sz="2000" dirty="0" err="1"/>
              <a:t>dữ</a:t>
            </a:r>
            <a:r>
              <a:rPr lang="en-US" sz="2000" dirty="0"/>
              <a:t> </a:t>
            </a:r>
            <a:r>
              <a:rPr lang="en-US" sz="2000" dirty="0" err="1"/>
              <a:t>liệu</a:t>
            </a:r>
            <a:r>
              <a:rPr lang="en-US" sz="2000" dirty="0" smtClean="0"/>
              <a:t>.</a:t>
            </a:r>
            <a:endParaRPr lang="en-US" sz="2000" dirty="0"/>
          </a:p>
          <a:p>
            <a:pPr lvl="0" algn="just">
              <a:buFontTx/>
              <a:buChar char="-"/>
            </a:pPr>
            <a:r>
              <a:rPr lang="en-US" sz="2000" dirty="0" smtClean="0"/>
              <a:t>String </a:t>
            </a:r>
            <a:r>
              <a:rPr lang="en-US" sz="2000" dirty="0" err="1"/>
              <a:t>orderBy</a:t>
            </a:r>
            <a:r>
              <a:rPr lang="en-US" sz="2000" dirty="0"/>
              <a:t>: </a:t>
            </a:r>
            <a:r>
              <a:rPr lang="en-US" sz="2000" dirty="0" err="1"/>
              <a:t>Chuỗi</a:t>
            </a:r>
            <a:r>
              <a:rPr lang="en-US" sz="2000" dirty="0"/>
              <a:t> </a:t>
            </a:r>
            <a:r>
              <a:rPr lang="en-US" sz="2000" dirty="0" err="1"/>
              <a:t>chứa</a:t>
            </a:r>
            <a:r>
              <a:rPr lang="en-US" sz="2000" dirty="0"/>
              <a:t> </a:t>
            </a:r>
            <a:r>
              <a:rPr lang="en-US" sz="2000" dirty="0" err="1"/>
              <a:t>thông</a:t>
            </a:r>
            <a:r>
              <a:rPr lang="en-US" sz="2000" dirty="0"/>
              <a:t> tin </a:t>
            </a:r>
            <a:r>
              <a:rPr lang="en-US" sz="2000" dirty="0" err="1"/>
              <a:t>sắp</a:t>
            </a:r>
            <a:r>
              <a:rPr lang="en-US" sz="2000" dirty="0"/>
              <a:t> </a:t>
            </a:r>
            <a:r>
              <a:rPr lang="en-US" sz="2000" dirty="0" err="1"/>
              <a:t>xếp</a:t>
            </a:r>
            <a:r>
              <a:rPr lang="en-US" sz="2000" dirty="0"/>
              <a:t> </a:t>
            </a:r>
            <a:r>
              <a:rPr lang="en-US" sz="2000" dirty="0" err="1"/>
              <a:t>dữ</a:t>
            </a:r>
            <a:r>
              <a:rPr lang="en-US" sz="2000" dirty="0"/>
              <a:t> </a:t>
            </a:r>
            <a:r>
              <a:rPr lang="en-US" sz="2000" dirty="0" err="1"/>
              <a:t>liệu</a:t>
            </a:r>
            <a:r>
              <a:rPr lang="en-US" sz="2000" dirty="0"/>
              <a:t> </a:t>
            </a:r>
            <a:r>
              <a:rPr lang="en-US" sz="2000" dirty="0" err="1"/>
              <a:t>theo</a:t>
            </a:r>
            <a:r>
              <a:rPr lang="en-US" sz="2000" dirty="0"/>
              <a:t> </a:t>
            </a:r>
            <a:r>
              <a:rPr lang="en-US" sz="2000" dirty="0" err="1"/>
              <a:t>danh</a:t>
            </a:r>
            <a:r>
              <a:rPr lang="en-US" sz="2000" dirty="0"/>
              <a:t> </a:t>
            </a:r>
            <a:r>
              <a:rPr lang="en-US" sz="2000" dirty="0" err="1"/>
              <a:t>sách</a:t>
            </a:r>
            <a:r>
              <a:rPr lang="en-US" sz="2000" dirty="0"/>
              <a:t> </a:t>
            </a:r>
            <a:r>
              <a:rPr lang="en-US" sz="2000" dirty="0" err="1" smtClean="0"/>
              <a:t>các</a:t>
            </a:r>
            <a:r>
              <a:rPr lang="en-US" sz="2000" dirty="0"/>
              <a:t> </a:t>
            </a:r>
            <a:r>
              <a:rPr lang="en-US" sz="2000" dirty="0" err="1" smtClean="0"/>
              <a:t>cột</a:t>
            </a:r>
            <a:r>
              <a:rPr lang="en-US" sz="2000" dirty="0" smtClean="0"/>
              <a:t> </a:t>
            </a:r>
            <a:r>
              <a:rPr lang="en-US" sz="2000" dirty="0" err="1"/>
              <a:t>được</a:t>
            </a:r>
            <a:r>
              <a:rPr lang="en-US" sz="2000" dirty="0"/>
              <a:t> </a:t>
            </a:r>
            <a:r>
              <a:rPr lang="en-US" sz="2000" dirty="0" err="1"/>
              <a:t>chỉ</a:t>
            </a:r>
            <a:r>
              <a:rPr lang="en-US" sz="2000" dirty="0"/>
              <a:t> </a:t>
            </a:r>
            <a:r>
              <a:rPr lang="en-US" sz="2000" dirty="0" err="1"/>
              <a:t>định</a:t>
            </a:r>
            <a:r>
              <a:rPr lang="en-US" sz="2000" dirty="0" smtClean="0"/>
              <a:t>.</a:t>
            </a: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85</a:t>
            </a:fld>
            <a:endParaRPr>
              <a:solidFill>
                <a:srgbClr val="7085AA"/>
              </a:solidFill>
            </a:endParaRPr>
          </a:p>
        </p:txBody>
      </p:sp>
    </p:spTree>
    <p:extLst>
      <p:ext uri="{BB962C8B-B14F-4D97-AF65-F5344CB8AC3E}">
        <p14:creationId xmlns:p14="http://schemas.microsoft.com/office/powerpoint/2010/main" val="21711272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86</a:t>
            </a:fld>
            <a:endParaRPr>
              <a:solidFill>
                <a:srgbClr val="7085AA"/>
              </a:solidFill>
            </a:endParaRPr>
          </a:p>
        </p:txBody>
      </p:sp>
      <p:sp>
        <p:nvSpPr>
          <p:cNvPr id="741" name="Google Shape;741;p19"/>
          <p:cNvSpPr txBox="1">
            <a:spLocks noGrp="1"/>
          </p:cNvSpPr>
          <p:nvPr>
            <p:ph type="ctrTitle" idx="4294967295"/>
          </p:nvPr>
        </p:nvSpPr>
        <p:spPr>
          <a:xfrm>
            <a:off x="0" y="578757"/>
            <a:ext cx="9144000"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Hàm</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truy</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vấn</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thông</a:t>
            </a:r>
            <a:r>
              <a:rPr lang="en-US" sz="1400" b="0" dirty="0">
                <a:latin typeface="Times New Roman" panose="02020603050405020304" pitchFamily="18" charset="0"/>
                <a:cs typeface="Times New Roman" panose="02020603050405020304" pitchFamily="18" charset="0"/>
              </a:rPr>
              <a:t> tin </a:t>
            </a:r>
            <a:r>
              <a:rPr lang="en-US" sz="1400" b="0" dirty="0" err="1">
                <a:latin typeface="Times New Roman" panose="02020603050405020304" pitchFamily="18" charset="0"/>
                <a:cs typeface="Times New Roman" panose="02020603050405020304" pitchFamily="18" charset="0"/>
              </a:rPr>
              <a:t>liên</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hệ</a:t>
            </a:r>
            <a:r>
              <a:rPr lang="en-US" sz="1400" b="0" dirty="0">
                <a:latin typeface="Times New Roman" panose="02020603050405020304" pitchFamily="18" charset="0"/>
                <a:cs typeface="Times New Roman" panose="02020603050405020304" pitchFamily="18" charset="0"/>
              </a:rPr>
              <a:t> (Contact) </a:t>
            </a:r>
            <a:r>
              <a:rPr lang="en-US" sz="1400" b="0" dirty="0" err="1">
                <a:latin typeface="Times New Roman" panose="02020603050405020304" pitchFamily="18" charset="0"/>
                <a:cs typeface="Times New Roman" panose="02020603050405020304" pitchFamily="18" charset="0"/>
              </a:rPr>
              <a:t>theo</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Id,dùng</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phương</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thức</a:t>
            </a:r>
            <a:r>
              <a:rPr lang="en-US" sz="1400" b="0" dirty="0">
                <a:latin typeface="Times New Roman" panose="02020603050405020304" pitchFamily="18" charset="0"/>
                <a:cs typeface="Times New Roman" panose="02020603050405020304" pitchFamily="18" charset="0"/>
              </a:rPr>
              <a:t> query </a:t>
            </a:r>
            <a:r>
              <a:rPr lang="en-US" sz="1400" b="0" dirty="0" err="1">
                <a:latin typeface="Times New Roman" panose="02020603050405020304" pitchFamily="18" charset="0"/>
                <a:cs typeface="Times New Roman" panose="02020603050405020304" pitchFamily="18" charset="0"/>
              </a:rPr>
              <a:t>của</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lớp</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SQLiteDatabase</a:t>
            </a: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SuppressLint</a:t>
            </a: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Range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public</a:t>
            </a:r>
            <a:r>
              <a:rPr lang="en-US" sz="1400" b="0" dirty="0">
                <a:latin typeface="Times New Roman" panose="02020603050405020304" pitchFamily="18" charset="0"/>
                <a:cs typeface="Times New Roman" panose="02020603050405020304" pitchFamily="18" charset="0"/>
              </a:rPr>
              <a:t> Contact get Contact Value (</a:t>
            </a:r>
            <a:r>
              <a:rPr lang="en-US" sz="1400" dirty="0" err="1">
                <a:latin typeface="Times New Roman" panose="02020603050405020304" pitchFamily="18" charset="0"/>
                <a:cs typeface="Times New Roman" panose="02020603050405020304" pitchFamily="18" charset="0"/>
              </a:rPr>
              <a:t>int</a:t>
            </a:r>
            <a:r>
              <a:rPr lang="en-US" sz="1400" b="0" dirty="0">
                <a:latin typeface="Times New Roman" panose="02020603050405020304" pitchFamily="18" charset="0"/>
                <a:cs typeface="Times New Roman" panose="02020603050405020304" pitchFamily="18" charset="0"/>
              </a:rPr>
              <a:t> id)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Kết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nối</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với</a:t>
            </a:r>
            <a:r>
              <a:rPr lang="en-US" sz="1400" b="0" dirty="0">
                <a:latin typeface="Times New Roman" panose="02020603050405020304" pitchFamily="18" charset="0"/>
                <a:cs typeface="Times New Roman" panose="02020603050405020304" pitchFamily="18" charset="0"/>
              </a:rPr>
              <a:t> DB</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SQLite </a:t>
            </a:r>
            <a:r>
              <a:rPr lang="en-US" sz="1400" b="0" dirty="0">
                <a:latin typeface="Times New Roman" panose="02020603050405020304" pitchFamily="18" charset="0"/>
                <a:cs typeface="Times New Roman" panose="02020603050405020304" pitchFamily="18" charset="0"/>
              </a:rPr>
              <a:t>Database </a:t>
            </a:r>
            <a:r>
              <a:rPr lang="en-US" sz="1400" b="0" dirty="0" err="1">
                <a:latin typeface="Times New Roman" panose="02020603050405020304" pitchFamily="18" charset="0"/>
                <a:cs typeface="Times New Roman" panose="02020603050405020304" pitchFamily="18" charset="0"/>
              </a:rPr>
              <a:t>db</a:t>
            </a:r>
            <a:r>
              <a:rPr lang="en-US" sz="1400" b="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this</a:t>
            </a:r>
            <a:r>
              <a:rPr lang="en-US" sz="1400" b="0" dirty="0" err="1">
                <a:latin typeface="Times New Roman" panose="02020603050405020304" pitchFamily="18" charset="0"/>
                <a:cs typeface="Times New Roman" panose="02020603050405020304" pitchFamily="18" charset="0"/>
              </a:rPr>
              <a:t>.getReadableDatabase</a:t>
            </a:r>
            <a:r>
              <a:rPr lang="en-US" sz="1400" b="0" dirty="0">
                <a:latin typeface="Times New Roman" panose="02020603050405020304" pitchFamily="18" charset="0"/>
                <a:cs typeface="Times New Roman" panose="02020603050405020304" pitchFamily="18" charset="0"/>
              </a:rPr>
              <a:t>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Truy</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vấn</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dữ</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liệu</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dùng</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phương</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thức</a:t>
            </a:r>
            <a:r>
              <a:rPr lang="en-US" sz="1400" b="0" dirty="0">
                <a:latin typeface="Times New Roman" panose="02020603050405020304" pitchFamily="18" charset="0"/>
                <a:cs typeface="Times New Roman" panose="02020603050405020304" pitchFamily="18" charset="0"/>
              </a:rPr>
              <a:t> query </a:t>
            </a:r>
            <a:r>
              <a:rPr lang="en-US" sz="1400" b="0" dirty="0" err="1">
                <a:latin typeface="Times New Roman" panose="02020603050405020304" pitchFamily="18" charset="0"/>
                <a:cs typeface="Times New Roman" panose="02020603050405020304" pitchFamily="18" charset="0"/>
              </a:rPr>
              <a:t>của</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lớp</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SQLiteDatabase</a:t>
            </a: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Cursor </a:t>
            </a:r>
            <a:r>
              <a:rPr lang="en-US" sz="1400" b="0" dirty="0" err="1">
                <a:latin typeface="Times New Roman" panose="02020603050405020304" pitchFamily="18" charset="0"/>
                <a:cs typeface="Times New Roman" panose="02020603050405020304" pitchFamily="18" charset="0"/>
              </a:rPr>
              <a:t>cursor</a:t>
            </a:r>
            <a:r>
              <a:rPr lang="en-US" sz="1400" b="0" dirty="0">
                <a:latin typeface="Times New Roman" panose="02020603050405020304" pitchFamily="18" charset="0"/>
                <a:cs typeface="Times New Roman" panose="02020603050405020304" pitchFamily="18" charset="0"/>
              </a:rPr>
              <a:t> = </a:t>
            </a:r>
            <a:r>
              <a:rPr lang="en-US" sz="1400" b="0" dirty="0" err="1">
                <a:latin typeface="Times New Roman" panose="02020603050405020304" pitchFamily="18" charset="0"/>
                <a:cs typeface="Times New Roman" panose="02020603050405020304" pitchFamily="18" charset="0"/>
              </a:rPr>
              <a:t>db.query</a:t>
            </a: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TABLE_NAME</a:t>
            </a:r>
            <a:r>
              <a:rPr lang="en-US" sz="1400" b="0" dirty="0">
                <a:latin typeface="Times New Roman" panose="02020603050405020304" pitchFamily="18" charset="0"/>
                <a:cs typeface="Times New Roman" panose="02020603050405020304" pitchFamily="18" charset="0"/>
              </a:rPr>
              <a:t>, </a:t>
            </a:r>
            <a:r>
              <a:rPr lang="en-US" sz="1400" b="0" dirty="0" smtClean="0">
                <a:latin typeface="Times New Roman" panose="02020603050405020304" pitchFamily="18" charset="0"/>
                <a:cs typeface="Times New Roman" panose="02020603050405020304" pitchFamily="18" charset="0"/>
              </a:rPr>
              <a:t/>
            </a:r>
            <a:br>
              <a:rPr lang="en-US" sz="1400" b="0" dirty="0" smtClean="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new</a:t>
            </a: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String[] {</a:t>
            </a:r>
            <a:r>
              <a:rPr lang="en-US" sz="1400" dirty="0">
                <a:latin typeface="Times New Roman" panose="02020603050405020304" pitchFamily="18" charset="0"/>
                <a:cs typeface="Times New Roman" panose="02020603050405020304" pitchFamily="18" charset="0"/>
              </a:rPr>
              <a:t>COLUMN_ID, </a:t>
            </a:r>
            <a:r>
              <a:rPr lang="en-US" sz="1400" dirty="0" smtClean="0">
                <a:latin typeface="Times New Roman" panose="02020603050405020304" pitchFamily="18" charset="0"/>
                <a:cs typeface="Times New Roman" panose="02020603050405020304" pitchFamily="18" charset="0"/>
              </a:rPr>
              <a:t>COLUMN_NAME,</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COLUMN </a:t>
            </a:r>
            <a:r>
              <a:rPr lang="en-US" sz="1400" dirty="0">
                <a:latin typeface="Times New Roman" panose="02020603050405020304" pitchFamily="18" charset="0"/>
                <a:cs typeface="Times New Roman" panose="02020603050405020304" pitchFamily="18" charset="0"/>
              </a:rPr>
              <a:t>PHONE}, COLUMN_ID + "=?", </a:t>
            </a:r>
            <a:r>
              <a:rPr lang="en-US" sz="1400" b="0" dirty="0" smtClean="0">
                <a:latin typeface="Times New Roman" panose="02020603050405020304" pitchFamily="18" charset="0"/>
                <a:cs typeface="Times New Roman" panose="02020603050405020304" pitchFamily="18" charset="0"/>
              </a:rPr>
              <a:t/>
            </a:r>
            <a:br>
              <a:rPr lang="en-US" sz="1400" b="0" dirty="0" smtClean="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new</a:t>
            </a:r>
            <a:r>
              <a:rPr lang="en-US" sz="1400" b="0" dirty="0" smtClean="0">
                <a:latin typeface="Times New Roman" panose="02020603050405020304" pitchFamily="18" charset="0"/>
                <a:cs typeface="Times New Roman" panose="02020603050405020304" pitchFamily="18" charset="0"/>
              </a:rPr>
              <a:t> String</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String.valueOf</a:t>
            </a:r>
            <a:r>
              <a:rPr lang="en-US" sz="1400" b="0" dirty="0">
                <a:latin typeface="Times New Roman" panose="02020603050405020304" pitchFamily="18" charset="0"/>
                <a:cs typeface="Times New Roman" panose="02020603050405020304" pitchFamily="18" charset="0"/>
              </a:rPr>
              <a:t>(id)}, </a:t>
            </a:r>
            <a:r>
              <a:rPr lang="en-US" sz="1400" dirty="0" smtClean="0">
                <a:latin typeface="Times New Roman" panose="02020603050405020304" pitchFamily="18" charset="0"/>
                <a:cs typeface="Times New Roman" panose="02020603050405020304" pitchFamily="18" charset="0"/>
              </a:rPr>
              <a:t>null, null</a:t>
            </a:r>
            <a:r>
              <a:rPr lang="en-US" sz="1400" dirty="0">
                <a:latin typeface="Times New Roman" panose="02020603050405020304" pitchFamily="18" charset="0"/>
                <a:cs typeface="Times New Roman" panose="02020603050405020304" pitchFamily="18" charset="0"/>
              </a:rPr>
              <a:t>, n</a:t>
            </a:r>
            <a:r>
              <a:rPr lang="en-US" sz="1400" dirty="0" smtClean="0">
                <a:latin typeface="Times New Roman" panose="02020603050405020304" pitchFamily="18" charset="0"/>
                <a:cs typeface="Times New Roman" panose="02020603050405020304" pitchFamily="18" charset="0"/>
              </a:rPr>
              <a:t>ull</a:t>
            </a:r>
            <a:r>
              <a:rPr lang="en-US" sz="1400" dirty="0">
                <a:latin typeface="Times New Roman" panose="02020603050405020304" pitchFamily="18" charset="0"/>
                <a:cs typeface="Times New Roman" panose="02020603050405020304" pitchFamily="18" charset="0"/>
              </a:rPr>
              <a:t>, null</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Khởi</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tạo</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đối</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tượng</a:t>
            </a:r>
            <a:r>
              <a:rPr lang="en-US" sz="1400" b="0" dirty="0">
                <a:latin typeface="Times New Roman" panose="02020603050405020304" pitchFamily="18" charset="0"/>
                <a:cs typeface="Times New Roman" panose="02020603050405020304" pitchFamily="18" charset="0"/>
              </a:rPr>
              <a:t> Contact</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Contact </a:t>
            </a:r>
            <a:r>
              <a:rPr lang="en-US" sz="1400" b="0" dirty="0" err="1">
                <a:latin typeface="Times New Roman" panose="02020603050405020304" pitchFamily="18" charset="0"/>
                <a:cs typeface="Times New Roman" panose="02020603050405020304" pitchFamily="18" charset="0"/>
              </a:rPr>
              <a:t>contact</a:t>
            </a:r>
            <a:r>
              <a:rPr lang="en-US" sz="1400" b="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new</a:t>
            </a:r>
            <a:r>
              <a:rPr lang="en-US" sz="1400" b="0" dirty="0">
                <a:latin typeface="Times New Roman" panose="02020603050405020304" pitchFamily="18" charset="0"/>
                <a:cs typeface="Times New Roman" panose="02020603050405020304" pitchFamily="18" charset="0"/>
              </a:rPr>
              <a:t> Contact ();</a:t>
            </a:r>
          </a:p>
        </p:txBody>
      </p:sp>
    </p:spTree>
    <p:extLst>
      <p:ext uri="{BB962C8B-B14F-4D97-AF65-F5344CB8AC3E}">
        <p14:creationId xmlns:p14="http://schemas.microsoft.com/office/powerpoint/2010/main" val="305906195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87</a:t>
            </a:fld>
            <a:endParaRPr>
              <a:solidFill>
                <a:srgbClr val="7085AA"/>
              </a:solidFill>
            </a:endParaRPr>
          </a:p>
        </p:txBody>
      </p:sp>
      <p:sp>
        <p:nvSpPr>
          <p:cNvPr id="741" name="Google Shape;741;p19"/>
          <p:cNvSpPr txBox="1">
            <a:spLocks noGrp="1"/>
          </p:cNvSpPr>
          <p:nvPr>
            <p:ph type="ctrTitle" idx="4294967295"/>
          </p:nvPr>
        </p:nvSpPr>
        <p:spPr>
          <a:xfrm>
            <a:off x="0" y="578757"/>
            <a:ext cx="9144000"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en-US" sz="1400" b="0" dirty="0" smtClean="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Kiểm</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tra</a:t>
            </a:r>
            <a:r>
              <a:rPr lang="en-US" sz="1400" b="0" dirty="0">
                <a:latin typeface="Times New Roman" panose="02020603050405020304" pitchFamily="18" charset="0"/>
                <a:cs typeface="Times New Roman" panose="02020603050405020304" pitchFamily="18" charset="0"/>
              </a:rPr>
              <a:t> cursor </a:t>
            </a:r>
            <a:r>
              <a:rPr lang="en-US" sz="1400" b="0" dirty="0" err="1">
                <a:latin typeface="Times New Roman" panose="02020603050405020304" pitchFamily="18" charset="0"/>
                <a:cs typeface="Times New Roman" panose="02020603050405020304" pitchFamily="18" charset="0"/>
              </a:rPr>
              <a:t>có</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chúa</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dữ</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liệu</a:t>
            </a:r>
            <a:r>
              <a:rPr lang="en-US" sz="1400" b="0" dirty="0">
                <a:latin typeface="Times New Roman" panose="02020603050405020304" pitchFamily="18" charset="0"/>
                <a:cs typeface="Times New Roman" panose="02020603050405020304" pitchFamily="18" charset="0"/>
              </a:rPr>
              <a:t> hay </a:t>
            </a:r>
            <a:r>
              <a:rPr lang="en-US" sz="1400" b="0" dirty="0" err="1">
                <a:latin typeface="Times New Roman" panose="02020603050405020304" pitchFamily="18" charset="0"/>
                <a:cs typeface="Times New Roman" panose="02020603050405020304" pitchFamily="18" charset="0"/>
              </a:rPr>
              <a:t>không</a:t>
            </a: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if</a:t>
            </a: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(cursor != </a:t>
            </a:r>
            <a:r>
              <a:rPr lang="en-US" sz="1400" dirty="0">
                <a:latin typeface="Times New Roman" panose="02020603050405020304" pitchFamily="18" charset="0"/>
                <a:cs typeface="Times New Roman" panose="02020603050405020304" pitchFamily="18" charset="0"/>
              </a:rPr>
              <a:t>nul</a:t>
            </a:r>
            <a:r>
              <a:rPr lang="en-US" sz="1400" b="0" dirty="0">
                <a:latin typeface="Times New Roman" panose="02020603050405020304" pitchFamily="18" charset="0"/>
                <a:cs typeface="Times New Roman" panose="02020603050405020304" pitchFamily="18" charset="0"/>
              </a:rPr>
              <a:t>l)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cursor.moveToFirst</a:t>
            </a: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Đọc</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dữ</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liệu</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từ</a:t>
            </a:r>
            <a:r>
              <a:rPr lang="en-US" sz="1400" b="0" dirty="0">
                <a:latin typeface="Times New Roman" panose="02020603050405020304" pitchFamily="18" charset="0"/>
                <a:cs typeface="Times New Roman" panose="02020603050405020304" pitchFamily="18" charset="0"/>
              </a:rPr>
              <a:t> Cursor </a:t>
            </a:r>
            <a:r>
              <a:rPr lang="en-US" sz="1400" b="0" dirty="0" err="1">
                <a:latin typeface="Times New Roman" panose="02020603050405020304" pitchFamily="18" charset="0"/>
                <a:cs typeface="Times New Roman" panose="02020603050405020304" pitchFamily="18" charset="0"/>
              </a:rPr>
              <a:t>và</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lưu</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và</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biến</a:t>
            </a:r>
            <a:r>
              <a:rPr lang="en-US" sz="1400" b="0" dirty="0">
                <a:latin typeface="Times New Roman" panose="02020603050405020304" pitchFamily="18" charset="0"/>
                <a:cs typeface="Times New Roman" panose="02020603050405020304" pitchFamily="18" charset="0"/>
              </a:rPr>
              <a:t> contact</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contact.setId</a:t>
            </a: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cursor.getInt</a:t>
            </a:r>
            <a:r>
              <a:rPr lang="en-US" sz="1400" b="0" dirty="0">
                <a:latin typeface="Times New Roman" panose="02020603050405020304" pitchFamily="18" charset="0"/>
                <a:cs typeface="Times New Roman" panose="02020603050405020304" pitchFamily="18" charset="0"/>
              </a:rPr>
              <a:t> (0));</a:t>
            </a:r>
            <a:br>
              <a:rPr lang="en-US" sz="1400" b="0" dirty="0">
                <a:latin typeface="Times New Roman" panose="02020603050405020304" pitchFamily="18" charset="0"/>
                <a:cs typeface="Times New Roman" panose="02020603050405020304" pitchFamily="18" charset="0"/>
              </a:rPr>
            </a:br>
            <a:r>
              <a:rPr lang="en-US" sz="1400" b="0" dirty="0" err="1">
                <a:latin typeface="Times New Roman" panose="02020603050405020304" pitchFamily="18" charset="0"/>
                <a:cs typeface="Times New Roman" panose="02020603050405020304" pitchFamily="18" charset="0"/>
              </a:rPr>
              <a:t>contact.setName</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cursor.getString</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cursor.getColumnIndex</a:t>
            </a: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Name</a:t>
            </a:r>
            <a:r>
              <a:rPr lang="en-US" sz="1400" b="0" dirty="0">
                <a:latin typeface="Times New Roman" panose="02020603050405020304" pitchFamily="18" charset="0"/>
                <a:cs typeface="Times New Roman" panose="02020603050405020304" pitchFamily="18" charset="0"/>
              </a:rPr>
              <a:t>" ) ) );</a:t>
            </a:r>
            <a:br>
              <a:rPr lang="en-US" sz="1400" b="0" dirty="0">
                <a:latin typeface="Times New Roman" panose="02020603050405020304" pitchFamily="18" charset="0"/>
                <a:cs typeface="Times New Roman" panose="02020603050405020304" pitchFamily="18" charset="0"/>
              </a:rPr>
            </a:br>
            <a:r>
              <a:rPr lang="en-US" sz="1400" b="0" dirty="0" err="1">
                <a:latin typeface="Times New Roman" panose="02020603050405020304" pitchFamily="18" charset="0"/>
                <a:cs typeface="Times New Roman" panose="02020603050405020304" pitchFamily="18" charset="0"/>
              </a:rPr>
              <a:t>contact.setPhone</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cursor.getString</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cursor.getColumn</a:t>
            </a:r>
            <a:r>
              <a:rPr lang="en-US" sz="1400" b="0" dirty="0">
                <a:latin typeface="Times New Roman" panose="02020603050405020304" pitchFamily="18" charset="0"/>
                <a:cs typeface="Times New Roman" panose="02020603050405020304" pitchFamily="18" charset="0"/>
              </a:rPr>
              <a:t> Index (</a:t>
            </a:r>
            <a:r>
              <a:rPr lang="en-US" sz="1400" dirty="0">
                <a:latin typeface="Times New Roman" panose="02020603050405020304" pitchFamily="18" charset="0"/>
                <a:cs typeface="Times New Roman" panose="02020603050405020304" pitchFamily="18" charset="0"/>
              </a:rPr>
              <a:t>COLUMN_PHONE</a:t>
            </a:r>
            <a:r>
              <a:rPr lang="en-US" sz="1400" b="0" dirty="0">
                <a:latin typeface="Times New Roman" panose="02020603050405020304" pitchFamily="18" charset="0"/>
                <a:cs typeface="Times New Roman" panose="02020603050405020304" pitchFamily="18" charset="0"/>
              </a:rPr>
              <a:t>) )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cursor.close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else</a:t>
            </a: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Contact </a:t>
            </a: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null</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Đóng</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kết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nối</a:t>
            </a:r>
            <a:r>
              <a:rPr lang="en-US" sz="1400" b="0" dirty="0">
                <a:latin typeface="Times New Roman" panose="02020603050405020304" pitchFamily="18" charset="0"/>
                <a:cs typeface="Times New Roman" panose="02020603050405020304" pitchFamily="18" charset="0"/>
              </a:rPr>
              <a:t> DB</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db.close</a:t>
            </a:r>
            <a:r>
              <a:rPr lang="en-US" sz="1400" b="0" dirty="0">
                <a:latin typeface="Times New Roman" panose="02020603050405020304" pitchFamily="18" charset="0"/>
                <a:cs typeface="Times New Roman" panose="02020603050405020304" pitchFamily="18" charset="0"/>
              </a:rPr>
              <a:t>();</a:t>
            </a:r>
            <a:br>
              <a:rPr lang="en-US" sz="1400" b="0" dirty="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return</a:t>
            </a:r>
            <a:r>
              <a:rPr lang="en-US" sz="1400" b="0" dirty="0" smtClean="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contact;</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a:t>
            </a:r>
            <a:r>
              <a:rPr lang="en-US" sz="1400" b="0" dirty="0" err="1">
                <a:latin typeface="Times New Roman" panose="02020603050405020304" pitchFamily="18" charset="0"/>
                <a:cs typeface="Times New Roman" panose="02020603050405020304" pitchFamily="18" charset="0"/>
              </a:rPr>
              <a:t>Kết</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thúc</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getContactValue</a:t>
            </a: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632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buNone/>
            </a:pPr>
            <a:r>
              <a:rPr lang="en" dirty="0" smtClean="0"/>
              <a:t>3.4 </a:t>
            </a:r>
            <a:r>
              <a:rPr lang="vi-VN" dirty="0"/>
              <a:t>THÊM MỘT </a:t>
            </a:r>
            <a:r>
              <a:rPr lang="en-US" dirty="0" err="1" smtClean="0"/>
              <a:t>mâ</a:t>
            </a:r>
            <a:r>
              <a:rPr lang="vi-VN" dirty="0" smtClean="0"/>
              <a:t>U </a:t>
            </a:r>
            <a:r>
              <a:rPr lang="vi-VN" dirty="0"/>
              <a:t>TIN MỚI </a:t>
            </a:r>
            <a:r>
              <a:rPr lang="vi-VN" dirty="0" smtClean="0"/>
              <a:t>VÀO</a:t>
            </a:r>
            <a:endParaRPr lang="en-US" dirty="0" smtClean="0"/>
          </a:p>
          <a:p>
            <a:pPr marL="0" lvl="0" indent="0">
              <a:buNone/>
            </a:pPr>
            <a:r>
              <a:rPr lang="vi-VN" dirty="0" smtClean="0"/>
              <a:t>SQLITE </a:t>
            </a:r>
            <a:r>
              <a:rPr lang="vi-VN" dirty="0"/>
              <a:t>DATABASE TRÊN ANDROID</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FFFFFF"/>
                </a:solidFill>
              </a:rPr>
              <a:pPr/>
              <a:t>88</a:t>
            </a:fld>
            <a:endParaRPr>
              <a:solidFill>
                <a:srgbClr val="FFFFFF"/>
              </a:solidFill>
            </a:endParaRPr>
          </a:p>
        </p:txBody>
      </p:sp>
    </p:spTree>
    <p:extLst>
      <p:ext uri="{BB962C8B-B14F-4D97-AF65-F5344CB8AC3E}">
        <p14:creationId xmlns:p14="http://schemas.microsoft.com/office/powerpoint/2010/main" val="23106709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vi-VN" dirty="0"/>
              <a:t>THÊM MỘT </a:t>
            </a:r>
            <a:r>
              <a:rPr lang="vi-VN" dirty="0" smtClean="0"/>
              <a:t>M</a:t>
            </a:r>
            <a:r>
              <a:rPr lang="en-US" dirty="0"/>
              <a:t>â</a:t>
            </a:r>
            <a:r>
              <a:rPr lang="vi-VN" dirty="0" smtClean="0"/>
              <a:t>U </a:t>
            </a:r>
            <a:r>
              <a:rPr lang="vi-VN" dirty="0"/>
              <a:t>TIN MỚI VÀO SQLITE DATABASE TRÊN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lvl="0" algn="just">
              <a:buFontTx/>
              <a:buChar char="-"/>
            </a:pPr>
            <a:r>
              <a:rPr lang="vi-VN" sz="2000" dirty="0"/>
              <a:t>Để thêm một record vào bảng lưu trữ trên SQLite trong Android dùng phương thức insert() của SQLiteDatabase với cú pháp như sau </a:t>
            </a:r>
            <a:r>
              <a:rPr lang="vi-VN" sz="2000" dirty="0" smtClean="0"/>
              <a:t>:</a:t>
            </a:r>
            <a:endParaRPr lang="en-US" sz="2000" dirty="0" smtClean="0"/>
          </a:p>
          <a:p>
            <a:pPr lvl="0" algn="just">
              <a:buFontTx/>
              <a:buChar char="-"/>
            </a:pPr>
            <a:endParaRPr lang="en-US" sz="2000" dirty="0"/>
          </a:p>
          <a:p>
            <a:pPr lvl="0" algn="just">
              <a:buFontTx/>
              <a:buChar char="-"/>
            </a:pPr>
            <a:endParaRPr lang="en-US" sz="2000" dirty="0" smtClean="0"/>
          </a:p>
          <a:p>
            <a:pPr lvl="0" algn="just">
              <a:buFontTx/>
              <a:buChar char="-"/>
            </a:pPr>
            <a:r>
              <a:rPr lang="vi-VN" sz="2000" dirty="0"/>
              <a:t>Chức năng : Thực hiện thêm một record vào bảng lưu trữ trên SQLite.</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89</a:t>
            </a:fld>
            <a:endParaRPr>
              <a:solidFill>
                <a:srgbClr val="7085AA"/>
              </a:solidFill>
            </a:endParaRPr>
          </a:p>
        </p:txBody>
      </p:sp>
      <p:sp>
        <p:nvSpPr>
          <p:cNvPr id="2" name="Rectangle 1"/>
          <p:cNvSpPr/>
          <p:nvPr/>
        </p:nvSpPr>
        <p:spPr>
          <a:xfrm>
            <a:off x="631346" y="1753787"/>
            <a:ext cx="7881258" cy="507831"/>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lgn="ctr">
              <a:lnSpc>
                <a:spcPct val="150000"/>
              </a:lnSpc>
              <a:spcAft>
                <a:spcPts val="1000"/>
              </a:spcAft>
              <a:tabLst>
                <a:tab pos="844550" algn="l"/>
              </a:tabLst>
            </a:pPr>
            <a:r>
              <a:rPr lang="vi-VN" sz="1800" b="1" dirty="0">
                <a:latin typeface="Times New Roman" panose="02020603050405020304" pitchFamily="18" charset="0"/>
                <a:ea typeface="Calibri" panose="020F0502020204030204" pitchFamily="34" charset="0"/>
                <a:cs typeface="Times New Roman" panose="02020603050405020304" pitchFamily="18" charset="0"/>
              </a:rPr>
              <a:t>Public Long insert</a:t>
            </a:r>
            <a:r>
              <a:rPr lang="vi-VN" sz="1800" dirty="0">
                <a:latin typeface="Times New Roman" panose="02020603050405020304" pitchFamily="18" charset="0"/>
                <a:ea typeface="Calibri" panose="020F0502020204030204" pitchFamily="34" charset="0"/>
                <a:cs typeface="Times New Roman" panose="02020603050405020304" pitchFamily="18" charset="0"/>
              </a:rPr>
              <a:t>(</a:t>
            </a:r>
            <a:r>
              <a:rPr lang="vi-VN" sz="1800" b="1" dirty="0">
                <a:latin typeface="Times New Roman" panose="02020603050405020304" pitchFamily="18" charset="0"/>
                <a:ea typeface="Calibri" panose="020F0502020204030204" pitchFamily="34" charset="0"/>
                <a:cs typeface="Times New Roman" panose="02020603050405020304" pitchFamily="18" charset="0"/>
              </a:rPr>
              <a:t>String</a:t>
            </a:r>
            <a:r>
              <a:rPr lang="vi-VN" sz="1800" dirty="0">
                <a:latin typeface="Times New Roman" panose="02020603050405020304" pitchFamily="18" charset="0"/>
                <a:ea typeface="Calibri" panose="020F0502020204030204" pitchFamily="34" charset="0"/>
                <a:cs typeface="Times New Roman" panose="02020603050405020304" pitchFamily="18" charset="0"/>
              </a:rPr>
              <a:t> table, </a:t>
            </a:r>
            <a:r>
              <a:rPr lang="vi-VN" sz="1800" b="1" dirty="0">
                <a:latin typeface="Times New Roman" panose="02020603050405020304" pitchFamily="18" charset="0"/>
                <a:ea typeface="Calibri" panose="020F0502020204030204" pitchFamily="34" charset="0"/>
                <a:cs typeface="Times New Roman" panose="02020603050405020304" pitchFamily="18" charset="0"/>
              </a:rPr>
              <a:t>String</a:t>
            </a:r>
            <a:r>
              <a:rPr lang="vi-VN" sz="1800" dirty="0">
                <a:latin typeface="Times New Roman" panose="02020603050405020304" pitchFamily="18" charset="0"/>
                <a:ea typeface="Calibri" panose="020F0502020204030204" pitchFamily="34" charset="0"/>
                <a:cs typeface="Times New Roman" panose="02020603050405020304" pitchFamily="18" charset="0"/>
              </a:rPr>
              <a:t> nullColumnHack, </a:t>
            </a:r>
            <a:r>
              <a:rPr lang="vi-VN" sz="1800" b="1" dirty="0">
                <a:latin typeface="Times New Roman" panose="02020603050405020304" pitchFamily="18" charset="0"/>
                <a:ea typeface="Calibri" panose="020F0502020204030204" pitchFamily="34" charset="0"/>
                <a:cs typeface="Times New Roman" panose="02020603050405020304" pitchFamily="18" charset="0"/>
              </a:rPr>
              <a:t>ContentValues</a:t>
            </a:r>
            <a:r>
              <a:rPr lang="vi-VN" sz="1800" dirty="0">
                <a:latin typeface="Times New Roman" panose="02020603050405020304" pitchFamily="18" charset="0"/>
                <a:ea typeface="Calibri" panose="020F0502020204030204" pitchFamily="34" charset="0"/>
                <a:cs typeface="Times New Roman" panose="02020603050405020304" pitchFamily="18" charset="0"/>
              </a:rPr>
              <a:t> values)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728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en-US" dirty="0" smtClean="0"/>
              <a:t>BƯỚC 1: TẢI SQLITE</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anchor="t" anchorCtr="0">
            <a:noAutofit/>
          </a:bodyPr>
          <a:lstStyle/>
          <a:p>
            <a:pPr algn="just">
              <a:buFontTx/>
              <a:buChar char="-"/>
            </a:pPr>
            <a:r>
              <a:rPr lang="vi-VN" sz="2000" dirty="0" smtClean="0"/>
              <a:t>Sử </a:t>
            </a:r>
            <a:r>
              <a:rPr lang="vi-VN" sz="2000" dirty="0"/>
              <a:t>dụng SQLite rất đơn giản, chúng ta chỉ cần tải phiên bản phù hợp với hệ điều hành máy tính đang sử dụng, thực hiện giải nén, chép toàn bộ các file giải nén vào thư mục chứa SQLite đã tạo trước đó là sử dụng được</a:t>
            </a:r>
            <a:r>
              <a:rPr lang="vi-VN" sz="2000" dirty="0" smtClean="0"/>
              <a:t>.</a:t>
            </a:r>
            <a:endParaRPr lang="en-US" sz="2000" dirty="0"/>
          </a:p>
          <a:p>
            <a:pPr algn="just">
              <a:buFontTx/>
              <a:buChar char="-"/>
            </a:pPr>
            <a:r>
              <a:rPr lang="vi-VN" sz="2000" dirty="0" smtClean="0"/>
              <a:t>SQLite </a:t>
            </a:r>
            <a:r>
              <a:rPr lang="vi-VN" sz="2000" dirty="0"/>
              <a:t>cung cấp nhiều phiên bản cho các nền tảng khác nhau Windows, Linux và Mac. Chúng ta có thể lựa chọn cho mình một phiên bản thích hợp để tải </a:t>
            </a:r>
            <a:r>
              <a:rPr lang="vi-VN" sz="2000" dirty="0" smtClean="0"/>
              <a:t>xuống</a:t>
            </a:r>
            <a:r>
              <a:rPr lang="en-US" sz="2000" dirty="0" smtClean="0"/>
              <a:t>.</a:t>
            </a:r>
          </a:p>
          <a:p>
            <a:pPr algn="just">
              <a:buFontTx/>
              <a:buChar char="-"/>
            </a:pPr>
            <a:r>
              <a:rPr lang="vi-VN" sz="2000" dirty="0"/>
              <a:t>Để tải SQLite, chúng ta chỉ cần truy cập vào trang chủ SQLite và tải SQLite về máy của mình như sau:</a:t>
            </a:r>
            <a:endParaRPr lang="en-US" sz="2000" dirty="0"/>
          </a:p>
          <a:p>
            <a:pPr algn="just">
              <a:buFontTx/>
              <a:buChar char="-"/>
            </a:pPr>
            <a:r>
              <a:rPr lang="vi-VN" sz="2000" dirty="0"/>
              <a:t>Mở trang tải xuống: </a:t>
            </a:r>
            <a:r>
              <a:rPr lang="vi-VN" sz="2000" i="1" u="sng" dirty="0"/>
              <a:t>https://www.sqlite.org/download.html</a:t>
            </a:r>
            <a:endParaRPr lang="en-US" sz="20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1148475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vi-VN" dirty="0"/>
              <a:t>THÊM MỘT </a:t>
            </a:r>
            <a:r>
              <a:rPr lang="vi-VN" dirty="0" smtClean="0"/>
              <a:t>M</a:t>
            </a:r>
            <a:r>
              <a:rPr lang="en-US" dirty="0"/>
              <a:t>â</a:t>
            </a:r>
            <a:r>
              <a:rPr lang="vi-VN" dirty="0" smtClean="0"/>
              <a:t>U </a:t>
            </a:r>
            <a:r>
              <a:rPr lang="vi-VN" dirty="0"/>
              <a:t>TIN MỚI VÀO SQLITE DATABASE TRÊN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lvl="0" algn="just">
              <a:buFontTx/>
              <a:buChar char="-"/>
            </a:pPr>
            <a:r>
              <a:rPr lang="vi-VN" sz="2000" dirty="0" smtClean="0"/>
              <a:t>Tham </a:t>
            </a:r>
            <a:r>
              <a:rPr lang="vi-VN" sz="2000" dirty="0"/>
              <a:t>số gồm </a:t>
            </a:r>
            <a:r>
              <a:rPr lang="vi-VN" sz="2000" dirty="0" smtClean="0"/>
              <a:t>:</a:t>
            </a:r>
            <a:endParaRPr lang="en-US" sz="2000" dirty="0"/>
          </a:p>
          <a:p>
            <a:pPr marL="114300" lvl="0" indent="0" algn="just">
              <a:buNone/>
            </a:pPr>
            <a:r>
              <a:rPr lang="en-US" sz="2000" dirty="0" smtClean="0"/>
              <a:t>	+ </a:t>
            </a:r>
            <a:r>
              <a:rPr lang="vi-VN" sz="2000" dirty="0" smtClean="0"/>
              <a:t>Table </a:t>
            </a:r>
            <a:r>
              <a:rPr lang="vi-VN" sz="2000" dirty="0"/>
              <a:t>: Tên bảng</a:t>
            </a:r>
            <a:endParaRPr lang="en-US" sz="2000" dirty="0"/>
          </a:p>
          <a:p>
            <a:pPr marL="114300" lvl="0" indent="0" algn="just">
              <a:buNone/>
            </a:pPr>
            <a:r>
              <a:rPr lang="en-US" sz="2000" dirty="0" smtClean="0"/>
              <a:t>	+ </a:t>
            </a:r>
            <a:r>
              <a:rPr lang="vi-VN" sz="2000" dirty="0" smtClean="0"/>
              <a:t>nullColumnHack </a:t>
            </a:r>
            <a:r>
              <a:rPr lang="vi-VN" sz="2000" dirty="0"/>
              <a:t>: Để giá trị null</a:t>
            </a:r>
            <a:endParaRPr lang="en-US" sz="2000" dirty="0"/>
          </a:p>
          <a:p>
            <a:pPr marL="114300" indent="0" algn="just">
              <a:buNone/>
            </a:pPr>
            <a:r>
              <a:rPr lang="en-US" sz="2000" dirty="0" smtClean="0"/>
              <a:t>	+ </a:t>
            </a:r>
            <a:r>
              <a:rPr lang="vi-VN" sz="2000" dirty="0" smtClean="0"/>
              <a:t>Values </a:t>
            </a:r>
            <a:r>
              <a:rPr lang="vi-VN" sz="2000" dirty="0"/>
              <a:t>: Tham số có kiểu dữ liệu đối tượng ContentValues trong </a:t>
            </a:r>
            <a:r>
              <a:rPr lang="en-US" sz="2000" dirty="0" smtClean="0"/>
              <a:t>	</a:t>
            </a:r>
            <a:r>
              <a:rPr lang="vi-VN" sz="2000" dirty="0" smtClean="0"/>
              <a:t>đó </a:t>
            </a:r>
            <a:r>
              <a:rPr lang="vi-VN" sz="2000" dirty="0"/>
              <a:t>Values chứa dữ liệu của record thêm vào bảng. Nếu cột nào </a:t>
            </a:r>
            <a:r>
              <a:rPr lang="en-US" sz="2000" dirty="0" smtClean="0"/>
              <a:t>	</a:t>
            </a:r>
            <a:r>
              <a:rPr lang="vi-VN" sz="2000" dirty="0" smtClean="0"/>
              <a:t>được </a:t>
            </a:r>
            <a:r>
              <a:rPr lang="vi-VN" sz="2000" dirty="0"/>
              <a:t>bỏ trống thì dữ liệu mặc định được thêm sẽ có giá trị null</a:t>
            </a:r>
            <a:r>
              <a:rPr lang="vi-VN" sz="2000" dirty="0" smtClean="0"/>
              <a:t>.</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90</a:t>
            </a:fld>
            <a:endParaRPr>
              <a:solidFill>
                <a:srgbClr val="7085AA"/>
              </a:solidFill>
            </a:endParaRPr>
          </a:p>
        </p:txBody>
      </p:sp>
      <p:sp>
        <p:nvSpPr>
          <p:cNvPr id="2" name="Rectangle 1"/>
          <p:cNvSpPr/>
          <p:nvPr/>
        </p:nvSpPr>
        <p:spPr>
          <a:xfrm>
            <a:off x="3534179" y="3475043"/>
            <a:ext cx="2075592" cy="461665"/>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lgn="ctr">
              <a:lnSpc>
                <a:spcPct val="150000"/>
              </a:lnSpc>
              <a:spcAft>
                <a:spcPts val="1000"/>
              </a:spcAft>
              <a:tabLst>
                <a:tab pos="844550" algn="l"/>
              </a:tabLst>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Put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87821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vi-VN" dirty="0"/>
              <a:t>THÊM MỘT </a:t>
            </a:r>
            <a:r>
              <a:rPr lang="vi-VN" dirty="0" smtClean="0"/>
              <a:t>M</a:t>
            </a:r>
            <a:r>
              <a:rPr lang="en-US" dirty="0"/>
              <a:t>â</a:t>
            </a:r>
            <a:r>
              <a:rPr lang="vi-VN" dirty="0" smtClean="0"/>
              <a:t>U </a:t>
            </a:r>
            <a:r>
              <a:rPr lang="vi-VN" dirty="0"/>
              <a:t>TIN MỚI VÀO SQLITE DATABASE TRÊN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en-US" sz="2000" dirty="0" err="1" smtClean="0"/>
              <a:t>Kết</a:t>
            </a:r>
            <a:r>
              <a:rPr lang="en-US" sz="2000" dirty="0" smtClean="0"/>
              <a:t> </a:t>
            </a:r>
            <a:r>
              <a:rPr lang="en-US" sz="2000" dirty="0" err="1"/>
              <a:t>quả</a:t>
            </a:r>
            <a:r>
              <a:rPr lang="en-US" sz="2000" dirty="0"/>
              <a:t> </a:t>
            </a:r>
            <a:r>
              <a:rPr lang="en-US" sz="2000" dirty="0" err="1"/>
              <a:t>trả</a:t>
            </a:r>
            <a:r>
              <a:rPr lang="en-US" sz="2000" dirty="0"/>
              <a:t> </a:t>
            </a:r>
            <a:r>
              <a:rPr lang="en-US" sz="2000" dirty="0" err="1"/>
              <a:t>về</a:t>
            </a:r>
            <a:r>
              <a:rPr lang="en-US" sz="2000" dirty="0"/>
              <a:t> </a:t>
            </a:r>
            <a:r>
              <a:rPr lang="en-US" sz="2000" dirty="0" err="1"/>
              <a:t>của</a:t>
            </a:r>
            <a:r>
              <a:rPr lang="en-US" sz="2000" dirty="0"/>
              <a:t> insert() </a:t>
            </a:r>
            <a:r>
              <a:rPr lang="en-US" sz="2000" dirty="0" err="1"/>
              <a:t>là</a:t>
            </a:r>
            <a:r>
              <a:rPr lang="en-US" sz="2000" dirty="0"/>
              <a:t> </a:t>
            </a:r>
            <a:r>
              <a:rPr lang="en-US" sz="2000" dirty="0" err="1"/>
              <a:t>một</a:t>
            </a:r>
            <a:r>
              <a:rPr lang="en-US" sz="2000" dirty="0"/>
              <a:t> </a:t>
            </a:r>
            <a:r>
              <a:rPr lang="en-US" sz="2000" dirty="0" err="1"/>
              <a:t>số</a:t>
            </a:r>
            <a:r>
              <a:rPr lang="en-US" sz="2000" dirty="0"/>
              <a:t> </a:t>
            </a:r>
            <a:r>
              <a:rPr lang="en-US" sz="2000" dirty="0" err="1"/>
              <a:t>có</a:t>
            </a:r>
            <a:r>
              <a:rPr lang="en-US" sz="2000" dirty="0"/>
              <a:t> </a:t>
            </a:r>
            <a:r>
              <a:rPr lang="en-US" sz="2000" dirty="0" err="1"/>
              <a:t>kiểu</a:t>
            </a:r>
            <a:r>
              <a:rPr lang="en-US" sz="2000" dirty="0"/>
              <a:t> </a:t>
            </a:r>
            <a:r>
              <a:rPr lang="en-US" sz="2000" dirty="0" err="1"/>
              <a:t>dữ</a:t>
            </a:r>
            <a:r>
              <a:rPr lang="en-US" sz="2000" dirty="0"/>
              <a:t> </a:t>
            </a:r>
            <a:r>
              <a:rPr lang="en-US" sz="2000" dirty="0" err="1"/>
              <a:t>liệu</a:t>
            </a:r>
            <a:r>
              <a:rPr lang="en-US" sz="2000" dirty="0"/>
              <a:t> </a:t>
            </a:r>
            <a:r>
              <a:rPr lang="en-US" sz="2000" dirty="0" err="1"/>
              <a:t>kiểu</a:t>
            </a:r>
            <a:r>
              <a:rPr lang="en-US" sz="2000" dirty="0"/>
              <a:t> Long, </a:t>
            </a:r>
            <a:r>
              <a:rPr lang="en-US" sz="2000" dirty="0" err="1"/>
              <a:t>là</a:t>
            </a:r>
            <a:r>
              <a:rPr lang="en-US" sz="2000" dirty="0"/>
              <a:t> Id </a:t>
            </a:r>
            <a:r>
              <a:rPr lang="en-US" sz="2000" dirty="0" err="1"/>
              <a:t>của</a:t>
            </a:r>
            <a:r>
              <a:rPr lang="en-US" sz="2000" dirty="0"/>
              <a:t> record </a:t>
            </a:r>
            <a:r>
              <a:rPr lang="en-US" sz="2000" dirty="0" err="1"/>
              <a:t>được</a:t>
            </a:r>
            <a:r>
              <a:rPr lang="en-US" sz="2000" dirty="0"/>
              <a:t> </a:t>
            </a:r>
            <a:r>
              <a:rPr lang="en-US" sz="2000" dirty="0" err="1"/>
              <a:t>thêm</a:t>
            </a:r>
            <a:r>
              <a:rPr lang="en-US" sz="2000" dirty="0"/>
              <a:t> </a:t>
            </a:r>
            <a:r>
              <a:rPr lang="en-US" sz="2000" dirty="0" err="1"/>
              <a:t>vào</a:t>
            </a:r>
            <a:r>
              <a:rPr lang="en-US" sz="2000" dirty="0"/>
              <a:t> </a:t>
            </a:r>
            <a:r>
              <a:rPr lang="en-US" sz="2000" dirty="0" err="1" smtClean="0"/>
              <a:t>bảng</a:t>
            </a:r>
            <a:endParaRPr lang="en-US" sz="2000" dirty="0" smtClean="0"/>
          </a:p>
          <a:p>
            <a:pPr algn="just">
              <a:buFontTx/>
              <a:buChar char="-"/>
            </a:pPr>
            <a:endParaRPr lang="en-US" sz="2000" dirty="0"/>
          </a:p>
          <a:p>
            <a:pPr algn="just">
              <a:buFontTx/>
              <a:buChar char="-"/>
            </a:pPr>
            <a:endParaRPr lang="en-US" sz="2000" dirty="0" smtClean="0"/>
          </a:p>
          <a:p>
            <a:pPr algn="just">
              <a:buFontTx/>
              <a:buChar char="-"/>
            </a:pPr>
            <a:r>
              <a:rPr lang="en-US" sz="2000" i="1" dirty="0" err="1"/>
              <a:t>Ví</a:t>
            </a:r>
            <a:r>
              <a:rPr lang="en-US" sz="2000" i="1" dirty="0"/>
              <a:t> </a:t>
            </a:r>
            <a:r>
              <a:rPr lang="en-US" sz="2000" i="1" dirty="0" err="1"/>
              <a:t>dụ</a:t>
            </a:r>
            <a:r>
              <a:rPr lang="en-US" sz="2000" i="1" dirty="0"/>
              <a:t> 11 : </a:t>
            </a:r>
            <a:r>
              <a:rPr lang="en-US" sz="2000" dirty="0" err="1"/>
              <a:t>Xây</a:t>
            </a:r>
            <a:r>
              <a:rPr lang="en-US" sz="2000" dirty="0"/>
              <a:t> </a:t>
            </a:r>
            <a:r>
              <a:rPr lang="en-US" sz="2000" dirty="0" err="1"/>
              <a:t>dựng</a:t>
            </a:r>
            <a:r>
              <a:rPr lang="en-US" sz="2000" dirty="0"/>
              <a:t> </a:t>
            </a:r>
            <a:r>
              <a:rPr lang="en-US" sz="2000" dirty="0" err="1"/>
              <a:t>phương</a:t>
            </a:r>
            <a:r>
              <a:rPr lang="en-US" sz="2000" dirty="0"/>
              <a:t> </a:t>
            </a:r>
            <a:r>
              <a:rPr lang="en-US" sz="2000" dirty="0" err="1"/>
              <a:t>thức</a:t>
            </a:r>
            <a:r>
              <a:rPr lang="en-US" sz="2000" dirty="0"/>
              <a:t> </a:t>
            </a:r>
            <a:r>
              <a:rPr lang="en-US" sz="2000" dirty="0" err="1"/>
              <a:t>thêm</a:t>
            </a:r>
            <a:r>
              <a:rPr lang="en-US" sz="2000" dirty="0"/>
              <a:t> record </a:t>
            </a:r>
            <a:r>
              <a:rPr lang="en-US" sz="2000" dirty="0" err="1"/>
              <a:t>vào</a:t>
            </a:r>
            <a:r>
              <a:rPr lang="en-US" sz="2000" dirty="0"/>
              <a:t> </a:t>
            </a:r>
            <a:r>
              <a:rPr lang="en-US" sz="2000" dirty="0" err="1"/>
              <a:t>bảng</a:t>
            </a:r>
            <a:r>
              <a:rPr lang="en-US" sz="2000" dirty="0"/>
              <a:t> Contacts </a:t>
            </a:r>
            <a:r>
              <a:rPr lang="en-US" sz="2000" dirty="0" err="1"/>
              <a:t>có</a:t>
            </a:r>
            <a:r>
              <a:rPr lang="en-US" sz="2000" dirty="0"/>
              <a:t> </a:t>
            </a:r>
            <a:r>
              <a:rPr lang="en-US" sz="2000" dirty="0" err="1"/>
              <a:t>tên</a:t>
            </a:r>
            <a:r>
              <a:rPr lang="en-US" sz="2000" dirty="0"/>
              <a:t> </a:t>
            </a:r>
            <a:r>
              <a:rPr lang="en-US" sz="2000" dirty="0" err="1"/>
              <a:t>AddContact</a:t>
            </a:r>
            <a:r>
              <a:rPr lang="en-US" sz="2000" dirty="0"/>
              <a:t>(), </a:t>
            </a:r>
            <a:r>
              <a:rPr lang="en-US" sz="2000" dirty="0" err="1"/>
              <a:t>tham</a:t>
            </a:r>
            <a:r>
              <a:rPr lang="en-US" sz="2000" dirty="0"/>
              <a:t> </a:t>
            </a:r>
            <a:r>
              <a:rPr lang="en-US" sz="2000" dirty="0" err="1"/>
              <a:t>số</a:t>
            </a:r>
            <a:r>
              <a:rPr lang="en-US" sz="2000" dirty="0"/>
              <a:t> </a:t>
            </a:r>
            <a:r>
              <a:rPr lang="en-US" sz="2000" dirty="0" err="1"/>
              <a:t>truyền</a:t>
            </a:r>
            <a:r>
              <a:rPr lang="en-US" sz="2000" dirty="0"/>
              <a:t> </a:t>
            </a:r>
            <a:r>
              <a:rPr lang="en-US" sz="2000" dirty="0" err="1"/>
              <a:t>vào</a:t>
            </a:r>
            <a:r>
              <a:rPr lang="en-US" sz="2000" dirty="0"/>
              <a:t> </a:t>
            </a:r>
            <a:r>
              <a:rPr lang="en-US" sz="2000" dirty="0" err="1"/>
              <a:t>là</a:t>
            </a:r>
            <a:r>
              <a:rPr lang="en-US" sz="2000" dirty="0"/>
              <a:t> </a:t>
            </a:r>
            <a:r>
              <a:rPr lang="en-US" sz="2000" dirty="0" err="1"/>
              <a:t>biến</a:t>
            </a:r>
            <a:r>
              <a:rPr lang="en-US" sz="2000" dirty="0"/>
              <a:t> contact </a:t>
            </a:r>
            <a:r>
              <a:rPr lang="en-US" sz="2000" dirty="0" err="1"/>
              <a:t>với</a:t>
            </a:r>
            <a:r>
              <a:rPr lang="en-US" sz="2000" dirty="0"/>
              <a:t> </a:t>
            </a:r>
            <a:r>
              <a:rPr lang="en-US" sz="2000" dirty="0" err="1"/>
              <a:t>kiểu</a:t>
            </a:r>
            <a:r>
              <a:rPr lang="en-US" sz="2000" dirty="0"/>
              <a:t> </a:t>
            </a:r>
            <a:r>
              <a:rPr lang="en-US" sz="2000" dirty="0" err="1"/>
              <a:t>dữ</a:t>
            </a:r>
            <a:r>
              <a:rPr lang="en-US" sz="2000" dirty="0"/>
              <a:t> </a:t>
            </a:r>
            <a:r>
              <a:rPr lang="en-US" sz="2000" dirty="0" err="1"/>
              <a:t>liệu</a:t>
            </a:r>
            <a:r>
              <a:rPr lang="en-US" sz="2000" dirty="0"/>
              <a:t> </a:t>
            </a:r>
            <a:r>
              <a:rPr lang="en-US" sz="2000" dirty="0" err="1"/>
              <a:t>là</a:t>
            </a:r>
            <a:r>
              <a:rPr lang="en-US" sz="2000" dirty="0"/>
              <a:t> </a:t>
            </a:r>
            <a:r>
              <a:rPr lang="en-US" sz="2000" dirty="0" err="1"/>
              <a:t>đối</a:t>
            </a:r>
            <a:r>
              <a:rPr lang="en-US" sz="2000" dirty="0"/>
              <a:t> </a:t>
            </a:r>
            <a:r>
              <a:rPr lang="en-US" sz="2000" dirty="0" err="1"/>
              <a:t>tượng</a:t>
            </a:r>
            <a:r>
              <a:rPr lang="en-US" sz="2000" dirty="0"/>
              <a:t> Contact :</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91</a:t>
            </a:fld>
            <a:endParaRPr>
              <a:solidFill>
                <a:srgbClr val="7085AA"/>
              </a:solidFill>
            </a:endParaRPr>
          </a:p>
        </p:txBody>
      </p:sp>
      <p:sp>
        <p:nvSpPr>
          <p:cNvPr id="2" name="Rectangle 1"/>
          <p:cNvSpPr/>
          <p:nvPr/>
        </p:nvSpPr>
        <p:spPr>
          <a:xfrm>
            <a:off x="2336750" y="1747843"/>
            <a:ext cx="4470450" cy="461665"/>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lgn="ctr">
              <a:lnSpc>
                <a:spcPct val="150000"/>
              </a:lnSpc>
              <a:spcAft>
                <a:spcPts val="1000"/>
              </a:spcAft>
              <a:tabLst>
                <a:tab pos="844550" algn="l"/>
              </a:tabLst>
            </a:pPr>
            <a:r>
              <a:rPr lang="en-US" sz="1600" b="1" dirty="0">
                <a:latin typeface="Times New Roman" panose="02020603050405020304" pitchFamily="18" charset="0"/>
                <a:cs typeface="Times New Roman" panose="02020603050405020304" pitchFamily="18" charset="0"/>
              </a:rPr>
              <a:t>long </a:t>
            </a:r>
            <a:r>
              <a:rPr lang="en-US" sz="1600" dirty="0" err="1">
                <a:latin typeface="Times New Roman" panose="02020603050405020304" pitchFamily="18" charset="0"/>
                <a:cs typeface="Times New Roman" panose="02020603050405020304" pitchFamily="18" charset="0"/>
              </a:rPr>
              <a:t>kq</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db.insert</a:t>
            </a:r>
            <a:r>
              <a:rPr lang="en-US" sz="160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TABLE_NAME</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null, </a:t>
            </a:r>
            <a:r>
              <a:rPr lang="en-US" sz="1600" dirty="0">
                <a:latin typeface="Times New Roman" panose="02020603050405020304" pitchFamily="18" charset="0"/>
                <a:cs typeface="Times New Roman" panose="02020603050405020304" pitchFamily="18" charset="0"/>
              </a:rPr>
              <a:t>values);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630665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92</a:t>
            </a:fld>
            <a:endParaRPr>
              <a:solidFill>
                <a:srgbClr val="7085AA"/>
              </a:solidFill>
            </a:endParaRPr>
          </a:p>
        </p:txBody>
      </p:sp>
      <p:sp>
        <p:nvSpPr>
          <p:cNvPr id="741" name="Google Shape;741;p19"/>
          <p:cNvSpPr txBox="1">
            <a:spLocks noGrp="1"/>
          </p:cNvSpPr>
          <p:nvPr>
            <p:ph type="ctrTitle" idx="4294967295"/>
          </p:nvPr>
        </p:nvSpPr>
        <p:spPr>
          <a:xfrm>
            <a:off x="0" y="578757"/>
            <a:ext cx="9144000"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en-US" sz="1400" b="0" i="1" dirty="0">
                <a:latin typeface="Times New Roman" panose="02020603050405020304" pitchFamily="18" charset="0"/>
                <a:ea typeface="Tahoma" panose="020B0604030504040204" pitchFamily="34" charset="0"/>
                <a:cs typeface="Times New Roman" panose="02020603050405020304" pitchFamily="18" charset="0"/>
              </a:rPr>
              <a:t>//</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Thêm</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một</a:t>
            </a:r>
            <a:r>
              <a:rPr lang="en-US" sz="1400" b="0" i="1" dirty="0">
                <a:latin typeface="Times New Roman" panose="02020603050405020304" pitchFamily="18" charset="0"/>
                <a:ea typeface="Tahoma" panose="020B0604030504040204" pitchFamily="34" charset="0"/>
                <a:cs typeface="Times New Roman" panose="02020603050405020304" pitchFamily="18" charset="0"/>
              </a:rPr>
              <a:t> record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vào</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bảng</a:t>
            </a:r>
            <a:r>
              <a:rPr lang="en-US" sz="1400" b="0" i="1" dirty="0">
                <a:latin typeface="Times New Roman" panose="02020603050405020304" pitchFamily="18" charset="0"/>
                <a:ea typeface="Tahoma" panose="020B0604030504040204" pitchFamily="34" charset="0"/>
                <a:cs typeface="Times New Roman" panose="02020603050405020304" pitchFamily="18" charset="0"/>
              </a:rPr>
              <a:t> Contact,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trả</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về</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kết</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quả</a:t>
            </a:r>
            <a:r>
              <a:rPr lang="en-US" sz="1400" b="0" i="1" dirty="0">
                <a:latin typeface="Times New Roman" panose="02020603050405020304" pitchFamily="18" charset="0"/>
                <a:ea typeface="Tahoma" panose="020B0604030504040204" pitchFamily="34" charset="0"/>
                <a:cs typeface="Times New Roman" panose="02020603050405020304" pitchFamily="18" charset="0"/>
              </a:rPr>
              <a:t> =-1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thêm</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thất</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bại</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Khác</a:t>
            </a:r>
            <a:r>
              <a:rPr lang="en-US" sz="1400" b="0" i="1" dirty="0">
                <a:latin typeface="Times New Roman" panose="02020603050405020304" pitchFamily="18" charset="0"/>
                <a:ea typeface="Tahoma" panose="020B0604030504040204" pitchFamily="34" charset="0"/>
                <a:cs typeface="Times New Roman" panose="02020603050405020304" pitchFamily="18" charset="0"/>
              </a:rPr>
              <a:t> -1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thêm</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thành</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công</a:t>
            </a:r>
            <a:r>
              <a:rPr lang="en-US" sz="1400" b="0" i="1" dirty="0">
                <a:latin typeface="Times New Roman" panose="02020603050405020304" pitchFamily="18" charset="0"/>
                <a:ea typeface="Tahoma" panose="020B0604030504040204" pitchFamily="34" charset="0"/>
                <a:cs typeface="Times New Roman" panose="02020603050405020304" pitchFamily="18" charset="0"/>
              </a:rPr>
              <a:t>.</a:t>
            </a:r>
            <a:r>
              <a:rPr lang="en-US" sz="1400" b="0" dirty="0">
                <a:latin typeface="Times New Roman" panose="02020603050405020304" pitchFamily="18" charset="0"/>
                <a:ea typeface="Tahoma" panose="020B0604030504040204" pitchFamily="34" charset="0"/>
                <a:cs typeface="Times New Roman" panose="02020603050405020304" pitchFamily="18" charset="0"/>
              </a:rPr>
              <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dirty="0">
                <a:latin typeface="Times New Roman" panose="02020603050405020304" pitchFamily="18" charset="0"/>
                <a:ea typeface="Tahoma" panose="020B0604030504040204" pitchFamily="34" charset="0"/>
                <a:cs typeface="Times New Roman" panose="02020603050405020304" pitchFamily="18" charset="0"/>
              </a:rPr>
              <a:t>public long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AddContact</a:t>
            </a:r>
            <a:r>
              <a:rPr lang="en-US" sz="1400" b="0" dirty="0">
                <a:latin typeface="Times New Roman" panose="02020603050405020304" pitchFamily="18" charset="0"/>
                <a:ea typeface="Tahoma" panose="020B0604030504040204" pitchFamily="34" charset="0"/>
                <a:cs typeface="Times New Roman" panose="02020603050405020304" pitchFamily="18" charset="0"/>
              </a:rPr>
              <a:t>(Contact contact) {</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a:latin typeface="Times New Roman" panose="02020603050405020304" pitchFamily="18" charset="0"/>
                <a:ea typeface="Tahoma" panose="020B0604030504040204" pitchFamily="34" charset="0"/>
                <a:cs typeface="Times New Roman" panose="02020603050405020304" pitchFamily="18" charset="0"/>
              </a:rPr>
              <a:t>//</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tạo</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đối</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tượng</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ContentValues</a:t>
            </a:r>
            <a:r>
              <a:rPr lang="en-US" sz="1400" b="0" dirty="0">
                <a:latin typeface="Times New Roman" panose="02020603050405020304" pitchFamily="18" charset="0"/>
                <a:ea typeface="Tahoma" panose="020B0604030504040204" pitchFamily="34" charset="0"/>
                <a:cs typeface="Times New Roman" panose="02020603050405020304" pitchFamily="18" charset="0"/>
              </a:rPr>
              <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ContentValues</a:t>
            </a:r>
            <a:r>
              <a:rPr lang="en-US" sz="1400" b="0" dirty="0">
                <a:latin typeface="Times New Roman" panose="02020603050405020304" pitchFamily="18" charset="0"/>
                <a:ea typeface="Tahoma" panose="020B0604030504040204" pitchFamily="34" charset="0"/>
                <a:cs typeface="Times New Roman" panose="02020603050405020304" pitchFamily="18" charset="0"/>
              </a:rPr>
              <a:t> values = </a:t>
            </a:r>
            <a:r>
              <a:rPr lang="en-US" sz="1400" dirty="0">
                <a:latin typeface="Times New Roman" panose="02020603050405020304" pitchFamily="18" charset="0"/>
                <a:ea typeface="Tahoma" panose="020B0604030504040204" pitchFamily="34" charset="0"/>
                <a:cs typeface="Times New Roman" panose="02020603050405020304" pitchFamily="18" charset="0"/>
              </a:rPr>
              <a:t>new</a:t>
            </a: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ContentValues</a:t>
            </a:r>
            <a:r>
              <a:rPr lang="en-US" sz="1400" b="0" dirty="0">
                <a:latin typeface="Times New Roman" panose="02020603050405020304" pitchFamily="18" charset="0"/>
                <a:ea typeface="Tahoma" panose="020B0604030504040204" pitchFamily="34" charset="0"/>
                <a:cs typeface="Times New Roman" panose="02020603050405020304" pitchFamily="18" charset="0"/>
              </a:rPr>
              <a:t>();</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thêm</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giá</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trị</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các</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cột</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đến</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đối</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tượng</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ContentValues</a:t>
            </a:r>
            <a:r>
              <a:rPr lang="en-US" sz="1400" b="0" dirty="0">
                <a:latin typeface="Times New Roman" panose="02020603050405020304" pitchFamily="18" charset="0"/>
                <a:ea typeface="Tahoma" panose="020B0604030504040204" pitchFamily="34" charset="0"/>
                <a:cs typeface="Times New Roman" panose="02020603050405020304" pitchFamily="18" charset="0"/>
              </a:rPr>
              <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Values.put</a:t>
            </a:r>
            <a:r>
              <a:rPr lang="en-US" sz="1400" b="0" dirty="0">
                <a:latin typeface="Times New Roman" panose="02020603050405020304" pitchFamily="18" charset="0"/>
                <a:ea typeface="Tahoma" panose="020B0604030504040204" pitchFamily="34" charset="0"/>
                <a:cs typeface="Times New Roman" panose="02020603050405020304" pitchFamily="18" charset="0"/>
              </a:rPr>
              <a:t>(</a:t>
            </a:r>
            <a:r>
              <a:rPr lang="en-US" sz="1400" i="1" dirty="0">
                <a:latin typeface="Times New Roman" panose="02020603050405020304" pitchFamily="18" charset="0"/>
                <a:ea typeface="Tahoma" panose="020B0604030504040204" pitchFamily="34" charset="0"/>
                <a:cs typeface="Times New Roman" panose="02020603050405020304" pitchFamily="18" charset="0"/>
              </a:rPr>
              <a:t>COLUMN_ID</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contact.getId</a:t>
            </a:r>
            <a:r>
              <a:rPr lang="en-US" sz="1400" b="0" dirty="0">
                <a:latin typeface="Times New Roman" panose="02020603050405020304" pitchFamily="18" charset="0"/>
                <a:ea typeface="Tahoma" panose="020B0604030504040204" pitchFamily="34" charset="0"/>
                <a:cs typeface="Times New Roman" panose="02020603050405020304" pitchFamily="18" charset="0"/>
              </a:rPr>
              <a:t>());</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Values.put</a:t>
            </a:r>
            <a:r>
              <a:rPr lang="en-US" sz="1400" b="0" dirty="0">
                <a:latin typeface="Times New Roman" panose="02020603050405020304" pitchFamily="18" charset="0"/>
                <a:ea typeface="Tahoma" panose="020B0604030504040204" pitchFamily="34" charset="0"/>
                <a:cs typeface="Times New Roman" panose="02020603050405020304" pitchFamily="18" charset="0"/>
              </a:rPr>
              <a:t>(</a:t>
            </a:r>
            <a:r>
              <a:rPr lang="en-US" sz="1400" i="1" dirty="0">
                <a:latin typeface="Times New Roman" panose="02020603050405020304" pitchFamily="18" charset="0"/>
                <a:ea typeface="Tahoma" panose="020B0604030504040204" pitchFamily="34" charset="0"/>
                <a:cs typeface="Times New Roman" panose="02020603050405020304" pitchFamily="18" charset="0"/>
              </a:rPr>
              <a:t>COLUMN_NAME</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contact.getName</a:t>
            </a:r>
            <a:r>
              <a:rPr lang="en-US" sz="1400" b="0" dirty="0">
                <a:latin typeface="Times New Roman" panose="02020603050405020304" pitchFamily="18" charset="0"/>
                <a:ea typeface="Tahoma" panose="020B0604030504040204" pitchFamily="34" charset="0"/>
                <a:cs typeface="Times New Roman" panose="02020603050405020304" pitchFamily="18" charset="0"/>
              </a:rPr>
              <a:t>());</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Values.put</a:t>
            </a:r>
            <a:r>
              <a:rPr lang="en-US" sz="1400" b="0" dirty="0">
                <a:latin typeface="Times New Roman" panose="02020603050405020304" pitchFamily="18" charset="0"/>
                <a:ea typeface="Tahoma" panose="020B0604030504040204" pitchFamily="34" charset="0"/>
                <a:cs typeface="Times New Roman" panose="02020603050405020304" pitchFamily="18" charset="0"/>
              </a:rPr>
              <a:t>(</a:t>
            </a:r>
            <a:r>
              <a:rPr lang="en-US" sz="1400" i="1" dirty="0">
                <a:latin typeface="Times New Roman" panose="02020603050405020304" pitchFamily="18" charset="0"/>
                <a:ea typeface="Tahoma" panose="020B0604030504040204" pitchFamily="34" charset="0"/>
                <a:cs typeface="Times New Roman" panose="02020603050405020304" pitchFamily="18" charset="0"/>
              </a:rPr>
              <a:t>COLUMN_PHONE</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contact.getPhone</a:t>
            </a:r>
            <a:r>
              <a:rPr lang="en-US" sz="1400" b="0" dirty="0">
                <a:latin typeface="Times New Roman" panose="02020603050405020304" pitchFamily="18" charset="0"/>
                <a:ea typeface="Tahoma" panose="020B0604030504040204" pitchFamily="34" charset="0"/>
                <a:cs typeface="Times New Roman" panose="02020603050405020304" pitchFamily="18" charset="0"/>
              </a:rPr>
              <a:t>());</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a:latin typeface="Times New Roman" panose="02020603050405020304" pitchFamily="18" charset="0"/>
                <a:ea typeface="Tahoma" panose="020B0604030504040204" pitchFamily="34" charset="0"/>
                <a:cs typeface="Times New Roman" panose="02020603050405020304" pitchFamily="18" charset="0"/>
              </a:rPr>
              <a:t>//</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Kết</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nối</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với</a:t>
            </a:r>
            <a:r>
              <a:rPr lang="en-US" sz="1400" b="0" i="1" dirty="0">
                <a:latin typeface="Times New Roman" panose="02020603050405020304" pitchFamily="18" charset="0"/>
                <a:ea typeface="Tahoma" panose="020B0604030504040204" pitchFamily="34" charset="0"/>
                <a:cs typeface="Times New Roman" panose="02020603050405020304" pitchFamily="18" charset="0"/>
              </a:rPr>
              <a:t> DB</a:t>
            </a:r>
            <a:r>
              <a:rPr lang="en-US" sz="1400" b="0" dirty="0">
                <a:latin typeface="Times New Roman" panose="02020603050405020304" pitchFamily="18" charset="0"/>
                <a:ea typeface="Tahoma" panose="020B0604030504040204" pitchFamily="34" charset="0"/>
                <a:cs typeface="Times New Roman" panose="02020603050405020304" pitchFamily="18" charset="0"/>
              </a:rPr>
              <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SQLiteDatabase</a:t>
            </a: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db</a:t>
            </a:r>
            <a:r>
              <a:rPr lang="en-US" sz="1400" b="0" dirty="0">
                <a:latin typeface="Times New Roman" panose="02020603050405020304" pitchFamily="18" charset="0"/>
                <a:ea typeface="Tahoma" panose="020B0604030504040204" pitchFamily="34" charset="0"/>
                <a:cs typeface="Times New Roman" panose="02020603050405020304" pitchFamily="18" charset="0"/>
              </a:rPr>
              <a:t> =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this.getWritableDatabase</a:t>
            </a:r>
            <a:r>
              <a:rPr lang="en-US" sz="1400" b="0" dirty="0">
                <a:latin typeface="Times New Roman" panose="02020603050405020304" pitchFamily="18" charset="0"/>
                <a:ea typeface="Tahoma" panose="020B0604030504040204" pitchFamily="34" charset="0"/>
                <a:cs typeface="Times New Roman" panose="02020603050405020304" pitchFamily="18" charset="0"/>
              </a:rPr>
              <a:t>();</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a:latin typeface="Times New Roman" panose="02020603050405020304" pitchFamily="18" charset="0"/>
                <a:ea typeface="Tahoma" panose="020B0604030504040204" pitchFamily="34" charset="0"/>
                <a:cs typeface="Times New Roman" panose="02020603050405020304" pitchFamily="18" charset="0"/>
              </a:rPr>
              <a:t>//</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Thêm</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một</a:t>
            </a:r>
            <a:r>
              <a:rPr lang="en-US" sz="1400" b="0" i="1" dirty="0">
                <a:latin typeface="Times New Roman" panose="02020603050405020304" pitchFamily="18" charset="0"/>
                <a:ea typeface="Tahoma" panose="020B0604030504040204" pitchFamily="34" charset="0"/>
                <a:cs typeface="Times New Roman" panose="02020603050405020304" pitchFamily="18" charset="0"/>
              </a:rPr>
              <a:t> record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vào</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bảng</a:t>
            </a:r>
            <a:r>
              <a:rPr lang="en-US" sz="1400" b="0" i="1" dirty="0">
                <a:latin typeface="Times New Roman" panose="02020603050405020304" pitchFamily="18" charset="0"/>
                <a:ea typeface="Tahoma" panose="020B0604030504040204" pitchFamily="34" charset="0"/>
                <a:cs typeface="Times New Roman" panose="02020603050405020304" pitchFamily="18" charset="0"/>
              </a:rPr>
              <a:t> Contact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bằng</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phương</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thức</a:t>
            </a:r>
            <a:r>
              <a:rPr lang="en-US" sz="1400" b="0" i="1" dirty="0">
                <a:latin typeface="Times New Roman" panose="02020603050405020304" pitchFamily="18" charset="0"/>
                <a:ea typeface="Tahoma" panose="020B0604030504040204" pitchFamily="34" charset="0"/>
                <a:cs typeface="Times New Roman" panose="02020603050405020304" pitchFamily="18" charset="0"/>
              </a:rPr>
              <a:t> insert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của</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lớp</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SQLiteDatabase</a:t>
            </a:r>
            <a:r>
              <a:rPr lang="en-US" sz="1400" b="0" dirty="0">
                <a:latin typeface="Times New Roman" panose="02020603050405020304" pitchFamily="18" charset="0"/>
                <a:ea typeface="Tahoma" panose="020B0604030504040204" pitchFamily="34" charset="0"/>
                <a:cs typeface="Times New Roman" panose="02020603050405020304" pitchFamily="18" charset="0"/>
              </a:rPr>
              <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dirty="0">
                <a:latin typeface="Times New Roman" panose="02020603050405020304" pitchFamily="18" charset="0"/>
                <a:ea typeface="Tahoma" panose="020B0604030504040204" pitchFamily="34" charset="0"/>
                <a:cs typeface="Times New Roman" panose="02020603050405020304" pitchFamily="18" charset="0"/>
              </a:rPr>
              <a:t>long</a:t>
            </a: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kq</a:t>
            </a:r>
            <a:r>
              <a:rPr lang="en-US" sz="1400" b="0" dirty="0">
                <a:latin typeface="Times New Roman" panose="02020603050405020304" pitchFamily="18" charset="0"/>
                <a:ea typeface="Tahoma" panose="020B0604030504040204" pitchFamily="34" charset="0"/>
                <a:cs typeface="Times New Roman" panose="02020603050405020304" pitchFamily="18" charset="0"/>
              </a:rPr>
              <a:t> =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db.insert</a:t>
            </a:r>
            <a:r>
              <a:rPr lang="en-US" sz="1400" b="0" dirty="0">
                <a:latin typeface="Times New Roman" panose="02020603050405020304" pitchFamily="18" charset="0"/>
                <a:ea typeface="Tahoma" panose="020B0604030504040204" pitchFamily="34" charset="0"/>
                <a:cs typeface="Times New Roman" panose="02020603050405020304" pitchFamily="18" charset="0"/>
              </a:rPr>
              <a:t>(</a:t>
            </a:r>
            <a:r>
              <a:rPr lang="en-US" sz="1400" i="1" dirty="0">
                <a:latin typeface="Times New Roman" panose="02020603050405020304" pitchFamily="18" charset="0"/>
                <a:ea typeface="Tahoma" panose="020B0604030504040204" pitchFamily="34" charset="0"/>
                <a:cs typeface="Times New Roman" panose="02020603050405020304" pitchFamily="18" charset="0"/>
              </a:rPr>
              <a:t>TABLE_NAME</a:t>
            </a: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dirty="0">
                <a:latin typeface="Times New Roman" panose="02020603050405020304" pitchFamily="18" charset="0"/>
                <a:ea typeface="Tahoma" panose="020B0604030504040204" pitchFamily="34" charset="0"/>
                <a:cs typeface="Times New Roman" panose="02020603050405020304" pitchFamily="18" charset="0"/>
              </a:rPr>
              <a:t>null</a:t>
            </a:r>
            <a:r>
              <a:rPr lang="en-US" sz="1400" b="0" dirty="0">
                <a:latin typeface="Times New Roman" panose="02020603050405020304" pitchFamily="18" charset="0"/>
                <a:ea typeface="Tahoma" panose="020B0604030504040204" pitchFamily="34" charset="0"/>
                <a:cs typeface="Times New Roman" panose="02020603050405020304" pitchFamily="18" charset="0"/>
              </a:rPr>
              <a:t>, values);</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a:latin typeface="Times New Roman" panose="02020603050405020304" pitchFamily="18" charset="0"/>
                <a:ea typeface="Tahoma" panose="020B0604030504040204" pitchFamily="34" charset="0"/>
                <a:cs typeface="Times New Roman" panose="02020603050405020304" pitchFamily="18" charset="0"/>
              </a:rPr>
              <a:t>//</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Đóng</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kết</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nối</a:t>
            </a:r>
            <a:r>
              <a:rPr lang="en-US" sz="1400" b="0" i="1" dirty="0">
                <a:latin typeface="Times New Roman" panose="02020603050405020304" pitchFamily="18" charset="0"/>
                <a:ea typeface="Tahoma" panose="020B0604030504040204" pitchFamily="34" charset="0"/>
                <a:cs typeface="Times New Roman" panose="02020603050405020304" pitchFamily="18" charset="0"/>
              </a:rPr>
              <a:t> DB</a:t>
            </a:r>
            <a:r>
              <a:rPr lang="en-US" sz="1400" b="0" dirty="0">
                <a:latin typeface="Times New Roman" panose="02020603050405020304" pitchFamily="18" charset="0"/>
                <a:ea typeface="Tahoma" panose="020B0604030504040204" pitchFamily="34" charset="0"/>
                <a:cs typeface="Times New Roman" panose="02020603050405020304" pitchFamily="18" charset="0"/>
              </a:rPr>
              <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db.close</a:t>
            </a:r>
            <a:r>
              <a:rPr lang="en-US" sz="1400" b="0" dirty="0">
                <a:latin typeface="Times New Roman" panose="02020603050405020304" pitchFamily="18" charset="0"/>
                <a:ea typeface="Tahoma" panose="020B0604030504040204" pitchFamily="34" charset="0"/>
                <a:cs typeface="Times New Roman" panose="02020603050405020304" pitchFamily="18" charset="0"/>
              </a:rPr>
              <a:t>();</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dirty="0">
                <a:latin typeface="Times New Roman" panose="02020603050405020304" pitchFamily="18" charset="0"/>
                <a:ea typeface="Tahoma" panose="020B0604030504040204" pitchFamily="34" charset="0"/>
                <a:cs typeface="Times New Roman" panose="02020603050405020304" pitchFamily="18" charset="0"/>
              </a:rPr>
              <a:t>return</a:t>
            </a:r>
            <a:r>
              <a:rPr lang="en-US" sz="1400" b="0" dirty="0">
                <a:latin typeface="Times New Roman" panose="02020603050405020304" pitchFamily="18" charset="0"/>
                <a:ea typeface="Tahoma" panose="020B0604030504040204" pitchFamily="34" charset="0"/>
                <a:cs typeface="Times New Roman" panose="02020603050405020304" pitchFamily="18" charset="0"/>
              </a:rPr>
              <a:t> </a:t>
            </a:r>
            <a:r>
              <a:rPr lang="en-US" sz="1400" b="0" dirty="0" err="1">
                <a:latin typeface="Times New Roman" panose="02020603050405020304" pitchFamily="18" charset="0"/>
                <a:ea typeface="Tahoma" panose="020B0604030504040204" pitchFamily="34" charset="0"/>
                <a:cs typeface="Times New Roman" panose="02020603050405020304" pitchFamily="18" charset="0"/>
              </a:rPr>
              <a:t>kq</a:t>
            </a:r>
            <a:r>
              <a:rPr lang="en-US" sz="1400" b="0" dirty="0">
                <a:latin typeface="Times New Roman" panose="02020603050405020304" pitchFamily="18" charset="0"/>
                <a:ea typeface="Tahoma" panose="020B0604030504040204" pitchFamily="34" charset="0"/>
                <a:cs typeface="Times New Roman" panose="02020603050405020304" pitchFamily="18" charset="0"/>
              </a:rPr>
              <a:t>;</a:t>
            </a:r>
            <a:br>
              <a:rPr lang="en-US" sz="1400" b="0" dirty="0">
                <a:latin typeface="Times New Roman" panose="02020603050405020304" pitchFamily="18" charset="0"/>
                <a:ea typeface="Tahoma" panose="020B0604030504040204" pitchFamily="34" charset="0"/>
                <a:cs typeface="Times New Roman" panose="02020603050405020304" pitchFamily="18" charset="0"/>
              </a:rPr>
            </a:br>
            <a:r>
              <a:rPr lang="en-US" sz="1400" b="0" dirty="0">
                <a:latin typeface="Times New Roman" panose="02020603050405020304" pitchFamily="18" charset="0"/>
                <a:ea typeface="Tahoma" panose="020B0604030504040204" pitchFamily="34" charset="0"/>
                <a:cs typeface="Times New Roman" panose="02020603050405020304" pitchFamily="18" charset="0"/>
              </a:rPr>
              <a:t>}</a:t>
            </a:r>
            <a:r>
              <a:rPr lang="en-US" sz="1400" b="0" i="1" dirty="0">
                <a:latin typeface="Times New Roman" panose="02020603050405020304" pitchFamily="18" charset="0"/>
                <a:ea typeface="Tahoma" panose="020B0604030504040204" pitchFamily="34" charset="0"/>
                <a:cs typeface="Times New Roman" panose="02020603050405020304" pitchFamily="18" charset="0"/>
              </a:rPr>
              <a:t>//</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Kết</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thúc</a:t>
            </a:r>
            <a:r>
              <a:rPr lang="en-US" sz="1400" b="0" i="1" dirty="0">
                <a:latin typeface="Times New Roman" panose="02020603050405020304" pitchFamily="18" charset="0"/>
                <a:ea typeface="Tahoma" panose="020B0604030504040204" pitchFamily="34" charset="0"/>
                <a:cs typeface="Times New Roman" panose="02020603050405020304" pitchFamily="18" charset="0"/>
              </a:rPr>
              <a:t> </a:t>
            </a:r>
            <a:r>
              <a:rPr lang="en-US" sz="1400" b="0" i="1" dirty="0" err="1">
                <a:latin typeface="Times New Roman" panose="02020603050405020304" pitchFamily="18" charset="0"/>
                <a:ea typeface="Tahoma" panose="020B0604030504040204" pitchFamily="34" charset="0"/>
                <a:cs typeface="Times New Roman" panose="02020603050405020304" pitchFamily="18" charset="0"/>
              </a:rPr>
              <a:t>AddContact</a:t>
            </a:r>
            <a:endParaRPr lang="en-US" sz="1400" b="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5501033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buNone/>
            </a:pPr>
            <a:r>
              <a:rPr lang="en" dirty="0" smtClean="0"/>
              <a:t>3.5 </a:t>
            </a:r>
            <a:r>
              <a:rPr lang="vi-VN" dirty="0"/>
              <a:t>CẬP NHẬT DỮ LIỆU </a:t>
            </a:r>
            <a:r>
              <a:rPr lang="vi-VN" dirty="0" smtClean="0"/>
              <a:t>C</a:t>
            </a:r>
            <a:r>
              <a:rPr lang="en-US" dirty="0" smtClean="0"/>
              <a:t>ủ</a:t>
            </a:r>
            <a:r>
              <a:rPr lang="vi-VN" dirty="0" smtClean="0"/>
              <a:t>A BẢNG</a:t>
            </a:r>
            <a:endParaRPr lang="en-US" dirty="0" smtClean="0"/>
          </a:p>
          <a:p>
            <a:pPr marL="0" lvl="0" indent="0">
              <a:buNone/>
            </a:pPr>
            <a:r>
              <a:rPr lang="vi-VN" dirty="0" smtClean="0"/>
              <a:t>TRONG </a:t>
            </a:r>
            <a:r>
              <a:rPr lang="vi-VN" dirty="0"/>
              <a:t>SQLITE TRÊN ANDROID</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FFFFFF"/>
                </a:solidFill>
              </a:rPr>
              <a:pPr/>
              <a:t>93</a:t>
            </a:fld>
            <a:endParaRPr>
              <a:solidFill>
                <a:srgbClr val="FFFFFF"/>
              </a:solidFill>
            </a:endParaRPr>
          </a:p>
        </p:txBody>
      </p:sp>
    </p:spTree>
    <p:extLst>
      <p:ext uri="{BB962C8B-B14F-4D97-AF65-F5344CB8AC3E}">
        <p14:creationId xmlns:p14="http://schemas.microsoft.com/office/powerpoint/2010/main" val="308371228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vi-VN" dirty="0"/>
              <a:t>CẬP NHẬT DỮ LIỆU </a:t>
            </a:r>
            <a:r>
              <a:rPr lang="vi-VN" dirty="0" smtClean="0"/>
              <a:t>C</a:t>
            </a:r>
            <a:r>
              <a:rPr lang="en-US" dirty="0" smtClean="0"/>
              <a:t>ủ</a:t>
            </a:r>
            <a:r>
              <a:rPr lang="vi-VN" dirty="0" smtClean="0"/>
              <a:t>A </a:t>
            </a:r>
            <a:r>
              <a:rPr lang="vi-VN" dirty="0"/>
              <a:t>BẢNG TRONG SQLITE TRÊN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algn="just">
              <a:buFontTx/>
              <a:buChar char="-"/>
            </a:pPr>
            <a:r>
              <a:rPr lang="vi-VN" sz="2000" dirty="0" smtClean="0"/>
              <a:t>Đối </a:t>
            </a:r>
            <a:r>
              <a:rPr lang="vi-VN" sz="2000" dirty="0"/>
              <a:t>với việc cập nhật dữ liệu cho các record trong bảng được lưu trữ trên SQLite trong Android. Chúng ta dùng phương thức update() của đối tượng SQLiteDatabbase</a:t>
            </a:r>
            <a:r>
              <a:rPr lang="vi-VN" sz="2000" dirty="0" smtClean="0"/>
              <a:t>.</a:t>
            </a:r>
            <a:endParaRPr lang="en-US" sz="2000" dirty="0"/>
          </a:p>
          <a:p>
            <a:pPr algn="just">
              <a:buFontTx/>
              <a:buChar char="-"/>
            </a:pPr>
            <a:r>
              <a:rPr lang="vi-VN" sz="2000" dirty="0" smtClean="0"/>
              <a:t>Phương thức update() của đối tựng SQLiteDatabase có cú pháp như sau:</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94</a:t>
            </a:fld>
            <a:endParaRPr>
              <a:solidFill>
                <a:srgbClr val="7085AA"/>
              </a:solidFill>
            </a:endParaRPr>
          </a:p>
        </p:txBody>
      </p:sp>
      <p:sp>
        <p:nvSpPr>
          <p:cNvPr id="3" name="Rectangle 2"/>
          <p:cNvSpPr/>
          <p:nvPr/>
        </p:nvSpPr>
        <p:spPr>
          <a:xfrm>
            <a:off x="1683607" y="2868387"/>
            <a:ext cx="5776736" cy="55335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07000"/>
              </a:lnSpc>
              <a:spcAft>
                <a:spcPts val="800"/>
              </a:spcAft>
            </a:pPr>
            <a:r>
              <a:rPr lang="vi-VN" b="1" dirty="0">
                <a:latin typeface="Times New Roman" panose="02020603050405020304" pitchFamily="18" charset="0"/>
                <a:ea typeface="Arial" panose="020B0604020202020204" pitchFamily="34" charset="0"/>
                <a:cs typeface="Cordia New" panose="020B0304020202020204" pitchFamily="34" charset="-34"/>
              </a:rPr>
              <a:t>Public int update </a:t>
            </a:r>
            <a:r>
              <a:rPr lang="vi-VN" dirty="0">
                <a:latin typeface="Times New Roman" panose="02020603050405020304" pitchFamily="18" charset="0"/>
                <a:ea typeface="Arial" panose="020B0604020202020204" pitchFamily="34" charset="0"/>
                <a:cs typeface="Cordia New" panose="020B0304020202020204" pitchFamily="34" charset="-34"/>
              </a:rPr>
              <a:t>(</a:t>
            </a:r>
            <a:r>
              <a:rPr lang="vi-VN" b="1" dirty="0">
                <a:latin typeface="Times New Roman" panose="02020603050405020304" pitchFamily="18" charset="0"/>
                <a:ea typeface="Arial" panose="020B0604020202020204" pitchFamily="34" charset="0"/>
                <a:cs typeface="Cordia New" panose="020B0304020202020204" pitchFamily="34" charset="-34"/>
              </a:rPr>
              <a:t>String</a:t>
            </a:r>
            <a:r>
              <a:rPr lang="vi-VN" dirty="0">
                <a:latin typeface="Times New Roman" panose="02020603050405020304" pitchFamily="18" charset="0"/>
                <a:ea typeface="Arial" panose="020B0604020202020204" pitchFamily="34" charset="0"/>
                <a:cs typeface="Cordia New" panose="020B0304020202020204" pitchFamily="34" charset="-34"/>
              </a:rPr>
              <a:t> table, </a:t>
            </a:r>
            <a:r>
              <a:rPr lang="vi-VN" b="1" dirty="0">
                <a:latin typeface="Times New Roman" panose="02020603050405020304" pitchFamily="18" charset="0"/>
                <a:ea typeface="Arial" panose="020B0604020202020204" pitchFamily="34" charset="0"/>
                <a:cs typeface="Cordia New" panose="020B0304020202020204" pitchFamily="34" charset="-34"/>
              </a:rPr>
              <a:t>ContentValues</a:t>
            </a:r>
            <a:r>
              <a:rPr lang="vi-VN" dirty="0">
                <a:latin typeface="Times New Roman" panose="02020603050405020304" pitchFamily="18" charset="0"/>
                <a:ea typeface="Arial" panose="020B0604020202020204" pitchFamily="34" charset="0"/>
                <a:cs typeface="Cordia New" panose="020B0304020202020204" pitchFamily="34" charset="-34"/>
              </a:rPr>
              <a:t> values, </a:t>
            </a:r>
            <a:r>
              <a:rPr lang="vi-VN" b="1" dirty="0">
                <a:latin typeface="Times New Roman" panose="02020603050405020304" pitchFamily="18" charset="0"/>
                <a:ea typeface="Arial" panose="020B0604020202020204" pitchFamily="34" charset="0"/>
                <a:cs typeface="Cordia New" panose="020B0304020202020204" pitchFamily="34" charset="-34"/>
              </a:rPr>
              <a:t>String</a:t>
            </a:r>
            <a:r>
              <a:rPr lang="vi-VN" dirty="0">
                <a:latin typeface="Times New Roman" panose="02020603050405020304" pitchFamily="18" charset="0"/>
                <a:ea typeface="Arial" panose="020B0604020202020204" pitchFamily="34" charset="0"/>
                <a:cs typeface="Cordia New" panose="020B0304020202020204" pitchFamily="34" charset="-34"/>
              </a:rPr>
              <a:t> whereClause, String[] whereArgs)</a:t>
            </a:r>
            <a:endParaRPr lang="en-US" sz="1100" dirty="0">
              <a:effectLst/>
              <a:latin typeface="Arial" panose="020B0604020202020204" pitchFamily="34" charset="0"/>
              <a:ea typeface="Arial" panose="020B0604020202020204" pitchFamily="34" charset="0"/>
              <a:cs typeface="Cordia New" panose="020B0304020202020204" pitchFamily="34" charset="-34"/>
            </a:endParaRPr>
          </a:p>
        </p:txBody>
      </p:sp>
    </p:spTree>
    <p:extLst>
      <p:ext uri="{BB962C8B-B14F-4D97-AF65-F5344CB8AC3E}">
        <p14:creationId xmlns:p14="http://schemas.microsoft.com/office/powerpoint/2010/main" val="255990167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vi-VN" dirty="0"/>
              <a:t>CẬP NHẬT DỮ LIỆU C</a:t>
            </a:r>
            <a:r>
              <a:rPr lang="en-US" dirty="0"/>
              <a:t>ủ</a:t>
            </a:r>
            <a:r>
              <a:rPr lang="vi-VN" dirty="0"/>
              <a:t>A BẢNG TRONG SQLITE TRÊN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lvl="0" algn="just">
              <a:buFontTx/>
              <a:buChar char="-"/>
            </a:pPr>
            <a:r>
              <a:rPr lang="vi-VN" sz="1700" dirty="0" smtClean="0"/>
              <a:t>Chức </a:t>
            </a:r>
            <a:r>
              <a:rPr lang="vi-VN" sz="1700" dirty="0"/>
              <a:t>năng: Thực hiện cập nhật dữ liệu các record vào bảng được lưu trữ trên SQLite</a:t>
            </a:r>
            <a:r>
              <a:rPr lang="vi-VN" sz="1700" dirty="0" smtClean="0"/>
              <a:t>.</a:t>
            </a:r>
            <a:endParaRPr lang="en-US" sz="1700" dirty="0"/>
          </a:p>
          <a:p>
            <a:pPr lvl="0" algn="just">
              <a:buFontTx/>
              <a:buChar char="-"/>
            </a:pPr>
            <a:r>
              <a:rPr lang="vi-VN" sz="1700" dirty="0" smtClean="0"/>
              <a:t>Các </a:t>
            </a:r>
            <a:r>
              <a:rPr lang="vi-VN" sz="1700" dirty="0"/>
              <a:t>tham số gồm</a:t>
            </a:r>
            <a:r>
              <a:rPr lang="vi-VN" sz="1700" dirty="0" smtClean="0"/>
              <a:t>:</a:t>
            </a:r>
            <a:endParaRPr lang="en-US" sz="1700" dirty="0"/>
          </a:p>
          <a:p>
            <a:pPr marL="114300" indent="0" algn="just">
              <a:buNone/>
            </a:pPr>
            <a:r>
              <a:rPr lang="en-US" sz="1700" dirty="0" smtClean="0"/>
              <a:t>	</a:t>
            </a:r>
            <a:r>
              <a:rPr lang="vi-VN" sz="1700" dirty="0" smtClean="0"/>
              <a:t>+</a:t>
            </a:r>
            <a:r>
              <a:rPr lang="en-US" sz="1700" dirty="0" smtClean="0"/>
              <a:t> </a:t>
            </a:r>
            <a:r>
              <a:rPr lang="vi-VN" sz="1700" dirty="0" smtClean="0"/>
              <a:t>Table</a:t>
            </a:r>
            <a:r>
              <a:rPr lang="vi-VN" sz="1700" dirty="0"/>
              <a:t>: tên bảng </a:t>
            </a:r>
            <a:endParaRPr lang="en-US" sz="1700" dirty="0"/>
          </a:p>
          <a:p>
            <a:pPr marL="114300" indent="0" algn="just">
              <a:buNone/>
            </a:pPr>
            <a:r>
              <a:rPr lang="en-US" sz="1700" dirty="0" smtClean="0"/>
              <a:t>	</a:t>
            </a:r>
            <a:r>
              <a:rPr lang="vi-VN" sz="1700" dirty="0" smtClean="0"/>
              <a:t>+</a:t>
            </a:r>
            <a:r>
              <a:rPr lang="en-US" sz="1700" dirty="0" smtClean="0"/>
              <a:t> </a:t>
            </a:r>
            <a:r>
              <a:rPr lang="vi-VN" sz="1700" dirty="0" smtClean="0"/>
              <a:t>Values</a:t>
            </a:r>
            <a:r>
              <a:rPr lang="vi-VN" sz="1700" dirty="0"/>
              <a:t>: là tham số có kiểu dữ liệu đối tượng ContentValues</a:t>
            </a:r>
            <a:r>
              <a:rPr lang="vi-VN" sz="1700" dirty="0" smtClean="0"/>
              <a:t>. Values </a:t>
            </a:r>
            <a:r>
              <a:rPr lang="vi-VN" sz="1700" dirty="0"/>
              <a:t>chứa dữ </a:t>
            </a:r>
            <a:r>
              <a:rPr lang="en-US" sz="1700" dirty="0" smtClean="0"/>
              <a:t>	</a:t>
            </a:r>
            <a:r>
              <a:rPr lang="vi-VN" sz="1700" dirty="0" smtClean="0"/>
              <a:t>liệu </a:t>
            </a:r>
            <a:r>
              <a:rPr lang="vi-VN" sz="1700" dirty="0"/>
              <a:t>mới cần cập nhật.</a:t>
            </a:r>
            <a:endParaRPr lang="en-US" sz="1700" dirty="0"/>
          </a:p>
          <a:p>
            <a:pPr marL="114300" indent="0" algn="just">
              <a:buNone/>
            </a:pPr>
            <a:r>
              <a:rPr lang="en-US" sz="1700" dirty="0" smtClean="0"/>
              <a:t>	</a:t>
            </a:r>
            <a:r>
              <a:rPr lang="vi-VN" sz="1700" dirty="0" smtClean="0"/>
              <a:t>+</a:t>
            </a:r>
            <a:r>
              <a:rPr lang="en-US" sz="1700" dirty="0" smtClean="0"/>
              <a:t> </a:t>
            </a:r>
            <a:r>
              <a:rPr lang="vi-VN" sz="1700" dirty="0" smtClean="0"/>
              <a:t>Whereclause</a:t>
            </a:r>
            <a:r>
              <a:rPr lang="vi-VN" sz="1700" dirty="0"/>
              <a:t>: Tập các điều kiện lọc( dùng dấu chấm hỏi “?” để </a:t>
            </a:r>
            <a:r>
              <a:rPr lang="vi-VN" sz="1700" dirty="0" smtClean="0"/>
              <a:t>tạo </a:t>
            </a:r>
            <a:r>
              <a:rPr lang="vi-VN" sz="1700" dirty="0"/>
              <a:t>điều kiện </a:t>
            </a:r>
            <a:r>
              <a:rPr lang="en-US" sz="1700" dirty="0" smtClean="0"/>
              <a:t>	</a:t>
            </a:r>
            <a:r>
              <a:rPr lang="vi-VN" sz="1700" dirty="0" smtClean="0"/>
              <a:t>lọc</a:t>
            </a:r>
            <a:r>
              <a:rPr lang="vi-VN" sz="1700" dirty="0"/>
              <a:t>).</a:t>
            </a:r>
            <a:endParaRPr lang="en-US" sz="1700" dirty="0"/>
          </a:p>
          <a:p>
            <a:pPr marL="114300" indent="0" algn="just">
              <a:buNone/>
            </a:pPr>
            <a:r>
              <a:rPr lang="en-US" sz="1700" dirty="0" smtClean="0"/>
              <a:t>	</a:t>
            </a:r>
            <a:r>
              <a:rPr lang="vi-VN" sz="1700" dirty="0" smtClean="0"/>
              <a:t>+</a:t>
            </a:r>
            <a:r>
              <a:rPr lang="vi-VN" sz="1700" dirty="0"/>
              <a:t>Whereargs: tập các giá trị của điều kiện lọc (lấy theo đúng thứ tự).</a:t>
            </a:r>
            <a:endParaRPr lang="en-US" sz="1700" dirty="0"/>
          </a:p>
          <a:p>
            <a:pPr algn="just">
              <a:buFontTx/>
              <a:buChar char="-"/>
            </a:pPr>
            <a:r>
              <a:rPr lang="vi-VN" sz="1700" dirty="0" smtClean="0"/>
              <a:t>Kết </a:t>
            </a:r>
            <a:r>
              <a:rPr lang="vi-VN" sz="1700" dirty="0"/>
              <a:t>quả trả về của phương thức update() là một số có kiểu dữ liệu kiểu int, là số lương các record được cập nhật dữ liệu trong bảng</a:t>
            </a:r>
            <a:r>
              <a:rPr lang="vi-VN" sz="1700" dirty="0" smtClean="0"/>
              <a:t>.</a:t>
            </a:r>
            <a:endParaRPr lang="en-US" sz="17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95</a:t>
            </a:fld>
            <a:endParaRPr>
              <a:solidFill>
                <a:srgbClr val="7085AA"/>
              </a:solidFill>
            </a:endParaRPr>
          </a:p>
        </p:txBody>
      </p:sp>
    </p:spTree>
    <p:extLst>
      <p:ext uri="{BB962C8B-B14F-4D97-AF65-F5344CB8AC3E}">
        <p14:creationId xmlns:p14="http://schemas.microsoft.com/office/powerpoint/2010/main" val="15804902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vi-VN" dirty="0"/>
              <a:t>CẬP NHẬT DỮ LIỆU C</a:t>
            </a:r>
            <a:r>
              <a:rPr lang="en-US" dirty="0"/>
              <a:t>ủ</a:t>
            </a:r>
            <a:r>
              <a:rPr lang="vi-VN" dirty="0"/>
              <a:t>A BẢNG TRONG SQLITE TRÊN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lvl="0" algn="just">
              <a:buFontTx/>
              <a:buChar char="-"/>
            </a:pPr>
            <a:r>
              <a:rPr lang="vi-VN" sz="2000" i="1" dirty="0"/>
              <a:t>Ví dụ 12:</a:t>
            </a:r>
            <a:r>
              <a:rPr lang="vi-VN" sz="2000" dirty="0"/>
              <a:t> Xây dựng phương thức cập nhật một record trong bảng Contacts có tên UpdateContact() và tham số truyền vào là biến contact có kiểu dữ liệu là đối tượng Contact như sau:</a:t>
            </a:r>
            <a:endParaRPr lang="en-US" sz="20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96</a:t>
            </a:fld>
            <a:endParaRPr>
              <a:solidFill>
                <a:srgbClr val="7085AA"/>
              </a:solidFill>
            </a:endParaRPr>
          </a:p>
        </p:txBody>
      </p:sp>
    </p:spTree>
    <p:extLst>
      <p:ext uri="{BB962C8B-B14F-4D97-AF65-F5344CB8AC3E}">
        <p14:creationId xmlns:p14="http://schemas.microsoft.com/office/powerpoint/2010/main" val="3368523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97</a:t>
            </a:fld>
            <a:endParaRPr>
              <a:solidFill>
                <a:srgbClr val="7085AA"/>
              </a:solidFill>
            </a:endParaRPr>
          </a:p>
        </p:txBody>
      </p:sp>
      <p:sp>
        <p:nvSpPr>
          <p:cNvPr id="741" name="Google Shape;741;p19"/>
          <p:cNvSpPr txBox="1">
            <a:spLocks noGrp="1"/>
          </p:cNvSpPr>
          <p:nvPr>
            <p:ph type="ctrTitle" idx="4294967295"/>
          </p:nvPr>
        </p:nvSpPr>
        <p:spPr>
          <a:xfrm>
            <a:off x="0" y="578757"/>
            <a:ext cx="9144000" cy="398598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ctr" anchorCtr="0">
            <a:noAutofit/>
          </a:bodyPr>
          <a:lstStyle/>
          <a:p>
            <a:pPr marL="115888" algn="l"/>
            <a:r>
              <a:rPr lang="vi-VN" sz="1400" b="0" dirty="0">
                <a:latin typeface="+mj-lt"/>
              </a:rPr>
              <a:t>// Cập nhật một record trong bảng Contact, rả về lết quá =0 cập nhật thất bại, =1 cập nhật thành công. </a:t>
            </a:r>
            <a:r>
              <a:rPr lang="en-US" sz="1400" b="0" dirty="0">
                <a:latin typeface="+mj-lt"/>
              </a:rPr>
              <a:t/>
            </a:r>
            <a:br>
              <a:rPr lang="en-US" sz="1400" b="0" dirty="0">
                <a:latin typeface="+mj-lt"/>
              </a:rPr>
            </a:br>
            <a:r>
              <a:rPr lang="vi-VN" sz="1400" dirty="0">
                <a:latin typeface="+mj-lt"/>
              </a:rPr>
              <a:t>Public int </a:t>
            </a:r>
            <a:r>
              <a:rPr lang="vi-VN" sz="1400" b="0" dirty="0">
                <a:latin typeface="+mj-lt"/>
              </a:rPr>
              <a:t>UpdateContact (Contact contact) {</a:t>
            </a:r>
            <a:r>
              <a:rPr lang="en-US" sz="1400" b="0" dirty="0">
                <a:latin typeface="+mj-lt"/>
              </a:rPr>
              <a:t/>
            </a:r>
            <a:br>
              <a:rPr lang="en-US" sz="1400" b="0" dirty="0">
                <a:latin typeface="+mj-lt"/>
              </a:rPr>
            </a:br>
            <a:r>
              <a:rPr lang="en-US" sz="1400" b="0" dirty="0" smtClean="0">
                <a:latin typeface="+mj-lt"/>
              </a:rPr>
              <a:t>	</a:t>
            </a:r>
            <a:r>
              <a:rPr lang="vi-VN" sz="1400" b="0" dirty="0" smtClean="0">
                <a:latin typeface="+mj-lt"/>
              </a:rPr>
              <a:t>// </a:t>
            </a:r>
            <a:r>
              <a:rPr lang="vi-VN" sz="1400" b="0" dirty="0">
                <a:latin typeface="+mj-lt"/>
              </a:rPr>
              <a:t>tạo đối tượng contentValues</a:t>
            </a:r>
            <a:r>
              <a:rPr lang="en-US" sz="1400" b="0" dirty="0">
                <a:latin typeface="+mj-lt"/>
              </a:rPr>
              <a:t/>
            </a:r>
            <a:br>
              <a:rPr lang="en-US" sz="1400" b="0" dirty="0">
                <a:latin typeface="+mj-lt"/>
              </a:rPr>
            </a:br>
            <a:r>
              <a:rPr lang="en-US" sz="1400" b="0" dirty="0" smtClean="0">
                <a:latin typeface="+mj-lt"/>
              </a:rPr>
              <a:t>	</a:t>
            </a:r>
            <a:r>
              <a:rPr lang="vi-VN" sz="1400" b="0" dirty="0" smtClean="0">
                <a:latin typeface="+mj-lt"/>
              </a:rPr>
              <a:t>ContentValues </a:t>
            </a:r>
            <a:r>
              <a:rPr lang="vi-VN" sz="1400" b="0" dirty="0">
                <a:latin typeface="+mj-lt"/>
              </a:rPr>
              <a:t>values = </a:t>
            </a:r>
            <a:r>
              <a:rPr lang="vi-VN" sz="1400" dirty="0">
                <a:latin typeface="+mj-lt"/>
              </a:rPr>
              <a:t>new</a:t>
            </a:r>
            <a:r>
              <a:rPr lang="vi-VN" sz="1400" b="0" dirty="0">
                <a:latin typeface="+mj-lt"/>
              </a:rPr>
              <a:t> ContentValues();</a:t>
            </a:r>
            <a:r>
              <a:rPr lang="en-US" sz="1400" b="0" dirty="0">
                <a:latin typeface="+mj-lt"/>
              </a:rPr>
              <a:t/>
            </a:r>
            <a:br>
              <a:rPr lang="en-US" sz="1400" b="0" dirty="0">
                <a:latin typeface="+mj-lt"/>
              </a:rPr>
            </a:br>
            <a:r>
              <a:rPr lang="en-US" sz="1400" b="0" dirty="0" smtClean="0">
                <a:latin typeface="+mj-lt"/>
              </a:rPr>
              <a:t>	</a:t>
            </a:r>
            <a:r>
              <a:rPr lang="vi-VN" sz="1400" b="0" dirty="0" smtClean="0">
                <a:latin typeface="+mj-lt"/>
              </a:rPr>
              <a:t>// </a:t>
            </a:r>
            <a:r>
              <a:rPr lang="vi-VN" sz="1400" b="0" dirty="0">
                <a:latin typeface="+mj-lt"/>
              </a:rPr>
              <a:t>thêm giá trị mới cho các cột trong đối tượng ContentValues</a:t>
            </a:r>
            <a:r>
              <a:rPr lang="en-US" sz="1400" b="0" dirty="0">
                <a:latin typeface="+mj-lt"/>
              </a:rPr>
              <a:t/>
            </a:r>
            <a:br>
              <a:rPr lang="en-US" sz="1400" b="0" dirty="0">
                <a:latin typeface="+mj-lt"/>
              </a:rPr>
            </a:br>
            <a:r>
              <a:rPr lang="en-US" sz="1400" b="0" dirty="0" smtClean="0">
                <a:latin typeface="+mj-lt"/>
              </a:rPr>
              <a:t>	</a:t>
            </a:r>
            <a:r>
              <a:rPr lang="vi-VN" sz="1400" b="0" dirty="0" smtClean="0">
                <a:latin typeface="+mj-lt"/>
              </a:rPr>
              <a:t>values.put(</a:t>
            </a:r>
            <a:r>
              <a:rPr lang="vi-VN" sz="1400" dirty="0" smtClean="0">
                <a:latin typeface="+mj-lt"/>
              </a:rPr>
              <a:t>COLUMN_NAME</a:t>
            </a:r>
            <a:r>
              <a:rPr lang="vi-VN" sz="1400" b="0" dirty="0">
                <a:latin typeface="+mj-lt"/>
              </a:rPr>
              <a:t>, contact.getName());</a:t>
            </a:r>
            <a:r>
              <a:rPr lang="en-US" sz="1400" b="0" dirty="0">
                <a:latin typeface="+mj-lt"/>
              </a:rPr>
              <a:t/>
            </a:r>
            <a:br>
              <a:rPr lang="en-US" sz="1400" b="0" dirty="0">
                <a:latin typeface="+mj-lt"/>
              </a:rPr>
            </a:br>
            <a:r>
              <a:rPr lang="en-US" sz="1400" b="0" dirty="0" smtClean="0">
                <a:latin typeface="+mj-lt"/>
              </a:rPr>
              <a:t>	</a:t>
            </a:r>
            <a:r>
              <a:rPr lang="vi-VN" sz="1400" b="0" dirty="0" smtClean="0">
                <a:latin typeface="+mj-lt"/>
              </a:rPr>
              <a:t>values.put(</a:t>
            </a:r>
            <a:r>
              <a:rPr lang="vi-VN" sz="1400" dirty="0" smtClean="0">
                <a:latin typeface="+mj-lt"/>
              </a:rPr>
              <a:t>COLUMN_NAME</a:t>
            </a:r>
            <a:r>
              <a:rPr lang="vi-VN" sz="1400" b="0" dirty="0">
                <a:latin typeface="+mj-lt"/>
              </a:rPr>
              <a:t>, contact.getPhone());</a:t>
            </a:r>
            <a:r>
              <a:rPr lang="en-US" sz="1400" b="0" dirty="0">
                <a:latin typeface="+mj-lt"/>
              </a:rPr>
              <a:t/>
            </a:r>
            <a:br>
              <a:rPr lang="en-US" sz="1400" b="0" dirty="0">
                <a:latin typeface="+mj-lt"/>
              </a:rPr>
            </a:br>
            <a:r>
              <a:rPr lang="en-US" sz="1400" b="0" dirty="0" smtClean="0">
                <a:latin typeface="+mj-lt"/>
              </a:rPr>
              <a:t>	</a:t>
            </a:r>
            <a:r>
              <a:rPr lang="vi-VN" sz="1400" b="0" dirty="0" smtClean="0">
                <a:latin typeface="+mj-lt"/>
              </a:rPr>
              <a:t>//</a:t>
            </a:r>
            <a:r>
              <a:rPr lang="vi-VN" sz="1400" b="0" dirty="0">
                <a:latin typeface="+mj-lt"/>
              </a:rPr>
              <a:t>Kết nối với DB</a:t>
            </a:r>
            <a:r>
              <a:rPr lang="en-US" sz="1400" b="0" dirty="0">
                <a:latin typeface="+mj-lt"/>
              </a:rPr>
              <a:t/>
            </a:r>
            <a:br>
              <a:rPr lang="en-US" sz="1400" b="0" dirty="0">
                <a:latin typeface="+mj-lt"/>
              </a:rPr>
            </a:br>
            <a:r>
              <a:rPr lang="en-US" sz="1400" b="0" dirty="0" smtClean="0">
                <a:latin typeface="+mj-lt"/>
              </a:rPr>
              <a:t>	</a:t>
            </a:r>
            <a:r>
              <a:rPr lang="vi-VN" sz="1400" b="0" dirty="0" smtClean="0">
                <a:latin typeface="+mj-lt"/>
              </a:rPr>
              <a:t>SQLiteDatabase </a:t>
            </a:r>
            <a:r>
              <a:rPr lang="vi-VN" sz="1400" b="0" dirty="0">
                <a:latin typeface="+mj-lt"/>
              </a:rPr>
              <a:t>db = this.getWritableDatabase();</a:t>
            </a:r>
            <a:r>
              <a:rPr lang="en-US" sz="1400" b="0" dirty="0">
                <a:latin typeface="+mj-lt"/>
              </a:rPr>
              <a:t/>
            </a:r>
            <a:br>
              <a:rPr lang="en-US" sz="1400" b="0" dirty="0">
                <a:latin typeface="+mj-lt"/>
              </a:rPr>
            </a:br>
            <a:r>
              <a:rPr lang="en-US" sz="1400" b="0" dirty="0" smtClean="0">
                <a:latin typeface="+mj-lt"/>
              </a:rPr>
              <a:t>	</a:t>
            </a:r>
            <a:r>
              <a:rPr lang="vi-VN" sz="1400" b="0" dirty="0" smtClean="0">
                <a:latin typeface="+mj-lt"/>
              </a:rPr>
              <a:t>//</a:t>
            </a:r>
            <a:r>
              <a:rPr lang="vi-VN" sz="1400" b="0" dirty="0">
                <a:latin typeface="+mj-lt"/>
              </a:rPr>
              <a:t>Cập nhật một trong record trong bảng Contact bằng phương thức update của lớp SQLiteDatabase</a:t>
            </a:r>
            <a:r>
              <a:rPr lang="en-US" sz="1400" b="0" dirty="0">
                <a:latin typeface="+mj-lt"/>
              </a:rPr>
              <a:t/>
            </a:r>
            <a:br>
              <a:rPr lang="en-US" sz="1400" b="0" dirty="0">
                <a:latin typeface="+mj-lt"/>
              </a:rPr>
            </a:br>
            <a:r>
              <a:rPr lang="en-US" sz="1400" b="0" dirty="0" smtClean="0">
                <a:latin typeface="+mj-lt"/>
              </a:rPr>
              <a:t>	</a:t>
            </a:r>
            <a:r>
              <a:rPr lang="vi-VN" sz="1400" dirty="0" smtClean="0">
                <a:latin typeface="+mj-lt"/>
              </a:rPr>
              <a:t>int</a:t>
            </a:r>
            <a:r>
              <a:rPr lang="vi-VN" sz="1400" b="0" dirty="0" smtClean="0">
                <a:latin typeface="+mj-lt"/>
              </a:rPr>
              <a:t> </a:t>
            </a:r>
            <a:r>
              <a:rPr lang="vi-VN" sz="1400" b="0" dirty="0">
                <a:latin typeface="+mj-lt"/>
              </a:rPr>
              <a:t>kq=db.update(</a:t>
            </a:r>
            <a:r>
              <a:rPr lang="vi-VN" sz="1400" dirty="0">
                <a:latin typeface="+mj-lt"/>
              </a:rPr>
              <a:t>TABLE_NAME</a:t>
            </a:r>
            <a:r>
              <a:rPr lang="vi-VN" sz="1400" b="0" dirty="0">
                <a:latin typeface="+mj-lt"/>
              </a:rPr>
              <a:t>, values, </a:t>
            </a:r>
            <a:r>
              <a:rPr lang="vi-VN" sz="1400" dirty="0">
                <a:latin typeface="+mj-lt"/>
              </a:rPr>
              <a:t>COLUMN_ID + “ = ?”, new</a:t>
            </a:r>
            <a:r>
              <a:rPr lang="vi-VN" sz="1400" b="0" dirty="0">
                <a:latin typeface="+mj-lt"/>
              </a:rPr>
              <a:t> </a:t>
            </a:r>
            <a:r>
              <a:rPr lang="vi-VN" sz="1400" dirty="0">
                <a:latin typeface="+mj-lt"/>
              </a:rPr>
              <a:t>String</a:t>
            </a:r>
            <a:r>
              <a:rPr lang="vi-VN" sz="1400" b="0" dirty="0">
                <a:latin typeface="+mj-lt"/>
              </a:rPr>
              <a:t>[]{</a:t>
            </a:r>
            <a:r>
              <a:rPr lang="en-US" sz="1400" b="0" dirty="0">
                <a:latin typeface="+mj-lt"/>
              </a:rPr>
              <a:t/>
            </a:r>
            <a:br>
              <a:rPr lang="en-US" sz="1400" b="0" dirty="0">
                <a:latin typeface="+mj-lt"/>
              </a:rPr>
            </a:br>
            <a:r>
              <a:rPr lang="vi-VN" sz="1400" dirty="0">
                <a:latin typeface="+mj-lt"/>
              </a:rPr>
              <a:t>String</a:t>
            </a:r>
            <a:r>
              <a:rPr lang="vi-VN" sz="1400" b="0" dirty="0">
                <a:latin typeface="+mj-lt"/>
              </a:rPr>
              <a:t>.valueOf(contact,.getId()) });</a:t>
            </a:r>
            <a:r>
              <a:rPr lang="en-US" sz="1400" b="0" dirty="0">
                <a:latin typeface="+mj-lt"/>
              </a:rPr>
              <a:t/>
            </a:r>
            <a:br>
              <a:rPr lang="en-US" sz="1400" b="0" dirty="0">
                <a:latin typeface="+mj-lt"/>
              </a:rPr>
            </a:br>
            <a:r>
              <a:rPr lang="vi-VN" sz="1400" b="0" dirty="0">
                <a:latin typeface="+mj-lt"/>
              </a:rPr>
              <a:t>	Db.close();</a:t>
            </a:r>
            <a:r>
              <a:rPr lang="en-US" sz="1400" b="0" dirty="0">
                <a:latin typeface="+mj-lt"/>
              </a:rPr>
              <a:t/>
            </a:r>
            <a:br>
              <a:rPr lang="en-US" sz="1400" b="0" dirty="0">
                <a:latin typeface="+mj-lt"/>
              </a:rPr>
            </a:br>
            <a:r>
              <a:rPr lang="vi-VN" sz="1400" b="0" dirty="0">
                <a:latin typeface="+mj-lt"/>
              </a:rPr>
              <a:t>	</a:t>
            </a:r>
            <a:r>
              <a:rPr lang="vi-VN" sz="1400" dirty="0">
                <a:latin typeface="+mj-lt"/>
              </a:rPr>
              <a:t>Return</a:t>
            </a:r>
            <a:r>
              <a:rPr lang="vi-VN" sz="1400" b="0" dirty="0">
                <a:latin typeface="+mj-lt"/>
              </a:rPr>
              <a:t> kq;</a:t>
            </a:r>
            <a:r>
              <a:rPr lang="en-US" sz="1400" b="0" dirty="0">
                <a:latin typeface="+mj-lt"/>
              </a:rPr>
              <a:t/>
            </a:r>
            <a:br>
              <a:rPr lang="en-US" sz="1400" b="0" dirty="0">
                <a:latin typeface="+mj-lt"/>
              </a:rPr>
            </a:br>
            <a:r>
              <a:rPr lang="vi-VN" sz="1400" b="0" dirty="0">
                <a:latin typeface="+mj-lt"/>
              </a:rPr>
              <a:t>}//Kết thúc UpdateContact</a:t>
            </a:r>
            <a:endParaRPr lang="en-US" sz="1400" b="0" dirty="0">
              <a:latin typeface="+mj-lt"/>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1966512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0" y="0"/>
            <a:ext cx="9144000" cy="5143500"/>
          </a:xfrm>
          <a:prstGeom prst="rect">
            <a:avLst/>
          </a:prstGeom>
        </p:spPr>
        <p:txBody>
          <a:bodyPr spcFirstLastPara="1" wrap="square" lIns="0" tIns="0" rIns="0" bIns="0" anchor="ctr" anchorCtr="0">
            <a:noAutofit/>
          </a:bodyPr>
          <a:lstStyle/>
          <a:p>
            <a:pPr marL="0" lvl="0" indent="0">
              <a:buNone/>
            </a:pPr>
            <a:r>
              <a:rPr lang="en" dirty="0" smtClean="0"/>
              <a:t>3.6 </a:t>
            </a:r>
            <a:r>
              <a:rPr lang="vi-VN" dirty="0"/>
              <a:t>XÓA DỮ LIỆU </a:t>
            </a:r>
            <a:r>
              <a:rPr lang="vi-VN" dirty="0" smtClean="0"/>
              <a:t>TRONG</a:t>
            </a:r>
            <a:endParaRPr lang="en-US" dirty="0" smtClean="0"/>
          </a:p>
          <a:p>
            <a:pPr marL="0" lvl="0" indent="0">
              <a:buNone/>
            </a:pPr>
            <a:r>
              <a:rPr lang="vi-VN" dirty="0" smtClean="0"/>
              <a:t>SQLITE </a:t>
            </a:r>
            <a:r>
              <a:rPr lang="vi-VN" dirty="0"/>
              <a:t>TRÊN ANDROID</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FFFFFF"/>
                </a:solidFill>
              </a:rPr>
              <a:pPr/>
              <a:t>98</a:t>
            </a:fld>
            <a:endParaRPr>
              <a:solidFill>
                <a:srgbClr val="FFFFFF"/>
              </a:solidFill>
            </a:endParaRPr>
          </a:p>
        </p:txBody>
      </p:sp>
    </p:spTree>
    <p:extLst>
      <p:ext uri="{BB962C8B-B14F-4D97-AF65-F5344CB8AC3E}">
        <p14:creationId xmlns:p14="http://schemas.microsoft.com/office/powerpoint/2010/main" val="41738802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0" y="117741"/>
            <a:ext cx="9144000" cy="550200"/>
          </a:xfrm>
          <a:prstGeom prst="rect">
            <a:avLst/>
          </a:prstGeom>
        </p:spPr>
        <p:txBody>
          <a:bodyPr spcFirstLastPara="1" wrap="square" lIns="0" tIns="0" rIns="0" bIns="0" anchor="b" anchorCtr="0">
            <a:noAutofit/>
          </a:bodyPr>
          <a:lstStyle/>
          <a:p>
            <a:pPr lvl="0"/>
            <a:r>
              <a:rPr lang="vi-VN" dirty="0"/>
              <a:t>XÓA DỮ LIỆU TRONG SQLITE TRÊN ANDROID</a:t>
            </a:r>
            <a:endParaRPr lang="en-US" dirty="0"/>
          </a:p>
        </p:txBody>
      </p:sp>
      <p:sp>
        <p:nvSpPr>
          <p:cNvPr id="701" name="Google Shape;701;p14"/>
          <p:cNvSpPr txBox="1">
            <a:spLocks noGrp="1"/>
          </p:cNvSpPr>
          <p:nvPr>
            <p:ph type="body" idx="1"/>
          </p:nvPr>
        </p:nvSpPr>
        <p:spPr>
          <a:xfrm>
            <a:off x="0" y="827314"/>
            <a:ext cx="8788400" cy="3730172"/>
          </a:xfrm>
          <a:prstGeom prst="rect">
            <a:avLst/>
          </a:prstGeom>
        </p:spPr>
        <p:txBody>
          <a:bodyPr spcFirstLastPara="1" wrap="square" lIns="0" tIns="0" rIns="0" bIns="0" numCol="1" anchor="t" anchorCtr="0">
            <a:noAutofit/>
          </a:bodyPr>
          <a:lstStyle/>
          <a:p>
            <a:pPr lvl="0" algn="just">
              <a:buFontTx/>
              <a:buChar char="-"/>
            </a:pPr>
            <a:r>
              <a:rPr lang="vi-VN" sz="1600" dirty="0"/>
              <a:t>Để xóa dữ liệu trong bảng được lưu trữ trên SQLite trong Android. Chúng ta dùng phương thức delete() của đối tượng SQLiteDatabase có cú pháp</a:t>
            </a:r>
            <a:r>
              <a:rPr lang="vi-VN" sz="1600" dirty="0" smtClean="0"/>
              <a:t>:</a:t>
            </a:r>
            <a:endParaRPr lang="en-US" sz="1600" dirty="0" smtClean="0"/>
          </a:p>
          <a:p>
            <a:pPr lvl="0" algn="just">
              <a:buFontTx/>
              <a:buChar char="-"/>
            </a:pPr>
            <a:endParaRPr lang="en-US" sz="1600" dirty="0"/>
          </a:p>
          <a:p>
            <a:pPr algn="just">
              <a:buFontTx/>
              <a:buChar char="-"/>
            </a:pPr>
            <a:endParaRPr lang="en-US" sz="1600" dirty="0" smtClean="0"/>
          </a:p>
          <a:p>
            <a:pPr algn="just">
              <a:buFontTx/>
              <a:buChar char="-"/>
            </a:pPr>
            <a:r>
              <a:rPr lang="vi-VN" sz="1600" dirty="0" smtClean="0"/>
              <a:t>Chức </a:t>
            </a:r>
            <a:r>
              <a:rPr lang="vi-VN" sz="1600" dirty="0"/>
              <a:t>năng: Thực hiện xóa các record trong bảng được lưu trữ trên SQLite</a:t>
            </a:r>
            <a:r>
              <a:rPr lang="vi-VN" sz="1600" dirty="0" smtClean="0"/>
              <a:t>.</a:t>
            </a:r>
            <a:endParaRPr lang="en-US" sz="1600" dirty="0"/>
          </a:p>
          <a:p>
            <a:pPr algn="just">
              <a:buFontTx/>
              <a:buChar char="-"/>
            </a:pPr>
            <a:r>
              <a:rPr lang="vi-VN" sz="1600" dirty="0" smtClean="0"/>
              <a:t>Các </a:t>
            </a:r>
            <a:r>
              <a:rPr lang="vi-VN" sz="1600" dirty="0"/>
              <a:t>tham số gồm</a:t>
            </a:r>
            <a:r>
              <a:rPr lang="vi-VN" sz="1600" dirty="0" smtClean="0"/>
              <a:t>:</a:t>
            </a:r>
            <a:endParaRPr lang="en-US" sz="1600" dirty="0"/>
          </a:p>
          <a:p>
            <a:pPr marL="114300" indent="0" algn="just">
              <a:buNone/>
            </a:pPr>
            <a:r>
              <a:rPr lang="en-US" sz="1600" dirty="0" smtClean="0"/>
              <a:t>	</a:t>
            </a:r>
            <a:r>
              <a:rPr lang="vi-VN" sz="1600" dirty="0" smtClean="0"/>
              <a:t>+</a:t>
            </a:r>
            <a:r>
              <a:rPr lang="en-US" sz="1600" dirty="0" smtClean="0"/>
              <a:t> </a:t>
            </a:r>
            <a:r>
              <a:rPr lang="vi-VN" sz="1600" dirty="0" smtClean="0"/>
              <a:t>Table</a:t>
            </a:r>
            <a:r>
              <a:rPr lang="vi-VN" sz="1600" dirty="0"/>
              <a:t>: tên bảng</a:t>
            </a:r>
            <a:endParaRPr lang="en-US" sz="1600" dirty="0"/>
          </a:p>
          <a:p>
            <a:pPr marL="114300" indent="0" algn="just">
              <a:buNone/>
            </a:pPr>
            <a:r>
              <a:rPr lang="en-US" sz="1600" dirty="0" smtClean="0"/>
              <a:t>	</a:t>
            </a:r>
            <a:r>
              <a:rPr lang="vi-VN" sz="1600" dirty="0" smtClean="0"/>
              <a:t>+</a:t>
            </a:r>
            <a:r>
              <a:rPr lang="en-US" sz="1600" dirty="0" smtClean="0"/>
              <a:t> </a:t>
            </a:r>
            <a:r>
              <a:rPr lang="vi-VN" sz="1600" dirty="0" smtClean="0"/>
              <a:t>Whereclause</a:t>
            </a:r>
            <a:r>
              <a:rPr lang="vi-VN" sz="1600" dirty="0"/>
              <a:t>: tập hợp các điều kiện lọc (dùng dấu chấm hỏi ? để </a:t>
            </a:r>
            <a:r>
              <a:rPr lang="vi-VN" sz="1600" dirty="0" smtClean="0"/>
              <a:t>tạo </a:t>
            </a:r>
            <a:r>
              <a:rPr lang="vi-VN" sz="1600" dirty="0"/>
              <a:t>điều kiện lọc)</a:t>
            </a:r>
            <a:endParaRPr lang="en-US" sz="1600" dirty="0"/>
          </a:p>
          <a:p>
            <a:pPr marL="114300" indent="0" algn="just">
              <a:buNone/>
            </a:pPr>
            <a:r>
              <a:rPr lang="en-US" sz="1600" dirty="0" smtClean="0"/>
              <a:t>	</a:t>
            </a:r>
            <a:r>
              <a:rPr lang="vi-VN" sz="1600" dirty="0" smtClean="0"/>
              <a:t>+</a:t>
            </a:r>
            <a:r>
              <a:rPr lang="en-US" sz="1600" dirty="0" smtClean="0"/>
              <a:t> </a:t>
            </a:r>
            <a:r>
              <a:rPr lang="vi-VN" sz="1600" dirty="0" smtClean="0"/>
              <a:t>Whereargs</a:t>
            </a:r>
            <a:r>
              <a:rPr lang="vi-VN" sz="1600" dirty="0"/>
              <a:t>: tập hợp các giá trị điều kiện lọc ( lấy theo đúng thứ tự)</a:t>
            </a:r>
            <a:endParaRPr lang="en-US" sz="1600" dirty="0"/>
          </a:p>
          <a:p>
            <a:pPr algn="just">
              <a:buFontTx/>
              <a:buChar char="-"/>
            </a:pPr>
            <a:r>
              <a:rPr lang="vi-VN" sz="1600" dirty="0" smtClean="0"/>
              <a:t>Kết </a:t>
            </a:r>
            <a:r>
              <a:rPr lang="vi-VN" sz="1600" dirty="0"/>
              <a:t>quả trả về phương thức delete() là một số có kiểu dữ liệu int, là số lượng các record được xóa khỏi bảng</a:t>
            </a:r>
            <a:r>
              <a:rPr lang="vi-VN" sz="1600" dirty="0" smtClean="0"/>
              <a:t>.</a:t>
            </a:r>
            <a:endParaRPr lang="en-US" sz="1600" dirty="0" smtClean="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fld id="{00000000-1234-1234-1234-123412341234}" type="slidenum">
              <a:rPr lang="en">
                <a:solidFill>
                  <a:srgbClr val="7085AA"/>
                </a:solidFill>
              </a:rPr>
              <a:pPr/>
              <a:t>99</a:t>
            </a:fld>
            <a:endParaRPr>
              <a:solidFill>
                <a:srgbClr val="7085AA"/>
              </a:solidFill>
            </a:endParaRPr>
          </a:p>
        </p:txBody>
      </p:sp>
      <p:sp>
        <p:nvSpPr>
          <p:cNvPr id="2" name="Rectangle 1"/>
          <p:cNvSpPr/>
          <p:nvPr/>
        </p:nvSpPr>
        <p:spPr>
          <a:xfrm>
            <a:off x="1879575" y="1736826"/>
            <a:ext cx="5384800"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vi-VN" b="1" dirty="0">
                <a:latin typeface="Times New Roman" panose="02020603050405020304" pitchFamily="18" charset="0"/>
                <a:ea typeface="SimSun" panose="02010600030101010101" pitchFamily="2" charset="-122"/>
                <a:cs typeface="Times New Roman" panose="02020603050405020304" pitchFamily="18" charset="0"/>
              </a:rPr>
              <a:t>public int delete</a:t>
            </a:r>
            <a:r>
              <a:rPr lang="vi-VN" dirty="0">
                <a:latin typeface="Times New Roman" panose="02020603050405020304" pitchFamily="18" charset="0"/>
                <a:ea typeface="SimSun" panose="02010600030101010101" pitchFamily="2" charset="-122"/>
                <a:cs typeface="Times New Roman" panose="02020603050405020304" pitchFamily="18" charset="0"/>
              </a:rPr>
              <a:t>(</a:t>
            </a:r>
            <a:r>
              <a:rPr lang="vi-VN" b="1" dirty="0">
                <a:latin typeface="Times New Roman" panose="02020603050405020304" pitchFamily="18" charset="0"/>
                <a:ea typeface="SimSun" panose="02010600030101010101" pitchFamily="2" charset="-122"/>
                <a:cs typeface="Times New Roman" panose="02020603050405020304" pitchFamily="18" charset="0"/>
              </a:rPr>
              <a:t>String</a:t>
            </a:r>
            <a:r>
              <a:rPr lang="vi-VN" dirty="0">
                <a:latin typeface="Times New Roman" panose="02020603050405020304" pitchFamily="18" charset="0"/>
                <a:ea typeface="SimSun" panose="02010600030101010101" pitchFamily="2" charset="-122"/>
                <a:cs typeface="Times New Roman" panose="02020603050405020304" pitchFamily="18" charset="0"/>
              </a:rPr>
              <a:t> table,</a:t>
            </a:r>
            <a:r>
              <a:rPr lang="vi-VN" b="1" dirty="0">
                <a:latin typeface="Times New Roman" panose="02020603050405020304" pitchFamily="18" charset="0"/>
                <a:ea typeface="SimSun" panose="02010600030101010101" pitchFamily="2" charset="-122"/>
                <a:cs typeface="Times New Roman" panose="02020603050405020304" pitchFamily="18" charset="0"/>
              </a:rPr>
              <a:t>String</a:t>
            </a:r>
            <a:r>
              <a:rPr lang="vi-VN" dirty="0">
                <a:latin typeface="Times New Roman" panose="02020603050405020304" pitchFamily="18" charset="0"/>
                <a:ea typeface="SimSun" panose="02010600030101010101" pitchFamily="2" charset="-122"/>
                <a:cs typeface="Times New Roman" panose="02020603050405020304" pitchFamily="18" charset="0"/>
              </a:rPr>
              <a:t> whereClause,</a:t>
            </a:r>
            <a:r>
              <a:rPr lang="vi-VN" b="1" dirty="0">
                <a:latin typeface="Times New Roman" panose="02020603050405020304" pitchFamily="18" charset="0"/>
                <a:ea typeface="SimSun" panose="02010600030101010101" pitchFamily="2" charset="-122"/>
                <a:cs typeface="Times New Roman" panose="02020603050405020304" pitchFamily="18" charset="0"/>
              </a:rPr>
              <a:t>String[]</a:t>
            </a:r>
            <a:r>
              <a:rPr lang="vi-VN" dirty="0">
                <a:latin typeface="Times New Roman" panose="02020603050405020304" pitchFamily="18" charset="0"/>
                <a:ea typeface="SimSun" panose="02010600030101010101" pitchFamily="2" charset="-122"/>
                <a:cs typeface="Times New Roman" panose="02020603050405020304" pitchFamily="18" charset="0"/>
              </a:rPr>
              <a:t> whereArgs)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4951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6719</Words>
  <Application>Microsoft Office PowerPoint</Application>
  <PresentationFormat>On-screen Show (16:9)</PresentationFormat>
  <Paragraphs>777</Paragraphs>
  <Slides>117</Slides>
  <Notes>117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117</vt:i4>
      </vt:variant>
    </vt:vector>
  </HeadingPairs>
  <TitlesOfParts>
    <vt:vector size="128" baseType="lpstr">
      <vt:lpstr>Arial</vt:lpstr>
      <vt:lpstr>Short Stack</vt:lpstr>
      <vt:lpstr>Times New Roman</vt:lpstr>
      <vt:lpstr>游明朝</vt:lpstr>
      <vt:lpstr>SimSun</vt:lpstr>
      <vt:lpstr>Quicksand</vt:lpstr>
      <vt:lpstr>Cordia New</vt:lpstr>
      <vt:lpstr>Amatic SC</vt:lpstr>
      <vt:lpstr>Tahoma</vt:lpstr>
      <vt:lpstr>Calibri</vt:lpstr>
      <vt:lpstr>Knight template</vt:lpstr>
      <vt:lpstr>LẬP TRÌNH ANDROID KẾT NỐI CƠ SỞ DỮ LIỆU SQLITE</vt:lpstr>
      <vt:lpstr>THÀNH VIÊN NHÓM 4</vt:lpstr>
      <vt:lpstr>NỘI DUNG THUYẾT TRÌNH</vt:lpstr>
      <vt:lpstr>1. GIỚI THIỆU SQLITE</vt:lpstr>
      <vt:lpstr>PowerPoint Presentation</vt:lpstr>
      <vt:lpstr>TÌM HIỂU SQLITE</vt:lpstr>
      <vt:lpstr>TÌM HIỂU SQLITE</vt:lpstr>
      <vt:lpstr>PowerPoint Presentation</vt:lpstr>
      <vt:lpstr>BƯỚC 1: TẢI SQLITE</vt:lpstr>
      <vt:lpstr>PowerPoint Presentation</vt:lpstr>
      <vt:lpstr>BƯỚC 2: CÀI ĐẶT SQLITE</vt:lpstr>
      <vt:lpstr>BƯỚC 2: CÀI ĐẶT SQLITE</vt:lpstr>
      <vt:lpstr>BƯỚC 2: CÀI ĐẶT SQLITE</vt:lpstr>
      <vt:lpstr>PowerPoint Presentation</vt:lpstr>
      <vt:lpstr>PowerPoint Presentation</vt:lpstr>
      <vt:lpstr>CÀI ĐẶT CÔNG CỤ SQLITE ADMINISTRATOR</vt:lpstr>
      <vt:lpstr>CÀI ĐẶT CÔNG CỤ SQLITE ADMINISTRATOR</vt:lpstr>
      <vt:lpstr>BƯỚC 1: TẢI SQLITE ADMINISTRATOR</vt:lpstr>
      <vt:lpstr>PowerPoint Presentation</vt:lpstr>
      <vt:lpstr>BƯỚC 2: CÀI ĐẶT SQLITE ADMINISTRATOR</vt:lpstr>
      <vt:lpstr>PowerPoint Presentation</vt:lpstr>
      <vt:lpstr>2. CHỨC NĂNG SQLITE</vt:lpstr>
      <vt:lpstr>PowerPoint Presentation</vt:lpstr>
      <vt:lpstr>KIỂU DỮ LIỆU TRONG SQLITE</vt:lpstr>
      <vt:lpstr>KIỂU DỮ LIỆU TRONG SQLITE</vt:lpstr>
      <vt:lpstr>PowerPoint Presentation</vt:lpstr>
      <vt:lpstr>TOÁN TỬ THƯỜNG DÙNG TRONG SQLITE</vt:lpstr>
      <vt:lpstr>TOÁN TỬ THƯỜNG DÙNG TRONG SQLITE</vt:lpstr>
      <vt:lpstr>TOÁN TỬ THƯỜNG DÙNG TRONG SQLITE</vt:lpstr>
      <vt:lpstr>TOÁN TỬ THƯỜNG DÙNG TRONG SQLITE</vt:lpstr>
      <vt:lpstr>PowerPoint Presentation</vt:lpstr>
      <vt:lpstr>CÁC QUY ƯỚC TRONG SQLITE</vt:lpstr>
      <vt:lpstr>PowerPoint Presentation</vt:lpstr>
      <vt:lpstr>CÁC LỆNH DOT COMMAND THƯỜNG DÙNG</vt:lpstr>
      <vt:lpstr>CÁC LỆNH DOT COMMAND THƯỜNG DÙNG</vt:lpstr>
      <vt:lpstr>PowerPoint Presentation</vt:lpstr>
      <vt:lpstr>CÁC LỆNH CSDL SQLITE THƯỜNG DÙNG</vt:lpstr>
      <vt:lpstr>CÁC LỆNH CSDL SQLITE THƯỜNG DÙNG</vt:lpstr>
      <vt:lpstr>CÁC LỆNH CSDL SQLITE THƯỜNG DÙNG</vt:lpstr>
      <vt:lpstr>CÁC LỆNH CSDL SQLITE THƯỜNG DÙNG</vt:lpstr>
      <vt:lpstr>CÁC LỆNH CSDL SQLITE THƯỜNG DÙNG</vt:lpstr>
      <vt:lpstr>CÁC LỆNH CSDL SQLITE THƯỜNG DÙNG</vt:lpstr>
      <vt:lpstr>CÁC LỆNH CSDL SQLITE THƯỜNG DÙNG</vt:lpstr>
      <vt:lpstr>CÁC LỆNH CSDL SQLITE THƯỜNG DÙNG</vt:lpstr>
      <vt:lpstr>CÁC LỆNH CSDL SQLITE THƯỜNG DÙNG</vt:lpstr>
      <vt:lpstr>CÁC LỆNH CSDL SQLITE THƯỜNG DÙNG</vt:lpstr>
      <vt:lpstr>CÁC LỆNH CSDL SQLITE THƯỜNG DÙNG</vt:lpstr>
      <vt:lpstr>CÁC LỆNH CSDL SQLITE THƯỜNG DÙNG</vt:lpstr>
      <vt:lpstr>CÁC LỆNH CSDL SQLITE THƯỜNG DÙNG</vt:lpstr>
      <vt:lpstr>CÁC LỆNH CSDL SQLITE THƯỜNG DÙNG</vt:lpstr>
      <vt:lpstr>3. SQLITE TRONG LẬP TRÌNH ỨNG DỤNG ANDROID</vt:lpstr>
      <vt:lpstr>SQLITE TRONG LẬP TRÌNH ỨNG DỤNG ANDROID</vt:lpstr>
      <vt:lpstr>SQLITE TRONG LẬP TRÌNH ỨNG DỤNG ANDROID</vt:lpstr>
      <vt:lpstr>SQLITE TRONG LẬP TRÌNH ỨNG DỤNG ANDROID</vt:lpstr>
      <vt:lpstr>SQLITE TRONG LẬP TRÌNH ỨNG DỤNG ANDROID</vt:lpstr>
      <vt:lpstr>SQLITE TRONG LẬP TRÌNH ỨNG DỤNG ANDROID</vt:lpstr>
      <vt:lpstr>SQLITE TRONG LẬP TRÌNH ỨNG DỤNG ANDROID</vt:lpstr>
      <vt:lpstr>Public class DatabaseSQLite extends SQLiteOpenHelper {  DatabaseSQLite(Context context, String name, SQLiteDatabase.CursorFactory factory, int version) {  Super(context, name, factory, version); } @Override Public void onCreate(SQLiteDatabase db) {  Db.execSQL(CREATE_TABLE); } @Override Public void onUpgrade(SQLiteDatabase db, int oldVerrsion, int newVerrsion) {   }</vt:lpstr>
      <vt:lpstr>SQLITE TRONG LẬP TRÌNH ỨNG DỤNG ANDROID</vt:lpstr>
      <vt:lpstr>SQLITE TRONG LẬP TRÌNH ỨNG DỤNG ANDROID</vt:lpstr>
      <vt:lpstr>SQLITE TRONG LẬP TRÌNH ỨNG DỤNG ANDROID</vt:lpstr>
      <vt:lpstr>SQLITE TRONG LẬP TRÌNH ỨNG DỤNG ANDROID</vt:lpstr>
      <vt:lpstr>SQLITE TRONG LẬP TRÌNH ỨNG DỤNG ANDROID</vt:lpstr>
      <vt:lpstr>SQLITE TRONG LẬP TRÌNH ỨNG DỤNG ANDROID</vt:lpstr>
      <vt:lpstr>SQLITE TRONG LẬP TRÌNH ỨNG DỤNG ANDROID</vt:lpstr>
      <vt:lpstr>SQLITE TRONG LẬP TRÌNH ỨNG DỤNG ANDROID</vt:lpstr>
      <vt:lpstr>SQLITE TRONG LẬP TRÌNH ỨNG DỤNG ANDROID</vt:lpstr>
      <vt:lpstr>PowerPoint Presentation</vt:lpstr>
      <vt:lpstr>TẠO LỚP MÔ HÌNH DỮ LIỆU (DATA MODEL CLASS)</vt:lpstr>
      <vt:lpstr>Package iclass.edu.sqlitedatabaseapplication; Public class Contact { private int Id; private String Name; private String Phone; public Contact() {    } Public Contact (String name, String phone) {  Name = name;  Phone =phone;  } Public Contact (int id, String name, String phone) {  Id = id;  Name= name;  Phone=phone;  } Public int getId() {  Return Id;  }</vt:lpstr>
      <vt:lpstr>Public void setId(int id) {  Id=id;  } Public String getName() {  Return Name;  } Public void setName (String name) {  Name=name;  } Public String getPhone() {  Return Phone;  } Public void setPhone(String phone) {  Phone=phone;  } @Override Public String toString() {  Return “ “ + Id + “ “;       } }</vt:lpstr>
      <vt:lpstr>PowerPoint Presentation</vt:lpstr>
      <vt:lpstr>XÂY DựNG LỚP QUẢN Lý SQLITE TRÊN ANDROID</vt:lpstr>
      <vt:lpstr>package com.example.sqlitedatabase; import android.annotation.SuppressLint; import android.content.Context; import android.database.Cursor; import android.database.sqlite.SQLiteDatabase; import android.database.sqlite.SQLiteOpenHelper;  public class DatabaseManager extends SQLiteOpenHelper {  //Các biến mô tả CSDL  private static final int databaseVersion = 1;  private static final String databaseName = "ContactDB.db";  private static final String tableName = "Contacts"  private static final String columnID = "Id";  private static final String columnName = "Name";  private static final String columnPhone = "Phone"; public DatabaseManager(Context context, String name, SQLiteDatabase.CursorFactory cursorFactory, int version){  super(context, name, cursorFactory, version);  }</vt:lpstr>
      <vt:lpstr>@Override public void onCreate(SQLiteDatabase db) { //Chuỗi lệnh truy vấn tạo bảng String createContactsTable = "create table " + tableName + "("   + columnID + " integer primary key,"   + columnName + " text,"   + columnPhone + " text)";    //Thực thi truy vấn  db.execSQL(createContactsTable);  }   @Override public void onUpgrade(SQLiteDatabase db, int oldVersion, int newVersion) { //Xóa bảng nếu tồn tại db.execSQL("drop table if exists " + tableName); //Tạo bảng mới onCreate(db);  } }</vt:lpstr>
      <vt:lpstr>PowerPoint Presentation</vt:lpstr>
      <vt:lpstr>TRUY VẤN DỮ LIỆU TRONG SQLITE TRÊN ANDROID</vt:lpstr>
      <vt:lpstr>TRUY VẤN DỮ LIỆU TRONG SQLITE TRÊN ANDROID</vt:lpstr>
      <vt:lpstr>PowerPoint Presentation</vt:lpstr>
      <vt:lpstr>TRUY VẤN DỮ LIỆU BằNG PHƯƠNG THỨC RAWQUERY()</vt:lpstr>
      <vt:lpstr>//Hàm tìm kiếm liên hệ (Contact) theo số diện thoại @SuppressLint("Range") public Contact findContact(String phone){  String query = "select * from " + tableName + " where " + columnPhone + " = '" + phone + "'";  //Kết nối DB  SQLiteDatabase db = this.getWritableDatabase();  //Truy vấn dữ liệu dùng phương thức rawQuery của lớp SQLiteDatabase  Cursor cursor = db.rawQuery(query, null);  //Khởi tạo đối tượng Contact  Contact contact = new Contact();  //Kiểm tra cursor có chứa dữ liệu hay không  if(cursor!=null){   cursor.moveToFirst();   //Đọc dữ liệu và lưu biến Contact   contact.setiID(cursor.getInt(0));</vt:lpstr>
      <vt:lpstr>contact.setStrName(cursor.getString(cursor.getColumnIndex("Name"))); contact.setStrPhone(cursor.getString(cursor.getColumnIndex("Phone")));   cursor.close();  }else{   contact = null;  }  //Đóng DB  db.close();  return  contact; } //Kết thúc findContact</vt:lpstr>
      <vt:lpstr>PowerPoint Presentation</vt:lpstr>
      <vt:lpstr>TRUY VẤN DỮ LIỆU BằNG PHƯƠNG THỨC QUERY()</vt:lpstr>
      <vt:lpstr>TRUY VẤN DỮ LIỆU BằNG PHƯƠNG THỨC QUERY()</vt:lpstr>
      <vt:lpstr>//Hàm truy vấn thông tin liên hệ (Contact) theo Id,dùng phương thức query của lớp SQLiteDatabase @SuppressLint ("Range") public Contact get Contact Value (int id) {  //Kết nối với DB  SQLite Database db = this.getReadableDatabase ();  //Truy vấn dữ liệu dùng phương thức query của lớp SQLiteDatabase  Cursor cursor = db.query (TABLE_NAME,    new String[] {COLUMN_ID, COLUMN_NAME, COLUMN PHONE}, COLUMN_ID + "=?",    new String[] {String.valueOf(id)}, null, null, null, null);  //Khởi tạo đối tượng Contact  Contact contact = new Contact ();</vt:lpstr>
      <vt:lpstr> //Kiểm tra cursor có chúa dữ liệu hay không  if (cursor != null) {   cursor.moveToFirst ();   //Đọc dữ liệu từ Cursor và lưu và biến contact   contact.setId (cursor.getInt (0)); contact.setName (cursor.getString (cursor.getColumnIndex ("Name" ) ) ); contact.setPhone (cursor.getString (cursor.getColumn Index (COLUMN_PHONE) ) );   cursor.close();  }  else  {   Contact = null;  }  //Đóng kết nối DB  db.close();  return contact; }//Kết thúc getContactValue</vt:lpstr>
      <vt:lpstr>PowerPoint Presentation</vt:lpstr>
      <vt:lpstr>THÊM MỘT MâU TIN MỚI VÀO SQLITE DATABASE TRÊN ANDROID</vt:lpstr>
      <vt:lpstr>THÊM MỘT MâU TIN MỚI VÀO SQLITE DATABASE TRÊN ANDROID</vt:lpstr>
      <vt:lpstr>THÊM MỘT MâU TIN MỚI VÀO SQLITE DATABASE TRÊN ANDROID</vt:lpstr>
      <vt:lpstr>//Thêm một record vào bảng Contact, trả về kết quả =-1 thêm thất bại, Khác -1 thêm thành công. public long AddContact(Contact contact) {  //tạo đối tượng ContentValues  ContentValues values = new ContentValues();  //thêm giá trị các cột đến đối tượng ContentValues  Values.put(COLUMN_ID, contact.getId());  Values.put(COLUMN_NAME, contact.getName());  Values.put(COLUMN_PHONE, contact.getPhone());  //Kết nối với DB  SQLiteDatabase db = this.getWritableDatabase();  //Thêm một record vào bảng Contact bằng phương thức insert của lớp SQLiteDatabase  long kq = db.insert(TABLE_NAME, null, values);  //Đóng kết nối DB  db.close();  return kq; }//Kết thúc AddContact</vt:lpstr>
      <vt:lpstr>PowerPoint Presentation</vt:lpstr>
      <vt:lpstr>CẬP NHẬT DỮ LIỆU CủA BẢNG TRONG SQLITE TRÊN ANDROID</vt:lpstr>
      <vt:lpstr>CẬP NHẬT DỮ LIỆU CủA BẢNG TRONG SQLITE TRÊN ANDROID</vt:lpstr>
      <vt:lpstr>CẬP NHẬT DỮ LIỆU CủA BẢNG TRONG SQLITE TRÊN ANDROID</vt:lpstr>
      <vt:lpstr>// Cập nhật một record trong bảng Contact, rả về lết quá =0 cập nhật thất bại, =1 cập nhật thành công.  Public int UpdateContact (Contact contact) {  // tạo đối tượng contentValues  ContentValues values = new ContentValues();  // thêm giá trị mới cho các cột trong đối tượng ContentValues  values.put(COLUMN_NAME, contact.getName());  values.put(COLUMN_NAME, contact.getPhone());  //Kết nối với DB  SQLiteDatabase db = this.getWritableDatabase();  //Cập nhật một trong record trong bảng Contact bằng phương thức update của lớp SQLiteDatabase  int kq=db.update(TABLE_NAME, values, COLUMN_ID + “ = ?”, new String[]{ String.valueOf(contact,.getId()) });  Db.close();  Return kq; }//Kết thúc UpdateContact</vt:lpstr>
      <vt:lpstr>PowerPoint Presentation</vt:lpstr>
      <vt:lpstr>XÓA DỮ LIỆU TRONG SQLITE TRÊN ANDROID</vt:lpstr>
      <vt:lpstr>//Xóa một record trong bảng Contacts với tham số truyền vào và contactId. //Trả về kết quả =0 xóa thất bại, =1 xóa thành công. Public int DeleteContact (int ContactId) {  //Kết nối với DB  SQLiteDatabase db = this.getWritableDatabase();  //Xóa một record trong bảng Contact bằng phương thức delete của một lớp SQLiteDatabase  Int kq=db.delete (TABLE_NAME, COLUMN_ID +”=?”, new String[] { String.valueOf (contactId) });  //Đóng kết nối DB  Db.close();  Return kq; }//Kết thúc DeteleContact</vt:lpstr>
      <vt:lpstr>XÓA DỮ LIỆU TRONG SQLITE TRÊN ANDROID</vt:lpstr>
      <vt:lpstr>//Xóa toàn bộ dữ liệu trong bảng Public int DeleteAllData (String tableName) {  //Kết nối DB  SQLiteDatabase db = this.getWritableDatabase ();  //Xóa tất cả các record trong bảng bằng phương thức delete của lớp SQLiteDatabase  int kq = db.delete (tableName, null,null);  //Đóng kết nối DB  Db.close();  Return kq; }</vt:lpstr>
      <vt:lpstr>4. CÂU HỏI ÔN TẬP</vt:lpstr>
      <vt:lpstr>TRắC NGHIỆM</vt:lpstr>
      <vt:lpstr>PowerPoint Presentation</vt:lpstr>
      <vt:lpstr>PowerPoint Presentation</vt:lpstr>
      <vt:lpstr>PowerPoint Presentation</vt:lpstr>
      <vt:lpstr>Bài tập Tự LUẬN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ANDROID KẾT NỐI CƠ SỞ DỮ LIỆU SQLITE</dc:title>
  <dc:creator>Administrator</dc:creator>
  <cp:lastModifiedBy>Admin</cp:lastModifiedBy>
  <cp:revision>134</cp:revision>
  <dcterms:modified xsi:type="dcterms:W3CDTF">2023-07-04T06:11:31Z</dcterms:modified>
</cp:coreProperties>
</file>