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83a2fdfb8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83a2fdfb8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3a2fdfb8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3a2fdfb8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3a2fdfb8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3a2fdfb8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3a2fdfb8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3a2fdfb8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3a2fdfb8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3a2fdfb8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3a2fdfb8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3a2fdfb8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raw.githubusercontent.com/phuonglehita/Coursera_Capstone/master/40Address.cs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Capstone Project </a:t>
            </a:r>
            <a:endParaRPr/>
          </a:p>
          <a:p>
            <a:pPr indent="0" lvl="0" marL="0" rtl="0" algn="ctr">
              <a:spcBef>
                <a:spcPts val="0"/>
              </a:spcBef>
              <a:spcAft>
                <a:spcPts val="0"/>
              </a:spcAft>
              <a:buNone/>
            </a:pPr>
            <a:r>
              <a:rPr lang="en"/>
              <a:t>Coffee Shop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400"/>
              </a:spcAft>
              <a:buClr>
                <a:schemeClr val="dk1"/>
              </a:buClr>
              <a:buSzPts val="1100"/>
              <a:buFont typeface="Arial"/>
              <a:buNone/>
            </a:pPr>
            <a:r>
              <a:rPr lang="en" sz="2400"/>
              <a:t>  </a:t>
            </a:r>
            <a:r>
              <a:rPr b="1" lang="en" sz="2400"/>
              <a:t>I.</a:t>
            </a:r>
            <a:r>
              <a:rPr lang="en" sz="2400"/>
              <a:t> </a:t>
            </a:r>
            <a:r>
              <a:rPr b="1" lang="en" sz="2400"/>
              <a:t>Introduction Problem</a:t>
            </a:r>
            <a:endParaRPr sz="2400"/>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lang="en" sz="700">
                <a:solidFill>
                  <a:schemeClr val="dk1"/>
                </a:solidFill>
              </a:rPr>
              <a:t>    </a:t>
            </a:r>
            <a:endParaRPr b="1" sz="1700">
              <a:solidFill>
                <a:schemeClr val="dk1"/>
              </a:solidFill>
            </a:endParaRPr>
          </a:p>
          <a:p>
            <a:pPr indent="0" lvl="0" marL="457200" rtl="0" algn="l">
              <a:spcBef>
                <a:spcPts val="1200"/>
              </a:spcBef>
              <a:spcAft>
                <a:spcPts val="0"/>
              </a:spcAft>
              <a:buClr>
                <a:schemeClr val="dk1"/>
              </a:buClr>
              <a:buSzPts val="1100"/>
              <a:buFont typeface="Arial"/>
              <a:buNone/>
            </a:pPr>
            <a:r>
              <a:rPr lang="en">
                <a:solidFill>
                  <a:schemeClr val="dk1"/>
                </a:solidFill>
              </a:rPr>
              <a:t>We plan to open a coffee shop in Ho Chi Minh City, Viet Nam. And we already have a list of 40 positions where are available to start the business. The problem is how to choose the best position among them.</a:t>
            </a:r>
            <a:endParaRPr>
              <a:solidFill>
                <a:schemeClr val="dk1"/>
              </a:solidFill>
            </a:endParaRPr>
          </a:p>
          <a:p>
            <a:pPr indent="0" lvl="0" marL="457200" rtl="0" algn="l">
              <a:spcBef>
                <a:spcPts val="1200"/>
              </a:spcBef>
              <a:spcAft>
                <a:spcPts val="0"/>
              </a:spcAft>
              <a:buClr>
                <a:schemeClr val="dk1"/>
              </a:buClr>
              <a:buSzPts val="1100"/>
              <a:buFont typeface="Arial"/>
              <a:buNone/>
            </a:pPr>
            <a:r>
              <a:rPr lang="en">
                <a:solidFill>
                  <a:schemeClr val="dk1"/>
                </a:solidFill>
              </a:rPr>
              <a:t>In this project, we will get coordinates of these positions, explore venues nearby. Then make a decision based on common venues category. The most suitable position must nearby Stores, Shopping malls, Gym/Fitness center …; and far away from other coffee shop/café.</a:t>
            </a:r>
            <a:endParaRPr>
              <a:solidFill>
                <a:schemeClr val="dk1"/>
              </a:solidFill>
            </a:endParaRPr>
          </a:p>
          <a:p>
            <a:pPr indent="0" lvl="0" marL="0" rtl="0" algn="l">
              <a:spcBef>
                <a:spcPts val="12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sz="700">
                <a:solidFill>
                  <a:schemeClr val="dk1"/>
                </a:solidFill>
              </a:rPr>
              <a:t>    </a:t>
            </a:r>
            <a:endParaRPr b="1" sz="1700">
              <a:solidFill>
                <a:schemeClr val="dk1"/>
              </a:solidFill>
            </a:endParaRPr>
          </a:p>
          <a:p>
            <a:pPr indent="0" lvl="0" marL="457200" rtl="0" algn="l">
              <a:spcBef>
                <a:spcPts val="1200"/>
              </a:spcBef>
              <a:spcAft>
                <a:spcPts val="0"/>
              </a:spcAft>
              <a:buNone/>
            </a:pPr>
            <a:r>
              <a:rPr lang="en">
                <a:solidFill>
                  <a:schemeClr val="dk1"/>
                </a:solidFill>
              </a:rPr>
              <a:t>1.	Using Geopy to locate the coordinates of 40 addresses. </a:t>
            </a:r>
            <a:endParaRPr>
              <a:solidFill>
                <a:schemeClr val="dk1"/>
              </a:solidFill>
            </a:endParaRPr>
          </a:p>
          <a:p>
            <a:pPr indent="0" lvl="0" marL="457200" rtl="0" algn="l">
              <a:spcBef>
                <a:spcPts val="1200"/>
              </a:spcBef>
              <a:spcAft>
                <a:spcPts val="0"/>
              </a:spcAft>
              <a:buNone/>
            </a:pPr>
            <a:r>
              <a:rPr lang="en">
                <a:solidFill>
                  <a:schemeClr val="dk1"/>
                </a:solidFill>
              </a:rPr>
              <a:t>Address data url: </a:t>
            </a:r>
            <a:r>
              <a:rPr lang="en" u="sng">
                <a:solidFill>
                  <a:schemeClr val="hlink"/>
                </a:solidFill>
                <a:hlinkClick r:id="rId3"/>
              </a:rPr>
              <a:t>https://raw.githubusercontent.com/phuonglehita/Coursera_Capstone/master/40Address.csv</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0" lvl="0" marL="457200" rtl="0" algn="l">
              <a:spcBef>
                <a:spcPts val="1200"/>
              </a:spcBef>
              <a:spcAft>
                <a:spcPts val="0"/>
              </a:spcAft>
              <a:buNone/>
            </a:pPr>
            <a:r>
              <a:rPr lang="en">
                <a:solidFill>
                  <a:schemeClr val="dk1"/>
                </a:solidFill>
              </a:rPr>
              <a:t>2.	Using FoursquareAPI to create data of venues of the addresses.</a:t>
            </a:r>
            <a:endParaRPr>
              <a:solidFill>
                <a:schemeClr val="dk1"/>
              </a:solidFill>
            </a:endParaRPr>
          </a:p>
          <a:p>
            <a:pPr indent="0" lvl="0" marL="457200" rtl="0" algn="l">
              <a:spcBef>
                <a:spcPts val="1200"/>
              </a:spcBef>
              <a:spcAft>
                <a:spcPts val="0"/>
              </a:spcAft>
              <a:buNone/>
            </a:pPr>
            <a:r>
              <a:rPr lang="en">
                <a:solidFill>
                  <a:schemeClr val="dk1"/>
                </a:solidFill>
              </a:rPr>
              <a:t>Based on data of venues to analyze and find most common venue category for each Positions; cluster for Positions.</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0" lvl="0" marL="0" rtl="0" algn="l">
              <a:spcBef>
                <a:spcPts val="1200"/>
              </a:spcBef>
              <a:spcAft>
                <a:spcPts val="1600"/>
              </a:spcAft>
              <a:buNone/>
            </a:pPr>
            <a:r>
              <a:t/>
            </a:r>
            <a:endParaRPr/>
          </a:p>
        </p:txBody>
      </p:sp>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 sz="2400"/>
              <a:t>  </a:t>
            </a:r>
            <a:r>
              <a:rPr b="1" lang="en" sz="2400"/>
              <a:t>II. Data</a:t>
            </a:r>
            <a:endParaRPr b="1" sz="2400"/>
          </a:p>
          <a:p>
            <a:pPr indent="0" lvl="0" marL="0" rtl="0" algn="l">
              <a:lnSpc>
                <a:spcPct val="115000"/>
              </a:lnSpc>
              <a:spcBef>
                <a:spcPts val="1800"/>
              </a:spcBef>
              <a:spcAft>
                <a:spcPts val="400"/>
              </a:spcAft>
              <a:buNone/>
            </a:pPr>
            <a:r>
              <a:t/>
            </a:r>
            <a:endParaRPr b="1"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 sz="2400">
                <a:solidFill>
                  <a:srgbClr val="000000"/>
                </a:solidFill>
              </a:rPr>
              <a:t>  </a:t>
            </a:r>
            <a:r>
              <a:rPr b="1" lang="en" sz="2400">
                <a:solidFill>
                  <a:srgbClr val="000000"/>
                </a:solidFill>
              </a:rPr>
              <a:t>III.</a:t>
            </a:r>
            <a:r>
              <a:rPr lang="en" sz="2400">
                <a:solidFill>
                  <a:srgbClr val="000000"/>
                </a:solidFill>
              </a:rPr>
              <a:t> </a:t>
            </a:r>
            <a:r>
              <a:rPr b="1" lang="en" sz="2400">
                <a:solidFill>
                  <a:srgbClr val="000000"/>
                </a:solidFill>
              </a:rPr>
              <a:t>Methodology</a:t>
            </a:r>
            <a:endParaRPr sz="2400">
              <a:solidFill>
                <a:srgbClr val="000000"/>
              </a:solidFill>
            </a:endParaRPr>
          </a:p>
          <a:p>
            <a:pPr indent="0" lvl="0" marL="0" rtl="0" algn="l">
              <a:lnSpc>
                <a:spcPct val="115000"/>
              </a:lnSpc>
              <a:spcBef>
                <a:spcPts val="1800"/>
              </a:spcBef>
              <a:spcAft>
                <a:spcPts val="400"/>
              </a:spcAft>
              <a:buNone/>
            </a:pPr>
            <a:r>
              <a:t/>
            </a:r>
            <a:endParaRPr sz="2400"/>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sz="700">
                <a:solidFill>
                  <a:schemeClr val="dk1"/>
                </a:solidFill>
              </a:rPr>
              <a:t>    </a:t>
            </a:r>
            <a:endParaRPr b="1" sz="1700">
              <a:solidFill>
                <a:schemeClr val="dk1"/>
              </a:solidFill>
            </a:endParaRPr>
          </a:p>
          <a:p>
            <a:pPr indent="0" lvl="0" marL="457200" rtl="0" algn="l">
              <a:spcBef>
                <a:spcPts val="1200"/>
              </a:spcBef>
              <a:spcAft>
                <a:spcPts val="0"/>
              </a:spcAft>
              <a:buNone/>
            </a:pPr>
            <a:r>
              <a:rPr lang="en">
                <a:solidFill>
                  <a:schemeClr val="dk1"/>
                </a:solidFill>
              </a:rPr>
              <a:t>1.	Prepare data: locate the coordinates for 40 addresses.</a:t>
            </a:r>
            <a:endParaRPr>
              <a:solidFill>
                <a:schemeClr val="dk1"/>
              </a:solidFill>
            </a:endParaRPr>
          </a:p>
          <a:p>
            <a:pPr indent="0" lvl="0" marL="457200" rtl="0" algn="l">
              <a:spcBef>
                <a:spcPts val="1200"/>
              </a:spcBef>
              <a:spcAft>
                <a:spcPts val="0"/>
              </a:spcAft>
              <a:buNone/>
            </a:pPr>
            <a:r>
              <a:rPr lang="en">
                <a:solidFill>
                  <a:schemeClr val="dk1"/>
                </a:solidFill>
              </a:rPr>
              <a:t>2.	Explore and Understand Data: explore venues of 40 addresses</a:t>
            </a:r>
            <a:endParaRPr>
              <a:solidFill>
                <a:schemeClr val="dk1"/>
              </a:solidFill>
            </a:endParaRPr>
          </a:p>
          <a:p>
            <a:pPr indent="0" lvl="0" marL="457200" rtl="0" algn="l">
              <a:spcBef>
                <a:spcPts val="1200"/>
              </a:spcBef>
              <a:spcAft>
                <a:spcPts val="0"/>
              </a:spcAft>
              <a:buNone/>
            </a:pPr>
            <a:r>
              <a:rPr lang="en">
                <a:solidFill>
                  <a:schemeClr val="dk1"/>
                </a:solidFill>
              </a:rPr>
              <a:t>3.	Analyze each location, Find most common venues</a:t>
            </a:r>
            <a:endParaRPr>
              <a:solidFill>
                <a:schemeClr val="dk1"/>
              </a:solidFill>
            </a:endParaRPr>
          </a:p>
          <a:p>
            <a:pPr indent="0" lvl="0" marL="457200" rtl="0" algn="l">
              <a:spcBef>
                <a:spcPts val="1200"/>
              </a:spcBef>
              <a:spcAft>
                <a:spcPts val="0"/>
              </a:spcAft>
              <a:buNone/>
            </a:pPr>
            <a:r>
              <a:rPr lang="en">
                <a:solidFill>
                  <a:schemeClr val="dk1"/>
                </a:solidFill>
              </a:rPr>
              <a:t>4.	Cluster Locations</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0" lvl="0" marL="0" rtl="0" algn="l">
              <a:spcBef>
                <a:spcPts val="12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311700" y="760200"/>
            <a:ext cx="8520600" cy="5727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sz="700">
                <a:solidFill>
                  <a:schemeClr val="dk1"/>
                </a:solidFill>
              </a:rPr>
              <a:t>    </a:t>
            </a:r>
            <a:endParaRPr b="1" sz="1700">
              <a:solidFill>
                <a:schemeClr val="dk1"/>
              </a:solidFill>
            </a:endParaRPr>
          </a:p>
          <a:p>
            <a:pPr indent="0" lvl="0" marL="457200" rtl="0" algn="l">
              <a:spcBef>
                <a:spcPts val="1200"/>
              </a:spcBef>
              <a:spcAft>
                <a:spcPts val="0"/>
              </a:spcAft>
              <a:buNone/>
            </a:pPr>
            <a:r>
              <a:rPr lang="en">
                <a:solidFill>
                  <a:schemeClr val="dk1"/>
                </a:solidFill>
              </a:rPr>
              <a:t>Create 5 clusters</a:t>
            </a:r>
            <a:endParaRPr>
              <a:solidFill>
                <a:schemeClr val="dk1"/>
              </a:solidFill>
            </a:endParaRPr>
          </a:p>
          <a:p>
            <a:pPr indent="0" lvl="0" marL="0" rtl="0" algn="l">
              <a:spcBef>
                <a:spcPts val="1200"/>
              </a:spcBef>
              <a:spcAft>
                <a:spcPts val="1600"/>
              </a:spcAft>
              <a:buNone/>
            </a:pPr>
            <a:r>
              <a:t/>
            </a:r>
            <a:endParaRPr/>
          </a:p>
        </p:txBody>
      </p:sp>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 sz="2400">
                <a:solidFill>
                  <a:srgbClr val="000000"/>
                </a:solidFill>
              </a:rPr>
              <a:t>  </a:t>
            </a:r>
            <a:r>
              <a:rPr b="1" lang="en" sz="2400">
                <a:solidFill>
                  <a:srgbClr val="000000"/>
                </a:solidFill>
              </a:rPr>
              <a:t>IV. Results</a:t>
            </a:r>
            <a:endParaRPr sz="2400">
              <a:solidFill>
                <a:srgbClr val="000000"/>
              </a:solidFill>
            </a:endParaRPr>
          </a:p>
          <a:p>
            <a:pPr indent="0" lvl="0" marL="0" rtl="0" algn="l">
              <a:lnSpc>
                <a:spcPct val="115000"/>
              </a:lnSpc>
              <a:spcBef>
                <a:spcPts val="1800"/>
              </a:spcBef>
              <a:spcAft>
                <a:spcPts val="400"/>
              </a:spcAft>
              <a:buNone/>
            </a:pPr>
            <a:r>
              <a:t/>
            </a:r>
            <a:endParaRPr sz="2400"/>
          </a:p>
        </p:txBody>
      </p:sp>
      <p:pic>
        <p:nvPicPr>
          <p:cNvPr id="79" name="Google Shape;79;p17"/>
          <p:cNvPicPr preferRelativeResize="0"/>
          <p:nvPr/>
        </p:nvPicPr>
        <p:blipFill>
          <a:blip r:embed="rId3">
            <a:alphaModFix/>
          </a:blip>
          <a:stretch>
            <a:fillRect/>
          </a:stretch>
        </p:blipFill>
        <p:spPr>
          <a:xfrm>
            <a:off x="811000" y="1736200"/>
            <a:ext cx="7741025" cy="3266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400"/>
              </a:spcAft>
              <a:buNone/>
            </a:pPr>
            <a:r>
              <a:rPr b="1" lang="en" sz="2400"/>
              <a:t>V.	Discussion</a:t>
            </a:r>
            <a:endParaRPr sz="2400"/>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sz="700">
                <a:solidFill>
                  <a:schemeClr val="dk1"/>
                </a:solidFill>
              </a:rPr>
              <a:t>    </a:t>
            </a:r>
            <a:endParaRPr b="1" sz="1700">
              <a:solidFill>
                <a:schemeClr val="dk1"/>
              </a:solidFill>
            </a:endParaRPr>
          </a:p>
          <a:p>
            <a:pPr indent="0" lvl="0" marL="457200" rtl="0" algn="l">
              <a:spcBef>
                <a:spcPts val="1200"/>
              </a:spcBef>
              <a:spcAft>
                <a:spcPts val="0"/>
              </a:spcAft>
              <a:buNone/>
            </a:pPr>
            <a:r>
              <a:rPr b="1" lang="en">
                <a:solidFill>
                  <a:schemeClr val="dk1"/>
                </a:solidFill>
              </a:rPr>
              <a:t>Cluster 1</a:t>
            </a:r>
            <a:r>
              <a:rPr lang="en">
                <a:solidFill>
                  <a:schemeClr val="dk1"/>
                </a:solidFill>
              </a:rPr>
              <a:t>: is nearby Mobile Phone Shop, Japanese Restaurant, Bagel Shop, Fast Food, Restaurant, Flea Market, Football Stadium, Food Truck, Food Court, Food, Flower Shop</a:t>
            </a:r>
            <a:endParaRPr>
              <a:solidFill>
                <a:schemeClr val="dk1"/>
              </a:solidFill>
            </a:endParaRPr>
          </a:p>
          <a:p>
            <a:pPr indent="0" lvl="0" marL="457200" rtl="0" algn="l">
              <a:spcBef>
                <a:spcPts val="1200"/>
              </a:spcBef>
              <a:spcAft>
                <a:spcPts val="0"/>
              </a:spcAft>
              <a:buNone/>
            </a:pPr>
            <a:r>
              <a:rPr b="1" lang="en">
                <a:solidFill>
                  <a:schemeClr val="dk1"/>
                </a:solidFill>
              </a:rPr>
              <a:t>Cluster 2,3,4,5</a:t>
            </a:r>
            <a:r>
              <a:rPr lang="en">
                <a:solidFill>
                  <a:schemeClr val="dk1"/>
                </a:solidFill>
              </a:rPr>
              <a:t>: are nearby Café, Coffee Shop</a:t>
            </a:r>
            <a:endParaRPr>
              <a:solidFill>
                <a:schemeClr val="dk1"/>
              </a:solidFill>
            </a:endParaRPr>
          </a:p>
          <a:p>
            <a:pPr indent="0" lvl="0" marL="1371600" rtl="0" algn="l">
              <a:spcBef>
                <a:spcPts val="1200"/>
              </a:spcBef>
              <a:spcAft>
                <a:spcPts val="0"/>
              </a:spcAft>
              <a:buNone/>
            </a:pPr>
            <a:r>
              <a:rPr lang="en">
                <a:solidFill>
                  <a:schemeClr val="dk1"/>
                </a:solidFill>
              </a:rPr>
              <a:t>Which is best cluster for opening a coffee shop?</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0" lvl="0" marL="0" rtl="0" algn="l">
              <a:spcBef>
                <a:spcPts val="12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400"/>
              </a:spcAft>
              <a:buNone/>
            </a:pPr>
            <a:r>
              <a:rPr lang="en" sz="2400"/>
              <a:t>  </a:t>
            </a:r>
            <a:r>
              <a:rPr b="1" lang="en" sz="2400"/>
              <a:t>VI.	Conclusion</a:t>
            </a:r>
            <a:endParaRPr sz="2400"/>
          </a:p>
        </p:txBody>
      </p:sp>
      <p:sp>
        <p:nvSpPr>
          <p:cNvPr id="91" name="Google Shape;91;p19"/>
          <p:cNvSpPr txBox="1"/>
          <p:nvPr>
            <p:ph idx="1" type="body"/>
          </p:nvPr>
        </p:nvSpPr>
        <p:spPr>
          <a:xfrm>
            <a:off x="311700" y="698975"/>
            <a:ext cx="8520600" cy="38700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sz="700">
                <a:solidFill>
                  <a:schemeClr val="dk1"/>
                </a:solidFill>
              </a:rPr>
              <a:t>    </a:t>
            </a:r>
            <a:endParaRPr b="1" sz="1700">
              <a:solidFill>
                <a:schemeClr val="dk1"/>
              </a:solidFill>
            </a:endParaRPr>
          </a:p>
          <a:p>
            <a:pPr indent="0" lvl="0" marL="457200" rtl="0" algn="l">
              <a:spcBef>
                <a:spcPts val="1200"/>
              </a:spcBef>
              <a:spcAft>
                <a:spcPts val="0"/>
              </a:spcAft>
              <a:buNone/>
            </a:pPr>
            <a:r>
              <a:rPr lang="en">
                <a:solidFill>
                  <a:schemeClr val="dk1"/>
                </a:solidFill>
              </a:rPr>
              <a:t>Based common venue categories, we decide </a:t>
            </a:r>
            <a:r>
              <a:rPr b="1" lang="en">
                <a:solidFill>
                  <a:schemeClr val="dk1"/>
                </a:solidFill>
              </a:rPr>
              <a:t>Cluster 1</a:t>
            </a:r>
            <a:r>
              <a:rPr lang="en">
                <a:solidFill>
                  <a:schemeClr val="dk1"/>
                </a:solidFill>
              </a:rPr>
              <a:t> is suitable to open the Coffee shop. It is not nearby Café, Coffee. Most common venue category of this Potion is: Shop, Restaurant, Market, Food court.</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a:p>
            <a:pPr indent="0" lvl="0" marL="0" rtl="0" algn="l">
              <a:spcBef>
                <a:spcPts val="1600"/>
              </a:spcBef>
              <a:spcAft>
                <a:spcPts val="1600"/>
              </a:spcAft>
              <a:buNone/>
            </a:pPr>
            <a:r>
              <a:rPr lang="en"/>
              <a:t>	We make decision in choosing Position based on Most common venue category nearby. It is not good enough. To make decision more accurate, we need traffic density and population density data to analysis. This is an idea for another project in future.</a:t>
            </a:r>
            <a:endParaRPr/>
          </a:p>
        </p:txBody>
      </p:sp>
      <p:pic>
        <p:nvPicPr>
          <p:cNvPr id="92" name="Google Shape;92;p19"/>
          <p:cNvPicPr preferRelativeResize="0"/>
          <p:nvPr/>
        </p:nvPicPr>
        <p:blipFill>
          <a:blip r:embed="rId3">
            <a:alphaModFix/>
          </a:blip>
          <a:stretch>
            <a:fillRect/>
          </a:stretch>
        </p:blipFill>
        <p:spPr>
          <a:xfrm>
            <a:off x="1482350" y="2254700"/>
            <a:ext cx="5734050" cy="102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