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258" r:id="rId5"/>
    <p:sldId id="259" r:id="rId6"/>
    <p:sldId id="260" r:id="rId7"/>
    <p:sldId id="261" r:id="rId8"/>
    <p:sldId id="317" r:id="rId9"/>
    <p:sldId id="262" r:id="rId10"/>
    <p:sldId id="263" r:id="rId11"/>
    <p:sldId id="264" r:id="rId12"/>
    <p:sldId id="268" r:id="rId13"/>
    <p:sldId id="266" r:id="rId14"/>
    <p:sldId id="274" r:id="rId15"/>
    <p:sldId id="267" r:id="rId16"/>
    <p:sldId id="320" r:id="rId17"/>
    <p:sldId id="321" r:id="rId18"/>
    <p:sldId id="322" r:id="rId19"/>
    <p:sldId id="324" r:id="rId20"/>
    <p:sldId id="325" r:id="rId21"/>
    <p:sldId id="323" r:id="rId22"/>
    <p:sldId id="326" r:id="rId23"/>
    <p:sldId id="327" r:id="rId24"/>
    <p:sldId id="270" r:id="rId25"/>
    <p:sldId id="271" r:id="rId26"/>
    <p:sldId id="272" r:id="rId27"/>
    <p:sldId id="273" r:id="rId28"/>
    <p:sldId id="275" r:id="rId29"/>
    <p:sldId id="277" r:id="rId30"/>
    <p:sldId id="278" r:id="rId31"/>
    <p:sldId id="279" r:id="rId32"/>
    <p:sldId id="281" r:id="rId33"/>
    <p:sldId id="28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11" r:id="rId52"/>
    <p:sldId id="301" r:id="rId53"/>
    <p:sldId id="312" r:id="rId54"/>
    <p:sldId id="302" r:id="rId55"/>
    <p:sldId id="313" r:id="rId56"/>
    <p:sldId id="314" r:id="rId57"/>
    <p:sldId id="304" r:id="rId58"/>
    <p:sldId id="305" r:id="rId59"/>
    <p:sldId id="306" r:id="rId60"/>
    <p:sldId id="319" r:id="rId61"/>
    <p:sldId id="31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616060"/>
    <a:srgbClr val="225422"/>
    <a:srgbClr val="001E00"/>
    <a:srgbClr val="001A00"/>
    <a:srgbClr val="FFFFFF"/>
    <a:srgbClr val="003300"/>
    <a:srgbClr val="BA341A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008" y="864"/>
      </p:cViewPr>
      <p:guideLst>
        <p:guide orient="horz" pos="355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9E0A-88CB-4488-A148-8A3D28C94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8E93-3FF2-4F47-84FB-B9136476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EBE-BD88-48F4-AC13-7E38DAB4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83D4-1FBC-47E7-9FD3-F706D61D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A794-1D43-449C-A1D2-A1A4B35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489C-28CD-4B77-9350-2265F1E5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5663B-4810-4DF4-BE6C-EBCE3A95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D13C-0371-410A-8C63-93A97B34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47D1-446D-4AA4-A39F-8FB67EF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6197-A4F6-4CED-A359-F6C8E4CD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0984E-3EC3-4809-9A54-8FC7E3875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CCCC2-9574-4E87-ADD4-B90D1748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AD870-2D8B-434A-AFEE-6086C0F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D6B7-E885-41A9-8FAC-5782EC2B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7263-DD31-4D2A-93C9-E45B6EF3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7C-7AEA-409F-B4D8-4B08B344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C6B5-A1EF-4210-AD13-96BC1963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97C7-4FCD-4667-9516-3C115BBC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DCC2-8304-46F4-A412-81CC210C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52-624E-41F0-99B2-94CBD37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91CF-A22E-4096-9765-2A6D37CC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ECF9-B190-41EC-8AE1-23B046AE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BD98-47EA-4007-BD46-4EEB19F8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3078-4ED1-4C60-8A28-FFECE3E1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DB2DF-EFBC-464E-B080-EEEEAA3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E40D-D864-4A1B-BB75-63087BA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9BB6-133C-4797-87F4-8DF7BD6A6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82AF5-85D9-475B-99B3-18EB323CF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A2E49-8609-492E-A6FE-456A36E2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7B79-377B-4D5B-8DBC-F745FC3A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33F8-ECAC-4BE1-B10D-37D164D2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7E19-EC96-4AA5-9747-CA8D18E9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FB0D-BAAC-4EA7-A6A3-DE93C211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C91B0-79D7-427D-A3A6-08754D3E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5E22F-E114-48EB-9249-ABDFEB846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22AC2-4CB3-4476-AA6D-A489CCAF2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B13A2-9795-4ABC-AF43-64FC34DE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D25B4-36C8-43CF-AA81-9D035838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A7F8-3369-4A19-84B2-F9508759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808-FB22-4764-82A6-8AB825B1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8E1C6-C0CF-496F-9795-D17296A3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CE9F4-EFDF-4B9D-9DBB-7C01AED2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CCAFE-1ECD-4A14-892A-085AC8F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DAED9-86F0-430A-B176-4FD1AE85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3AB4-FD35-4D9A-9F12-DAFA914B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1DE8-ED1A-45BD-B879-891E47FF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0CA7-CEBA-4614-B0A9-3B4A0E6E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D8D9-41C1-4FE2-8A14-A1E315E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F6226-2C2D-46C1-952F-566E621E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76C3-0A57-446A-BD8B-56B56DD8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DE64-6CFF-44D4-8892-B37B1CF1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8882F-2A36-4C03-A593-6627CFA1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0A96-A432-4055-B7C1-E4858546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9BBDF-7F02-4736-A88A-AB69FC24A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D7A31-29D3-4874-8054-34AC338D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A8119-7815-413B-98A6-84A537F0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503E-DC24-440D-A8A4-EBE9623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1991-13A1-4DA4-9C46-972C797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C863E-4C3A-457E-86ED-D378FE82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81B6-171C-4AEB-9196-9ED009149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B1CF-52F6-4CE6-AA58-E1BE4EC6C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6D81-CFCC-405E-829C-4D0D40439F4C}" type="datetimeFigureOut">
              <a:rPr lang="en-US" smtClean="0"/>
              <a:t>28-Nov-2019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221D-F2F6-4522-B9E4-B57D44289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5175-1C21-438A-BAD6-A061E4002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ết quả hình ảnh cho mongodb logo">
            <a:extLst>
              <a:ext uri="{FF2B5EF4-FFF2-40B4-BE49-F238E27FC236}">
                <a16:creationId xmlns:a16="http://schemas.microsoft.com/office/drawing/2014/main" id="{E61887B5-FD72-4A45-9FD7-33269B2D7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BC86CD-39CD-4DEB-BF86-69F32923D279}"/>
              </a:ext>
            </a:extLst>
          </p:cNvPr>
          <p:cNvSpPr txBox="1"/>
          <p:nvPr/>
        </p:nvSpPr>
        <p:spPr>
          <a:xfrm>
            <a:off x="1524000" y="779461"/>
            <a:ext cx="9144000" cy="264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BÁO CÁO ĐỒ ÁN CUỐI KỲ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MÔN CỞ SỞ DỮ LIỆU NÂNG CAO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7F81C-D9EB-41CE-8722-4C2E0393A00F}"/>
              </a:ext>
            </a:extLst>
          </p:cNvPr>
          <p:cNvSpPr txBox="1"/>
          <p:nvPr/>
        </p:nvSpPr>
        <p:spPr>
          <a:xfrm>
            <a:off x="61546" y="5745631"/>
            <a:ext cx="3481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NHÓM 27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43.01.104.137 – LÊ THỊ TRÚC PH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43.01.104.091 – TRẦN THỊ KIỀU LINH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43.01.104.164 – LÊ THỊ HIẾU THẢO</a:t>
            </a:r>
          </a:p>
        </p:txBody>
      </p:sp>
    </p:spTree>
    <p:extLst>
      <p:ext uri="{BB962C8B-B14F-4D97-AF65-F5344CB8AC3E}">
        <p14:creationId xmlns:p14="http://schemas.microsoft.com/office/powerpoint/2010/main" val="393555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7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ình ảnh có liên quan">
            <a:extLst>
              <a:ext uri="{FF2B5EF4-FFF2-40B4-BE49-F238E27FC236}">
                <a16:creationId xmlns:a16="http://schemas.microsoft.com/office/drawing/2014/main" id="{DB9D3C8B-70D3-40A6-BFEE-1B0A1DB1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1" y="480060"/>
            <a:ext cx="11237975" cy="50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D2CD2-233E-49FC-8DA6-3BEBF6E1E169}"/>
              </a:ext>
            </a:extLst>
          </p:cNvPr>
          <p:cNvSpPr txBox="1"/>
          <p:nvPr/>
        </p:nvSpPr>
        <p:spPr>
          <a:xfrm>
            <a:off x="477011" y="5447560"/>
            <a:ext cx="11237976" cy="923330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+mj-lt"/>
                <a:cs typeface="Arial" panose="020B0604020202020204" pitchFamily="34" charset="0"/>
              </a:rPr>
              <a:t>GIỚI THIỆU MONGODB</a:t>
            </a:r>
          </a:p>
        </p:txBody>
      </p:sp>
    </p:spTree>
    <p:extLst>
      <p:ext uri="{BB962C8B-B14F-4D97-AF65-F5344CB8AC3E}">
        <p14:creationId xmlns:p14="http://schemas.microsoft.com/office/powerpoint/2010/main" val="1892221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592E53-6BDF-4EE6-B12A-22346F23565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D77C38-A13C-4B9A-9210-981640C9BCB9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5B45329-8383-46C0-B09C-0727B2CEF415}"/>
              </a:ext>
            </a:extLst>
          </p:cNvPr>
          <p:cNvSpPr/>
          <p:nvPr/>
        </p:nvSpPr>
        <p:spPr>
          <a:xfrm>
            <a:off x="4257675" y="3429000"/>
            <a:ext cx="1314450" cy="1847850"/>
          </a:xfrm>
          <a:prstGeom prst="chevron">
            <a:avLst/>
          </a:prstGeom>
          <a:solidFill>
            <a:srgbClr val="4DC0E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4695EA0-F168-4687-A2D1-6140616FC035}"/>
              </a:ext>
            </a:extLst>
          </p:cNvPr>
          <p:cNvSpPr/>
          <p:nvPr/>
        </p:nvSpPr>
        <p:spPr>
          <a:xfrm>
            <a:off x="4176159" y="1265672"/>
            <a:ext cx="1314450" cy="1847850"/>
          </a:xfrm>
          <a:prstGeom prst="chevron">
            <a:avLst/>
          </a:prstGeom>
          <a:solidFill>
            <a:srgbClr val="30527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EA6A9EB-CD02-4AD5-A11E-7638D64BE1AB}"/>
              </a:ext>
            </a:extLst>
          </p:cNvPr>
          <p:cNvSpPr/>
          <p:nvPr/>
        </p:nvSpPr>
        <p:spPr>
          <a:xfrm rot="10800000">
            <a:off x="5165430" y="2189597"/>
            <a:ext cx="1314450" cy="1847850"/>
          </a:xfrm>
          <a:prstGeom prst="chevron">
            <a:avLst/>
          </a:prstGeom>
          <a:solidFill>
            <a:srgbClr val="F892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DF9D603-2FC7-4A7D-B0F2-4FB14F0DEC84}"/>
              </a:ext>
            </a:extLst>
          </p:cNvPr>
          <p:cNvSpPr/>
          <p:nvPr/>
        </p:nvSpPr>
        <p:spPr>
          <a:xfrm rot="10800000">
            <a:off x="5277738" y="4352924"/>
            <a:ext cx="1314450" cy="1847850"/>
          </a:xfrm>
          <a:prstGeom prst="chevron">
            <a:avLst/>
          </a:prstGeom>
          <a:solidFill>
            <a:srgbClr val="BA341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742E6-4FE6-43DF-8606-90B1783666E4}"/>
              </a:ext>
            </a:extLst>
          </p:cNvPr>
          <p:cNvSpPr/>
          <p:nvPr/>
        </p:nvSpPr>
        <p:spPr>
          <a:xfrm>
            <a:off x="5284382" y="1255037"/>
            <a:ext cx="1152968" cy="780075"/>
          </a:xfrm>
          <a:custGeom>
            <a:avLst/>
            <a:gdLst>
              <a:gd name="connsiteX0" fmla="*/ 0 w 663871"/>
              <a:gd name="connsiteY0" fmla="*/ 0 h 769441"/>
              <a:gd name="connsiteX1" fmla="*/ 663871 w 663871"/>
              <a:gd name="connsiteY1" fmla="*/ 0 h 769441"/>
              <a:gd name="connsiteX2" fmla="*/ 663871 w 663871"/>
              <a:gd name="connsiteY2" fmla="*/ 769441 h 769441"/>
              <a:gd name="connsiteX3" fmla="*/ 0 w 663871"/>
              <a:gd name="connsiteY3" fmla="*/ 769441 h 769441"/>
              <a:gd name="connsiteX4" fmla="*/ 0 w 663871"/>
              <a:gd name="connsiteY4" fmla="*/ 0 h 769441"/>
              <a:gd name="connsiteX0" fmla="*/ 0 w 876522"/>
              <a:gd name="connsiteY0" fmla="*/ 0 h 769441"/>
              <a:gd name="connsiteX1" fmla="*/ 876522 w 876522"/>
              <a:gd name="connsiteY1" fmla="*/ 0 h 769441"/>
              <a:gd name="connsiteX2" fmla="*/ 876522 w 876522"/>
              <a:gd name="connsiteY2" fmla="*/ 769441 h 769441"/>
              <a:gd name="connsiteX3" fmla="*/ 212651 w 876522"/>
              <a:gd name="connsiteY3" fmla="*/ 769441 h 769441"/>
              <a:gd name="connsiteX4" fmla="*/ 0 w 876522"/>
              <a:gd name="connsiteY4" fmla="*/ 0 h 769441"/>
              <a:gd name="connsiteX0" fmla="*/ 0 w 876522"/>
              <a:gd name="connsiteY0" fmla="*/ 10633 h 780074"/>
              <a:gd name="connsiteX1" fmla="*/ 706401 w 876522"/>
              <a:gd name="connsiteY1" fmla="*/ 0 h 780074"/>
              <a:gd name="connsiteX2" fmla="*/ 876522 w 876522"/>
              <a:gd name="connsiteY2" fmla="*/ 780074 h 780074"/>
              <a:gd name="connsiteX3" fmla="*/ 212651 w 876522"/>
              <a:gd name="connsiteY3" fmla="*/ 780074 h 780074"/>
              <a:gd name="connsiteX4" fmla="*/ 0 w 876522"/>
              <a:gd name="connsiteY4" fmla="*/ 10633 h 780074"/>
              <a:gd name="connsiteX0" fmla="*/ 0 w 1085667"/>
              <a:gd name="connsiteY0" fmla="*/ 0 h 780221"/>
              <a:gd name="connsiteX1" fmla="*/ 915546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718019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508874 w 1085667"/>
              <a:gd name="connsiteY1" fmla="*/ 10926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10633 h 790854"/>
              <a:gd name="connsiteX1" fmla="*/ 485636 w 1085667"/>
              <a:gd name="connsiteY1" fmla="*/ 0 h 790854"/>
              <a:gd name="connsiteX2" fmla="*/ 1085667 w 1085667"/>
              <a:gd name="connsiteY2" fmla="*/ 790854 h 790854"/>
              <a:gd name="connsiteX3" fmla="*/ 421796 w 1085667"/>
              <a:gd name="connsiteY3" fmla="*/ 790854 h 790854"/>
              <a:gd name="connsiteX4" fmla="*/ 0 w 1085667"/>
              <a:gd name="connsiteY4" fmla="*/ 10633 h 790854"/>
              <a:gd name="connsiteX0" fmla="*/ 0 w 1329670"/>
              <a:gd name="connsiteY0" fmla="*/ 32192 h 790854"/>
              <a:gd name="connsiteX1" fmla="*/ 729639 w 1329670"/>
              <a:gd name="connsiteY1" fmla="*/ 0 h 790854"/>
              <a:gd name="connsiteX2" fmla="*/ 1329670 w 1329670"/>
              <a:gd name="connsiteY2" fmla="*/ 790854 h 790854"/>
              <a:gd name="connsiteX3" fmla="*/ 665799 w 1329670"/>
              <a:gd name="connsiteY3" fmla="*/ 790854 h 790854"/>
              <a:gd name="connsiteX4" fmla="*/ 0 w 1329670"/>
              <a:gd name="connsiteY4" fmla="*/ 32192 h 790854"/>
              <a:gd name="connsiteX0" fmla="*/ 0 w 1259954"/>
              <a:gd name="connsiteY0" fmla="*/ 10633 h 790854"/>
              <a:gd name="connsiteX1" fmla="*/ 659923 w 1259954"/>
              <a:gd name="connsiteY1" fmla="*/ 0 h 790854"/>
              <a:gd name="connsiteX2" fmla="*/ 1259954 w 1259954"/>
              <a:gd name="connsiteY2" fmla="*/ 790854 h 790854"/>
              <a:gd name="connsiteX3" fmla="*/ 596083 w 1259954"/>
              <a:gd name="connsiteY3" fmla="*/ 790854 h 790854"/>
              <a:gd name="connsiteX4" fmla="*/ 0 w 1259954"/>
              <a:gd name="connsiteY4" fmla="*/ 10633 h 79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954" h="790854">
                <a:moveTo>
                  <a:pt x="0" y="10633"/>
                </a:moveTo>
                <a:lnTo>
                  <a:pt x="659923" y="0"/>
                </a:lnTo>
                <a:lnTo>
                  <a:pt x="1259954" y="790854"/>
                </a:lnTo>
                <a:lnTo>
                  <a:pt x="596083" y="790854"/>
                </a:lnTo>
                <a:lnTo>
                  <a:pt x="0" y="10633"/>
                </a:lnTo>
                <a:close/>
              </a:path>
            </a:pathLst>
          </a:custGeom>
          <a:solidFill>
            <a:srgbClr val="D9D9D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D9964C8-9938-4B6A-A779-98058B697D89}"/>
              </a:ext>
            </a:extLst>
          </p:cNvPr>
          <p:cNvSpPr/>
          <p:nvPr/>
        </p:nvSpPr>
        <p:spPr>
          <a:xfrm>
            <a:off x="4410075" y="5420700"/>
            <a:ext cx="1152968" cy="778081"/>
          </a:xfrm>
          <a:custGeom>
            <a:avLst/>
            <a:gdLst>
              <a:gd name="connsiteX0" fmla="*/ 0 w 663871"/>
              <a:gd name="connsiteY0" fmla="*/ 0 h 769441"/>
              <a:gd name="connsiteX1" fmla="*/ 663871 w 663871"/>
              <a:gd name="connsiteY1" fmla="*/ 0 h 769441"/>
              <a:gd name="connsiteX2" fmla="*/ 663871 w 663871"/>
              <a:gd name="connsiteY2" fmla="*/ 769441 h 769441"/>
              <a:gd name="connsiteX3" fmla="*/ 0 w 663871"/>
              <a:gd name="connsiteY3" fmla="*/ 769441 h 769441"/>
              <a:gd name="connsiteX4" fmla="*/ 0 w 663871"/>
              <a:gd name="connsiteY4" fmla="*/ 0 h 769441"/>
              <a:gd name="connsiteX0" fmla="*/ 0 w 876522"/>
              <a:gd name="connsiteY0" fmla="*/ 0 h 769441"/>
              <a:gd name="connsiteX1" fmla="*/ 876522 w 876522"/>
              <a:gd name="connsiteY1" fmla="*/ 0 h 769441"/>
              <a:gd name="connsiteX2" fmla="*/ 876522 w 876522"/>
              <a:gd name="connsiteY2" fmla="*/ 769441 h 769441"/>
              <a:gd name="connsiteX3" fmla="*/ 212651 w 876522"/>
              <a:gd name="connsiteY3" fmla="*/ 769441 h 769441"/>
              <a:gd name="connsiteX4" fmla="*/ 0 w 876522"/>
              <a:gd name="connsiteY4" fmla="*/ 0 h 769441"/>
              <a:gd name="connsiteX0" fmla="*/ 0 w 876522"/>
              <a:gd name="connsiteY0" fmla="*/ 10633 h 780074"/>
              <a:gd name="connsiteX1" fmla="*/ 706401 w 876522"/>
              <a:gd name="connsiteY1" fmla="*/ 0 h 780074"/>
              <a:gd name="connsiteX2" fmla="*/ 876522 w 876522"/>
              <a:gd name="connsiteY2" fmla="*/ 780074 h 780074"/>
              <a:gd name="connsiteX3" fmla="*/ 212651 w 876522"/>
              <a:gd name="connsiteY3" fmla="*/ 780074 h 780074"/>
              <a:gd name="connsiteX4" fmla="*/ 0 w 876522"/>
              <a:gd name="connsiteY4" fmla="*/ 10633 h 780074"/>
              <a:gd name="connsiteX0" fmla="*/ 0 w 1085667"/>
              <a:gd name="connsiteY0" fmla="*/ 0 h 780221"/>
              <a:gd name="connsiteX1" fmla="*/ 915546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718019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508874 w 1085667"/>
              <a:gd name="connsiteY1" fmla="*/ 10926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10633 h 790854"/>
              <a:gd name="connsiteX1" fmla="*/ 485636 w 1085667"/>
              <a:gd name="connsiteY1" fmla="*/ 0 h 790854"/>
              <a:gd name="connsiteX2" fmla="*/ 1085667 w 1085667"/>
              <a:gd name="connsiteY2" fmla="*/ 790854 h 790854"/>
              <a:gd name="connsiteX3" fmla="*/ 421796 w 1085667"/>
              <a:gd name="connsiteY3" fmla="*/ 790854 h 790854"/>
              <a:gd name="connsiteX4" fmla="*/ 0 w 1085667"/>
              <a:gd name="connsiteY4" fmla="*/ 10633 h 790854"/>
              <a:gd name="connsiteX0" fmla="*/ 0 w 1329670"/>
              <a:gd name="connsiteY0" fmla="*/ 32192 h 790854"/>
              <a:gd name="connsiteX1" fmla="*/ 729639 w 1329670"/>
              <a:gd name="connsiteY1" fmla="*/ 0 h 790854"/>
              <a:gd name="connsiteX2" fmla="*/ 1329670 w 1329670"/>
              <a:gd name="connsiteY2" fmla="*/ 790854 h 790854"/>
              <a:gd name="connsiteX3" fmla="*/ 665799 w 1329670"/>
              <a:gd name="connsiteY3" fmla="*/ 790854 h 790854"/>
              <a:gd name="connsiteX4" fmla="*/ 0 w 1329670"/>
              <a:gd name="connsiteY4" fmla="*/ 32192 h 790854"/>
              <a:gd name="connsiteX0" fmla="*/ 0 w 1259954"/>
              <a:gd name="connsiteY0" fmla="*/ 10633 h 790854"/>
              <a:gd name="connsiteX1" fmla="*/ 659923 w 1259954"/>
              <a:gd name="connsiteY1" fmla="*/ 0 h 790854"/>
              <a:gd name="connsiteX2" fmla="*/ 1259954 w 1259954"/>
              <a:gd name="connsiteY2" fmla="*/ 790854 h 790854"/>
              <a:gd name="connsiteX3" fmla="*/ 596083 w 1259954"/>
              <a:gd name="connsiteY3" fmla="*/ 790854 h 790854"/>
              <a:gd name="connsiteX4" fmla="*/ 0 w 1259954"/>
              <a:gd name="connsiteY4" fmla="*/ 10633 h 79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954" h="790854">
                <a:moveTo>
                  <a:pt x="0" y="10633"/>
                </a:moveTo>
                <a:lnTo>
                  <a:pt x="659923" y="0"/>
                </a:lnTo>
                <a:lnTo>
                  <a:pt x="1259954" y="790854"/>
                </a:lnTo>
                <a:lnTo>
                  <a:pt x="596083" y="790854"/>
                </a:lnTo>
                <a:lnTo>
                  <a:pt x="0" y="10633"/>
                </a:lnTo>
                <a:close/>
              </a:path>
            </a:pathLst>
          </a:custGeom>
          <a:solidFill>
            <a:srgbClr val="D9D9D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CA1F9C10-E61D-4EB1-BA8D-7C1E254E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888" y="1732395"/>
            <a:ext cx="966013" cy="9660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1A0EC0-99EF-4C75-9FAB-1F2CE6A027B4}"/>
              </a:ext>
            </a:extLst>
          </p:cNvPr>
          <p:cNvSpPr txBox="1"/>
          <p:nvPr/>
        </p:nvSpPr>
        <p:spPr>
          <a:xfrm>
            <a:off x="0" y="1339062"/>
            <a:ext cx="303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ƠNG TRÌNH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78104-8233-4F3D-BB52-A6C78E248DC9}"/>
              </a:ext>
            </a:extLst>
          </p:cNvPr>
          <p:cNvSpPr txBox="1"/>
          <p:nvPr/>
        </p:nvSpPr>
        <p:spPr>
          <a:xfrm>
            <a:off x="489098" y="1874578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CƠ SỞ DỮ LIỆU MÃ NGUỒN MỞ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D493E-AE47-42B0-BAE6-3D208DDAE6B4}"/>
              </a:ext>
            </a:extLst>
          </p:cNvPr>
          <p:cNvSpPr txBox="1"/>
          <p:nvPr/>
        </p:nvSpPr>
        <p:spPr>
          <a:xfrm>
            <a:off x="0" y="3428999"/>
            <a:ext cx="2956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BẢNG Đ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ỢC  CẤU TRÚC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C7B8C-FB90-4034-96FB-64C084227E9F}"/>
              </a:ext>
            </a:extLst>
          </p:cNvPr>
          <p:cNvSpPr/>
          <p:nvPr/>
        </p:nvSpPr>
        <p:spPr>
          <a:xfrm>
            <a:off x="-17056" y="4259996"/>
            <a:ext cx="29560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spc="-5" dirty="0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 CÁCH LINH HOẠT CHO PHÉP CÁC DỮ LIỆU LƯU TRÊN BẢNG KHÔNG CẦN PHẢI TUÂN THEO MỘT DẠNG CẤU TRÚC NHẤT ĐỊNH NÀO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 descr="Hierarchy">
            <a:extLst>
              <a:ext uri="{FF2B5EF4-FFF2-40B4-BE49-F238E27FC236}">
                <a16:creationId xmlns:a16="http://schemas.microsoft.com/office/drawing/2014/main" id="{6B4E61E0-5128-4E43-A548-146898906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7773" y="3825495"/>
            <a:ext cx="914400" cy="914400"/>
          </a:xfrm>
          <a:prstGeom prst="rect">
            <a:avLst/>
          </a:prstGeom>
        </p:spPr>
      </p:pic>
      <p:pic>
        <p:nvPicPr>
          <p:cNvPr id="25" name="Graphic 24" descr="Leaf">
            <a:extLst>
              <a:ext uri="{FF2B5EF4-FFF2-40B4-BE49-F238E27FC236}">
                <a16:creationId xmlns:a16="http://schemas.microsoft.com/office/drawing/2014/main" id="{4602A252-6D2B-45F1-B92D-0401B2657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8363" y="250183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32699B-0838-4CB0-B639-6545D0CB74BF}"/>
              </a:ext>
            </a:extLst>
          </p:cNvPr>
          <p:cNvSpPr txBox="1"/>
          <p:nvPr/>
        </p:nvSpPr>
        <p:spPr>
          <a:xfrm>
            <a:off x="7413993" y="2236743"/>
            <a:ext cx="493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CƠ SỞ DỮ LIỆU HÀNG ĐẦU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255B3-B10F-48FF-AE4C-80A121894115}"/>
              </a:ext>
            </a:extLst>
          </p:cNvPr>
          <p:cNvSpPr txBox="1"/>
          <p:nvPr/>
        </p:nvSpPr>
        <p:spPr>
          <a:xfrm>
            <a:off x="7413993" y="2713411"/>
            <a:ext cx="43243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CỦA NOSQL NÊN ĐƯỢC THỪA HƯỞNG NHỮNG ƯU ĐIỂM VÀ CẤU TRÚC CỦA NOSQL</a:t>
            </a:r>
            <a:r>
              <a:rPr lang="en-US" dirty="0"/>
              <a:t>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THUỘC LOẠI DOCUMENT DATABASE CỦA NOSQL.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4469A-9E4C-4BF9-9EC0-B17C4D59A698}"/>
              </a:ext>
            </a:extLst>
          </p:cNvPr>
          <p:cNvSpPr/>
          <p:nvPr/>
        </p:nvSpPr>
        <p:spPr>
          <a:xfrm>
            <a:off x="7413993" y="5227204"/>
            <a:ext cx="3947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" dirty="0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 DỮ LIỆU CÓ CẤU TRÚC PHỨC TẠP VÀ ĐA DẠNG VÀ KHÔNG CỐ ĐỊNH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BF588-EC80-4A88-B5F1-57D624965D1A}"/>
              </a:ext>
            </a:extLst>
          </p:cNvPr>
          <p:cNvSpPr txBox="1"/>
          <p:nvPr/>
        </p:nvSpPr>
        <p:spPr>
          <a:xfrm>
            <a:off x="7375006" y="4739895"/>
            <a:ext cx="440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DÙNG ĐỂ L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 TRỮ </a:t>
            </a:r>
          </a:p>
        </p:txBody>
      </p:sp>
      <p:pic>
        <p:nvPicPr>
          <p:cNvPr id="31" name="Graphic 30" descr="Box">
            <a:extLst>
              <a:ext uri="{FF2B5EF4-FFF2-40B4-BE49-F238E27FC236}">
                <a16:creationId xmlns:a16="http://schemas.microsoft.com/office/drawing/2014/main" id="{FAFE5C9A-7CFB-45E7-B519-E84015C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6527" y="47700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50B74-5A2A-487E-81E3-3D19F40E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D3D0A-430E-49E2-AF6D-19E9DF960CE5}"/>
              </a:ext>
            </a:extLst>
          </p:cNvPr>
          <p:cNvSpPr txBox="1"/>
          <p:nvPr/>
        </p:nvSpPr>
        <p:spPr>
          <a:xfrm>
            <a:off x="7755320" y="3650778"/>
            <a:ext cx="43854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LINK TRANG WEB CHÍNH THỨC: </a:t>
            </a:r>
            <a:r>
              <a:rPr lang="en-US" sz="4000" dirty="0">
                <a:hlinkClick r:id="rId3"/>
              </a:rPr>
              <a:t>https://www.mongodb.com/</a:t>
            </a:r>
            <a:endParaRPr lang="en-US" sz="4000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Kết quả hình ảnh cho mongodb full hd logo">
            <a:extLst>
              <a:ext uri="{FF2B5EF4-FFF2-40B4-BE49-F238E27FC236}">
                <a16:creationId xmlns:a16="http://schemas.microsoft.com/office/drawing/2014/main" id="{D7C67322-35FA-428F-B772-ABD1AD6C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95B2A1-870A-4DD7-9FD4-7C448097D1DD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/>
          </a:scene3d>
          <a:sp3d prstMaterial="translucentPowder"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0D0A44-8FDB-49C6-8228-F6D3A4D3684B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9BC89A-671A-4A80-AC9D-F528DDFBE45D}"/>
              </a:ext>
            </a:extLst>
          </p:cNvPr>
          <p:cNvSpPr txBox="1"/>
          <p:nvPr/>
        </p:nvSpPr>
        <p:spPr>
          <a:xfrm>
            <a:off x="613185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TR</a:t>
            </a:r>
            <a:r>
              <a:rPr lang="vi-V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8ABAF-2B78-4505-B95B-DE6DD38FEDCE}"/>
              </a:ext>
            </a:extLst>
          </p:cNvPr>
          <p:cNvSpPr/>
          <p:nvPr/>
        </p:nvSpPr>
        <p:spPr>
          <a:xfrm>
            <a:off x="1003707" y="1414268"/>
            <a:ext cx="105645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NoSQL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Object Notations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 document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key-value.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NoSQL.</a:t>
            </a: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Transactions.</a:t>
            </a:r>
          </a:p>
          <a:p>
            <a:pPr algn="just">
              <a:spcBef>
                <a:spcPts val="2400"/>
              </a:spcBef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29AAC6-212E-4CED-96B4-EACCF8F21A67}"/>
              </a:ext>
            </a:extLst>
          </p:cNvPr>
          <p:cNvSpPr/>
          <p:nvPr/>
        </p:nvSpPr>
        <p:spPr>
          <a:xfrm>
            <a:off x="6391814" y="1295943"/>
            <a:ext cx="5507656" cy="4955386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glow rad="1270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56DB09-AF04-4252-B165-25D77D20A7EC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3D9500-8986-4754-B6E1-0CE315A77D54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vi-VN" sz="25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U NH</a:t>
            </a:r>
            <a:r>
              <a:rPr lang="vi-VN" sz="25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ỢC ĐIỂM CỦA MONGODB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D7ED3-B3C1-41DF-87A9-CEEA0563104C}"/>
              </a:ext>
            </a:extLst>
          </p:cNvPr>
          <p:cNvSpPr/>
          <p:nvPr/>
        </p:nvSpPr>
        <p:spPr>
          <a:xfrm>
            <a:off x="404037" y="1295942"/>
            <a:ext cx="5507656" cy="4955386"/>
          </a:xfrm>
          <a:prstGeom prst="rect">
            <a:avLst/>
          </a:prstGeom>
          <a:solidFill>
            <a:srgbClr val="E7E7E7"/>
          </a:solidFill>
          <a:ln>
            <a:solidFill>
              <a:schemeClr val="bg1"/>
            </a:solidFill>
          </a:ln>
          <a:effectLst>
            <a:glow rad="127000">
              <a:srgbClr val="F4F4F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2729A-55E6-4CB2-BB60-13D720F0E009}"/>
              </a:ext>
            </a:extLst>
          </p:cNvPr>
          <p:cNvSpPr/>
          <p:nvPr/>
        </p:nvSpPr>
        <p:spPr>
          <a:xfrm>
            <a:off x="404037" y="1295943"/>
            <a:ext cx="5507622" cy="910924"/>
          </a:xfrm>
          <a:prstGeom prst="rect">
            <a:avLst/>
          </a:prstGeom>
          <a:solidFill>
            <a:srgbClr val="D3343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8EC9F-BAC2-45DA-9EC4-7EA3CD68A4B4}"/>
              </a:ext>
            </a:extLst>
          </p:cNvPr>
          <p:cNvSpPr/>
          <p:nvPr/>
        </p:nvSpPr>
        <p:spPr>
          <a:xfrm>
            <a:off x="6391780" y="1295943"/>
            <a:ext cx="5507622" cy="910924"/>
          </a:xfrm>
          <a:prstGeom prst="rect">
            <a:avLst/>
          </a:prstGeom>
          <a:solidFill>
            <a:srgbClr val="01435D"/>
          </a:solidFill>
          <a:ln>
            <a:solidFill>
              <a:srgbClr val="01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509E4-B657-41B7-8967-B900E5DF43B9}"/>
              </a:ext>
            </a:extLst>
          </p:cNvPr>
          <p:cNvSpPr/>
          <p:nvPr/>
        </p:nvSpPr>
        <p:spPr>
          <a:xfrm>
            <a:off x="404037" y="2441276"/>
            <a:ext cx="550762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 Source: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nguồn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mở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miễn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Hiệu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cao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find, update, insert, delete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hẳn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(RDBMS).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linh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dưới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JSON,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bó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field,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thế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insert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thoải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Rich Query Language: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sẵn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method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create, read, update, delete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sẵn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replica set 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nhằm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phục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8863D-CFBF-47C1-8D45-430BF56209B5}"/>
              </a:ext>
            </a:extLst>
          </p:cNvPr>
          <p:cNvSpPr/>
          <p:nvPr/>
        </p:nvSpPr>
        <p:spPr>
          <a:xfrm>
            <a:off x="6361838" y="2419782"/>
            <a:ext cx="5507622" cy="3608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chất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buộc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RDBMS –&gt;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join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phức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tạp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do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key-value,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 do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join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thừa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thước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thước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&gt; 16Mb.</a:t>
            </a:r>
          </a:p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5FA9E343-1DB9-4A18-B318-7AEC0432F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8754" y="1388458"/>
            <a:ext cx="678188" cy="678188"/>
          </a:xfrm>
          <a:prstGeom prst="rect">
            <a:avLst/>
          </a:prstGeom>
        </p:spPr>
      </p:pic>
      <p:pic>
        <p:nvPicPr>
          <p:cNvPr id="22" name="Graphic 21" descr="Thumbs up sign">
            <a:extLst>
              <a:ext uri="{FF2B5EF4-FFF2-40B4-BE49-F238E27FC236}">
                <a16:creationId xmlns:a16="http://schemas.microsoft.com/office/drawing/2014/main" id="{D40956D4-5827-4D70-99D1-6297F75C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806497" y="1454544"/>
            <a:ext cx="678188" cy="6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83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Kết quả hình ảnh cho adobe logo">
            <a:extLst>
              <a:ext uri="{FF2B5EF4-FFF2-40B4-BE49-F238E27FC236}">
                <a16:creationId xmlns:a16="http://schemas.microsoft.com/office/drawing/2014/main" id="{15B1D05D-B17C-40AF-B297-97D14C4F80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925" y="2820744"/>
            <a:ext cx="4114800" cy="1708688"/>
          </a:xfrm>
          <a:prstGeom prst="rect">
            <a:avLst/>
          </a:prstGeom>
          <a:noFill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5" y="318582"/>
            <a:ext cx="4556762" cy="2028511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BC89A-671A-4A80-AC9D-F528DDFBE45D}"/>
              </a:ext>
            </a:extLst>
          </p:cNvPr>
          <p:cNvSpPr txBox="1"/>
          <p:nvPr/>
        </p:nvSpPr>
        <p:spPr>
          <a:xfrm>
            <a:off x="641776" y="637523"/>
            <a:ext cx="3941121" cy="1386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GIỚI THIỆU MONGODB – CÁC TH SỬ DỤNG MONGODB</a:t>
            </a:r>
          </a:p>
        </p:txBody>
      </p:sp>
      <p:pic>
        <p:nvPicPr>
          <p:cNvPr id="6" name="Picture 5" descr="Kết quả hình ảnh cho google">
            <a:extLst>
              <a:ext uri="{FF2B5EF4-FFF2-40B4-BE49-F238E27FC236}">
                <a16:creationId xmlns:a16="http://schemas.microsoft.com/office/drawing/2014/main" id="{E0C5E3BD-7264-4D01-8583-4CDF03FA3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382" y="508624"/>
            <a:ext cx="4035451" cy="1412407"/>
          </a:xfrm>
          <a:prstGeom prst="rect">
            <a:avLst/>
          </a:prstGeom>
          <a:noFill/>
        </p:spPr>
      </p:pic>
      <p:pic>
        <p:nvPicPr>
          <p:cNvPr id="7" name="Picture 6" descr="Kết quả hình ảnh cho nokia logo">
            <a:extLst>
              <a:ext uri="{FF2B5EF4-FFF2-40B4-BE49-F238E27FC236}">
                <a16:creationId xmlns:a16="http://schemas.microsoft.com/office/drawing/2014/main" id="{DE4A593C-721F-4AB4-B053-81ED9B79595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6" b="33281"/>
          <a:stretch/>
        </p:blipFill>
        <p:spPr bwMode="auto">
          <a:xfrm>
            <a:off x="9823407" y="900486"/>
            <a:ext cx="2045362" cy="74784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F8BFD3B-29FB-4A95-BB51-220F8A6C5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650" y="2429124"/>
            <a:ext cx="4561251" cy="4108837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BB06F7-70D7-413B-807A-99317EA67757}"/>
              </a:ext>
            </a:extLst>
          </p:cNvPr>
          <p:cNvSpPr/>
          <p:nvPr/>
        </p:nvSpPr>
        <p:spPr>
          <a:xfrm>
            <a:off x="5262159" y="2758930"/>
            <a:ext cx="3944010" cy="345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Website </a:t>
            </a:r>
            <a:r>
              <a:rPr lang="en-US" sz="1400" b="1" dirty="0" err="1">
                <a:solidFill>
                  <a:srgbClr val="FFFFFF"/>
                </a:solidFill>
              </a:rPr>
              <a:t>có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tính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chất</a:t>
            </a:r>
            <a:r>
              <a:rPr lang="en-US" sz="1400" b="1" dirty="0">
                <a:solidFill>
                  <a:srgbClr val="FFFFFF"/>
                </a:solidFill>
              </a:rPr>
              <a:t> INSERT </a:t>
            </a:r>
            <a:r>
              <a:rPr lang="en-US" sz="1400" b="1" dirty="0" err="1">
                <a:solidFill>
                  <a:srgbClr val="FFFFFF"/>
                </a:solidFill>
              </a:rPr>
              <a:t>cao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bởi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vì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mặc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định</a:t>
            </a:r>
            <a:r>
              <a:rPr lang="en-US" sz="1400" dirty="0">
                <a:solidFill>
                  <a:srgbClr val="FFFFFF"/>
                </a:solidFill>
              </a:rPr>
              <a:t> MongoDB </a:t>
            </a:r>
            <a:r>
              <a:rPr lang="en-US" sz="1400" dirty="0" err="1">
                <a:solidFill>
                  <a:srgbClr val="FFFFFF"/>
                </a:solidFill>
              </a:rPr>
              <a:t>có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sẵn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cơ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chế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ghi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với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tốc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độ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và</a:t>
            </a:r>
            <a:r>
              <a:rPr lang="en-US" sz="1400" dirty="0">
                <a:solidFill>
                  <a:srgbClr val="FFFFFF"/>
                </a:solidFill>
              </a:rPr>
              <a:t> an </a:t>
            </a:r>
            <a:r>
              <a:rPr lang="en-US" sz="1400" dirty="0" err="1">
                <a:solidFill>
                  <a:srgbClr val="FFFFFF"/>
                </a:solidFill>
              </a:rPr>
              <a:t>toàn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Ví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như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</a:rPr>
              <a:t>website </a:t>
            </a:r>
            <a:r>
              <a:rPr lang="en-US" sz="1400" b="1" dirty="0" err="1">
                <a:solidFill>
                  <a:srgbClr val="FFFFFF"/>
                </a:solidFill>
              </a:rPr>
              <a:t>quản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lý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nội</a:t>
            </a:r>
            <a:r>
              <a:rPr lang="en-US" sz="1400" b="1" dirty="0">
                <a:solidFill>
                  <a:srgbClr val="FFFFFF"/>
                </a:solidFill>
              </a:rPr>
              <a:t> dung </a:t>
            </a:r>
            <a:r>
              <a:rPr lang="en-US" sz="1400" b="1" dirty="0" err="1">
                <a:solidFill>
                  <a:srgbClr val="FFFFFF"/>
                </a:solidFill>
              </a:rPr>
              <a:t>và</a:t>
            </a:r>
            <a:r>
              <a:rPr lang="en-US" sz="1400" b="1" dirty="0">
                <a:solidFill>
                  <a:srgbClr val="FFFFFF"/>
                </a:solidFill>
              </a:rPr>
              <a:t> blog.</a:t>
            </a:r>
          </a:p>
          <a:p>
            <a:pPr marL="28575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Website </a:t>
            </a:r>
            <a:r>
              <a:rPr lang="en-US" sz="1400" dirty="0" err="1">
                <a:solidFill>
                  <a:srgbClr val="FFFFFF"/>
                </a:solidFill>
              </a:rPr>
              <a:t>của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chúng</a:t>
            </a:r>
            <a:r>
              <a:rPr lang="en-US" sz="1400" dirty="0">
                <a:solidFill>
                  <a:srgbClr val="FFFFFF"/>
                </a:solidFill>
              </a:rPr>
              <a:t> ta </a:t>
            </a:r>
            <a:r>
              <a:rPr lang="en-US" sz="1400" dirty="0" err="1">
                <a:solidFill>
                  <a:srgbClr val="FFFFFF"/>
                </a:solidFill>
              </a:rPr>
              <a:t>của</a:t>
            </a:r>
            <a:r>
              <a:rPr lang="en-US" sz="1400" dirty="0">
                <a:solidFill>
                  <a:srgbClr val="FFFFFF"/>
                </a:solidFill>
              </a:rPr>
              <a:t> ở </a:t>
            </a:r>
            <a:r>
              <a:rPr lang="en-US" sz="1400" dirty="0" err="1">
                <a:solidFill>
                  <a:srgbClr val="FFFFFF"/>
                </a:solidFill>
              </a:rPr>
              <a:t>dạng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b="1" dirty="0">
                <a:solidFill>
                  <a:srgbClr val="FFFFFF"/>
                </a:solidFill>
              </a:rPr>
              <a:t>real-time </a:t>
            </a:r>
            <a:r>
              <a:rPr lang="en-US" sz="1400" b="1" dirty="0" err="1">
                <a:solidFill>
                  <a:srgbClr val="FFFFFF"/>
                </a:solidFill>
              </a:rPr>
              <a:t>nhiều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nghĩa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là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nhiều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người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cùng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tác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với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ứng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trong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thời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gian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thực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Ví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như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b="1" dirty="0" err="1">
                <a:solidFill>
                  <a:srgbClr val="FFFFFF"/>
                </a:solidFill>
              </a:rPr>
              <a:t>ứng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dụng</a:t>
            </a:r>
            <a:r>
              <a:rPr lang="en-US" sz="1400" b="1" dirty="0">
                <a:solidFill>
                  <a:srgbClr val="FFFFFF"/>
                </a:solidFill>
              </a:rPr>
              <a:t> chat hay stream </a:t>
            </a:r>
            <a:r>
              <a:rPr lang="en-US" sz="1400" b="1" dirty="0" err="1">
                <a:solidFill>
                  <a:srgbClr val="FFFFFF"/>
                </a:solidFill>
              </a:rPr>
              <a:t>trực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tuyến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Các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hệ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thống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b="1" dirty="0" err="1">
                <a:solidFill>
                  <a:srgbClr val="FFFFFF"/>
                </a:solidFill>
              </a:rPr>
              <a:t>có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nhiều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dữ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liệu</a:t>
            </a:r>
            <a:r>
              <a:rPr lang="en-US" sz="1400" b="1" dirty="0">
                <a:solidFill>
                  <a:srgbClr val="FFFFFF"/>
                </a:solidFill>
              </a:rPr>
              <a:t> – big data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với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yêu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cầu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truy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vấn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tìm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kiếm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nhanh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Ví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như</a:t>
            </a:r>
            <a:r>
              <a:rPr lang="en-US" sz="1400" dirty="0">
                <a:solidFill>
                  <a:srgbClr val="FFFFFF"/>
                </a:solidFill>
              </a:rPr>
              <a:t>: </a:t>
            </a:r>
            <a:r>
              <a:rPr lang="en-US" sz="1400" b="1" dirty="0" err="1">
                <a:solidFill>
                  <a:srgbClr val="FFFFFF"/>
                </a:solidFill>
              </a:rPr>
              <a:t>các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trang</a:t>
            </a:r>
            <a:r>
              <a:rPr lang="en-US" sz="1400" b="1" dirty="0">
                <a:solidFill>
                  <a:srgbClr val="FFFFFF"/>
                </a:solidFill>
              </a:rPr>
              <a:t> web di </a:t>
            </a:r>
            <a:r>
              <a:rPr lang="en-US" sz="1400" b="1" dirty="0" err="1">
                <a:solidFill>
                  <a:srgbClr val="FFFFFF"/>
                </a:solidFill>
              </a:rPr>
              <a:t>dộng</a:t>
            </a:r>
            <a:r>
              <a:rPr lang="en-US" sz="1400" b="1" dirty="0">
                <a:solidFill>
                  <a:srgbClr val="FFFFFF"/>
                </a:solidFill>
              </a:rPr>
              <a:t>, </a:t>
            </a:r>
            <a:r>
              <a:rPr lang="en-US" sz="1400" b="1" dirty="0" err="1">
                <a:solidFill>
                  <a:srgbClr val="FFFFFF"/>
                </a:solidFill>
              </a:rPr>
              <a:t>các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mạng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xã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hội</a:t>
            </a:r>
            <a:r>
              <a:rPr lang="en-US" sz="1400" b="1" dirty="0">
                <a:solidFill>
                  <a:srgbClr val="FFFFFF"/>
                </a:solidFill>
              </a:rPr>
              <a:t> hay </a:t>
            </a:r>
            <a:r>
              <a:rPr lang="en-US" sz="1400" b="1" dirty="0" err="1">
                <a:solidFill>
                  <a:srgbClr val="FFFFFF"/>
                </a:solidFill>
              </a:rPr>
              <a:t>các</a:t>
            </a:r>
            <a:r>
              <a:rPr lang="en-US" sz="1400" b="1" dirty="0">
                <a:solidFill>
                  <a:srgbClr val="FFFFFF"/>
                </a:solidFill>
              </a:rPr>
              <a:t> catalog </a:t>
            </a:r>
            <a:r>
              <a:rPr lang="en-US" sz="1400" b="1" dirty="0" err="1">
                <a:solidFill>
                  <a:srgbClr val="FFFFFF"/>
                </a:solidFill>
              </a:rPr>
              <a:t>thương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mại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điện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tử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effectLst/>
            </a:endParaRPr>
          </a:p>
        </p:txBody>
      </p:sp>
      <p:pic>
        <p:nvPicPr>
          <p:cNvPr id="9" name="Picture 8" descr="Kết quả hình ảnh cho facebook">
            <a:extLst>
              <a:ext uri="{FF2B5EF4-FFF2-40B4-BE49-F238E27FC236}">
                <a16:creationId xmlns:a16="http://schemas.microsoft.com/office/drawing/2014/main" id="{D733F0C7-4775-4D3F-AF1C-2F184DBF8F1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3410" y="2874944"/>
            <a:ext cx="2045361" cy="1150516"/>
          </a:xfrm>
          <a:prstGeom prst="rect">
            <a:avLst/>
          </a:prstGeom>
          <a:noFill/>
        </p:spPr>
      </p:pic>
      <p:pic>
        <p:nvPicPr>
          <p:cNvPr id="9218" name="Picture 2" descr="Hình ảnh có liên quan">
            <a:extLst>
              <a:ext uri="{FF2B5EF4-FFF2-40B4-BE49-F238E27FC236}">
                <a16:creationId xmlns:a16="http://schemas.microsoft.com/office/drawing/2014/main" id="{5F890621-0BCB-4B98-BCA0-656EFB25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3408" y="4921052"/>
            <a:ext cx="2045362" cy="136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0D0A44-8FDB-49C6-8228-F6D3A4D3684B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20" name="Picture 4" descr="Kết quả hình ảnh cho medtronic logo">
            <a:extLst>
              <a:ext uri="{FF2B5EF4-FFF2-40B4-BE49-F238E27FC236}">
                <a16:creationId xmlns:a16="http://schemas.microsoft.com/office/drawing/2014/main" id="{B04E7576-BB2C-4471-B311-A4FDDB07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81" y="4749911"/>
            <a:ext cx="2561339" cy="170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740878" y="1159069"/>
            <a:ext cx="324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1. KHÁI NIỆM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294545" y="1900077"/>
            <a:ext cx="11100712" cy="106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228600"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Embedded documents (</a:t>
            </a:r>
            <a:r>
              <a:rPr lang="fr-FR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documents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1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documents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embedded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documents là 1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collection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collection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One-to-</a:t>
            </a:r>
            <a:r>
              <a:rPr lang="fr-FR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2AC8B8-432C-4351-85ED-AB88DD36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53" y="3025874"/>
            <a:ext cx="8190656" cy="36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6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565780" y="1090000"/>
            <a:ext cx="56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2. CÁCH TỔ CHỨC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0" y="1909263"/>
            <a:ext cx="11100712" cy="743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documents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1-nhiều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9E588-8E3E-4DB7-97CE-2CA7D13C51F6}"/>
              </a:ext>
            </a:extLst>
          </p:cNvPr>
          <p:cNvSpPr/>
          <p:nvPr/>
        </p:nvSpPr>
        <p:spPr>
          <a:xfrm>
            <a:off x="234311" y="2645578"/>
            <a:ext cx="3851306" cy="303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mqh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1-nhiều).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130FF-3BAC-40F1-B0DF-00AE463C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40" y="2319145"/>
            <a:ext cx="7154494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740878" y="1159069"/>
            <a:ext cx="56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2. CÁCH TỔ CHỨC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0" y="1903349"/>
            <a:ext cx="11870577" cy="73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documents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1-nhiều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9E588-8E3E-4DB7-97CE-2CA7D13C51F6}"/>
              </a:ext>
            </a:extLst>
          </p:cNvPr>
          <p:cNvSpPr/>
          <p:nvPr/>
        </p:nvSpPr>
        <p:spPr>
          <a:xfrm>
            <a:off x="-291829" y="2783716"/>
            <a:ext cx="4494179" cy="303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embedded documents),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367AF-962A-48C7-B11C-5A6417D03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" r="9483"/>
          <a:stretch/>
        </p:blipFill>
        <p:spPr>
          <a:xfrm>
            <a:off x="4824919" y="2313231"/>
            <a:ext cx="6945550" cy="44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3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740878" y="1159069"/>
            <a:ext cx="56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 CÁCH THỨC TRUY VẤN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753120" y="1893088"/>
            <a:ext cx="10359956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Embedded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9E588-8E3E-4DB7-97CE-2CA7D13C51F6}"/>
              </a:ext>
            </a:extLst>
          </p:cNvPr>
          <p:cNvSpPr/>
          <p:nvPr/>
        </p:nvSpPr>
        <p:spPr>
          <a:xfrm>
            <a:off x="291830" y="2676711"/>
            <a:ext cx="11142670" cy="102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algn="just">
              <a:lnSpc>
                <a:spcPct val="107000"/>
              </a:lnSpc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collection inventory.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2 collection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reference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2A58A-5C4F-4E78-8704-F6E9CEA75124}"/>
              </a:ext>
            </a:extLst>
          </p:cNvPr>
          <p:cNvSpPr/>
          <p:nvPr/>
        </p:nvSpPr>
        <p:spPr>
          <a:xfrm>
            <a:off x="1699097" y="3808952"/>
            <a:ext cx="8793805" cy="2470826"/>
          </a:xfrm>
          <a:prstGeom prst="round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rgbClr val="ED7D3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item: "journal",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 { warehouse: "A", qty: 5 }, { warehouse: "C", qty: 15 } ] },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item: "notebook",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 { warehouse: "C", qty: 5 } ] },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item: "paper",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 { warehouse: "A", qty: 60 }, { warehouse: "B", qty: 15 } ] },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item: "planner",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 { warehouse: "A", qty: 40 }, { warehouse: "B", qty: 5 } ] },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 item: "postcard",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 { warehouse: "B", qty: 15 }, { warehouse: "C", qty: 35 } ] }</a:t>
            </a:r>
            <a:endParaRPr lang="en-US" sz="1400" i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2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ình ảnh có liên quan">
            <a:extLst>
              <a:ext uri="{FF2B5EF4-FFF2-40B4-BE49-F238E27FC236}">
                <a16:creationId xmlns:a16="http://schemas.microsoft.com/office/drawing/2014/main" id="{BFDDEA16-37E7-482A-8E68-FD50F08A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258" y="1762820"/>
            <a:ext cx="3089440" cy="3089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C70B5C4-5DF0-48AD-809B-0A9AB7DF895A}"/>
              </a:ext>
            </a:extLst>
          </p:cNvPr>
          <p:cNvSpPr/>
          <p:nvPr/>
        </p:nvSpPr>
        <p:spPr>
          <a:xfrm>
            <a:off x="940778" y="1389185"/>
            <a:ext cx="4009292" cy="3867496"/>
          </a:xfrm>
          <a:prstGeom prst="ellipse">
            <a:avLst/>
          </a:prstGeom>
          <a:noFill/>
          <a:ln w="98425">
            <a:solidFill>
              <a:srgbClr val="C6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4850CE-4F9E-4D11-8C3C-72BB5DCAB493}"/>
              </a:ext>
            </a:extLst>
          </p:cNvPr>
          <p:cNvSpPr/>
          <p:nvPr/>
        </p:nvSpPr>
        <p:spPr>
          <a:xfrm>
            <a:off x="1528183" y="1907210"/>
            <a:ext cx="2893440" cy="2877441"/>
          </a:xfrm>
          <a:prstGeom prst="ellipse">
            <a:avLst/>
          </a:prstGeom>
          <a:noFill/>
          <a:ln w="38100">
            <a:solidFill>
              <a:srgbClr val="C6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9BC77D-2A1B-4FA0-ADAD-7A91BA70272C}"/>
              </a:ext>
            </a:extLst>
          </p:cNvPr>
          <p:cNvSpPr/>
          <p:nvPr/>
        </p:nvSpPr>
        <p:spPr>
          <a:xfrm>
            <a:off x="4042936" y="1253093"/>
            <a:ext cx="3848257" cy="58650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8FC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CA6452-8BD3-4EA9-847E-23D6012D3C93}"/>
              </a:ext>
            </a:extLst>
          </p:cNvPr>
          <p:cNvSpPr/>
          <p:nvPr/>
        </p:nvSpPr>
        <p:spPr>
          <a:xfrm>
            <a:off x="3766858" y="1268844"/>
            <a:ext cx="607549" cy="579171"/>
          </a:xfrm>
          <a:prstGeom prst="ellipse">
            <a:avLst/>
          </a:prstGeom>
          <a:solidFill>
            <a:srgbClr val="8FC26C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5FEAF-65A6-4D0B-BE0D-0410B1E97722}"/>
              </a:ext>
            </a:extLst>
          </p:cNvPr>
          <p:cNvSpPr txBox="1"/>
          <p:nvPr/>
        </p:nvSpPr>
        <p:spPr>
          <a:xfrm>
            <a:off x="4345174" y="1259234"/>
            <a:ext cx="364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SƠ NÉT VỀ NOSQL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C66D2-7C39-4529-BB33-8E1417655AE8}"/>
              </a:ext>
            </a:extLst>
          </p:cNvPr>
          <p:cNvSpPr/>
          <p:nvPr/>
        </p:nvSpPr>
        <p:spPr>
          <a:xfrm>
            <a:off x="4766221" y="2038635"/>
            <a:ext cx="4601469" cy="56681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D83A46-B662-4222-92CD-B9D18F189A68}"/>
              </a:ext>
            </a:extLst>
          </p:cNvPr>
          <p:cNvSpPr/>
          <p:nvPr/>
        </p:nvSpPr>
        <p:spPr>
          <a:xfrm>
            <a:off x="4490143" y="2047540"/>
            <a:ext cx="607549" cy="579171"/>
          </a:xfrm>
          <a:prstGeom prst="ellipse">
            <a:avLst/>
          </a:prstGeom>
          <a:solidFill>
            <a:srgbClr val="7AB751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F16948-36A1-4C5D-9F57-455ABF74380A}"/>
              </a:ext>
            </a:extLst>
          </p:cNvPr>
          <p:cNvSpPr/>
          <p:nvPr/>
        </p:nvSpPr>
        <p:spPr>
          <a:xfrm>
            <a:off x="5019979" y="2897084"/>
            <a:ext cx="5080955" cy="62522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27E44A-FA49-4571-B0CE-478E7D7FFFB1}"/>
              </a:ext>
            </a:extLst>
          </p:cNvPr>
          <p:cNvSpPr/>
          <p:nvPr/>
        </p:nvSpPr>
        <p:spPr>
          <a:xfrm>
            <a:off x="4743901" y="2927384"/>
            <a:ext cx="607549" cy="5791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49702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E63E26-4B6F-4FFA-9C65-78003E631287}"/>
              </a:ext>
            </a:extLst>
          </p:cNvPr>
          <p:cNvSpPr/>
          <p:nvPr/>
        </p:nvSpPr>
        <p:spPr>
          <a:xfrm>
            <a:off x="4845322" y="3875616"/>
            <a:ext cx="6337361" cy="63782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C5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542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AF0753-2358-45B7-91F4-D682CC4E6F12}"/>
              </a:ext>
            </a:extLst>
          </p:cNvPr>
          <p:cNvSpPr/>
          <p:nvPr/>
        </p:nvSpPr>
        <p:spPr>
          <a:xfrm>
            <a:off x="4541548" y="3879919"/>
            <a:ext cx="607549" cy="579171"/>
          </a:xfrm>
          <a:prstGeom prst="ellipse">
            <a:avLst/>
          </a:prstGeom>
          <a:solidFill>
            <a:srgbClr val="3C5C26"/>
          </a:solidFill>
          <a:ln>
            <a:solidFill>
              <a:srgbClr val="3C5C2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542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C50E-2DC0-465C-BE75-B4364672304B}"/>
              </a:ext>
            </a:extLst>
          </p:cNvPr>
          <p:cNvSpPr txBox="1"/>
          <p:nvPr/>
        </p:nvSpPr>
        <p:spPr>
          <a:xfrm>
            <a:off x="5152268" y="2031303"/>
            <a:ext cx="417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GIỚI THIỆU MONGODB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FBDA9D-0603-491B-B098-EDB61D1FAA16}"/>
              </a:ext>
            </a:extLst>
          </p:cNvPr>
          <p:cNvSpPr txBox="1"/>
          <p:nvPr/>
        </p:nvSpPr>
        <p:spPr>
          <a:xfrm>
            <a:off x="4658623" y="3813945"/>
            <a:ext cx="6337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Arial" panose="020B0604020202020204" pitchFamily="34" charset="0"/>
              </a:rPr>
              <a:t>CÁCH THỨC TRUY VẤN &amp; XỬ LÝ DỮ LIỆU CỦA MONGODB TRÊN NGÔN NGỮ LẬP TRÌNH PHP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80654-7677-4E6F-9076-3F576B58F26F}"/>
              </a:ext>
            </a:extLst>
          </p:cNvPr>
          <p:cNvSpPr txBox="1"/>
          <p:nvPr/>
        </p:nvSpPr>
        <p:spPr>
          <a:xfrm>
            <a:off x="4771299" y="2998229"/>
            <a:ext cx="57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Arial" panose="020B0604020202020204" pitchFamily="34" charset="0"/>
              </a:rPr>
              <a:t>XỬ LÝ &amp; TRUY VẤN TRÊN MONGODB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D3851-4D37-450B-BA48-2C13CC37AE3C}"/>
              </a:ext>
            </a:extLst>
          </p:cNvPr>
          <p:cNvSpPr/>
          <p:nvPr/>
        </p:nvSpPr>
        <p:spPr>
          <a:xfrm>
            <a:off x="3798818" y="4691541"/>
            <a:ext cx="607549" cy="579171"/>
          </a:xfrm>
          <a:prstGeom prst="ellipse">
            <a:avLst/>
          </a:prstGeom>
          <a:solidFill>
            <a:srgbClr val="3C5C26"/>
          </a:solidFill>
          <a:ln>
            <a:solidFill>
              <a:srgbClr val="3C5C2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1E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6E188-086C-4C42-9BA0-36CF795399FC}"/>
              </a:ext>
            </a:extLst>
          </p:cNvPr>
          <p:cNvSpPr txBox="1"/>
          <p:nvPr/>
        </p:nvSpPr>
        <p:spPr>
          <a:xfrm>
            <a:off x="4287486" y="4617138"/>
            <a:ext cx="5760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Arial" panose="020B0604020202020204" pitchFamily="34" charset="0"/>
              </a:rPr>
              <a:t>DEMO HỆ THỐNG QUẢN LÝ GẠO TRONG MONGODB TRÊN PHP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E868AC-A4FE-4395-A147-81E3817604BB}"/>
              </a:ext>
            </a:extLst>
          </p:cNvPr>
          <p:cNvSpPr/>
          <p:nvPr/>
        </p:nvSpPr>
        <p:spPr>
          <a:xfrm>
            <a:off x="4089094" y="4677519"/>
            <a:ext cx="6337361" cy="63782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C5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1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740878" y="1159069"/>
            <a:ext cx="56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 CÁCH THỨC TRUY VẤN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899034" y="2048256"/>
            <a:ext cx="4645731" cy="767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2A58A-5C4F-4E78-8704-F6E9CEA75124}"/>
              </a:ext>
            </a:extLst>
          </p:cNvPr>
          <p:cNvSpPr/>
          <p:nvPr/>
        </p:nvSpPr>
        <p:spPr>
          <a:xfrm>
            <a:off x="2296744" y="3431798"/>
            <a:ext cx="6618052" cy="1214088"/>
          </a:xfrm>
          <a:prstGeom prst="round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ED7D3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db.inventory.find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{ "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{ warehouse: "A", qty: 5 } } 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72E7F-7CA4-494E-A9F4-476AA52C1F89}"/>
              </a:ext>
            </a:extLst>
          </p:cNvPr>
          <p:cNvSpPr/>
          <p:nvPr/>
        </p:nvSpPr>
        <p:spPr>
          <a:xfrm>
            <a:off x="1101490" y="2783716"/>
            <a:ext cx="971182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 inventory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i="1" dirty="0">
                <a:solidFill>
                  <a:srgbClr val="ED7D3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warehouse: "A", qty: 5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en-US" sz="2000" i="1" dirty="0" err="1">
                <a:solidFill>
                  <a:srgbClr val="ED7D3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instock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03D954-C168-4AD4-B1A4-B64D5E8C2C33}"/>
              </a:ext>
            </a:extLst>
          </p:cNvPr>
          <p:cNvSpPr/>
          <p:nvPr/>
        </p:nvSpPr>
        <p:spPr>
          <a:xfrm>
            <a:off x="1004214" y="5650837"/>
            <a:ext cx="9711820" cy="878972"/>
          </a:xfrm>
          <a:prstGeom prst="round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ED7D3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item: "journal",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 { warehouse: "A", qty: 5 }, { warehouse: "C", qty: 15 } ] }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07FEB-9F98-4389-90B8-C75188BFEC0A}"/>
              </a:ext>
            </a:extLst>
          </p:cNvPr>
          <p:cNvSpPr/>
          <p:nvPr/>
        </p:nvSpPr>
        <p:spPr>
          <a:xfrm>
            <a:off x="1101490" y="4904028"/>
            <a:ext cx="9711820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QUẢ:</a:t>
            </a:r>
            <a:endParaRPr lang="en-US" sz="2000" u="sng" dirty="0">
              <a:solidFill>
                <a:srgbClr val="C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0CC2E-32C0-4748-B965-B7AEF18132EF}"/>
              </a:ext>
            </a:extLst>
          </p:cNvPr>
          <p:cNvSpPr txBox="1"/>
          <p:nvPr/>
        </p:nvSpPr>
        <p:spPr>
          <a:xfrm>
            <a:off x="911699" y="2815325"/>
            <a:ext cx="390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 Ý: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995550-4CA6-42D7-9CB6-914AADBD0E73}"/>
              </a:ext>
            </a:extLst>
          </p:cNvPr>
          <p:cNvSpPr/>
          <p:nvPr/>
        </p:nvSpPr>
        <p:spPr>
          <a:xfrm>
            <a:off x="1443477" y="3398631"/>
            <a:ext cx="10298162" cy="124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query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element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embedded/nested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đúng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document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bao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document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497F35-D3C6-49BA-AD39-1134147C8131}"/>
              </a:ext>
            </a:extLst>
          </p:cNvPr>
          <p:cNvSpPr/>
          <p:nvPr/>
        </p:nvSpPr>
        <p:spPr>
          <a:xfrm>
            <a:off x="2810213" y="4754147"/>
            <a:ext cx="6664331" cy="1432599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db.inventory.find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{ "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{ qty: 5, warehouse: "A" } } )</a:t>
            </a:r>
            <a:endParaRPr lang="en-US" sz="16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endParaRPr lang="en-US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13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  <p:bldP spid="3" grpId="1"/>
      <p:bldP spid="10" grpId="0" animBg="1"/>
      <p:bldP spid="10" grpId="1" animBg="1"/>
      <p:bldP spid="11" grpId="0"/>
      <p:bldP spid="11" grpId="1"/>
      <p:bldP spid="8" grpId="0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740878" y="1159069"/>
            <a:ext cx="56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 CÁCH THỨC TRUY VẤN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899034" y="2048256"/>
            <a:ext cx="9711820" cy="1136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2A58A-5C4F-4E78-8704-F6E9CEA75124}"/>
              </a:ext>
            </a:extLst>
          </p:cNvPr>
          <p:cNvSpPr/>
          <p:nvPr/>
        </p:nvSpPr>
        <p:spPr>
          <a:xfrm>
            <a:off x="3422960" y="3482900"/>
            <a:ext cx="5807413" cy="714317"/>
          </a:xfrm>
          <a:prstGeom prst="round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db.inventory.find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{ '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instock.qty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{ $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 } } 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72E7F-7CA4-494E-A9F4-476AA52C1F89}"/>
              </a:ext>
            </a:extLst>
          </p:cNvPr>
          <p:cNvSpPr/>
          <p:nvPr/>
        </p:nvSpPr>
        <p:spPr>
          <a:xfrm>
            <a:off x="1313233" y="2697993"/>
            <a:ext cx="106906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document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embeded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document.Ta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(.)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field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nested document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03D954-C168-4AD4-B1A4-B64D5E8C2C33}"/>
              </a:ext>
            </a:extLst>
          </p:cNvPr>
          <p:cNvSpPr/>
          <p:nvPr/>
        </p:nvSpPr>
        <p:spPr>
          <a:xfrm>
            <a:off x="3422960" y="5695945"/>
            <a:ext cx="5807413" cy="798969"/>
          </a:xfrm>
          <a:prstGeom prst="round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sz="2000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db.inventory.find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{ 'instock.0.qty': { $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 } } )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4BD50-95D4-4A0D-A469-8B830FD94F2E}"/>
              </a:ext>
            </a:extLst>
          </p:cNvPr>
          <p:cNvSpPr/>
          <p:nvPr/>
        </p:nvSpPr>
        <p:spPr>
          <a:xfrm>
            <a:off x="1235859" y="4325746"/>
            <a:ext cx="10181617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document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instock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embedded document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qty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85B65-9677-41EB-B956-A9967F2853B9}"/>
              </a:ext>
            </a:extLst>
          </p:cNvPr>
          <p:cNvSpPr/>
          <p:nvPr/>
        </p:nvSpPr>
        <p:spPr>
          <a:xfrm>
            <a:off x="1235859" y="5049614"/>
            <a:ext cx="1095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index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search ở document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nhiêu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nested document: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1184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740878" y="1159069"/>
            <a:ext cx="56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 CÁCH THỨC TRUY VẤN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899034" y="2048256"/>
            <a:ext cx="11176282" cy="11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2A58A-5C4F-4E78-8704-F6E9CEA75124}"/>
              </a:ext>
            </a:extLst>
          </p:cNvPr>
          <p:cNvSpPr/>
          <p:nvPr/>
        </p:nvSpPr>
        <p:spPr>
          <a:xfrm>
            <a:off x="1900583" y="4076287"/>
            <a:ext cx="9173183" cy="1342019"/>
          </a:xfrm>
          <a:prstGeom prst="round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db.inventory.find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{ "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{ $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elemMatch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 qty: 5, warehouse: "A"}}})</a:t>
            </a:r>
          </a:p>
          <a:p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#result: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item: "journal",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 { warehouse: "A", qty: 5 }, { warehouse: "C", qty: 15}]}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72E7F-7CA4-494E-A9F4-476AA52C1F89}"/>
              </a:ext>
            </a:extLst>
          </p:cNvPr>
          <p:cNvSpPr/>
          <p:nvPr/>
        </p:nvSpPr>
        <p:spPr>
          <a:xfrm>
            <a:off x="1313233" y="2842225"/>
            <a:ext cx="1069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elemMatch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FF1C7-59F1-4C10-A545-80696B8974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0D21E-D8FE-4283-863F-496923B9216E}"/>
              </a:ext>
            </a:extLst>
          </p:cNvPr>
          <p:cNvSpPr txBox="1"/>
          <p:nvPr/>
        </p:nvSpPr>
        <p:spPr>
          <a:xfrm>
            <a:off x="578022" y="180753"/>
            <a:ext cx="1149729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HÌNH DỮ LIỆU CỦA EMBEDDED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E1A3A-917A-4091-844F-07A43B47F7B7}"/>
              </a:ext>
            </a:extLst>
          </p:cNvPr>
          <p:cNvSpPr txBox="1"/>
          <p:nvPr/>
        </p:nvSpPr>
        <p:spPr>
          <a:xfrm>
            <a:off x="1740878" y="1159069"/>
            <a:ext cx="563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3. CÁCH THỨC TRUY VẤN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2BE85-BED7-458B-9645-A58F5A05812C}"/>
              </a:ext>
            </a:extLst>
          </p:cNvPr>
          <p:cNvSpPr/>
          <p:nvPr/>
        </p:nvSpPr>
        <p:spPr>
          <a:xfrm>
            <a:off x="899034" y="2048256"/>
            <a:ext cx="11176282" cy="11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2A58A-5C4F-4E78-8704-F6E9CEA75124}"/>
              </a:ext>
            </a:extLst>
          </p:cNvPr>
          <p:cNvSpPr/>
          <p:nvPr/>
        </p:nvSpPr>
        <p:spPr>
          <a:xfrm>
            <a:off x="1974715" y="3482900"/>
            <a:ext cx="9173183" cy="2382879"/>
          </a:xfrm>
          <a:prstGeom prst="round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db.inventory.find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{ "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{ $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elemMatch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 qty: { $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10, $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20}}}})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#result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{item: "journal",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 { warehouse: "A", qty: 5 }, { warehouse: "C", qty: 15 }]}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{item: "paper",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 { warehouse: "A", qty: 60 }, { warehouse: "B", qty: 15 }]}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{item: "postcard",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instock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 { warehouse: "B", qty: 15 }, { warehouse: "C", qty: 35 }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85B65-9677-41EB-B956-A9967F2853B9}"/>
              </a:ext>
            </a:extLst>
          </p:cNvPr>
          <p:cNvSpPr/>
          <p:nvPr/>
        </p:nvSpPr>
        <p:spPr>
          <a:xfrm>
            <a:off x="1498059" y="2734032"/>
            <a:ext cx="10956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Comparison Query Operators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elemMatch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5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05D0E-2312-49A6-8D47-0059E67F274F}"/>
              </a:ext>
            </a:extLst>
          </p:cNvPr>
          <p:cNvSpPr txBox="1"/>
          <p:nvPr/>
        </p:nvSpPr>
        <p:spPr>
          <a:xfrm>
            <a:off x="1848465" y="3252366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XỬ LÝ 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TRUY VẤN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TRÊN MONGODB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9C3436-6D15-4E21-B201-CDD738327A97}"/>
              </a:ext>
            </a:extLst>
          </p:cNvPr>
          <p:cNvGrpSpPr/>
          <p:nvPr/>
        </p:nvGrpSpPr>
        <p:grpSpPr>
          <a:xfrm>
            <a:off x="5000625" y="842963"/>
            <a:ext cx="2243138" cy="2091623"/>
            <a:chOff x="5000625" y="842963"/>
            <a:chExt cx="2243138" cy="20916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83724D-2B91-4142-960A-9ADC69F1DAA3}"/>
                </a:ext>
              </a:extLst>
            </p:cNvPr>
            <p:cNvSpPr/>
            <p:nvPr/>
          </p:nvSpPr>
          <p:spPr>
            <a:xfrm>
              <a:off x="5000625" y="842963"/>
              <a:ext cx="2243138" cy="209162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agnifying glass">
              <a:extLst>
                <a:ext uri="{FF2B5EF4-FFF2-40B4-BE49-F238E27FC236}">
                  <a16:creationId xmlns:a16="http://schemas.microsoft.com/office/drawing/2014/main" id="{5B466900-BFBF-4D04-A47A-56824A4F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4163" y="1160743"/>
              <a:ext cx="1456062" cy="1456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40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0383DF-9426-4328-A07B-4CEB4E3A722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7C081E-1D8A-4A8A-B945-C90B5B856187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E399D-EC32-4A97-8D4B-55CB2FE9A759}"/>
              </a:ext>
            </a:extLst>
          </p:cNvPr>
          <p:cNvSpPr txBox="1"/>
          <p:nvPr/>
        </p:nvSpPr>
        <p:spPr>
          <a:xfrm>
            <a:off x="2764465" y="1648042"/>
            <a:ext cx="69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TẠO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64D646-6576-43E1-B9AD-AEF0358D2888}"/>
              </a:ext>
            </a:extLst>
          </p:cNvPr>
          <p:cNvSpPr/>
          <p:nvPr/>
        </p:nvSpPr>
        <p:spPr>
          <a:xfrm>
            <a:off x="3953539" y="3611438"/>
            <a:ext cx="4284921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4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DatabaseName</a:t>
            </a:r>
            <a:endParaRPr lang="en-US" sz="20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55586-44F9-480F-9579-235D10989655}"/>
              </a:ext>
            </a:extLst>
          </p:cNvPr>
          <p:cNvSpPr/>
          <p:nvPr/>
        </p:nvSpPr>
        <p:spPr>
          <a:xfrm>
            <a:off x="1231920" y="3981895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AA4BB-9130-4A6A-86E0-6C5CA9AAB4BE}"/>
              </a:ext>
            </a:extLst>
          </p:cNvPr>
          <p:cNvSpPr/>
          <p:nvPr/>
        </p:nvSpPr>
        <p:spPr>
          <a:xfrm>
            <a:off x="1690577" y="5022919"/>
            <a:ext cx="8729330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32A66E-2AA0-486A-89F2-496499CDBF1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10268E-5A61-4ACE-9626-95B44F93B10B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6446A-8B42-4971-9ADE-DA53667AA5EE}"/>
              </a:ext>
            </a:extLst>
          </p:cNvPr>
          <p:cNvSpPr txBox="1"/>
          <p:nvPr/>
        </p:nvSpPr>
        <p:spPr>
          <a:xfrm>
            <a:off x="2860157" y="1166203"/>
            <a:ext cx="69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XEM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EF1A69-55F8-47D0-8AB4-61E553B7B338}"/>
              </a:ext>
            </a:extLst>
          </p:cNvPr>
          <p:cNvSpPr/>
          <p:nvPr/>
        </p:nvSpPr>
        <p:spPr>
          <a:xfrm>
            <a:off x="3953539" y="3037276"/>
            <a:ext cx="4284921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en-US" sz="36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02A32-34AA-4CCB-8BA4-571E2CD03D42}"/>
              </a:ext>
            </a:extLst>
          </p:cNvPr>
          <p:cNvSpPr/>
          <p:nvPr/>
        </p:nvSpPr>
        <p:spPr>
          <a:xfrm>
            <a:off x="1231920" y="3407733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C360-3D08-4807-903B-EAF89EF0D64E}"/>
              </a:ext>
            </a:extLst>
          </p:cNvPr>
          <p:cNvSpPr/>
          <p:nvPr/>
        </p:nvSpPr>
        <p:spPr>
          <a:xfrm>
            <a:off x="754911" y="2425343"/>
            <a:ext cx="9888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(current database)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D1CF9-A5E8-4E9F-99FE-BD5BFF2E96B5}"/>
              </a:ext>
            </a:extLst>
          </p:cNvPr>
          <p:cNvSpPr/>
          <p:nvPr/>
        </p:nvSpPr>
        <p:spPr>
          <a:xfrm>
            <a:off x="754911" y="4451678"/>
            <a:ext cx="10727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MongoDB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7E34ED-7B92-4FD8-B1E0-917ABF6E2EFA}"/>
              </a:ext>
            </a:extLst>
          </p:cNvPr>
          <p:cNvSpPr/>
          <p:nvPr/>
        </p:nvSpPr>
        <p:spPr>
          <a:xfrm>
            <a:off x="3946449" y="5114177"/>
            <a:ext cx="4284921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i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6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36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dbs</a:t>
            </a:r>
            <a:endParaRPr lang="en-US" sz="36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1CC1-4091-4CE3-95FF-A1AC608677AD}"/>
              </a:ext>
            </a:extLst>
          </p:cNvPr>
          <p:cNvSpPr/>
          <p:nvPr/>
        </p:nvSpPr>
        <p:spPr>
          <a:xfrm>
            <a:off x="1224830" y="5484634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21E60B-E88A-4652-B7E8-6B66BFEFF76C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6504D3-9BDE-42DA-8834-38E3A9871AF6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AA8E-B5A4-4AB9-AFC8-CF87F4F035C8}"/>
              </a:ext>
            </a:extLst>
          </p:cNvPr>
          <p:cNvSpPr txBox="1"/>
          <p:nvPr/>
        </p:nvSpPr>
        <p:spPr>
          <a:xfrm>
            <a:off x="2860157" y="1166203"/>
            <a:ext cx="69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XÓA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64CBF-E736-4AC0-B9B9-D90C35ABD790}"/>
              </a:ext>
            </a:extLst>
          </p:cNvPr>
          <p:cNvSpPr/>
          <p:nvPr/>
        </p:nvSpPr>
        <p:spPr>
          <a:xfrm>
            <a:off x="3953539" y="3037276"/>
            <a:ext cx="4488712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i="1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6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b.dropDatabase</a:t>
            </a:r>
            <a:r>
              <a:rPr lang="en-US" sz="36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A7623-BA0B-45AA-8611-479322E353FB}"/>
              </a:ext>
            </a:extLst>
          </p:cNvPr>
          <p:cNvSpPr/>
          <p:nvPr/>
        </p:nvSpPr>
        <p:spPr>
          <a:xfrm>
            <a:off x="1775929" y="353528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A1B0B-A75A-45CD-8618-B2B8F11B762B}"/>
              </a:ext>
            </a:extLst>
          </p:cNvPr>
          <p:cNvSpPr/>
          <p:nvPr/>
        </p:nvSpPr>
        <p:spPr>
          <a:xfrm>
            <a:off x="754912" y="2425343"/>
            <a:ext cx="8389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3E401-3E35-486E-BC8A-9D1E3400217D}"/>
              </a:ext>
            </a:extLst>
          </p:cNvPr>
          <p:cNvSpPr/>
          <p:nvPr/>
        </p:nvSpPr>
        <p:spPr>
          <a:xfrm>
            <a:off x="414670" y="4451678"/>
            <a:ext cx="10962168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 Ý</a:t>
            </a: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current database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switch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THAO TÁC VỚI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F7CC4-2445-4C40-82E8-46CB9467AEFE}"/>
              </a:ext>
            </a:extLst>
          </p:cNvPr>
          <p:cNvSpPr txBox="1"/>
          <p:nvPr/>
        </p:nvSpPr>
        <p:spPr>
          <a:xfrm>
            <a:off x="414667" y="2243462"/>
            <a:ext cx="477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*COLLECTION =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89098" y="2915519"/>
            <a:ext cx="3732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402911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db.createCollection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option)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3C3C-E99F-4867-BC0D-BBE043CEBA15}"/>
              </a:ext>
            </a:extLst>
          </p:cNvPr>
          <p:cNvSpPr/>
          <p:nvPr/>
        </p:nvSpPr>
        <p:spPr>
          <a:xfrm>
            <a:off x="-235635" y="4608022"/>
            <a:ext cx="12346120" cy="155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là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tùy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riêng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collection. 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6049F-2952-4839-AAF0-870E48605E31}"/>
              </a:ext>
            </a:extLst>
          </p:cNvPr>
          <p:cNvSpPr/>
          <p:nvPr/>
        </p:nvSpPr>
        <p:spPr>
          <a:xfrm>
            <a:off x="1301368" y="3867243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THAO TÁC VỚI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F7CC4-2445-4C40-82E8-46CB9467AEFE}"/>
              </a:ext>
            </a:extLst>
          </p:cNvPr>
          <p:cNvSpPr txBox="1"/>
          <p:nvPr/>
        </p:nvSpPr>
        <p:spPr>
          <a:xfrm>
            <a:off x="414667" y="2243462"/>
            <a:ext cx="477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*COLLECTION =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89098" y="2915519"/>
            <a:ext cx="3732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402911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db.collectionName.drop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3C3C-E99F-4867-BC0D-BBE043CEBA15}"/>
              </a:ext>
            </a:extLst>
          </p:cNvPr>
          <p:cNvSpPr/>
          <p:nvPr/>
        </p:nvSpPr>
        <p:spPr>
          <a:xfrm>
            <a:off x="-235635" y="4608022"/>
            <a:ext cx="12346120" cy="89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370816" y="3869911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AD0E6-E738-4260-A2C8-048EAB524963}"/>
              </a:ext>
            </a:extLst>
          </p:cNvPr>
          <p:cNvSpPr txBox="1"/>
          <p:nvPr/>
        </p:nvSpPr>
        <p:spPr>
          <a:xfrm>
            <a:off x="701749" y="4267832"/>
            <a:ext cx="4908731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SƠ NÉT VỀ NOSQL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458" name="Picture 2" descr="Hình ảnh có liên quan">
            <a:extLst>
              <a:ext uri="{FF2B5EF4-FFF2-40B4-BE49-F238E27FC236}">
                <a16:creationId xmlns:a16="http://schemas.microsoft.com/office/drawing/2014/main" id="{EB2F6E3C-6FA6-476F-83DC-235459493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1815320"/>
            <a:ext cx="4141760" cy="41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87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THAO TÁC VỚI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F7CC4-2445-4C40-82E8-46CB9467AEFE}"/>
              </a:ext>
            </a:extLst>
          </p:cNvPr>
          <p:cNvSpPr txBox="1"/>
          <p:nvPr/>
        </p:nvSpPr>
        <p:spPr>
          <a:xfrm>
            <a:off x="414667" y="2474959"/>
            <a:ext cx="477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*COLLECTION =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89098" y="3147016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 DANH SÁCH CÁC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946927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collections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370816" y="4413927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INSERT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10474" y="2571953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INSERT(DATA):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518663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db.conlectionName.insert</a:t>
            </a:r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370816" y="3985663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200740" y="4947650"/>
            <a:ext cx="11909745" cy="148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: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CollectionName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là 1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cũng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thẻ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tượng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ghi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lần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khai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báo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INSERT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328251" y="2310383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INSERTONE():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234173" y="3747146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db.collectionName.insertOne</a:t>
            </a:r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328251" y="2997987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370390" y="4947650"/>
            <a:ext cx="5949387" cy="190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obejct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66BD3E-EA2A-4C35-A805-0ADBEC49DB74}"/>
              </a:ext>
            </a:extLst>
          </p:cNvPr>
          <p:cNvSpPr/>
          <p:nvPr/>
        </p:nvSpPr>
        <p:spPr>
          <a:xfrm>
            <a:off x="6831858" y="3459652"/>
            <a:ext cx="5125969" cy="26865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db.admin.insertOne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name: "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password: "admin",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email: "kieulinh@gmail.com"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INSERT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328251" y="2310383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INSERTMANY():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234173" y="3747146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db.collectionName.insertMany</a:t>
            </a:r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328251" y="2997987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370390" y="4947650"/>
            <a:ext cx="5949387" cy="190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obejct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66BD3E-EA2A-4C35-A805-0ADBEC49DB74}"/>
              </a:ext>
            </a:extLst>
          </p:cNvPr>
          <p:cNvSpPr/>
          <p:nvPr/>
        </p:nvSpPr>
        <p:spPr>
          <a:xfrm>
            <a:off x="6831858" y="2616739"/>
            <a:ext cx="5125969" cy="41181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db.admin.insertMany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password: "admin",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email: "kieulinh@gmail.com"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"administrator",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password: "admin123",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email: "admin@gmail.com"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UPDATE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166206" y="2048064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UPDATE():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4279384" y="2116946"/>
            <a:ext cx="4823964" cy="33562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err="1">
                <a:solidFill>
                  <a:srgbClr val="C00000"/>
                </a:solidFill>
              </a:rPr>
              <a:t>db.collection.update</a:t>
            </a:r>
            <a:r>
              <a:rPr lang="en-US" sz="2000" b="1" i="1" dirty="0">
                <a:solidFill>
                  <a:srgbClr val="C00000"/>
                </a:solidFill>
              </a:rPr>
              <a:t>(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filter,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update,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{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</a:t>
            </a:r>
            <a:r>
              <a:rPr lang="en-US" sz="2000" b="1" i="1" dirty="0" err="1">
                <a:solidFill>
                  <a:srgbClr val="C00000"/>
                </a:solidFill>
              </a:rPr>
              <a:t>upsert</a:t>
            </a:r>
            <a:r>
              <a:rPr lang="en-US" sz="2000" b="1" i="1" dirty="0">
                <a:solidFill>
                  <a:srgbClr val="C00000"/>
                </a:solidFill>
              </a:rPr>
              <a:t>: &lt;</a:t>
            </a:r>
            <a:r>
              <a:rPr lang="en-US" sz="2000" b="1" i="1" dirty="0" err="1">
                <a:solidFill>
                  <a:srgbClr val="C00000"/>
                </a:solidFill>
              </a:rPr>
              <a:t>boolean</a:t>
            </a:r>
            <a:r>
              <a:rPr lang="en-US" sz="2000" b="1" i="1" dirty="0">
                <a:solidFill>
                  <a:srgbClr val="C00000"/>
                </a:solidFill>
              </a:rPr>
              <a:t>&gt;,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multi: &lt;</a:t>
            </a:r>
            <a:r>
              <a:rPr lang="en-US" sz="2000" b="1" i="1" dirty="0" err="1">
                <a:solidFill>
                  <a:srgbClr val="C00000"/>
                </a:solidFill>
              </a:rPr>
              <a:t>boolean</a:t>
            </a:r>
            <a:r>
              <a:rPr lang="en-US" sz="2000" b="1" i="1" dirty="0">
                <a:solidFill>
                  <a:srgbClr val="C00000"/>
                </a:solidFill>
              </a:rPr>
              <a:t>&gt;,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</a:t>
            </a:r>
            <a:r>
              <a:rPr lang="en-US" sz="2000" b="1" i="1" dirty="0" err="1">
                <a:solidFill>
                  <a:srgbClr val="C00000"/>
                </a:solidFill>
              </a:rPr>
              <a:t>writeConcern</a:t>
            </a:r>
            <a:r>
              <a:rPr lang="en-US" sz="2000" b="1" i="1" dirty="0">
                <a:solidFill>
                  <a:srgbClr val="C00000"/>
                </a:solidFill>
              </a:rPr>
              <a:t>: &lt;document&gt;,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collation: &lt;document&gt;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}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588948" y="3499021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754913" y="5473199"/>
            <a:ext cx="11174818" cy="1598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hay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multi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false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false.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UPDATE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166206" y="2048064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UPDATEONE():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613191" y="3208834"/>
            <a:ext cx="4482651" cy="33562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db.collectionName.updateOne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filter,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update,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writeConcern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&lt;document&gt;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collation: &lt;document&gt;,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66206" y="2664768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5371531" y="3393314"/>
            <a:ext cx="6820469" cy="285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update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filter.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writeConcern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document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concern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collation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document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UPDATE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687451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UPDATEMANY():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99A12-2561-4AD6-83D7-6F8948FFE8E6}"/>
              </a:ext>
            </a:extLst>
          </p:cNvPr>
          <p:cNvSpPr/>
          <p:nvPr/>
        </p:nvSpPr>
        <p:spPr>
          <a:xfrm>
            <a:off x="130283" y="3576795"/>
            <a:ext cx="11702902" cy="182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MongoDB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updateOne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800" u="sng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fr-FR" sz="2800" u="sng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ý:</a:t>
            </a:r>
            <a:r>
              <a:rPr lang="fr-FR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updateOne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ở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chỗ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DELETE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DELETE():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1613349" y="3261254"/>
            <a:ext cx="4000373" cy="33562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db.collectionName.remove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query,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justOne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writeConcern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&lt;document&gt;,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collation: &lt;document&gt;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96757" y="283140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5B44E-34EA-4A51-8BD5-9F280E60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722" y="3044206"/>
            <a:ext cx="648152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3050" algn="l"/>
              </a:tabLst>
            </a:pP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CollectionName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document.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lang="fr-FR" altLang="en-US" sz="2000" b="1" dirty="0" err="1"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uery</a:t>
            </a: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hay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là document)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alt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fr-FR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fr-FR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fr-FR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lọc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lang="fr-FR" altLang="en-US" sz="2000" b="1" dirty="0" err="1"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ustOne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tham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khi 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khớp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WriteConcern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document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concern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lang="fr-FR" altLang="en-US" sz="2000" b="1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ollation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document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tắc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fr-F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 TẤT CẢ TRONG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4095813" y="3413685"/>
            <a:ext cx="4000373" cy="829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2214923" y="283140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2DF591-4C8F-4B52-92C0-57DEE6CF1CF8}"/>
              </a:ext>
            </a:extLst>
          </p:cNvPr>
          <p:cNvSpPr/>
          <p:nvPr/>
        </p:nvSpPr>
        <p:spPr>
          <a:xfrm>
            <a:off x="2783281" y="5523639"/>
            <a:ext cx="7096906" cy="829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().pretty()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3F28-3E45-4FB3-BE05-330E74B4A8C9}"/>
              </a:ext>
            </a:extLst>
          </p:cNvPr>
          <p:cNvSpPr/>
          <p:nvPr/>
        </p:nvSpPr>
        <p:spPr>
          <a:xfrm>
            <a:off x="613191" y="4481396"/>
            <a:ext cx="11437087" cy="72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sẵn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pretty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 VẤN CÓ ĐIỀU KIỆN: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4217891" y="3218678"/>
            <a:ext cx="4000373" cy="829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(condition)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1704694" y="3178648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176F7-37FF-4856-8FF5-737352EAD139}"/>
              </a:ext>
            </a:extLst>
          </p:cNvPr>
          <p:cNvSpPr/>
          <p:nvPr/>
        </p:nvSpPr>
        <p:spPr>
          <a:xfrm>
            <a:off x="654379" y="4860801"/>
            <a:ext cx="11127396" cy="1351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fr-FR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fr-F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CollectionName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là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Condition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là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mệnh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kiện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DDDB7-98E3-4993-8012-FC1B78206DAE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D11775-79BB-4D63-8267-856C449CFB67}"/>
              </a:ext>
            </a:extLst>
          </p:cNvPr>
          <p:cNvSpPr txBox="1"/>
          <p:nvPr/>
        </p:nvSpPr>
        <p:spPr>
          <a:xfrm>
            <a:off x="730153" y="180753"/>
            <a:ext cx="8169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7C78E0B6-DBEE-45F4-96DE-E3E41D731177}"/>
              </a:ext>
            </a:extLst>
          </p:cNvPr>
          <p:cNvSpPr/>
          <p:nvPr/>
        </p:nvSpPr>
        <p:spPr>
          <a:xfrm>
            <a:off x="6000325" y="1329068"/>
            <a:ext cx="1360969" cy="1169580"/>
          </a:xfrm>
          <a:prstGeom prst="flowChartPreparation">
            <a:avLst/>
          </a:prstGeom>
          <a:solidFill>
            <a:srgbClr val="0291B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70E4A-5F2A-4A51-B0E8-43629F79A125}"/>
              </a:ext>
            </a:extLst>
          </p:cNvPr>
          <p:cNvSpPr/>
          <p:nvPr/>
        </p:nvSpPr>
        <p:spPr>
          <a:xfrm>
            <a:off x="7361294" y="1148313"/>
            <a:ext cx="4699593" cy="531628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693" h="690800">
                <a:moveTo>
                  <a:pt x="0" y="0"/>
                </a:moveTo>
                <a:lnTo>
                  <a:pt x="4667693" y="0"/>
                </a:lnTo>
                <a:lnTo>
                  <a:pt x="4657131" y="690800"/>
                </a:lnTo>
                <a:lnTo>
                  <a:pt x="286864" y="679225"/>
                </a:lnTo>
                <a:lnTo>
                  <a:pt x="0" y="0"/>
                </a:lnTo>
                <a:close/>
              </a:path>
            </a:pathLst>
          </a:custGeom>
          <a:solidFill>
            <a:srgbClr val="013D4D"/>
          </a:solidFill>
          <a:ln>
            <a:solidFill>
              <a:srgbClr val="013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0D4BE-2981-464B-AA11-6B6FC0B173BF}"/>
              </a:ext>
            </a:extLst>
          </p:cNvPr>
          <p:cNvSpPr/>
          <p:nvPr/>
        </p:nvSpPr>
        <p:spPr>
          <a:xfrm>
            <a:off x="7357748" y="1786264"/>
            <a:ext cx="4720853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0853" h="829340">
                <a:moveTo>
                  <a:pt x="276447" y="0"/>
                </a:moveTo>
                <a:lnTo>
                  <a:pt x="4720853" y="0"/>
                </a:lnTo>
                <a:lnTo>
                  <a:pt x="4720853" y="829340"/>
                </a:lnTo>
                <a:lnTo>
                  <a:pt x="0" y="818707"/>
                </a:lnTo>
                <a:lnTo>
                  <a:pt x="276447" y="0"/>
                </a:lnTo>
                <a:close/>
              </a:path>
            </a:pathLst>
          </a:custGeom>
          <a:solidFill>
            <a:srgbClr val="028FB7"/>
          </a:solidFill>
          <a:ln>
            <a:solidFill>
              <a:srgbClr val="02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D3838480-BBD1-443B-BAED-216BED23A2A8}"/>
              </a:ext>
            </a:extLst>
          </p:cNvPr>
          <p:cNvSpPr/>
          <p:nvPr/>
        </p:nvSpPr>
        <p:spPr>
          <a:xfrm>
            <a:off x="5890453" y="1265272"/>
            <a:ext cx="1555899" cy="1297172"/>
          </a:xfrm>
          <a:prstGeom prst="flowChartPreparation">
            <a:avLst/>
          </a:prstGeom>
          <a:noFill/>
          <a:ln w="28575">
            <a:solidFill>
              <a:srgbClr val="013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766AD-FF1F-4640-8FFE-CBB282EF0E57}"/>
              </a:ext>
            </a:extLst>
          </p:cNvPr>
          <p:cNvSpPr txBox="1"/>
          <p:nvPr/>
        </p:nvSpPr>
        <p:spPr>
          <a:xfrm>
            <a:off x="8176454" y="1137676"/>
            <a:ext cx="323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ĐỊNH NGHĨA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63849-01A3-4226-9BA1-A5B6CEC396DF}"/>
              </a:ext>
            </a:extLst>
          </p:cNvPr>
          <p:cNvSpPr txBox="1"/>
          <p:nvPr/>
        </p:nvSpPr>
        <p:spPr>
          <a:xfrm>
            <a:off x="7499531" y="1905009"/>
            <a:ext cx="4720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 (NON – RELATIONAL)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Collection. </a:t>
            </a: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0C2637D5-2FFD-4F69-B4E3-87CFDFDBB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5510" y="1456658"/>
            <a:ext cx="914400" cy="914400"/>
          </a:xfrm>
          <a:prstGeom prst="rect">
            <a:avLst/>
          </a:prstGeom>
        </p:spPr>
      </p:pic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5ECC7270-9C5E-4A52-8BA3-A1670908CBA1}"/>
              </a:ext>
            </a:extLst>
          </p:cNvPr>
          <p:cNvSpPr/>
          <p:nvPr/>
        </p:nvSpPr>
        <p:spPr>
          <a:xfrm>
            <a:off x="5982600" y="3395325"/>
            <a:ext cx="1360969" cy="1169580"/>
          </a:xfrm>
          <a:prstGeom prst="flowChartPreparation">
            <a:avLst/>
          </a:prstGeom>
          <a:solidFill>
            <a:srgbClr val="FFAD6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07C95B7-30AE-4259-94CB-D57A9E96CA5D}"/>
              </a:ext>
            </a:extLst>
          </p:cNvPr>
          <p:cNvSpPr/>
          <p:nvPr/>
        </p:nvSpPr>
        <p:spPr>
          <a:xfrm>
            <a:off x="7343569" y="3214570"/>
            <a:ext cx="4699593" cy="531628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693" h="690800">
                <a:moveTo>
                  <a:pt x="0" y="0"/>
                </a:moveTo>
                <a:lnTo>
                  <a:pt x="4667693" y="0"/>
                </a:lnTo>
                <a:lnTo>
                  <a:pt x="4657131" y="690800"/>
                </a:lnTo>
                <a:lnTo>
                  <a:pt x="286864" y="679225"/>
                </a:lnTo>
                <a:lnTo>
                  <a:pt x="0" y="0"/>
                </a:lnTo>
                <a:close/>
              </a:path>
            </a:pathLst>
          </a:custGeom>
          <a:solidFill>
            <a:srgbClr val="FE7600"/>
          </a:solidFill>
          <a:ln>
            <a:solidFill>
              <a:srgbClr val="FE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91010D9F-00F3-49BC-B464-05E56145C517}"/>
              </a:ext>
            </a:extLst>
          </p:cNvPr>
          <p:cNvSpPr/>
          <p:nvPr/>
        </p:nvSpPr>
        <p:spPr>
          <a:xfrm>
            <a:off x="7340023" y="3852521"/>
            <a:ext cx="4720853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0853" h="829340">
                <a:moveTo>
                  <a:pt x="276447" y="0"/>
                </a:moveTo>
                <a:lnTo>
                  <a:pt x="4720853" y="0"/>
                </a:lnTo>
                <a:lnTo>
                  <a:pt x="4720853" y="829340"/>
                </a:lnTo>
                <a:lnTo>
                  <a:pt x="0" y="818707"/>
                </a:lnTo>
                <a:lnTo>
                  <a:pt x="276447" y="0"/>
                </a:lnTo>
                <a:close/>
              </a:path>
            </a:pathLst>
          </a:custGeom>
          <a:solidFill>
            <a:srgbClr val="FFAD65"/>
          </a:solidFill>
          <a:ln>
            <a:solidFill>
              <a:srgbClr val="FFA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22F18A2E-6AC6-4D30-AD32-23A1086F63EA}"/>
              </a:ext>
            </a:extLst>
          </p:cNvPr>
          <p:cNvSpPr/>
          <p:nvPr/>
        </p:nvSpPr>
        <p:spPr>
          <a:xfrm>
            <a:off x="5872728" y="3331529"/>
            <a:ext cx="1555899" cy="1297172"/>
          </a:xfrm>
          <a:prstGeom prst="flowChartPreparation">
            <a:avLst/>
          </a:prstGeom>
          <a:noFill/>
          <a:ln w="28575">
            <a:solidFill>
              <a:srgbClr val="FE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B4A09E-BD78-43C9-9615-42BACB6961DE}"/>
              </a:ext>
            </a:extLst>
          </p:cNvPr>
          <p:cNvSpPr txBox="1"/>
          <p:nvPr/>
        </p:nvSpPr>
        <p:spPr>
          <a:xfrm>
            <a:off x="6985593" y="3193304"/>
            <a:ext cx="5546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KHÓA TRONG COLLECTION</a:t>
            </a:r>
          </a:p>
        </p:txBody>
      </p: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0FAB181E-319E-41C8-9A91-0ECBD541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4235" y="349100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E92BCE-9A88-4FA7-BC27-16AF823B1C1D}"/>
              </a:ext>
            </a:extLst>
          </p:cNvPr>
          <p:cNvSpPr txBox="1"/>
          <p:nvPr/>
        </p:nvSpPr>
        <p:spPr>
          <a:xfrm>
            <a:off x="7620014" y="3948204"/>
            <a:ext cx="405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COLLECTION.</a:t>
            </a:r>
          </a:p>
        </p:txBody>
      </p:sp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1EE6CA2A-2BDE-4118-B092-EB02AB157165}"/>
              </a:ext>
            </a:extLst>
          </p:cNvPr>
          <p:cNvSpPr/>
          <p:nvPr/>
        </p:nvSpPr>
        <p:spPr>
          <a:xfrm>
            <a:off x="4589740" y="2185430"/>
            <a:ext cx="1360969" cy="1169580"/>
          </a:xfrm>
          <a:prstGeom prst="flowChartPreparation">
            <a:avLst/>
          </a:prstGeom>
          <a:solidFill>
            <a:srgbClr val="20B39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C674979F-6635-439C-B4FD-D47D189EC0A2}"/>
              </a:ext>
            </a:extLst>
          </p:cNvPr>
          <p:cNvSpPr/>
          <p:nvPr/>
        </p:nvSpPr>
        <p:spPr>
          <a:xfrm rot="10800000">
            <a:off x="113399" y="2080170"/>
            <a:ext cx="4526462" cy="552893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  <a:gd name="connsiteX0" fmla="*/ 131303 w 4380829"/>
              <a:gd name="connsiteY0" fmla="*/ 0 h 704615"/>
              <a:gd name="connsiteX1" fmla="*/ 4380829 w 4380829"/>
              <a:gd name="connsiteY1" fmla="*/ 13815 h 704615"/>
              <a:gd name="connsiteX2" fmla="*/ 4370267 w 4380829"/>
              <a:gd name="connsiteY2" fmla="*/ 704615 h 704615"/>
              <a:gd name="connsiteX3" fmla="*/ 0 w 4380829"/>
              <a:gd name="connsiteY3" fmla="*/ 693040 h 704615"/>
              <a:gd name="connsiteX4" fmla="*/ 131303 w 4380829"/>
              <a:gd name="connsiteY4" fmla="*/ 0 h 704615"/>
              <a:gd name="connsiteX0" fmla="*/ 313581 w 4563107"/>
              <a:gd name="connsiteY0" fmla="*/ 0 h 704615"/>
              <a:gd name="connsiteX1" fmla="*/ 4563107 w 4563107"/>
              <a:gd name="connsiteY1" fmla="*/ 13815 h 704615"/>
              <a:gd name="connsiteX2" fmla="*/ 4552545 w 4563107"/>
              <a:gd name="connsiteY2" fmla="*/ 704615 h 704615"/>
              <a:gd name="connsiteX3" fmla="*/ 0 w 4563107"/>
              <a:gd name="connsiteY3" fmla="*/ 679223 h 704615"/>
              <a:gd name="connsiteX4" fmla="*/ 313581 w 4563107"/>
              <a:gd name="connsiteY4" fmla="*/ 0 h 704615"/>
              <a:gd name="connsiteX0" fmla="*/ 238526 w 4563107"/>
              <a:gd name="connsiteY0" fmla="*/ 0 h 718432"/>
              <a:gd name="connsiteX1" fmla="*/ 4563107 w 4563107"/>
              <a:gd name="connsiteY1" fmla="*/ 27632 h 718432"/>
              <a:gd name="connsiteX2" fmla="*/ 4552545 w 4563107"/>
              <a:gd name="connsiteY2" fmla="*/ 718432 h 718432"/>
              <a:gd name="connsiteX3" fmla="*/ 0 w 4563107"/>
              <a:gd name="connsiteY3" fmla="*/ 693040 h 718432"/>
              <a:gd name="connsiteX4" fmla="*/ 238526 w 4563107"/>
              <a:gd name="connsiteY4" fmla="*/ 0 h 71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107" h="718432">
                <a:moveTo>
                  <a:pt x="238526" y="0"/>
                </a:moveTo>
                <a:lnTo>
                  <a:pt x="4563107" y="27632"/>
                </a:lnTo>
                <a:lnTo>
                  <a:pt x="4552545" y="718432"/>
                </a:lnTo>
                <a:lnTo>
                  <a:pt x="0" y="693040"/>
                </a:lnTo>
                <a:lnTo>
                  <a:pt x="238526" y="0"/>
                </a:lnTo>
                <a:close/>
              </a:path>
            </a:pathLst>
          </a:custGeom>
          <a:solidFill>
            <a:srgbClr val="087F6E"/>
          </a:solidFill>
          <a:ln>
            <a:solidFill>
              <a:srgbClr val="087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D13331C8-2DDC-4793-ACBF-ED04603E850C}"/>
              </a:ext>
            </a:extLst>
          </p:cNvPr>
          <p:cNvSpPr/>
          <p:nvPr/>
        </p:nvSpPr>
        <p:spPr>
          <a:xfrm rot="10800000">
            <a:off x="113399" y="2718901"/>
            <a:ext cx="4625159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127590 w 4444406"/>
              <a:gd name="connsiteY3" fmla="*/ 818707 h 829340"/>
              <a:gd name="connsiteX4" fmla="*/ 0 w 4444406"/>
              <a:gd name="connsiteY4" fmla="*/ 0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08343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61506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361507 w 4625159"/>
              <a:gd name="connsiteY3" fmla="*/ 829340 h 829340"/>
              <a:gd name="connsiteX4" fmla="*/ 0 w 4625159"/>
              <a:gd name="connsiteY4" fmla="*/ 10632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5159" h="829340">
                <a:moveTo>
                  <a:pt x="0" y="10632"/>
                </a:moveTo>
                <a:lnTo>
                  <a:pt x="4625159" y="0"/>
                </a:lnTo>
                <a:lnTo>
                  <a:pt x="4614526" y="818707"/>
                </a:lnTo>
                <a:lnTo>
                  <a:pt x="361507" y="829340"/>
                </a:lnTo>
                <a:lnTo>
                  <a:pt x="0" y="10632"/>
                </a:lnTo>
                <a:close/>
              </a:path>
            </a:pathLst>
          </a:custGeom>
          <a:solidFill>
            <a:srgbClr val="20B39F"/>
          </a:solidFill>
          <a:ln>
            <a:solidFill>
              <a:srgbClr val="20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C8DE3967-904A-48B6-BB6F-0DB14824C9BC}"/>
              </a:ext>
            </a:extLst>
          </p:cNvPr>
          <p:cNvSpPr/>
          <p:nvPr/>
        </p:nvSpPr>
        <p:spPr>
          <a:xfrm>
            <a:off x="4479868" y="2111001"/>
            <a:ext cx="1555899" cy="1297172"/>
          </a:xfrm>
          <a:prstGeom prst="flowChartPreparation">
            <a:avLst/>
          </a:prstGeom>
          <a:noFill/>
          <a:ln w="28575">
            <a:solidFill>
              <a:srgbClr val="087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7585E-61B5-49BA-A9A6-FCF85E476614}"/>
              </a:ext>
            </a:extLst>
          </p:cNvPr>
          <p:cNvSpPr txBox="1"/>
          <p:nvPr/>
        </p:nvSpPr>
        <p:spPr>
          <a:xfrm>
            <a:off x="416710" y="2055009"/>
            <a:ext cx="323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XÂY DỰNG CHO</a:t>
            </a:r>
          </a:p>
        </p:txBody>
      </p:sp>
      <p:pic>
        <p:nvPicPr>
          <p:cNvPr id="25" name="Graphic 24" descr="Saw blade">
            <a:extLst>
              <a:ext uri="{FF2B5EF4-FFF2-40B4-BE49-F238E27FC236}">
                <a16:creationId xmlns:a16="http://schemas.microsoft.com/office/drawing/2014/main" id="{D4FC71A5-65BC-4F3E-A874-F49950634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5066" y="2272911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A66356-ED58-41D7-8B45-D8A9C7752F10}"/>
              </a:ext>
            </a:extLst>
          </p:cNvPr>
          <p:cNvSpPr txBox="1"/>
          <p:nvPr/>
        </p:nvSpPr>
        <p:spPr>
          <a:xfrm>
            <a:off x="88922" y="2831843"/>
            <a:ext cx="4520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Flowchart: Preparation 35">
            <a:extLst>
              <a:ext uri="{FF2B5EF4-FFF2-40B4-BE49-F238E27FC236}">
                <a16:creationId xmlns:a16="http://schemas.microsoft.com/office/drawing/2014/main" id="{52CC19FD-2D47-490D-B265-4AE9EF4746DA}"/>
              </a:ext>
            </a:extLst>
          </p:cNvPr>
          <p:cNvSpPr/>
          <p:nvPr/>
        </p:nvSpPr>
        <p:spPr>
          <a:xfrm>
            <a:off x="4614549" y="4272962"/>
            <a:ext cx="1360969" cy="1169580"/>
          </a:xfrm>
          <a:prstGeom prst="flowChartPreparation">
            <a:avLst/>
          </a:prstGeom>
          <a:solidFill>
            <a:srgbClr val="B2DC1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33097CC0-04A6-48EA-831B-2B195DD52585}"/>
              </a:ext>
            </a:extLst>
          </p:cNvPr>
          <p:cNvSpPr/>
          <p:nvPr/>
        </p:nvSpPr>
        <p:spPr>
          <a:xfrm rot="10800000">
            <a:off x="138208" y="4167702"/>
            <a:ext cx="4526462" cy="552893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  <a:gd name="connsiteX0" fmla="*/ 131303 w 4380829"/>
              <a:gd name="connsiteY0" fmla="*/ 0 h 704615"/>
              <a:gd name="connsiteX1" fmla="*/ 4380829 w 4380829"/>
              <a:gd name="connsiteY1" fmla="*/ 13815 h 704615"/>
              <a:gd name="connsiteX2" fmla="*/ 4370267 w 4380829"/>
              <a:gd name="connsiteY2" fmla="*/ 704615 h 704615"/>
              <a:gd name="connsiteX3" fmla="*/ 0 w 4380829"/>
              <a:gd name="connsiteY3" fmla="*/ 693040 h 704615"/>
              <a:gd name="connsiteX4" fmla="*/ 131303 w 4380829"/>
              <a:gd name="connsiteY4" fmla="*/ 0 h 704615"/>
              <a:gd name="connsiteX0" fmla="*/ 313581 w 4563107"/>
              <a:gd name="connsiteY0" fmla="*/ 0 h 704615"/>
              <a:gd name="connsiteX1" fmla="*/ 4563107 w 4563107"/>
              <a:gd name="connsiteY1" fmla="*/ 13815 h 704615"/>
              <a:gd name="connsiteX2" fmla="*/ 4552545 w 4563107"/>
              <a:gd name="connsiteY2" fmla="*/ 704615 h 704615"/>
              <a:gd name="connsiteX3" fmla="*/ 0 w 4563107"/>
              <a:gd name="connsiteY3" fmla="*/ 679223 h 704615"/>
              <a:gd name="connsiteX4" fmla="*/ 313581 w 4563107"/>
              <a:gd name="connsiteY4" fmla="*/ 0 h 704615"/>
              <a:gd name="connsiteX0" fmla="*/ 238526 w 4563107"/>
              <a:gd name="connsiteY0" fmla="*/ 0 h 718432"/>
              <a:gd name="connsiteX1" fmla="*/ 4563107 w 4563107"/>
              <a:gd name="connsiteY1" fmla="*/ 27632 h 718432"/>
              <a:gd name="connsiteX2" fmla="*/ 4552545 w 4563107"/>
              <a:gd name="connsiteY2" fmla="*/ 718432 h 718432"/>
              <a:gd name="connsiteX3" fmla="*/ 0 w 4563107"/>
              <a:gd name="connsiteY3" fmla="*/ 693040 h 718432"/>
              <a:gd name="connsiteX4" fmla="*/ 238526 w 4563107"/>
              <a:gd name="connsiteY4" fmla="*/ 0 h 71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107" h="718432">
                <a:moveTo>
                  <a:pt x="238526" y="0"/>
                </a:moveTo>
                <a:lnTo>
                  <a:pt x="4563107" y="27632"/>
                </a:lnTo>
                <a:lnTo>
                  <a:pt x="4552545" y="718432"/>
                </a:lnTo>
                <a:lnTo>
                  <a:pt x="0" y="693040"/>
                </a:lnTo>
                <a:lnTo>
                  <a:pt x="238526" y="0"/>
                </a:lnTo>
                <a:close/>
              </a:path>
            </a:pathLst>
          </a:custGeom>
          <a:solidFill>
            <a:srgbClr val="85A410"/>
          </a:solidFill>
          <a:ln>
            <a:solidFill>
              <a:srgbClr val="85A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8450E206-921B-433B-9BC8-02C7A4F5DFEB}"/>
              </a:ext>
            </a:extLst>
          </p:cNvPr>
          <p:cNvSpPr/>
          <p:nvPr/>
        </p:nvSpPr>
        <p:spPr>
          <a:xfrm rot="10800000">
            <a:off x="138208" y="4806433"/>
            <a:ext cx="4625159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127590 w 4444406"/>
              <a:gd name="connsiteY3" fmla="*/ 818707 h 829340"/>
              <a:gd name="connsiteX4" fmla="*/ 0 w 4444406"/>
              <a:gd name="connsiteY4" fmla="*/ 0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08343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61506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361507 w 4625159"/>
              <a:gd name="connsiteY3" fmla="*/ 829340 h 829340"/>
              <a:gd name="connsiteX4" fmla="*/ 0 w 4625159"/>
              <a:gd name="connsiteY4" fmla="*/ 10632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5159" h="829340">
                <a:moveTo>
                  <a:pt x="0" y="10632"/>
                </a:moveTo>
                <a:lnTo>
                  <a:pt x="4625159" y="0"/>
                </a:lnTo>
                <a:lnTo>
                  <a:pt x="4614526" y="818707"/>
                </a:lnTo>
                <a:lnTo>
                  <a:pt x="361507" y="829340"/>
                </a:lnTo>
                <a:lnTo>
                  <a:pt x="0" y="10632"/>
                </a:lnTo>
                <a:close/>
              </a:path>
            </a:pathLst>
          </a:custGeom>
          <a:solidFill>
            <a:srgbClr val="B2DC15"/>
          </a:solidFill>
          <a:ln>
            <a:solidFill>
              <a:srgbClr val="B2DC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eparation 38">
            <a:extLst>
              <a:ext uri="{FF2B5EF4-FFF2-40B4-BE49-F238E27FC236}">
                <a16:creationId xmlns:a16="http://schemas.microsoft.com/office/drawing/2014/main" id="{A62785B5-A090-4E90-A5E5-CFB209CDFCA2}"/>
              </a:ext>
            </a:extLst>
          </p:cNvPr>
          <p:cNvSpPr/>
          <p:nvPr/>
        </p:nvSpPr>
        <p:spPr>
          <a:xfrm>
            <a:off x="4504677" y="4198533"/>
            <a:ext cx="1555899" cy="1297172"/>
          </a:xfrm>
          <a:prstGeom prst="flowChartPreparation">
            <a:avLst/>
          </a:prstGeom>
          <a:noFill/>
          <a:ln w="28575">
            <a:solidFill>
              <a:srgbClr val="85A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EC44B-A237-4F85-B199-CBFCB7A0C089}"/>
              </a:ext>
            </a:extLst>
          </p:cNvPr>
          <p:cNvSpPr txBox="1"/>
          <p:nvPr/>
        </p:nvSpPr>
        <p:spPr>
          <a:xfrm>
            <a:off x="-47587" y="4131908"/>
            <a:ext cx="47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 DO CÔNG NHẬN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992C6B-6A2D-4A39-A10B-F0029631A411}"/>
              </a:ext>
            </a:extLst>
          </p:cNvPr>
          <p:cNvSpPr txBox="1"/>
          <p:nvPr/>
        </p:nvSpPr>
        <p:spPr>
          <a:xfrm>
            <a:off x="134997" y="4887476"/>
            <a:ext cx="4520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hiệu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3" descr="Users">
            <a:extLst>
              <a:ext uri="{FF2B5EF4-FFF2-40B4-BE49-F238E27FC236}">
                <a16:creationId xmlns:a16="http://schemas.microsoft.com/office/drawing/2014/main" id="{EBF3E323-DFF9-432B-AC76-2632F6E5A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987" y="44005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 VẤN NHIỀU ĐIỀU KIỆN: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1019801" y="3543264"/>
            <a:ext cx="3537147" cy="18447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age: 18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1125706" y="2693171"/>
            <a:ext cx="2508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 TỬ AND: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58E48-9942-4194-A587-BF9FF71C9E98}"/>
              </a:ext>
            </a:extLst>
          </p:cNvPr>
          <p:cNvSpPr/>
          <p:nvPr/>
        </p:nvSpPr>
        <p:spPr>
          <a:xfrm>
            <a:off x="6496358" y="2693171"/>
            <a:ext cx="231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 TỬ OR: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F14A6B-FC47-474A-82FD-53DD984D1AE7}"/>
              </a:ext>
            </a:extLst>
          </p:cNvPr>
          <p:cNvSpPr/>
          <p:nvPr/>
        </p:nvSpPr>
        <p:spPr>
          <a:xfrm>
            <a:off x="6955476" y="3453300"/>
            <a:ext cx="4069582" cy="31339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db.collectionName.find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$or : [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{key1: value1},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{key2: value2},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...,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]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}).pretty()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 VẤN NHIỀU ĐIỀU KIỆN: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1125706" y="2693171"/>
            <a:ext cx="483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HỢP TOÁN TỬ AND &amp; OR: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F14A6B-FC47-474A-82FD-53DD984D1AE7}"/>
              </a:ext>
            </a:extLst>
          </p:cNvPr>
          <p:cNvSpPr/>
          <p:nvPr/>
        </p:nvSpPr>
        <p:spPr>
          <a:xfrm>
            <a:off x="3432295" y="3429000"/>
            <a:ext cx="5820053" cy="31339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$or : [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{age: 12},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{password: "admin"},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],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}).pretty()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05D0E-2312-49A6-8D47-0059E67F274F}"/>
              </a:ext>
            </a:extLst>
          </p:cNvPr>
          <p:cNvSpPr txBox="1"/>
          <p:nvPr/>
        </p:nvSpPr>
        <p:spPr>
          <a:xfrm>
            <a:off x="1848465" y="3252366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CÁCH THỨC TRUY VẤN &amp; XỬ LÝ DỮ LIỆU CỦA MONGODB TRÊN NGÔN NGỮ LẬP TRÌNH PHP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84302C-FD8E-4B36-8C8A-45B03C447F33}"/>
              </a:ext>
            </a:extLst>
          </p:cNvPr>
          <p:cNvSpPr/>
          <p:nvPr/>
        </p:nvSpPr>
        <p:spPr>
          <a:xfrm>
            <a:off x="4984830" y="980955"/>
            <a:ext cx="2222340" cy="209501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64639E79-E091-435B-9F66-B774A5BB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435" y="1326749"/>
            <a:ext cx="1357130" cy="13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KẾT NỐI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6BD6-66DF-4974-8541-887307D77F30}"/>
              </a:ext>
            </a:extLst>
          </p:cNvPr>
          <p:cNvSpPr/>
          <p:nvPr/>
        </p:nvSpPr>
        <p:spPr>
          <a:xfrm>
            <a:off x="300944" y="2411354"/>
            <a:ext cx="11354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MongoDB,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require file </a:t>
            </a:r>
            <a:r>
              <a:rPr lang="en-US" sz="2000" b="1" i="1" dirty="0" err="1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autoload.php</a:t>
            </a:r>
            <a:r>
              <a:rPr lang="en-US" sz="2000" b="1" i="1" dirty="0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vendor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03AC93-B3AF-4844-91E4-FDF2F1643805}"/>
              </a:ext>
            </a:extLst>
          </p:cNvPr>
          <p:cNvSpPr/>
          <p:nvPr/>
        </p:nvSpPr>
        <p:spPr>
          <a:xfrm>
            <a:off x="3622875" y="3058197"/>
            <a:ext cx="5173883" cy="12144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&lt;?php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require 'vendor/</a:t>
            </a:r>
            <a:r>
              <a:rPr lang="en-US" sz="2400" i="1" dirty="0" err="1">
                <a:solidFill>
                  <a:srgbClr val="C00000"/>
                </a:solidFill>
              </a:rPr>
              <a:t>autoload.php</a:t>
            </a:r>
            <a:r>
              <a:rPr lang="en-US" sz="2400" i="1" dirty="0">
                <a:solidFill>
                  <a:srgbClr val="C00000"/>
                </a:solidFill>
              </a:rPr>
              <a:t>';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?&gt;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1E37D-9C76-493D-84AB-4C4B32F1583C}"/>
              </a:ext>
            </a:extLst>
          </p:cNvPr>
          <p:cNvSpPr/>
          <p:nvPr/>
        </p:nvSpPr>
        <p:spPr>
          <a:xfrm>
            <a:off x="361775" y="4621722"/>
            <a:ext cx="4540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Khởi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 </a:t>
            </a:r>
            <a:r>
              <a:rPr lang="en-US" sz="2000" b="1" i="1" dirty="0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ABDB1-BE58-49DB-BF23-BDC4DC70DE74}"/>
              </a:ext>
            </a:extLst>
          </p:cNvPr>
          <p:cNvSpPr/>
          <p:nvPr/>
        </p:nvSpPr>
        <p:spPr>
          <a:xfrm>
            <a:off x="3298784" y="5223026"/>
            <a:ext cx="5822067" cy="10273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$option, $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driverOption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0" y="13282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DATABASE CỦA MONGODB BẰNG PHP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6BD6-66DF-4974-8541-887307D77F30}"/>
              </a:ext>
            </a:extLst>
          </p:cNvPr>
          <p:cNvSpPr/>
          <p:nvPr/>
        </p:nvSpPr>
        <p:spPr>
          <a:xfrm>
            <a:off x="300946" y="2242629"/>
            <a:ext cx="1162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selectDatabase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03AC93-B3AF-4844-91E4-FDF2F1643805}"/>
              </a:ext>
            </a:extLst>
          </p:cNvPr>
          <p:cNvSpPr/>
          <p:nvPr/>
        </p:nvSpPr>
        <p:spPr>
          <a:xfrm>
            <a:off x="2673753" y="2791976"/>
            <a:ext cx="6771190" cy="988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selectDatabase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1E37D-9C76-493D-84AB-4C4B32F1583C}"/>
              </a:ext>
            </a:extLst>
          </p:cNvPr>
          <p:cNvSpPr/>
          <p:nvPr/>
        </p:nvSpPr>
        <p:spPr>
          <a:xfrm>
            <a:off x="300946" y="3960331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listDatabases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ABDB1-BE58-49DB-BF23-BDC4DC70DE74}"/>
              </a:ext>
            </a:extLst>
          </p:cNvPr>
          <p:cNvSpPr/>
          <p:nvPr/>
        </p:nvSpPr>
        <p:spPr>
          <a:xfrm>
            <a:off x="4376217" y="4476404"/>
            <a:ext cx="3216774" cy="824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listDatabases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E36AF-CFD2-44EA-95A7-B9D770AE6230}"/>
              </a:ext>
            </a:extLst>
          </p:cNvPr>
          <p:cNvSpPr/>
          <p:nvPr/>
        </p:nvSpPr>
        <p:spPr>
          <a:xfrm>
            <a:off x="300946" y="5493367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dropDatabase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EFAB74-82B2-466A-BFDA-7C56145E3075}"/>
              </a:ext>
            </a:extLst>
          </p:cNvPr>
          <p:cNvSpPr/>
          <p:nvPr/>
        </p:nvSpPr>
        <p:spPr>
          <a:xfrm>
            <a:off x="3508118" y="6054861"/>
            <a:ext cx="4640460" cy="6223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dropDatabase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COLLECTION CỦA MONGODB BẰNG PHP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6BD6-66DF-4974-8541-887307D77F30}"/>
              </a:ext>
            </a:extLst>
          </p:cNvPr>
          <p:cNvSpPr/>
          <p:nvPr/>
        </p:nvSpPr>
        <p:spPr>
          <a:xfrm>
            <a:off x="104174" y="2242629"/>
            <a:ext cx="1162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03AC93-B3AF-4844-91E4-FDF2F1643805}"/>
              </a:ext>
            </a:extLst>
          </p:cNvPr>
          <p:cNvSpPr/>
          <p:nvPr/>
        </p:nvSpPr>
        <p:spPr>
          <a:xfrm>
            <a:off x="2372811" y="3035045"/>
            <a:ext cx="8530541" cy="988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1E37D-9C76-493D-84AB-4C4B32F1583C}"/>
              </a:ext>
            </a:extLst>
          </p:cNvPr>
          <p:cNvSpPr/>
          <p:nvPr/>
        </p:nvSpPr>
        <p:spPr>
          <a:xfrm>
            <a:off x="104174" y="4446470"/>
            <a:ext cx="1224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select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database: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ABDB1-BE58-49DB-BF23-BDC4DC70DE74}"/>
              </a:ext>
            </a:extLst>
          </p:cNvPr>
          <p:cNvSpPr/>
          <p:nvPr/>
        </p:nvSpPr>
        <p:spPr>
          <a:xfrm>
            <a:off x="2939970" y="4962543"/>
            <a:ext cx="6551271" cy="824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COLLECTION CỦA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104174" y="2819615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listCollections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508118" y="3381109"/>
            <a:ext cx="4640460" cy="6223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listCollections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2CF3A-7FA2-4E9C-A3B2-BE48B5C4CFAA}"/>
              </a:ext>
            </a:extLst>
          </p:cNvPr>
          <p:cNvSpPr/>
          <p:nvPr/>
        </p:nvSpPr>
        <p:spPr>
          <a:xfrm>
            <a:off x="104174" y="4384127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dropCollection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 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041CB-3AA6-436D-8FEA-502AB43202F8}"/>
              </a:ext>
            </a:extLst>
          </p:cNvPr>
          <p:cNvSpPr/>
          <p:nvPr/>
        </p:nvSpPr>
        <p:spPr>
          <a:xfrm>
            <a:off x="3508118" y="5501019"/>
            <a:ext cx="5878950" cy="6223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dropCollection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613191" y="2493178"/>
            <a:ext cx="5069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414399" y="2404614"/>
            <a:ext cx="6955396" cy="1721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insertOne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($data,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insertMany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($data,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1242349" y="4365265"/>
            <a:ext cx="10687382" cy="2155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000" i="1" dirty="0">
                <a:solidFill>
                  <a:srgbClr val="C459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$collection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objection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solidFill>
                  <a:srgbClr val="C459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$data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solidFill>
                  <a:srgbClr val="C459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$options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writeConcern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,…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613191" y="2493178"/>
            <a:ext cx="5069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209981" y="2890373"/>
            <a:ext cx="6597702" cy="14985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updateOne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($filter, $update,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updateMany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($filter, $update,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-254689" y="4619908"/>
            <a:ext cx="12446689" cy="157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$filter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$ update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filter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5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613191" y="2493178"/>
            <a:ext cx="5069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209981" y="2890373"/>
            <a:ext cx="6223386" cy="14985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deleteOne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deleteMany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1631985" y="4892048"/>
            <a:ext cx="873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$filter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0063C3-E198-4B83-98B0-E4FAFBF77712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A3D63-D17B-4B8C-875A-A3C5407588A2}"/>
              </a:ext>
            </a:extLst>
          </p:cNvPr>
          <p:cNvSpPr txBox="1"/>
          <p:nvPr/>
        </p:nvSpPr>
        <p:spPr>
          <a:xfrm>
            <a:off x="730153" y="180753"/>
            <a:ext cx="865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PHÂN LOẠI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3596A0-7BA4-4266-A004-5A68D6E1AC5A}"/>
              </a:ext>
            </a:extLst>
          </p:cNvPr>
          <p:cNvSpPr/>
          <p:nvPr/>
        </p:nvSpPr>
        <p:spPr>
          <a:xfrm>
            <a:off x="361507" y="1471611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A79018-9AC6-4EBF-B9E2-3529F2FF1A6C}"/>
              </a:ext>
            </a:extLst>
          </p:cNvPr>
          <p:cNvSpPr/>
          <p:nvPr/>
        </p:nvSpPr>
        <p:spPr>
          <a:xfrm>
            <a:off x="3327997" y="1471610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AA28C9-397A-4718-81C6-A67A5190C902}"/>
              </a:ext>
            </a:extLst>
          </p:cNvPr>
          <p:cNvSpPr/>
          <p:nvPr/>
        </p:nvSpPr>
        <p:spPr>
          <a:xfrm>
            <a:off x="6305120" y="1471610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DA417-D8C1-407D-887E-2BC44D223EDA}"/>
              </a:ext>
            </a:extLst>
          </p:cNvPr>
          <p:cNvSpPr/>
          <p:nvPr/>
        </p:nvSpPr>
        <p:spPr>
          <a:xfrm>
            <a:off x="9282243" y="1471609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80370-8E05-4FB1-B719-63B3360F9596}"/>
              </a:ext>
            </a:extLst>
          </p:cNvPr>
          <p:cNvSpPr/>
          <p:nvPr/>
        </p:nvSpPr>
        <p:spPr>
          <a:xfrm>
            <a:off x="361507" y="5167429"/>
            <a:ext cx="2519910" cy="552893"/>
          </a:xfrm>
          <a:prstGeom prst="rect">
            <a:avLst/>
          </a:prstGeom>
          <a:solidFill>
            <a:srgbClr val="A2B969"/>
          </a:solidFill>
          <a:ln>
            <a:solidFill>
              <a:srgbClr val="A2B96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KEY – VALUE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A80AB-968D-4027-9569-4280D5237155}"/>
              </a:ext>
            </a:extLst>
          </p:cNvPr>
          <p:cNvSpPr/>
          <p:nvPr/>
        </p:nvSpPr>
        <p:spPr>
          <a:xfrm>
            <a:off x="3331534" y="5167428"/>
            <a:ext cx="2519910" cy="552893"/>
          </a:xfrm>
          <a:prstGeom prst="rect">
            <a:avLst/>
          </a:prstGeom>
          <a:solidFill>
            <a:srgbClr val="4CC1EF"/>
          </a:solidFill>
          <a:ln>
            <a:solidFill>
              <a:srgbClr val="4CC1EF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DOCUMENT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94C56-6946-43E6-83C0-05D37177914F}"/>
              </a:ext>
            </a:extLst>
          </p:cNvPr>
          <p:cNvSpPr/>
          <p:nvPr/>
        </p:nvSpPr>
        <p:spPr>
          <a:xfrm>
            <a:off x="6301583" y="5167427"/>
            <a:ext cx="2519910" cy="552893"/>
          </a:xfrm>
          <a:prstGeom prst="rect">
            <a:avLst/>
          </a:prstGeom>
          <a:solidFill>
            <a:srgbClr val="F7931F"/>
          </a:solidFill>
          <a:ln>
            <a:solidFill>
              <a:srgbClr val="F7931F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COLUMN – FAMILY</a:t>
            </a:r>
          </a:p>
          <a:p>
            <a:pPr algn="ctr"/>
            <a:r>
              <a:rPr lang="en-US" sz="1900" dirty="0"/>
              <a:t> 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146A5D-7274-44F1-B851-D1B51DDD1EBF}"/>
              </a:ext>
            </a:extLst>
          </p:cNvPr>
          <p:cNvSpPr/>
          <p:nvPr/>
        </p:nvSpPr>
        <p:spPr>
          <a:xfrm>
            <a:off x="9278684" y="5167426"/>
            <a:ext cx="2519910" cy="552893"/>
          </a:xfrm>
          <a:prstGeom prst="rect">
            <a:avLst/>
          </a:prstGeom>
          <a:solidFill>
            <a:srgbClr val="063951"/>
          </a:solidFill>
          <a:ln>
            <a:solidFill>
              <a:srgbClr val="06395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GRAPH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8CE19-7535-4F47-AFE5-3147489E7286}"/>
              </a:ext>
            </a:extLst>
          </p:cNvPr>
          <p:cNvSpPr txBox="1"/>
          <p:nvPr/>
        </p:nvSpPr>
        <p:spPr>
          <a:xfrm>
            <a:off x="382763" y="1786766"/>
            <a:ext cx="251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lưu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key-value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database, ta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value 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58FA1-8217-4182-9AA3-E3F2B9DAEC58}"/>
              </a:ext>
            </a:extLst>
          </p:cNvPr>
          <p:cNvSpPr txBox="1"/>
          <p:nvPr/>
        </p:nvSpPr>
        <p:spPr>
          <a:xfrm>
            <a:off x="3455584" y="1677074"/>
            <a:ext cx="22647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err="1"/>
              <a:t>Mỗi</a:t>
            </a:r>
            <a:r>
              <a:rPr lang="vi-VN" sz="1600" dirty="0"/>
              <a:t> </a:t>
            </a:r>
            <a:r>
              <a:rPr lang="vi-VN" sz="1600" b="1" dirty="0" err="1"/>
              <a:t>object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lưu </a:t>
            </a:r>
            <a:r>
              <a:rPr lang="vi-VN" sz="1600" dirty="0" err="1"/>
              <a:t>trữ</a:t>
            </a:r>
            <a:r>
              <a:rPr lang="vi-VN" sz="1600" dirty="0"/>
              <a:t> trong </a:t>
            </a:r>
            <a:r>
              <a:rPr lang="vi-VN" sz="1600" dirty="0" err="1"/>
              <a:t>database</a:t>
            </a:r>
            <a:r>
              <a:rPr lang="vi-VN" sz="1600" dirty="0"/>
              <a:t> </a:t>
            </a:r>
            <a:r>
              <a:rPr lang="vi-VN" sz="1600" b="1" dirty="0" err="1"/>
              <a:t>dưới</a:t>
            </a:r>
            <a:r>
              <a:rPr lang="vi-VN" sz="1600" b="1" dirty="0"/>
              <a:t> </a:t>
            </a:r>
            <a:r>
              <a:rPr lang="vi-VN" sz="1600" b="1" dirty="0" err="1"/>
              <a:t>dạng</a:t>
            </a:r>
            <a:r>
              <a:rPr lang="vi-VN" sz="1600" b="1" dirty="0"/>
              <a:t> </a:t>
            </a:r>
            <a:r>
              <a:rPr lang="vi-VN" sz="1600" b="1" dirty="0" err="1"/>
              <a:t>một</a:t>
            </a:r>
            <a:r>
              <a:rPr lang="vi-VN" sz="1600" b="1" dirty="0"/>
              <a:t> </a:t>
            </a:r>
            <a:r>
              <a:rPr lang="vi-VN" sz="1600" b="1" dirty="0" err="1"/>
              <a:t>document</a:t>
            </a:r>
            <a:r>
              <a:rPr lang="vi-VN" sz="1600" dirty="0"/>
              <a:t>. </a:t>
            </a:r>
            <a:r>
              <a:rPr lang="vi-VN" sz="1600" dirty="0" err="1"/>
              <a:t>Dữ</a:t>
            </a:r>
            <a:r>
              <a:rPr lang="vi-VN" sz="1600" dirty="0"/>
              <a:t> </a:t>
            </a:r>
            <a:r>
              <a:rPr lang="vi-VN" sz="1600" dirty="0" err="1"/>
              <a:t>liệu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lưu </a:t>
            </a:r>
            <a:r>
              <a:rPr lang="vi-VN" sz="1600" dirty="0" err="1"/>
              <a:t>trữ</a:t>
            </a:r>
            <a:r>
              <a:rPr lang="vi-VN" sz="1600" dirty="0"/>
              <a:t> </a:t>
            </a:r>
            <a:r>
              <a:rPr lang="vi-VN" sz="1600" dirty="0" err="1"/>
              <a:t>dưới</a:t>
            </a:r>
            <a:r>
              <a:rPr lang="vi-VN" sz="1600" dirty="0"/>
              <a:t> </a:t>
            </a:r>
            <a:r>
              <a:rPr lang="vi-VN" sz="1600" dirty="0" err="1"/>
              <a:t>dạng</a:t>
            </a:r>
            <a:r>
              <a:rPr lang="en-US" sz="1600" dirty="0"/>
              <a:t> </a:t>
            </a:r>
            <a:r>
              <a:rPr lang="vi-VN" sz="1600" dirty="0"/>
              <a:t>BSON/JSON</a:t>
            </a:r>
            <a:endParaRPr lang="en-US" sz="1600" dirty="0"/>
          </a:p>
          <a:p>
            <a:pPr algn="ctr"/>
            <a:r>
              <a:rPr lang="vi-VN" sz="1600" dirty="0"/>
              <a:t>/XML </a:t>
            </a:r>
            <a:r>
              <a:rPr lang="vi-VN" sz="1600" dirty="0" err="1"/>
              <a:t>dưới</a:t>
            </a:r>
            <a:r>
              <a:rPr lang="vi-VN" sz="1600" dirty="0"/>
              <a:t> </a:t>
            </a:r>
            <a:r>
              <a:rPr lang="vi-VN" sz="1600" dirty="0" err="1"/>
              <a:t>database</a:t>
            </a:r>
            <a:r>
              <a:rPr lang="vi-VN" sz="1600" dirty="0"/>
              <a:t>. </a:t>
            </a:r>
            <a:r>
              <a:rPr lang="vi-VN" sz="1600" dirty="0" err="1"/>
              <a:t>Dữ</a:t>
            </a:r>
            <a:r>
              <a:rPr lang="vi-VN" sz="1600" dirty="0"/>
              <a:t> </a:t>
            </a:r>
            <a:r>
              <a:rPr lang="vi-VN" sz="1600" dirty="0" err="1"/>
              <a:t>liệu</a:t>
            </a:r>
            <a:r>
              <a:rPr lang="vi-VN" sz="1600" dirty="0"/>
              <a:t> không </a:t>
            </a:r>
            <a:r>
              <a:rPr lang="vi-VN" sz="1600" b="1" dirty="0" err="1"/>
              <a:t>schema</a:t>
            </a:r>
            <a:r>
              <a:rPr lang="vi-VN" sz="1600" b="1" dirty="0"/>
              <a:t> </a:t>
            </a:r>
            <a:r>
              <a:rPr lang="vi-VN" sz="1600" dirty="0" err="1"/>
              <a:t>cứng</a:t>
            </a:r>
            <a:r>
              <a:rPr lang="vi-VN" sz="1600" dirty="0"/>
              <a:t> như SQL, do </a:t>
            </a:r>
            <a:r>
              <a:rPr lang="vi-VN" sz="1600" dirty="0" err="1"/>
              <a:t>đó</a:t>
            </a:r>
            <a:r>
              <a:rPr lang="vi-VN" sz="1600" dirty="0"/>
              <a:t> ta </a:t>
            </a:r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thêm/</a:t>
            </a:r>
            <a:r>
              <a:rPr lang="vi-VN" sz="1600" dirty="0" err="1"/>
              <a:t>sửa</a:t>
            </a:r>
            <a:r>
              <a:rPr lang="vi-VN" sz="1600" dirty="0"/>
              <a:t> </a:t>
            </a:r>
            <a:r>
              <a:rPr lang="vi-VN" sz="1600" dirty="0" err="1"/>
              <a:t>field</a:t>
            </a:r>
            <a:r>
              <a:rPr lang="vi-VN" sz="1600" dirty="0"/>
              <a:t>, thay </a:t>
            </a:r>
            <a:r>
              <a:rPr lang="vi-VN" sz="1600" dirty="0" err="1"/>
              <a:t>đổi</a:t>
            </a:r>
            <a:r>
              <a:rPr lang="vi-VN" sz="1600" dirty="0"/>
              <a:t> </a:t>
            </a:r>
            <a:r>
              <a:rPr lang="vi-VN" sz="1600" dirty="0" err="1"/>
              <a:t>table</a:t>
            </a:r>
            <a:r>
              <a:rPr lang="vi-VN" sz="1600" dirty="0"/>
              <a:t>, … </a:t>
            </a:r>
            <a:r>
              <a:rPr lang="vi-VN" sz="1600" dirty="0" err="1"/>
              <a:t>rất</a:t>
            </a:r>
            <a:r>
              <a:rPr lang="vi-VN" sz="1600" dirty="0"/>
              <a:t> nhanh </a:t>
            </a:r>
            <a:r>
              <a:rPr lang="vi-VN" sz="1600" dirty="0" err="1"/>
              <a:t>và</a:t>
            </a:r>
            <a:r>
              <a:rPr lang="vi-VN" sz="1600" dirty="0"/>
              <a:t> đơn </a:t>
            </a:r>
            <a:r>
              <a:rPr lang="vi-VN" sz="1600" dirty="0" err="1"/>
              <a:t>giản</a:t>
            </a:r>
            <a:r>
              <a:rPr lang="vi-VN" sz="1600" dirty="0"/>
              <a:t>.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25BD9-E9CE-4760-881C-EB51DA3BEDD1}"/>
              </a:ext>
            </a:extLst>
          </p:cNvPr>
          <p:cNvSpPr txBox="1"/>
          <p:nvPr/>
        </p:nvSpPr>
        <p:spPr>
          <a:xfrm>
            <a:off x="6315750" y="1882463"/>
            <a:ext cx="2505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lưu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thay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như SQL.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riêng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55EF5-9BB1-465F-88F5-A456F3150E3A}"/>
              </a:ext>
            </a:extLst>
          </p:cNvPr>
          <p:cNvSpPr txBox="1"/>
          <p:nvPr/>
        </p:nvSpPr>
        <p:spPr>
          <a:xfrm>
            <a:off x="9386779" y="1904770"/>
            <a:ext cx="2303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lưu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1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SQL.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nhau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-19369" y="2273623"/>
            <a:ext cx="12311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209981" y="3251387"/>
            <a:ext cx="5852996" cy="1496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1631985" y="5030948"/>
            <a:ext cx="873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$filter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1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05D0E-2312-49A6-8D47-0059E67F274F}"/>
              </a:ext>
            </a:extLst>
          </p:cNvPr>
          <p:cNvSpPr txBox="1"/>
          <p:nvPr/>
        </p:nvSpPr>
        <p:spPr>
          <a:xfrm>
            <a:off x="2019915" y="3209323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DEMO HỆ THỐNG QUẢN LÝ GẠO VỚI MONGODB TRÊN PHP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84302C-FD8E-4B36-8C8A-45B03C447F33}"/>
              </a:ext>
            </a:extLst>
          </p:cNvPr>
          <p:cNvSpPr/>
          <p:nvPr/>
        </p:nvSpPr>
        <p:spPr>
          <a:xfrm>
            <a:off x="4984830" y="980955"/>
            <a:ext cx="2222340" cy="209501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isconnected">
            <a:extLst>
              <a:ext uri="{FF2B5EF4-FFF2-40B4-BE49-F238E27FC236}">
                <a16:creationId xmlns:a16="http://schemas.microsoft.com/office/drawing/2014/main" id="{E89FBC6D-A758-4076-BA7A-F265B071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886" y="1343025"/>
            <a:ext cx="1418864" cy="14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2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9C154-CA80-46D5-863A-028A520FB36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HIỂN THỊ DANH SÁCH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9622A-4148-4C8D-85C4-D5920CDF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515738"/>
            <a:ext cx="11438844" cy="54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143F6-499A-4E80-9527-9321DBA9001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THÊM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C34AF-CD9A-45B9-A288-86A4F5AF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4" y="1518064"/>
            <a:ext cx="11210925" cy="518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465F6-21ED-417C-A74E-B336449E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" y="1518064"/>
            <a:ext cx="12192000" cy="48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1BB8E-ACDB-4ECE-8CED-0AB4B8B85585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SỬA THÔNG TIN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57430-D185-4C82-813D-3CFA5B79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7" y="1547631"/>
            <a:ext cx="9272587" cy="518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01C6A-FAB4-4DAD-BE35-6988803E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248"/>
            <a:ext cx="12192000" cy="52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F8CD7-655F-487A-A1F6-010DF5C929D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XÓA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8E96-7AFB-4C4F-A522-CBDC5EF2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510888"/>
            <a:ext cx="8039982" cy="534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B713B-87A1-4FF4-8EDE-84FCD5EB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510888"/>
            <a:ext cx="12192000" cy="52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4CD91-A76B-4B56-B79B-BF9B871FF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TÊN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93D69-BE2C-4CD2-9EA1-A7CAC22B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91312"/>
            <a:ext cx="11000846" cy="49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B5940-F620-4EEE-9806-4DE8A5394A3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LOẠI GẠO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A623A-BE54-4E61-859E-C31C6CC5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62" y="1646652"/>
            <a:ext cx="11216075" cy="46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577A0-DACC-4B3C-A1C9-C54586DFEF6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NHÀ CUNG CẤP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896A3-C790-454F-8DD8-4B2E9AA1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675226"/>
            <a:ext cx="11493464" cy="48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5685C-FB0E-482F-869C-DEEC93CF79EC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TÊN KHO GẠO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FC234-52A9-4977-B09D-D67E5C84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6" y="1560927"/>
            <a:ext cx="11290288" cy="50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D6B25D-116E-4B3A-A8A7-BA4E72173A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7AF974-8DED-42FC-A2CC-46F00FD21BA6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 NH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ỢC ĐIỂM CỦA NOSQL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E8534-797B-4580-AEAD-B23B22BE313B}"/>
              </a:ext>
            </a:extLst>
          </p:cNvPr>
          <p:cNvSpPr txBox="1"/>
          <p:nvPr/>
        </p:nvSpPr>
        <p:spPr>
          <a:xfrm>
            <a:off x="2668773" y="1382233"/>
            <a:ext cx="716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ĐIỂM CỦA NOSQL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917EE-D1BE-48B8-A35D-CCEEF9C267F4}"/>
              </a:ext>
            </a:extLst>
          </p:cNvPr>
          <p:cNvSpPr txBox="1"/>
          <p:nvPr/>
        </p:nvSpPr>
        <p:spPr>
          <a:xfrm>
            <a:off x="754912" y="2222202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550A1-7A1D-4ADE-9270-E0B5E14C5158}"/>
              </a:ext>
            </a:extLst>
          </p:cNvPr>
          <p:cNvSpPr/>
          <p:nvPr/>
        </p:nvSpPr>
        <p:spPr>
          <a:xfrm>
            <a:off x="1456661" y="2587899"/>
            <a:ext cx="4167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NoSQL DB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document, object.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RDBMS.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D703E-EEC1-4C39-93B6-9AE8254A176E}"/>
              </a:ext>
            </a:extLst>
          </p:cNvPr>
          <p:cNvSpPr txBox="1"/>
          <p:nvPr/>
        </p:nvSpPr>
        <p:spPr>
          <a:xfrm>
            <a:off x="6787117" y="2222202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93E1D-0260-4DAD-9ADC-F8FAA443AEA7}"/>
              </a:ext>
            </a:extLst>
          </p:cNvPr>
          <p:cNvSpPr/>
          <p:nvPr/>
        </p:nvSpPr>
        <p:spPr>
          <a:xfrm>
            <a:off x="7524309" y="2747390"/>
            <a:ext cx="4306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NoSQL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C3059-F84C-4399-9C87-CA47725084C9}"/>
              </a:ext>
            </a:extLst>
          </p:cNvPr>
          <p:cNvSpPr txBox="1"/>
          <p:nvPr/>
        </p:nvSpPr>
        <p:spPr>
          <a:xfrm>
            <a:off x="754911" y="4124606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0C047F-F909-4699-9341-59AA7560FDA4}"/>
              </a:ext>
            </a:extLst>
          </p:cNvPr>
          <p:cNvSpPr/>
          <p:nvPr/>
        </p:nvSpPr>
        <p:spPr>
          <a:xfrm>
            <a:off x="1456659" y="4447771"/>
            <a:ext cx="4284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rất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gọn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NoSQL.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B57BA-6593-41D7-9B02-A40D66B3FD4A}"/>
              </a:ext>
            </a:extLst>
          </p:cNvPr>
          <p:cNvSpPr txBox="1"/>
          <p:nvPr/>
        </p:nvSpPr>
        <p:spPr>
          <a:xfrm>
            <a:off x="6733953" y="4040908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552579"/>
                </a:solidFill>
                <a:latin typeface="+mj-lt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1C6255-E23B-45D1-8475-BB36E747D782}"/>
              </a:ext>
            </a:extLst>
          </p:cNvPr>
          <p:cNvSpPr/>
          <p:nvPr/>
        </p:nvSpPr>
        <p:spPr>
          <a:xfrm>
            <a:off x="7524309" y="4532835"/>
            <a:ext cx="4306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NoSQL DB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rộng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5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5685C-FB0E-482F-869C-DEEC93CF79EC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CẬP NHẬT Đ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Ơ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 GIÁ THEO LOẠI GẠO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79DFE-B82E-4670-ABBF-617DA937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8" y="1675227"/>
            <a:ext cx="10710154" cy="4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ết quả hình ảnh cho thank you powerpoint green color">
            <a:extLst>
              <a:ext uri="{FF2B5EF4-FFF2-40B4-BE49-F238E27FC236}">
                <a16:creationId xmlns:a16="http://schemas.microsoft.com/office/drawing/2014/main" id="{F9CA339A-8F9C-4491-9085-D7148F652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6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8CE3-34F3-484C-A89E-6D321206F2DF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C203E2-8D3B-4E82-BE5C-C2FBA48A7733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 NH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ỢC ĐIỂM CỦA NOSQL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CD62-D1F0-4630-97F7-FAA169A4E3D5}"/>
              </a:ext>
            </a:extLst>
          </p:cNvPr>
          <p:cNvSpPr txBox="1"/>
          <p:nvPr/>
        </p:nvSpPr>
        <p:spPr>
          <a:xfrm>
            <a:off x="2190309" y="1382233"/>
            <a:ext cx="8559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NH</a:t>
            </a:r>
            <a:r>
              <a:rPr lang="vi-VN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 ĐIỂM CỦA NOSQL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7AA6C-B784-4858-9000-64331E692F0D}"/>
              </a:ext>
            </a:extLst>
          </p:cNvPr>
          <p:cNvSpPr txBox="1"/>
          <p:nvPr/>
        </p:nvSpPr>
        <p:spPr>
          <a:xfrm>
            <a:off x="124086" y="2197025"/>
            <a:ext cx="7017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3ADFD-1CAA-4A64-90A0-0BDA7BEAF91C}"/>
              </a:ext>
            </a:extLst>
          </p:cNvPr>
          <p:cNvSpPr/>
          <p:nvPr/>
        </p:nvSpPr>
        <p:spPr>
          <a:xfrm>
            <a:off x="1272388" y="2607253"/>
            <a:ext cx="46889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chốt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RDBMS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SQL Server, Oracle,…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6C1B-4C13-4FFC-891F-3037EFEDE1AB}"/>
              </a:ext>
            </a:extLst>
          </p:cNvPr>
          <p:cNvSpPr txBox="1"/>
          <p:nvPr/>
        </p:nvSpPr>
        <p:spPr>
          <a:xfrm>
            <a:off x="6361838" y="2197025"/>
            <a:ext cx="7052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F8153-88C2-417C-B015-9A14D15145E7}"/>
              </a:ext>
            </a:extLst>
          </p:cNvPr>
          <p:cNvSpPr/>
          <p:nvPr/>
        </p:nvSpPr>
        <p:spPr>
          <a:xfrm>
            <a:off x="7425084" y="2607253"/>
            <a:ext cx="46854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chín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NoSQL là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chín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muồi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chín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muồi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RDBMS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34247-633B-41EE-BB25-957CA53A88DE}"/>
              </a:ext>
            </a:extLst>
          </p:cNvPr>
          <p:cNvSpPr txBox="1"/>
          <p:nvPr/>
        </p:nvSpPr>
        <p:spPr>
          <a:xfrm>
            <a:off x="3700154" y="4518547"/>
            <a:ext cx="7017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3ADB9-FD3F-4F3B-AD43-AE6364E0F0EB}"/>
              </a:ext>
            </a:extLst>
          </p:cNvPr>
          <p:cNvSpPr/>
          <p:nvPr/>
        </p:nvSpPr>
        <p:spPr>
          <a:xfrm>
            <a:off x="4802387" y="4878713"/>
            <a:ext cx="4965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CSDL NoSQL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đeo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FF30BE-B819-4E6A-B8F9-44B3924F21A3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SƠ NÉT VỀ NOSQL – SO SÁNH GIỮA CSDL QH &amp; NOSQL</a:t>
            </a:r>
          </a:p>
        </p:txBody>
      </p:sp>
      <p:pic>
        <p:nvPicPr>
          <p:cNvPr id="18434" name="Picture 2" descr="Kết quả hình ảnh cho nosql">
            <a:extLst>
              <a:ext uri="{FF2B5EF4-FFF2-40B4-BE49-F238E27FC236}">
                <a16:creationId xmlns:a16="http://schemas.microsoft.com/office/drawing/2014/main" id="{AE04F1F9-2405-4469-AE96-AB200DA1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910" y="1863801"/>
            <a:ext cx="9156179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3BAE5D-B130-4C07-99AB-2F2064B0FC7B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0EEA37-882F-40C5-A796-4E555A2E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0208"/>
              </p:ext>
            </p:extLst>
          </p:nvPr>
        </p:nvGraphicFramePr>
        <p:xfrm>
          <a:off x="350921" y="1212112"/>
          <a:ext cx="11578810" cy="49824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32791">
                  <a:extLst>
                    <a:ext uri="{9D8B030D-6E8A-4147-A177-3AD203B41FA5}">
                      <a16:colId xmlns:a16="http://schemas.microsoft.com/office/drawing/2014/main" val="3309229568"/>
                    </a:ext>
                  </a:extLst>
                </a:gridCol>
                <a:gridCol w="4274288">
                  <a:extLst>
                    <a:ext uri="{9D8B030D-6E8A-4147-A177-3AD203B41FA5}">
                      <a16:colId xmlns:a16="http://schemas.microsoft.com/office/drawing/2014/main" val="4159678811"/>
                    </a:ext>
                  </a:extLst>
                </a:gridCol>
                <a:gridCol w="5071731">
                  <a:extLst>
                    <a:ext uri="{9D8B030D-6E8A-4147-A177-3AD203B41FA5}">
                      <a16:colId xmlns:a16="http://schemas.microsoft.com/office/drawing/2014/main" val="3645150075"/>
                    </a:ext>
                  </a:extLst>
                </a:gridCol>
              </a:tblGrid>
              <a:tr h="618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 QUAN HỆ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9825462"/>
                  </a:ext>
                </a:extLst>
              </a:tr>
              <a:tr h="60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 nghĩa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sở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(RDBMS)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 cơ sở dữ liệu phân tán.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9296306"/>
                  </a:ext>
                </a:extLst>
              </a:tr>
              <a:tr h="9058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cứng</a:t>
                      </a:r>
                      <a:endParaRPr lang="fr-FR" sz="1400" spc="-5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phần cứng máy chủ cao.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nhất thiết máy chủ cao, có thể mở rộng máy chủ ở nhiều nơi với tài nguyên phần cứng thấp.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500788"/>
                  </a:ext>
                </a:extLst>
              </a:tr>
              <a:tr h="9058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 hình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 </a:t>
                      </a:r>
                      <a:r>
                        <a:rPr lang="en-US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dựa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bảng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(table)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 dựa trên tài liệu (document), cặp khóa-giá trị (key-value), cơ sở dữ liệu biểu đồ (graph), cột (column-family)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224441"/>
                  </a:ext>
                </a:extLst>
              </a:tr>
              <a:tr h="740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 xuất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Kém hơn.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Vì có SQL Relational giữa các bảng.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Cực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SQL</a:t>
                      </a:r>
                      <a:r>
                        <a:rPr lang="en-US" sz="120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68066"/>
                  </a:ext>
                </a:extLst>
              </a:tr>
              <a:tr h="60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năng tốt nhất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đa nền tảng, bảo mật và miễn phí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Dễ sử dụng, hiệu suất cao và công cụ linh hoạt.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961804"/>
                  </a:ext>
                </a:extLst>
              </a:tr>
              <a:tr h="60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fr-FR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fr-FR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fr-FR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Kém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đảm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lô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04497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122947-352F-4D7C-B49E-FE054DA3776C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D0203B-C482-4CEA-BAAF-CBAA48F4B9E5}"/>
              </a:ext>
            </a:extLst>
          </p:cNvPr>
          <p:cNvSpPr txBox="1"/>
          <p:nvPr/>
        </p:nvSpPr>
        <p:spPr>
          <a:xfrm>
            <a:off x="613190" y="180753"/>
            <a:ext cx="11933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SÁNH GIỮA CSDL QH &amp; NOSQL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3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3981</Words>
  <Application>Microsoft Office PowerPoint</Application>
  <PresentationFormat>Widescreen</PresentationFormat>
  <Paragraphs>468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THI TRUC PHUONG</dc:creator>
  <cp:lastModifiedBy>LE THI TRUC PHUONG</cp:lastModifiedBy>
  <cp:revision>21</cp:revision>
  <dcterms:created xsi:type="dcterms:W3CDTF">2019-11-28T00:54:37Z</dcterms:created>
  <dcterms:modified xsi:type="dcterms:W3CDTF">2019-11-28T02:11:13Z</dcterms:modified>
</cp:coreProperties>
</file>