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7" r:id="rId3"/>
    <p:sldId id="371" r:id="rId5"/>
    <p:sldId id="302" r:id="rId6"/>
    <p:sldId id="303" r:id="rId7"/>
    <p:sldId id="304" r:id="rId8"/>
    <p:sldId id="306" r:id="rId9"/>
    <p:sldId id="361" r:id="rId10"/>
    <p:sldId id="363" r:id="rId11"/>
    <p:sldId id="320" r:id="rId12"/>
    <p:sldId id="364" r:id="rId13"/>
    <p:sldId id="365" r:id="rId14"/>
    <p:sldId id="352" r:id="rId15"/>
    <p:sldId id="353" r:id="rId16"/>
    <p:sldId id="370" r:id="rId17"/>
    <p:sldId id="372" r:id="rId18"/>
    <p:sldId id="373" r:id="rId19"/>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57"/>
    <a:srgbClr val="333333"/>
    <a:srgbClr val="727272"/>
    <a:srgbClr val="EA5514"/>
    <a:srgbClr val="FBE22D"/>
    <a:srgbClr val="98D2E3"/>
    <a:srgbClr val="A9D25A"/>
    <a:srgbClr val="EB4544"/>
    <a:srgbClr val="7BBFAA"/>
    <a:srgbClr val="F5D8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1224" y="-804"/>
      </p:cViewPr>
      <p:guideLst>
        <p:guide orient="horz" pos="1584"/>
        <p:guide pos="2824"/>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16"/>
        <p:guide pos="211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smtClean="0">
                <a:effectLst/>
                <a:sym typeface="+mn-ea"/>
              </a:rPr>
              <a:t>Selenium </a:t>
            </a:r>
            <a:r>
              <a:rPr lang="en-US" dirty="0" err="1" smtClean="0">
                <a:effectLst/>
                <a:sym typeface="+mn-ea"/>
              </a:rPr>
              <a:t>WebSearch</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những</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a:t>
            </a:r>
            <a:r>
              <a:rPr lang="en-US" dirty="0" err="1" smtClean="0">
                <a:effectLst/>
                <a:sym typeface="+mn-ea"/>
              </a:rPr>
              <a:t>mạnh</a:t>
            </a:r>
            <a:r>
              <a:rPr lang="en-US" dirty="0" smtClean="0">
                <a:effectLst/>
                <a:sym typeface="+mn-ea"/>
              </a:rPr>
              <a:t> </a:t>
            </a:r>
            <a:r>
              <a:rPr lang="en-US" dirty="0" err="1" smtClean="0">
                <a:effectLst/>
                <a:sym typeface="+mn-ea"/>
              </a:rPr>
              <a:t>mẽ</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phổ</a:t>
            </a:r>
            <a:r>
              <a:rPr lang="en-US" dirty="0" smtClean="0">
                <a:effectLst/>
                <a:sym typeface="+mn-ea"/>
              </a:rPr>
              <a:t> </a:t>
            </a:r>
            <a:r>
              <a:rPr lang="en-US" dirty="0" err="1" smtClean="0">
                <a:effectLst/>
                <a:sym typeface="+mn-ea"/>
              </a:rPr>
              <a:t>biến</a:t>
            </a:r>
            <a:r>
              <a:rPr lang="en-US" dirty="0" smtClean="0">
                <a:effectLst/>
                <a:sym typeface="+mn-ea"/>
              </a:rPr>
              <a:t> </a:t>
            </a:r>
            <a:r>
              <a:rPr lang="en-US" dirty="0" err="1" smtClean="0">
                <a:effectLst/>
                <a:sym typeface="+mn-ea"/>
              </a:rPr>
              <a:t>nhất</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bộ</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Selenium.</a:t>
            </a:r>
            <a:endParaRPr lang="en-US" kern="1200" dirty="0" smtClean="0">
              <a:solidFill>
                <a:schemeClr val="tx1"/>
              </a:solidFill>
              <a:effectLst/>
              <a:latin typeface="+mn-lt"/>
              <a:ea typeface="+mn-ea"/>
              <a:cs typeface="+mn-cs"/>
            </a:endParaRPr>
          </a:p>
          <a:p>
            <a:r>
              <a:rPr lang="en-US" dirty="0" smtClean="0">
                <a:effectLst/>
                <a:sym typeface="+mn-ea"/>
              </a:rPr>
              <a:t>Selenium </a:t>
            </a:r>
            <a:r>
              <a:rPr lang="en-US" dirty="0" err="1" smtClean="0">
                <a:effectLst/>
                <a:sym typeface="+mn-ea"/>
              </a:rPr>
              <a:t>WebSearch</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khiển</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đó</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khung</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phép</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thiết</a:t>
            </a:r>
            <a:r>
              <a:rPr lang="en-US" dirty="0" smtClean="0">
                <a:effectLst/>
                <a:sym typeface="+mn-ea"/>
              </a:rPr>
              <a:t> </a:t>
            </a:r>
            <a:r>
              <a:rPr lang="en-US" dirty="0" err="1" smtClean="0">
                <a:effectLst/>
                <a:sym typeface="+mn-ea"/>
              </a:rPr>
              <a:t>kế</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chương</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khiển</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Các</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hỗ</a:t>
            </a:r>
            <a:r>
              <a:rPr lang="en-US" dirty="0" smtClean="0">
                <a:effectLst/>
                <a:sym typeface="+mn-ea"/>
              </a:rPr>
              <a:t> </a:t>
            </a:r>
            <a:r>
              <a:rPr lang="en-US" dirty="0" err="1" smtClean="0">
                <a:effectLst/>
                <a:sym typeface="+mn-ea"/>
              </a:rPr>
              <a:t>trợ</a:t>
            </a:r>
            <a:r>
              <a:rPr lang="en-US" dirty="0" smtClean="0">
                <a:effectLst/>
                <a:sym typeface="+mn-ea"/>
              </a:rPr>
              <a:t> </a:t>
            </a:r>
            <a:r>
              <a:rPr lang="en-US" dirty="0" err="1" smtClean="0">
                <a:effectLst/>
                <a:sym typeface="+mn-ea"/>
              </a:rPr>
              <a:t>bởi</a:t>
            </a:r>
            <a:r>
              <a:rPr lang="en-US" dirty="0" smtClean="0">
                <a:effectLst/>
                <a:sym typeface="+mn-ea"/>
              </a:rPr>
              <a:t> Selenium </a:t>
            </a:r>
            <a:r>
              <a:rPr lang="en-US" dirty="0" err="1" smtClean="0">
                <a:effectLst/>
                <a:sym typeface="+mn-ea"/>
              </a:rPr>
              <a:t>WebSearch</a:t>
            </a:r>
            <a:r>
              <a:rPr lang="en-US" dirty="0" smtClean="0">
                <a:effectLst/>
                <a:sym typeface="+mn-ea"/>
              </a:rPr>
              <a:t> </a:t>
            </a:r>
            <a:r>
              <a:rPr lang="en-US" dirty="0" err="1" smtClean="0">
                <a:effectLst/>
                <a:sym typeface="+mn-ea"/>
              </a:rPr>
              <a:t>là</a:t>
            </a:r>
            <a:r>
              <a:rPr lang="en-US" dirty="0" smtClean="0">
                <a:effectLst/>
                <a:sym typeface="+mn-ea"/>
              </a:rPr>
              <a:t>: Java, C #, PHP, Pearl, Ruby, Python</a:t>
            </a:r>
            <a:endParaRPr lang="en-US" kern="1200" dirty="0" smtClean="0">
              <a:solidFill>
                <a:schemeClr val="tx1"/>
              </a:solidFill>
              <a:effectLst/>
              <a:latin typeface="+mn-lt"/>
              <a:ea typeface="+mn-ea"/>
              <a:cs typeface="+mn-cs"/>
            </a:endParaRPr>
          </a:p>
          <a:p>
            <a:r>
              <a:rPr lang="en-US" dirty="0" err="1" smtClean="0">
                <a:effectLst/>
                <a:sym typeface="+mn-ea"/>
              </a:rPr>
              <a:t>Vì</a:t>
            </a:r>
            <a:r>
              <a:rPr lang="en-US" dirty="0" smtClean="0">
                <a:effectLst/>
                <a:sym typeface="+mn-ea"/>
              </a:rPr>
              <a:t> </a:t>
            </a:r>
            <a:r>
              <a:rPr lang="en-US" dirty="0" err="1" smtClean="0">
                <a:effectLst/>
                <a:sym typeface="+mn-ea"/>
              </a:rPr>
              <a:t>vậy</a:t>
            </a:r>
            <a:r>
              <a:rPr lang="en-US" dirty="0" smtClean="0">
                <a:effectLst/>
                <a:sym typeface="+mn-ea"/>
              </a:rPr>
              <a:t>, </a:t>
            </a:r>
            <a:r>
              <a:rPr lang="en-US" dirty="0" err="1" smtClean="0">
                <a:effectLst/>
                <a:sym typeface="+mn-ea"/>
              </a:rPr>
              <a:t>người</a:t>
            </a:r>
            <a:r>
              <a:rPr lang="en-US" dirty="0" smtClean="0">
                <a:effectLst/>
                <a:sym typeface="+mn-ea"/>
              </a:rPr>
              <a:t> </a:t>
            </a:r>
            <a:r>
              <a:rPr lang="en-US" dirty="0" err="1" smtClean="0">
                <a:effectLst/>
                <a:sym typeface="+mn-ea"/>
              </a:rPr>
              <a:t>dùng</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thể</a:t>
            </a:r>
            <a:r>
              <a:rPr lang="en-US" dirty="0" smtClean="0">
                <a:effectLst/>
                <a:sym typeface="+mn-ea"/>
              </a:rPr>
              <a:t> </a:t>
            </a:r>
            <a:r>
              <a:rPr lang="en-US" dirty="0" err="1" smtClean="0">
                <a:effectLst/>
                <a:sym typeface="+mn-ea"/>
              </a:rPr>
              <a:t>chọn</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những</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với</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kiện</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hỗ</a:t>
            </a:r>
            <a:r>
              <a:rPr lang="en-US" dirty="0" smtClean="0">
                <a:effectLst/>
                <a:sym typeface="+mn-ea"/>
              </a:rPr>
              <a:t> </a:t>
            </a:r>
            <a:r>
              <a:rPr lang="en-US" dirty="0" err="1" smtClean="0">
                <a:effectLst/>
                <a:sym typeface="+mn-ea"/>
              </a:rPr>
              <a:t>trợ</a:t>
            </a:r>
            <a:r>
              <a:rPr lang="en-US" dirty="0" smtClean="0">
                <a:effectLst/>
                <a:sym typeface="+mn-ea"/>
              </a:rPr>
              <a:t> </a:t>
            </a:r>
            <a:r>
              <a:rPr lang="en-US" dirty="0" err="1" smtClean="0">
                <a:effectLst/>
                <a:sym typeface="+mn-ea"/>
              </a:rPr>
              <a:t>bởi</a:t>
            </a:r>
            <a:r>
              <a:rPr lang="en-US" dirty="0" smtClean="0">
                <a:effectLst/>
                <a:sym typeface="+mn-ea"/>
              </a:rPr>
              <a:t> </a:t>
            </a:r>
            <a:r>
              <a:rPr lang="en-US" dirty="0" err="1" smtClean="0">
                <a:effectLst/>
                <a:sym typeface="+mn-ea"/>
              </a:rPr>
              <a:t>Webdo</a:t>
            </a:r>
            <a:r>
              <a:rPr lang="en-US" dirty="0" smtClean="0">
                <a:effectLst/>
                <a:sym typeface="+mn-ea"/>
              </a:rPr>
              <a:t>) </a:t>
            </a:r>
            <a:r>
              <a:rPr lang="en-US" dirty="0" err="1" smtClean="0">
                <a:effectLst/>
                <a:sym typeface="+mn-ea"/>
              </a:rPr>
              <a:t>dựa</a:t>
            </a:r>
            <a:r>
              <a:rPr lang="en-US" dirty="0" smtClean="0">
                <a:effectLst/>
                <a:sym typeface="+mn-ea"/>
              </a:rPr>
              <a:t> </a:t>
            </a:r>
            <a:r>
              <a:rPr lang="en-US" dirty="0" err="1" smtClean="0">
                <a:effectLst/>
                <a:sym typeface="+mn-ea"/>
              </a:rPr>
              <a:t>trên</a:t>
            </a:r>
            <a:r>
              <a:rPr lang="en-US" dirty="0" smtClean="0">
                <a:effectLst/>
                <a:sym typeface="+mn-ea"/>
              </a:rPr>
              <a:t> </a:t>
            </a:r>
            <a:r>
              <a:rPr lang="en-US" dirty="0" err="1" smtClean="0">
                <a:effectLst/>
                <a:sym typeface="+mn-ea"/>
              </a:rPr>
              <a:t>năng</a:t>
            </a:r>
            <a:r>
              <a:rPr lang="en-US" dirty="0" smtClean="0">
                <a:effectLst/>
                <a:sym typeface="+mn-ea"/>
              </a:rPr>
              <a:t> </a:t>
            </a:r>
            <a:r>
              <a:rPr lang="en-US" dirty="0" err="1" smtClean="0">
                <a:effectLst/>
                <a:sym typeface="+mn-ea"/>
              </a:rPr>
              <a:t>lực</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họ</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thể</a:t>
            </a:r>
            <a:r>
              <a:rPr lang="en-US" dirty="0" smtClean="0">
                <a:effectLst/>
                <a:sym typeface="+mn-ea"/>
              </a:rPr>
              <a:t> </a:t>
            </a:r>
            <a:r>
              <a:rPr lang="en-US" dirty="0" err="1" smtClean="0">
                <a:effectLst/>
                <a:sym typeface="+mn-ea"/>
              </a:rPr>
              <a:t>bắt</a:t>
            </a:r>
            <a:r>
              <a:rPr lang="en-US" dirty="0" smtClean="0">
                <a:effectLst/>
                <a:sym typeface="+mn-ea"/>
              </a:rPr>
              <a:t> </a:t>
            </a:r>
            <a:r>
              <a:rPr lang="en-US" dirty="0" err="1" smtClean="0">
                <a:effectLst/>
                <a:sym typeface="+mn-ea"/>
              </a:rPr>
              <a:t>đầu</a:t>
            </a:r>
            <a:r>
              <a:rPr lang="en-US" dirty="0" smtClean="0">
                <a:effectLst/>
                <a:sym typeface="+mn-ea"/>
              </a:rPr>
              <a:t> </a:t>
            </a:r>
            <a:r>
              <a:rPr lang="en-US" dirty="0" err="1" smtClean="0">
                <a:effectLst/>
                <a:sym typeface="+mn-ea"/>
              </a:rPr>
              <a:t>xây</a:t>
            </a:r>
            <a:r>
              <a:rPr lang="en-US" dirty="0" smtClean="0">
                <a:effectLst/>
                <a:sym typeface="+mn-ea"/>
              </a:rPr>
              <a:t> </a:t>
            </a:r>
            <a:r>
              <a:rPr lang="en-US" dirty="0" err="1" smtClean="0">
                <a:effectLst/>
                <a:sym typeface="+mn-ea"/>
              </a:rPr>
              <a:t>dựng</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tập</a:t>
            </a:r>
            <a:r>
              <a:rPr lang="en-US" dirty="0" smtClean="0">
                <a:effectLst/>
                <a:sym typeface="+mn-ea"/>
              </a:rPr>
              <a:t> </a:t>
            </a:r>
            <a:r>
              <a:rPr lang="en-US" dirty="0" err="1" smtClean="0">
                <a:effectLst/>
                <a:sym typeface="+mn-ea"/>
              </a:rPr>
              <a:t>lệnh</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nghiệm</a:t>
            </a:r>
            <a:r>
              <a:rPr lang="en-US" dirty="0" smtClean="0">
                <a:effectLst/>
                <a:sym typeface="+mn-ea"/>
              </a:rPr>
              <a:t>.</a:t>
            </a:r>
            <a:endParaRPr lang="en-US" kern="1200" dirty="0" smtClean="0">
              <a:solidFill>
                <a:schemeClr val="tx1"/>
              </a:solidFill>
              <a:effectLst/>
              <a:latin typeface="+mn-lt"/>
              <a:ea typeface="+mn-ea"/>
              <a:cs typeface="+mn-cs"/>
            </a:endParaRPr>
          </a:p>
          <a:p>
            <a:r>
              <a:rPr lang="vi-VN" dirty="0" smtClean="0">
                <a:sym typeface="+mn-ea"/>
              </a:rPr>
              <a:t>WebDriver là một công cụ để kiểm tra các ứng dụng web trên các trình duyệt khác nhau bằng các ngôn ngữ lập trình khác nhau.</a:t>
            </a:r>
            <a:endParaRPr lang="vi-VN" dirty="0" smtClean="0"/>
          </a:p>
          <a:p>
            <a:r>
              <a:rPr lang="vi-VN" dirty="0" smtClean="0">
                <a:sym typeface="+mn-ea"/>
              </a:rPr>
              <a:t>Bây giờ bạn có thể thực hiện các bài kiểm tra mạnh mẽ vì WebDriver cho phép bạn sử dụng ngôn ngữ lập trình bạn chọn trong việc thiết kế các bài kiểm tra của mình.</a:t>
            </a:r>
            <a:endParaRPr lang="en-US" kern="1200" dirty="0" smtClean="0">
              <a:solidFill>
                <a:schemeClr val="tx1"/>
              </a:solidFill>
              <a:effectLst/>
              <a:latin typeface="+mn-lt"/>
              <a:ea typeface="+mn-ea"/>
              <a:cs typeface="+mn-cs"/>
            </a:endParaRPr>
          </a:p>
          <a:p>
            <a:r>
              <a:rPr lang="en-US" dirty="0" smtClean="0">
                <a:effectLst/>
                <a:sym typeface="+mn-ea"/>
              </a:rPr>
              <a:t>It controls the browser from the OS level</a:t>
            </a:r>
            <a:endParaRPr lang="en-US" b="0" i="0" kern="1200" dirty="0" smtClean="0">
              <a:solidFill>
                <a:schemeClr val="tx1"/>
              </a:solidFill>
              <a:effectLst/>
              <a:latin typeface="+mn-lt"/>
              <a:ea typeface="+mn-ea"/>
              <a:cs typeface="+mn-cs"/>
            </a:endParaRPr>
          </a:p>
          <a:p>
            <a:r>
              <a:rPr lang="en-US" dirty="0" smtClean="0">
                <a:effectLst/>
                <a:sym typeface="+mn-ea"/>
              </a:rPr>
              <a:t>All you need are your programming language's IDE (which contains your Selenium commands) and a browser.</a:t>
            </a:r>
            <a:endParaRPr lang="en-US" b="0" i="0" kern="1200" dirty="0" smtClean="0">
              <a:solidFill>
                <a:schemeClr val="tx1"/>
              </a:solidFill>
              <a:effectLst/>
              <a:latin typeface="+mn-lt"/>
              <a:ea typeface="+mn-ea"/>
              <a:cs typeface="+mn-cs"/>
            </a:endParaRP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b="1" dirty="0" err="1" smtClean="0">
                <a:solidFill>
                  <a:srgbClr val="FF0000"/>
                </a:solidFill>
                <a:sym typeface="+mn-ea"/>
              </a:rPr>
              <a:t>Cả</a:t>
            </a:r>
            <a:r>
              <a:rPr lang="en-US" b="1" dirty="0" smtClean="0">
                <a:solidFill>
                  <a:srgbClr val="FF0000"/>
                </a:solidFill>
                <a:sym typeface="+mn-ea"/>
              </a:rPr>
              <a:t> </a:t>
            </a:r>
            <a:r>
              <a:rPr lang="en-US" b="1" dirty="0" err="1" smtClean="0">
                <a:solidFill>
                  <a:srgbClr val="FF0000"/>
                </a:solidFill>
                <a:sym typeface="+mn-ea"/>
              </a:rPr>
              <a:t>hai</a:t>
            </a:r>
            <a:r>
              <a:rPr lang="en-US" b="1" dirty="0" smtClean="0">
                <a:solidFill>
                  <a:srgbClr val="FF0000"/>
                </a:solidFill>
                <a:sym typeface="+mn-ea"/>
              </a:rPr>
              <a:t> </a:t>
            </a:r>
            <a:r>
              <a:rPr lang="en-US" b="1" dirty="0" err="1" smtClean="0">
                <a:solidFill>
                  <a:srgbClr val="FF0000"/>
                </a:solidFill>
                <a:sym typeface="+mn-ea"/>
              </a:rPr>
              <a:t>đều</a:t>
            </a:r>
            <a:r>
              <a:rPr lang="en-US" b="1" dirty="0" smtClean="0">
                <a:solidFill>
                  <a:srgbClr val="FF0000"/>
                </a:solidFill>
                <a:sym typeface="+mn-ea"/>
              </a:rPr>
              <a:t> </a:t>
            </a:r>
            <a:r>
              <a:rPr lang="en-US" b="1" dirty="0" err="1" smtClean="0">
                <a:solidFill>
                  <a:srgbClr val="FF0000"/>
                </a:solidFill>
                <a:sym typeface="+mn-ea"/>
              </a:rPr>
              <a:t>cho</a:t>
            </a:r>
            <a:r>
              <a:rPr lang="en-US" b="1" dirty="0" smtClean="0">
                <a:solidFill>
                  <a:srgbClr val="FF0000"/>
                </a:solidFill>
                <a:sym typeface="+mn-ea"/>
              </a:rPr>
              <a:t> </a:t>
            </a:r>
            <a:r>
              <a:rPr lang="en-US" b="1" dirty="0" err="1" smtClean="0">
                <a:solidFill>
                  <a:srgbClr val="FF0000"/>
                </a:solidFill>
                <a:sym typeface="+mn-ea"/>
              </a:rPr>
              <a:t>phép</a:t>
            </a:r>
            <a:r>
              <a:rPr lang="en-US" b="1" dirty="0" smtClean="0">
                <a:solidFill>
                  <a:srgbClr val="FF0000"/>
                </a:solidFill>
                <a:sym typeface="+mn-ea"/>
              </a:rPr>
              <a:t> </a:t>
            </a:r>
            <a:r>
              <a:rPr lang="en-US" b="1" dirty="0" err="1" smtClean="0">
                <a:solidFill>
                  <a:srgbClr val="FF0000"/>
                </a:solidFill>
                <a:sym typeface="+mn-ea"/>
              </a:rPr>
              <a:t>bạn</a:t>
            </a:r>
            <a:r>
              <a:rPr lang="en-US" b="1" dirty="0" smtClean="0">
                <a:solidFill>
                  <a:srgbClr val="FF0000"/>
                </a:solidFill>
                <a:sym typeface="+mn-ea"/>
              </a:rPr>
              <a:t> </a:t>
            </a:r>
            <a:r>
              <a:rPr lang="en-US" b="1" dirty="0" err="1" smtClean="0">
                <a:solidFill>
                  <a:srgbClr val="FF0000"/>
                </a:solidFill>
                <a:sym typeface="+mn-ea"/>
              </a:rPr>
              <a:t>sử</a:t>
            </a:r>
            <a:r>
              <a:rPr lang="en-US" b="1" dirty="0" smtClean="0">
                <a:solidFill>
                  <a:srgbClr val="FF0000"/>
                </a:solidFill>
                <a:sym typeface="+mn-ea"/>
              </a:rPr>
              <a:t> </a:t>
            </a:r>
            <a:r>
              <a:rPr lang="en-US" b="1" dirty="0" err="1" smtClean="0">
                <a:solidFill>
                  <a:srgbClr val="FF0000"/>
                </a:solidFill>
                <a:sym typeface="+mn-ea"/>
              </a:rPr>
              <a:t>dụng</a:t>
            </a:r>
            <a:r>
              <a:rPr lang="en-US" b="1" dirty="0" smtClean="0">
                <a:solidFill>
                  <a:srgbClr val="FF0000"/>
                </a:solidFill>
                <a:sym typeface="+mn-ea"/>
              </a:rPr>
              <a:t> </a:t>
            </a:r>
            <a:r>
              <a:rPr lang="en-US" b="1" dirty="0" err="1" smtClean="0">
                <a:solidFill>
                  <a:srgbClr val="FF0000"/>
                </a:solidFill>
                <a:sym typeface="+mn-ea"/>
              </a:rPr>
              <a:t>ngôn</a:t>
            </a:r>
            <a:r>
              <a:rPr lang="en-US" b="1" dirty="0" smtClean="0">
                <a:solidFill>
                  <a:srgbClr val="FF0000"/>
                </a:solidFill>
                <a:sym typeface="+mn-ea"/>
              </a:rPr>
              <a:t> </a:t>
            </a:r>
            <a:r>
              <a:rPr lang="en-US" b="1" dirty="0" err="1" smtClean="0">
                <a:solidFill>
                  <a:srgbClr val="FF0000"/>
                </a:solidFill>
                <a:sym typeface="+mn-ea"/>
              </a:rPr>
              <a:t>ngữ</a:t>
            </a:r>
            <a:r>
              <a:rPr lang="en-US" b="1" dirty="0" smtClean="0">
                <a:solidFill>
                  <a:srgbClr val="FF0000"/>
                </a:solidFill>
                <a:sym typeface="+mn-ea"/>
              </a:rPr>
              <a:t> </a:t>
            </a:r>
            <a:r>
              <a:rPr lang="en-US" b="1" dirty="0" err="1" smtClean="0">
                <a:solidFill>
                  <a:srgbClr val="FF0000"/>
                </a:solidFill>
                <a:sym typeface="+mn-ea"/>
              </a:rPr>
              <a:t>lập</a:t>
            </a:r>
            <a:r>
              <a:rPr lang="en-US" b="1" dirty="0" smtClean="0">
                <a:solidFill>
                  <a:srgbClr val="FF0000"/>
                </a:solidFill>
                <a:sym typeface="+mn-ea"/>
              </a:rPr>
              <a:t> </a:t>
            </a:r>
            <a:r>
              <a:rPr lang="en-US" b="1" dirty="0" err="1" smtClean="0">
                <a:solidFill>
                  <a:srgbClr val="FF0000"/>
                </a:solidFill>
                <a:sym typeface="+mn-ea"/>
              </a:rPr>
              <a:t>trình</a:t>
            </a:r>
            <a:r>
              <a:rPr lang="en-US" b="1" dirty="0" smtClean="0">
                <a:solidFill>
                  <a:srgbClr val="FF0000"/>
                </a:solidFill>
                <a:sym typeface="+mn-ea"/>
              </a:rPr>
              <a:t> </a:t>
            </a:r>
            <a:r>
              <a:rPr lang="en-US" b="1" dirty="0" err="1" smtClean="0">
                <a:solidFill>
                  <a:srgbClr val="FF0000"/>
                </a:solidFill>
                <a:sym typeface="+mn-ea"/>
              </a:rPr>
              <a:t>trong</a:t>
            </a:r>
            <a:r>
              <a:rPr lang="en-US" b="1" dirty="0" smtClean="0">
                <a:solidFill>
                  <a:srgbClr val="FF0000"/>
                </a:solidFill>
                <a:sym typeface="+mn-ea"/>
              </a:rPr>
              <a:t> </a:t>
            </a:r>
            <a:r>
              <a:rPr lang="en-US" b="1" dirty="0" err="1" smtClean="0">
                <a:solidFill>
                  <a:srgbClr val="FF0000"/>
                </a:solidFill>
                <a:sym typeface="+mn-ea"/>
              </a:rPr>
              <a:t>việc</a:t>
            </a:r>
            <a:r>
              <a:rPr lang="en-US" b="1" dirty="0" smtClean="0">
                <a:solidFill>
                  <a:srgbClr val="FF0000"/>
                </a:solidFill>
                <a:sym typeface="+mn-ea"/>
              </a:rPr>
              <a:t> </a:t>
            </a:r>
            <a:r>
              <a:rPr lang="en-US" b="1" dirty="0" err="1" smtClean="0">
                <a:solidFill>
                  <a:srgbClr val="FF0000"/>
                </a:solidFill>
                <a:sym typeface="+mn-ea"/>
              </a:rPr>
              <a:t>thiết</a:t>
            </a:r>
            <a:r>
              <a:rPr lang="en-US" b="1" dirty="0" smtClean="0">
                <a:solidFill>
                  <a:srgbClr val="FF0000"/>
                </a:solidFill>
                <a:sym typeface="+mn-ea"/>
              </a:rPr>
              <a:t> </a:t>
            </a:r>
            <a:r>
              <a:rPr lang="en-US" b="1" dirty="0" err="1" smtClean="0">
                <a:solidFill>
                  <a:srgbClr val="FF0000"/>
                </a:solidFill>
                <a:sym typeface="+mn-ea"/>
              </a:rPr>
              <a:t>kế</a:t>
            </a:r>
            <a:r>
              <a:rPr lang="en-US" b="1" dirty="0" smtClean="0">
                <a:solidFill>
                  <a:srgbClr val="FF0000"/>
                </a:solidFill>
                <a:sym typeface="+mn-ea"/>
              </a:rPr>
              <a:t> </a:t>
            </a:r>
            <a:r>
              <a:rPr lang="en-US" b="1" dirty="0" err="1" smtClean="0">
                <a:solidFill>
                  <a:srgbClr val="FF0000"/>
                </a:solidFill>
                <a:sym typeface="+mn-ea"/>
              </a:rPr>
              <a:t>các</a:t>
            </a:r>
            <a:r>
              <a:rPr lang="en-US" b="1" dirty="0" smtClean="0">
                <a:solidFill>
                  <a:srgbClr val="FF0000"/>
                </a:solidFill>
                <a:sym typeface="+mn-ea"/>
              </a:rPr>
              <a:t> </a:t>
            </a:r>
            <a:r>
              <a:rPr lang="en-US" b="1" dirty="0" err="1" smtClean="0">
                <a:solidFill>
                  <a:srgbClr val="FF0000"/>
                </a:solidFill>
                <a:sym typeface="+mn-ea"/>
              </a:rPr>
              <a:t>kịch</a:t>
            </a:r>
            <a:r>
              <a:rPr lang="en-US" b="1" dirty="0" smtClean="0">
                <a:solidFill>
                  <a:srgbClr val="FF0000"/>
                </a:solidFill>
                <a:sym typeface="+mn-ea"/>
              </a:rPr>
              <a:t> </a:t>
            </a:r>
            <a:r>
              <a:rPr lang="en-US" b="1" dirty="0" err="1" smtClean="0">
                <a:solidFill>
                  <a:srgbClr val="FF0000"/>
                </a:solidFill>
                <a:sym typeface="+mn-ea"/>
              </a:rPr>
              <a:t>bản</a:t>
            </a:r>
            <a:r>
              <a:rPr lang="en-US" b="1" dirty="0" smtClean="0">
                <a:solidFill>
                  <a:srgbClr val="FF0000"/>
                </a:solidFill>
                <a:sym typeface="+mn-ea"/>
              </a:rPr>
              <a:t> </a:t>
            </a:r>
            <a:r>
              <a:rPr lang="en-US" b="1" dirty="0" err="1" smtClean="0">
                <a:solidFill>
                  <a:srgbClr val="FF0000"/>
                </a:solidFill>
                <a:sym typeface="+mn-ea"/>
              </a:rPr>
              <a:t>thử</a:t>
            </a:r>
            <a:r>
              <a:rPr lang="en-US" b="1" dirty="0" smtClean="0">
                <a:solidFill>
                  <a:srgbClr val="FF0000"/>
                </a:solidFill>
                <a:sym typeface="+mn-ea"/>
              </a:rPr>
              <a:t> </a:t>
            </a:r>
            <a:r>
              <a:rPr lang="en-US" b="1" dirty="0" err="1" smtClean="0">
                <a:solidFill>
                  <a:srgbClr val="FF0000"/>
                </a:solidFill>
                <a:sym typeface="+mn-ea"/>
              </a:rPr>
              <a:t>nghiệm</a:t>
            </a:r>
            <a:r>
              <a:rPr lang="en-US" b="1" dirty="0" smtClean="0">
                <a:solidFill>
                  <a:srgbClr val="FF0000"/>
                </a:solidFill>
                <a:sym typeface="+mn-ea"/>
              </a:rPr>
              <a:t> </a:t>
            </a:r>
            <a:r>
              <a:rPr lang="en-US" b="1" dirty="0" err="1" smtClean="0">
                <a:solidFill>
                  <a:srgbClr val="FF0000"/>
                </a:solidFill>
                <a:sym typeface="+mn-ea"/>
              </a:rPr>
              <a:t>của</a:t>
            </a:r>
            <a:r>
              <a:rPr lang="en-US" b="1" dirty="0" smtClean="0">
                <a:solidFill>
                  <a:srgbClr val="FF0000"/>
                </a:solidFill>
                <a:sym typeface="+mn-ea"/>
              </a:rPr>
              <a:t> </a:t>
            </a:r>
            <a:r>
              <a:rPr lang="en-US" b="1" dirty="0" err="1" smtClean="0">
                <a:solidFill>
                  <a:srgbClr val="FF0000"/>
                </a:solidFill>
                <a:sym typeface="+mn-ea"/>
              </a:rPr>
              <a:t>bạn</a:t>
            </a:r>
            <a:r>
              <a:rPr lang="en-US" b="1" dirty="0" smtClean="0">
                <a:solidFill>
                  <a:srgbClr val="FF0000"/>
                </a:solidFill>
                <a:sym typeface="+mn-ea"/>
              </a:rPr>
              <a:t>.</a:t>
            </a:r>
            <a:endParaRPr lang="en-US" b="1" dirty="0" smtClean="0">
              <a:solidFill>
                <a:srgbClr val="FF0000"/>
              </a:solidFill>
            </a:endParaRPr>
          </a:p>
          <a:p>
            <a:r>
              <a:rPr lang="en-US" b="1" dirty="0" err="1" smtClean="0">
                <a:solidFill>
                  <a:srgbClr val="FF0000"/>
                </a:solidFill>
                <a:sym typeface="+mn-ea"/>
              </a:rPr>
              <a:t>Cả</a:t>
            </a:r>
            <a:r>
              <a:rPr lang="en-US" b="1" dirty="0" smtClean="0">
                <a:solidFill>
                  <a:srgbClr val="FF0000"/>
                </a:solidFill>
                <a:sym typeface="+mn-ea"/>
              </a:rPr>
              <a:t> </a:t>
            </a:r>
            <a:r>
              <a:rPr lang="en-US" b="1" dirty="0" err="1" smtClean="0">
                <a:solidFill>
                  <a:srgbClr val="FF0000"/>
                </a:solidFill>
                <a:sym typeface="+mn-ea"/>
              </a:rPr>
              <a:t>hai</a:t>
            </a:r>
            <a:r>
              <a:rPr lang="en-US" b="1" dirty="0" smtClean="0">
                <a:solidFill>
                  <a:srgbClr val="FF0000"/>
                </a:solidFill>
                <a:sym typeface="+mn-ea"/>
              </a:rPr>
              <a:t> </a:t>
            </a:r>
            <a:r>
              <a:rPr lang="en-US" b="1" dirty="0" err="1" smtClean="0">
                <a:solidFill>
                  <a:srgbClr val="FF0000"/>
                </a:solidFill>
                <a:sym typeface="+mn-ea"/>
              </a:rPr>
              <a:t>đều</a:t>
            </a:r>
            <a:r>
              <a:rPr lang="en-US" b="1" dirty="0" smtClean="0">
                <a:solidFill>
                  <a:srgbClr val="FF0000"/>
                </a:solidFill>
                <a:sym typeface="+mn-ea"/>
              </a:rPr>
              <a:t> </a:t>
            </a:r>
            <a:r>
              <a:rPr lang="en-US" b="1" dirty="0" err="1" smtClean="0">
                <a:solidFill>
                  <a:srgbClr val="FF0000"/>
                </a:solidFill>
                <a:sym typeface="+mn-ea"/>
              </a:rPr>
              <a:t>cho</a:t>
            </a:r>
            <a:r>
              <a:rPr lang="en-US" b="1" dirty="0" smtClean="0">
                <a:solidFill>
                  <a:srgbClr val="FF0000"/>
                </a:solidFill>
                <a:sym typeface="+mn-ea"/>
              </a:rPr>
              <a:t> </a:t>
            </a:r>
            <a:r>
              <a:rPr lang="en-US" b="1" dirty="0" err="1" smtClean="0">
                <a:solidFill>
                  <a:srgbClr val="FF0000"/>
                </a:solidFill>
                <a:sym typeface="+mn-ea"/>
              </a:rPr>
              <a:t>phép</a:t>
            </a:r>
            <a:r>
              <a:rPr lang="en-US" b="1" dirty="0" smtClean="0">
                <a:solidFill>
                  <a:srgbClr val="FF0000"/>
                </a:solidFill>
                <a:sym typeface="+mn-ea"/>
              </a:rPr>
              <a:t> </a:t>
            </a:r>
            <a:r>
              <a:rPr lang="en-US" b="1" dirty="0" err="1" smtClean="0">
                <a:solidFill>
                  <a:srgbClr val="FF0000"/>
                </a:solidFill>
                <a:sym typeface="+mn-ea"/>
              </a:rPr>
              <a:t>bạn</a:t>
            </a:r>
            <a:r>
              <a:rPr lang="en-US" b="1" dirty="0" smtClean="0">
                <a:solidFill>
                  <a:srgbClr val="FF0000"/>
                </a:solidFill>
                <a:sym typeface="+mn-ea"/>
              </a:rPr>
              <a:t> </a:t>
            </a:r>
            <a:r>
              <a:rPr lang="en-US" b="1" dirty="0" err="1" smtClean="0">
                <a:solidFill>
                  <a:srgbClr val="FF0000"/>
                </a:solidFill>
                <a:sym typeface="+mn-ea"/>
              </a:rPr>
              <a:t>chạy</a:t>
            </a:r>
            <a:r>
              <a:rPr lang="en-US" b="1" dirty="0" smtClean="0">
                <a:solidFill>
                  <a:srgbClr val="FF0000"/>
                </a:solidFill>
                <a:sym typeface="+mn-ea"/>
              </a:rPr>
              <a:t> </a:t>
            </a:r>
            <a:r>
              <a:rPr lang="en-US" b="1" dirty="0" err="1" smtClean="0">
                <a:solidFill>
                  <a:srgbClr val="FF0000"/>
                </a:solidFill>
                <a:sym typeface="+mn-ea"/>
              </a:rPr>
              <a:t>thử</a:t>
            </a:r>
            <a:r>
              <a:rPr lang="en-US" b="1" dirty="0" smtClean="0">
                <a:solidFill>
                  <a:srgbClr val="FF0000"/>
                </a:solidFill>
                <a:sym typeface="+mn-ea"/>
              </a:rPr>
              <a:t> </a:t>
            </a:r>
            <a:r>
              <a:rPr lang="en-US" b="1" dirty="0" err="1" smtClean="0">
                <a:solidFill>
                  <a:srgbClr val="FF0000"/>
                </a:solidFill>
                <a:sym typeface="+mn-ea"/>
              </a:rPr>
              <a:t>nghiệm</a:t>
            </a:r>
            <a:r>
              <a:rPr lang="en-US" b="1" dirty="0" smtClean="0">
                <a:solidFill>
                  <a:srgbClr val="FF0000"/>
                </a:solidFill>
                <a:sym typeface="+mn-ea"/>
              </a:rPr>
              <a:t> </a:t>
            </a:r>
            <a:r>
              <a:rPr lang="en-US" b="1" dirty="0" err="1" smtClean="0">
                <a:solidFill>
                  <a:srgbClr val="FF0000"/>
                </a:solidFill>
                <a:sym typeface="+mn-ea"/>
              </a:rPr>
              <a:t>trên</a:t>
            </a:r>
            <a:r>
              <a:rPr lang="en-US" b="1" dirty="0" smtClean="0">
                <a:solidFill>
                  <a:srgbClr val="FF0000"/>
                </a:solidFill>
                <a:sym typeface="+mn-ea"/>
              </a:rPr>
              <a:t> </a:t>
            </a:r>
            <a:r>
              <a:rPr lang="en-US" b="1" dirty="0" err="1" smtClean="0">
                <a:solidFill>
                  <a:srgbClr val="FF0000"/>
                </a:solidFill>
                <a:sym typeface="+mn-ea"/>
              </a:rPr>
              <a:t>các</a:t>
            </a:r>
            <a:r>
              <a:rPr lang="en-US" b="1" dirty="0" smtClean="0">
                <a:solidFill>
                  <a:srgbClr val="FF0000"/>
                </a:solidFill>
                <a:sym typeface="+mn-ea"/>
              </a:rPr>
              <a:t> </a:t>
            </a:r>
            <a:r>
              <a:rPr lang="en-US" b="1" dirty="0" err="1" smtClean="0">
                <a:solidFill>
                  <a:srgbClr val="FF0000"/>
                </a:solidFill>
                <a:sym typeface="+mn-ea"/>
              </a:rPr>
              <a:t>trình</a:t>
            </a:r>
            <a:r>
              <a:rPr lang="en-US" b="1" dirty="0" smtClean="0">
                <a:solidFill>
                  <a:srgbClr val="FF0000"/>
                </a:solidFill>
                <a:sym typeface="+mn-ea"/>
              </a:rPr>
              <a:t> </a:t>
            </a:r>
            <a:r>
              <a:rPr lang="en-US" b="1" dirty="0" err="1" smtClean="0">
                <a:solidFill>
                  <a:srgbClr val="FF0000"/>
                </a:solidFill>
                <a:sym typeface="+mn-ea"/>
              </a:rPr>
              <a:t>duyệt</a:t>
            </a:r>
            <a:r>
              <a:rPr lang="en-US" b="1" dirty="0" smtClean="0">
                <a:solidFill>
                  <a:srgbClr val="FF0000"/>
                </a:solidFill>
                <a:sym typeface="+mn-ea"/>
              </a:rPr>
              <a:t> </a:t>
            </a:r>
            <a:r>
              <a:rPr lang="en-US" b="1" dirty="0" err="1" smtClean="0">
                <a:solidFill>
                  <a:srgbClr val="FF0000"/>
                </a:solidFill>
                <a:sym typeface="+mn-ea"/>
              </a:rPr>
              <a:t>khác</a:t>
            </a:r>
            <a:r>
              <a:rPr lang="en-US" b="1" dirty="0" smtClean="0">
                <a:solidFill>
                  <a:srgbClr val="FF0000"/>
                </a:solidFill>
                <a:sym typeface="+mn-ea"/>
              </a:rPr>
              <a:t> </a:t>
            </a:r>
            <a:r>
              <a:rPr lang="en-US" b="1" dirty="0" err="1" smtClean="0">
                <a:solidFill>
                  <a:srgbClr val="FF0000"/>
                </a:solidFill>
                <a:sym typeface="+mn-ea"/>
              </a:rPr>
              <a:t>nhau</a:t>
            </a:r>
            <a:r>
              <a:rPr lang="en-US" b="1" dirty="0" smtClean="0">
                <a:solidFill>
                  <a:srgbClr val="FF0000"/>
                </a:solidFill>
                <a:sym typeface="+mn-ea"/>
              </a:rPr>
              <a:t>.</a:t>
            </a:r>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sym typeface="+mn-ea"/>
              </a:rPr>
              <a:t>2:</a:t>
            </a:r>
            <a:r>
              <a:rPr lang="vi-VN" b="1" dirty="0" smtClean="0">
                <a:solidFill>
                  <a:srgbClr val="FF0000"/>
                </a:solidFill>
                <a:sym typeface="+mn-ea"/>
              </a:rPr>
              <a:t>Nó được sử dụng để chuyển dữ liệu giữa máy chủ và máy khách trên web.</a:t>
            </a:r>
            <a:r>
              <a:rPr lang="en-US" b="1" dirty="0" smtClean="0">
                <a:solidFill>
                  <a:srgbClr val="FF0000"/>
                </a:solidFill>
                <a:sym typeface="+mn-ea"/>
              </a:rPr>
              <a:t>L</a:t>
            </a:r>
            <a:r>
              <a:rPr lang="vi-VN" b="1" dirty="0" smtClean="0">
                <a:solidFill>
                  <a:srgbClr val="FF0000"/>
                </a:solidFill>
                <a:sym typeface="+mn-ea"/>
              </a:rPr>
              <a:t>à API REST chuyển thông tin giữa máy chủ HTTP. Mỗi BrowserDriver (như FirefoxDriver, ChromeDriver, v.v.) có máy chủ HTTP riêng.</a:t>
            </a:r>
            <a:endParaRPr lang="en-US" b="1" dirty="0" smtClean="0">
              <a:solidFill>
                <a:srgbClr val="FF0000"/>
              </a:solidFill>
            </a:endParaRPr>
          </a:p>
          <a:p>
            <a:r>
              <a:rPr lang="en-US" b="1" dirty="0" smtClean="0">
                <a:solidFill>
                  <a:srgbClr val="FF0000"/>
                </a:solidFill>
                <a:sym typeface="+mn-ea"/>
              </a:rPr>
              <a:t>3:</a:t>
            </a:r>
            <a:r>
              <a:rPr lang="vi-VN" b="1" dirty="0" smtClean="0">
                <a:solidFill>
                  <a:srgbClr val="FF0000"/>
                </a:solidFill>
                <a:sym typeface="+mn-ea"/>
              </a:rPr>
              <a:t>Mỗi trình duyệt chứa trình điều khiển trình duyệt riêng biệt. Trình điều khiển trình duyệt giao tiếp với trình duyệt tương ứng mà không tiết lộ logic bên trong của chức năng Trình duyệt. Khi trình điều khiển trình duyệt được nhận bất kỳ lệnh nào thì lệnh đó sẽ được thực thi trên trình duyệt tương ứng và phản hồi sẽ quay trở lại dưới dạng phản hồi HTTP ..</a:t>
            </a:r>
            <a:endParaRPr lang="en-US" b="1" dirty="0" smtClean="0">
              <a:solidFill>
                <a:srgbClr val="FF0000"/>
              </a:solidFill>
            </a:endParaRPr>
          </a:p>
          <a:p>
            <a:endParaRPr lang="en-US" b="1" dirty="0" smtClean="0">
              <a:solidFill>
                <a:srgbClr val="FF0000"/>
              </a:solidFill>
            </a:endParaRPr>
          </a:p>
          <a:p>
            <a:r>
              <a:rPr lang="vi-VN" b="1" dirty="0" smtClean="0">
                <a:solidFill>
                  <a:srgbClr val="FF0000"/>
                </a:solidFill>
                <a:sym typeface="+mn-ea"/>
              </a:rPr>
              <a:t>Khi bạn nhấp vào Run, mọi câu lệnh trong tập lệnh của bạn sẽ được chuyển đổi dưới dạng URL với sự trợ giúp của Giao thức dây JSON qua HTTP. URL từ sẽ được chuyển đến Trình điều khiển trình duyệt. (Trong đoạn mã trên, chúng tôi đã lấy FirefoxDriver). Ở đây trong trường hợp của chúng tôi, thư viện máy khách (java) sẽ chuyển đổi các câu lệnh của tập lệnh sang định dạng JSON và giao tiếp với FirefoxDriver. URL trông như dưới đây.</a:t>
            </a:r>
            <a:endParaRPr lang="vi-VN" b="1" dirty="0" smtClean="0">
              <a:solidFill>
                <a:srgbClr val="FF0000"/>
              </a:solidFill>
            </a:endParaRPr>
          </a:p>
          <a:p>
            <a:r>
              <a:rPr lang="vi-VN" b="1" dirty="0" smtClean="0">
                <a:solidFill>
                  <a:srgbClr val="FF0000"/>
                </a:solidFill>
                <a:sym typeface="+mn-ea"/>
              </a:rPr>
              <a:t>Mỗi Trình điều khiển Trình duyệt sử dụng máy chủ HTTP để nhận các yêu cầu HTTP. Khi URL đến Trình điều khiển trình duyệt, thì Trình điều khiển trình duyệt sẽ chuyển yêu cầu đó đến trình duyệt thực qua HTTP. Sau đó, các lệnh trong tập lệnh selen của bạn sẽ được thực thi trên trình duyệt.</a:t>
            </a:r>
            <a:endParaRPr lang="vi-VN" b="1" dirty="0" smtClean="0">
              <a:solidFill>
                <a:srgbClr val="FF0000"/>
              </a:solidFill>
            </a:endParaRPr>
          </a:p>
          <a:p>
            <a:endParaRPr lang="vi-VN" b="1" dirty="0" smtClean="0">
              <a:solidFill>
                <a:srgbClr val="FF0000"/>
              </a:solidFill>
            </a:endParaRPr>
          </a:p>
          <a:p>
            <a:r>
              <a:rPr lang="vi-VN" b="1" dirty="0" smtClean="0">
                <a:solidFill>
                  <a:srgbClr val="FF0000"/>
                </a:solidFill>
                <a:sym typeface="+mn-ea"/>
              </a:rPr>
              <a:t>Nếu yêu cầu là POST request thì sẽ có một hành động trên trình duyệt</a:t>
            </a:r>
            <a:endParaRPr lang="vi-VN" b="1" dirty="0" smtClean="0">
              <a:solidFill>
                <a:srgbClr val="FF0000"/>
              </a:solidFill>
            </a:endParaRPr>
          </a:p>
          <a:p>
            <a:endParaRPr lang="vi-VN" b="1" dirty="0" smtClean="0">
              <a:solidFill>
                <a:srgbClr val="FF0000"/>
              </a:solidFill>
            </a:endParaRPr>
          </a:p>
          <a:p>
            <a:r>
              <a:rPr lang="vi-VN" b="1" dirty="0" smtClean="0">
                <a:solidFill>
                  <a:srgbClr val="FF0000"/>
                </a:solidFill>
                <a:sym typeface="+mn-ea"/>
              </a:rPr>
              <a:t>Nếu yêu cầu là một yêu cầu GET thì phản hồi tương ứng sẽ được tạo ở cuối trình duyệt và nó sẽ được gửi qua HTTP đến trình điều khiển trình duyệt và Trình điều khiển trình duyệt qua Giao thức dây JSON và gửi nó đến UI (IDE IDE).</a:t>
            </a:r>
            <a:endParaRPr lang="en-US" b="1" dirty="0" smtClean="0">
              <a:solidFill>
                <a:srgbClr val="FF0000"/>
              </a:solidFill>
            </a:endParaRPr>
          </a:p>
          <a:p>
            <a:endParaRPr lang="en-US" b="1" dirty="0">
              <a:solidFill>
                <a:srgbClr val="FF0000"/>
              </a:solidFill>
            </a:endParaRP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vi-VN" dirty="0" smtClean="0">
                <a:sym typeface="+mn-ea"/>
              </a:rPr>
              <a:t>WebDriver nhanh hơn Selenium RC vì kiến trúc đơn giản hơn.</a:t>
            </a:r>
            <a:endParaRPr lang="en-US" dirty="0" smtClean="0"/>
          </a:p>
          <a:p>
            <a:r>
              <a:rPr lang="en-US" dirty="0" smtClean="0">
                <a:sym typeface="Wingdings" panose="05000000000000000000" pitchFamily="2" charset="2"/>
              </a:rPr>
              <a:t></a:t>
            </a:r>
            <a:r>
              <a:rPr lang="en-US" dirty="0" smtClean="0">
                <a:sym typeface="+mn-ea"/>
              </a:rPr>
              <a:t>(</a:t>
            </a:r>
            <a:r>
              <a:rPr lang="vi-VN" dirty="0" smtClean="0">
                <a:sym typeface="+mn-ea"/>
              </a:rPr>
              <a:t>WebDriver nhanh hơn Selenium RC vì nó nói trực tiếp với trình duyệt sử dụng công cụ riêng của trình duyệt để điều khiển nó.</a:t>
            </a:r>
            <a:endParaRPr lang="vi-VN" dirty="0" smtClean="0"/>
          </a:p>
          <a:p>
            <a:r>
              <a:rPr lang="vi-VN" dirty="0" smtClean="0">
                <a:sym typeface="+mn-ea"/>
              </a:rPr>
              <a:t>Selenium RC chậm hơn vì nó sử dụng chương trình Javascript có tên Selenium Core. Selenium Core này là thứ trực tiếp điều khiển trình duyệt chứ không phải bạn.</a:t>
            </a:r>
            <a:r>
              <a:rPr lang="en-US" dirty="0" smtClean="0">
                <a:sym typeface="+mn-ea"/>
              </a:rPr>
              <a:t>)</a:t>
            </a:r>
            <a:endParaRPr lang="vi-VN" dirty="0" smtClean="0"/>
          </a:p>
          <a:p>
            <a:r>
              <a:rPr lang="vi-VN" dirty="0" smtClean="0">
                <a:sym typeface="+mn-ea"/>
              </a:rPr>
              <a:t>WebDriver trực tiếp nói chuyện với trình duyệt trong khi Selenium RC cần sự trợ giúp của Máy chủ RC để thực hiện điều đó.</a:t>
            </a:r>
            <a:endParaRPr lang="vi-VN" dirty="0" smtClean="0"/>
          </a:p>
          <a:p>
            <a:r>
              <a:rPr lang="vi-VN" dirty="0" smtClean="0">
                <a:sym typeface="+mn-ea"/>
              </a:rPr>
              <a:t>API của WebDriver ngắn gọn hơn Selenium RC's.</a:t>
            </a:r>
            <a:endParaRPr lang="en-US" dirty="0" smtClean="0"/>
          </a:p>
          <a:p>
            <a:r>
              <a:rPr lang="en-US" dirty="0" smtClean="0">
                <a:sym typeface="Wingdings" panose="05000000000000000000" pitchFamily="2" charset="2"/>
              </a:rPr>
              <a:t></a:t>
            </a:r>
            <a:r>
              <a:rPr lang="en-US" dirty="0" smtClean="0">
                <a:sym typeface="+mn-ea"/>
              </a:rPr>
              <a:t>(</a:t>
            </a:r>
            <a:r>
              <a:rPr lang="vi-VN" dirty="0" smtClean="0">
                <a:sym typeface="+mn-ea"/>
              </a:rPr>
              <a:t>API của Selenium RC trưởng thành hơn nhưng chứa các phần thừa và các lệnh thường gây nhầm lẫn. Ví dụ, hầu hết thời gian, người kiểm tra đều bối rối không biết nên sử dụng type hay typeKeys; hoặc sử dụng click, mouseDown hoặc mouseDownAt. Tệ hơn, các trình duyệt khác nhau diễn giải từng lệnh này theo những cách khác nhau!</a:t>
            </a:r>
            <a:endParaRPr lang="vi-VN" dirty="0" smtClean="0"/>
          </a:p>
          <a:p>
            <a:r>
              <a:rPr lang="vi-VN" dirty="0" smtClean="0">
                <a:sym typeface="+mn-ea"/>
              </a:rPr>
              <a:t>API của WebDriver đơn giản hơn Selenium RC's. Nó không chứa các lệnh dư thừa và khó hiểu.</a:t>
            </a:r>
            <a:r>
              <a:rPr lang="en-US" dirty="0" smtClean="0">
                <a:sym typeface="+mn-ea"/>
              </a:rPr>
              <a:t>)</a:t>
            </a:r>
            <a:endParaRPr lang="vi-VN" dirty="0" smtClean="0"/>
          </a:p>
          <a:p>
            <a:r>
              <a:rPr lang="vi-VN" dirty="0" smtClean="0">
                <a:sym typeface="+mn-ea"/>
              </a:rPr>
              <a:t>WebDriver có thể hỗ trợ HtmlUnit trong khi Selenium RC không thể.</a:t>
            </a:r>
            <a:endParaRPr lang="en-US" dirty="0" smtClean="0"/>
          </a:p>
          <a:p>
            <a:r>
              <a:rPr lang="en-US" dirty="0" smtClean="0">
                <a:sym typeface="Wingdings" panose="05000000000000000000" pitchFamily="2" charset="2"/>
              </a:rPr>
              <a:t>(</a:t>
            </a:r>
            <a:r>
              <a:rPr lang="vi-VN" dirty="0" smtClean="0">
                <a:sym typeface="Wingdings" panose="05000000000000000000" pitchFamily="2" charset="2"/>
              </a:rPr>
              <a:t>một trình duyệt vô hình - nó không có GUI.Nó là một trình duyệt rất nhanh vì không có thời gian chờ đợi để tải các phần tử trang. Điều này tăng tốc chu kỳ thực hiện kiểm tra của bạn.Vì nó vô hình với người dùng, nó chỉ có thể được điều khiển thông qua các phương tiện tự động.</a:t>
            </a:r>
            <a:endParaRPr lang="vi-VN" dirty="0" smtClean="0">
              <a:sym typeface="Wingdings" panose="05000000000000000000" pitchFamily="2" charset="2"/>
            </a:endParaRPr>
          </a:p>
          <a:p>
            <a:r>
              <a:rPr lang="vi-VN" dirty="0" smtClean="0">
                <a:sym typeface="Wingdings" panose="05000000000000000000" pitchFamily="2" charset="2"/>
              </a:rPr>
              <a:t>Selenium RC không thể hỗ trợ trình duyệt HtmlUnit không đầu. Nó cần một trình duyệt thực, có thể nhìn thấy để hoạt động.</a:t>
            </a:r>
            <a:r>
              <a:rPr lang="en-US" dirty="0" smtClean="0">
                <a:sym typeface="Wingdings" panose="05000000000000000000" pitchFamily="2" charset="2"/>
              </a:rPr>
              <a: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smtClean="0">
                <a:effectLst/>
                <a:sym typeface="+mn-ea"/>
              </a:rPr>
              <a:t>Selenium Grid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a:t>
            </a:r>
            <a:r>
              <a:rPr lang="en-US" b="1" dirty="0" err="1" smtClean="0">
                <a:effectLst/>
                <a:sym typeface="+mn-ea"/>
              </a:rPr>
              <a:t>được</a:t>
            </a:r>
            <a:r>
              <a:rPr lang="en-US" b="1" dirty="0" smtClean="0">
                <a:effectLst/>
                <a:sym typeface="+mn-ea"/>
              </a:rPr>
              <a:t> </a:t>
            </a:r>
            <a:r>
              <a:rPr lang="en-US" b="1" dirty="0" err="1" smtClean="0">
                <a:effectLst/>
                <a:sym typeface="+mn-ea"/>
              </a:rPr>
              <a:t>sử</a:t>
            </a:r>
            <a:r>
              <a:rPr lang="en-US" b="1" dirty="0" smtClean="0">
                <a:effectLst/>
                <a:sym typeface="+mn-ea"/>
              </a:rPr>
              <a:t> </a:t>
            </a:r>
            <a:r>
              <a:rPr lang="en-US" b="1" dirty="0" err="1" smtClean="0">
                <a:effectLst/>
                <a:sym typeface="+mn-ea"/>
              </a:rPr>
              <a:t>dụng</a:t>
            </a:r>
            <a:r>
              <a:rPr lang="en-US" b="1" dirty="0" smtClean="0">
                <a:effectLst/>
                <a:sym typeface="+mn-ea"/>
              </a:rPr>
              <a:t> </a:t>
            </a:r>
            <a:r>
              <a:rPr lang="en-US" b="1" dirty="0" err="1" smtClean="0">
                <a:effectLst/>
                <a:sym typeface="+mn-ea"/>
              </a:rPr>
              <a:t>cùng</a:t>
            </a:r>
            <a:r>
              <a:rPr lang="en-US" b="1" dirty="0" smtClean="0">
                <a:effectLst/>
                <a:sym typeface="+mn-ea"/>
              </a:rPr>
              <a:t> </a:t>
            </a:r>
            <a:r>
              <a:rPr lang="en-US" b="1" dirty="0" err="1" smtClean="0">
                <a:effectLst/>
                <a:sym typeface="+mn-ea"/>
              </a:rPr>
              <a:t>với</a:t>
            </a:r>
            <a:r>
              <a:rPr lang="en-US" b="1" dirty="0" smtClean="0">
                <a:effectLst/>
                <a:sym typeface="+mn-ea"/>
              </a:rPr>
              <a:t> Selenium RC</a:t>
            </a:r>
            <a:r>
              <a:rPr lang="en-US" dirty="0" smtClean="0">
                <a:effectLst/>
                <a:sym typeface="+mn-ea"/>
              </a:rPr>
              <a:t> </a:t>
            </a:r>
            <a:r>
              <a:rPr lang="en-US" dirty="0" err="1" smtClean="0">
                <a:effectLst/>
                <a:sym typeface="+mn-ea"/>
              </a:rPr>
              <a:t>để</a:t>
            </a:r>
            <a:r>
              <a:rPr lang="en-US" dirty="0" smtClean="0">
                <a:effectLst/>
                <a:sym typeface="+mn-ea"/>
              </a:rPr>
              <a:t> </a:t>
            </a:r>
            <a:r>
              <a:rPr lang="en-US" dirty="0" err="1" smtClean="0">
                <a:effectLst/>
                <a:sym typeface="+mn-ea"/>
              </a:rPr>
              <a:t>chạy</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nghiệm</a:t>
            </a:r>
            <a:r>
              <a:rPr lang="en-US" dirty="0" smtClean="0">
                <a:effectLst/>
                <a:sym typeface="+mn-ea"/>
              </a:rPr>
              <a:t> song </a:t>
            </a:r>
            <a:r>
              <a:rPr lang="en-US" dirty="0" err="1" smtClean="0">
                <a:effectLst/>
                <a:sym typeface="+mn-ea"/>
              </a:rPr>
              <a:t>song</a:t>
            </a:r>
            <a:r>
              <a:rPr lang="en-US" dirty="0" smtClean="0">
                <a:effectLst/>
                <a:sym typeface="+mn-ea"/>
              </a:rPr>
              <a:t> </a:t>
            </a:r>
            <a:r>
              <a:rPr lang="en-US" dirty="0" err="1" smtClean="0">
                <a:effectLst/>
                <a:sym typeface="+mn-ea"/>
              </a:rPr>
              <a:t>trên</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máy</a:t>
            </a:r>
            <a:r>
              <a:rPr lang="en-US" dirty="0" smtClean="0">
                <a:effectLst/>
                <a:sym typeface="+mn-ea"/>
              </a:rPr>
              <a:t> </a:t>
            </a:r>
            <a:r>
              <a:rPr lang="en-US" dirty="0" err="1" smtClean="0">
                <a:effectLst/>
                <a:sym typeface="+mn-ea"/>
              </a:rPr>
              <a:t>khác</a:t>
            </a:r>
            <a:r>
              <a:rPr lang="en-US" dirty="0" smtClean="0">
                <a:effectLst/>
                <a:sym typeface="+mn-ea"/>
              </a:rPr>
              <a:t> </a:t>
            </a:r>
            <a:r>
              <a:rPr lang="en-US" dirty="0" err="1" smtClean="0">
                <a:effectLst/>
                <a:sym typeface="+mn-ea"/>
              </a:rPr>
              <a:t>nhau</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khác</a:t>
            </a:r>
            <a:r>
              <a:rPr lang="en-US" dirty="0" smtClean="0">
                <a:effectLst/>
                <a:sym typeface="+mn-ea"/>
              </a:rPr>
              <a:t> </a:t>
            </a:r>
            <a:r>
              <a:rPr lang="en-US" dirty="0" err="1" smtClean="0">
                <a:effectLst/>
                <a:sym typeface="+mn-ea"/>
              </a:rPr>
              <a:t>nhau</a:t>
            </a:r>
            <a:r>
              <a:rPr lang="en-US" dirty="0" smtClean="0">
                <a:effectLst/>
                <a:sym typeface="+mn-ea"/>
              </a:rPr>
              <a:t> </a:t>
            </a:r>
            <a:r>
              <a:rPr lang="en-US" dirty="0" err="1" smtClean="0">
                <a:effectLst/>
                <a:sym typeface="+mn-ea"/>
              </a:rPr>
              <a:t>cùng</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lúc</a:t>
            </a:r>
            <a:r>
              <a:rPr lang="en-US" dirty="0" smtClean="0">
                <a:effectLst/>
                <a:sym typeface="+mn-ea"/>
              </a:rPr>
              <a:t>. </a:t>
            </a:r>
            <a:r>
              <a:rPr lang="en-US" dirty="0" err="1" smtClean="0">
                <a:effectLst/>
                <a:sym typeface="+mn-ea"/>
              </a:rPr>
              <a:t>Thực</a:t>
            </a:r>
            <a:r>
              <a:rPr lang="en-US" dirty="0" smtClean="0">
                <a:effectLst/>
                <a:sym typeface="+mn-ea"/>
              </a:rPr>
              <a:t> </a:t>
            </a:r>
            <a:r>
              <a:rPr lang="en-US" dirty="0" err="1" smtClean="0">
                <a:effectLst/>
                <a:sym typeface="+mn-ea"/>
              </a:rPr>
              <a:t>hiện</a:t>
            </a:r>
            <a:r>
              <a:rPr lang="en-US" dirty="0" smtClean="0">
                <a:effectLst/>
                <a:sym typeface="+mn-ea"/>
              </a:rPr>
              <a:t> song </a:t>
            </a:r>
            <a:r>
              <a:rPr lang="en-US" dirty="0" err="1" smtClean="0">
                <a:effectLst/>
                <a:sym typeface="+mn-ea"/>
              </a:rPr>
              <a:t>song</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nghĩa</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chạy</a:t>
            </a:r>
            <a:r>
              <a:rPr lang="en-US" dirty="0" smtClean="0">
                <a:effectLst/>
                <a:sym typeface="+mn-ea"/>
              </a:rPr>
              <a:t> </a:t>
            </a:r>
            <a:r>
              <a:rPr lang="en-US" dirty="0" err="1" smtClean="0">
                <a:effectLst/>
                <a:sym typeface="+mn-ea"/>
              </a:rPr>
              <a:t>nhiều</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cùng</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lúc</a:t>
            </a:r>
            <a:r>
              <a:rPr lang="en-US" dirty="0" smtClean="0">
                <a:effectLst/>
                <a:sym typeface="+mn-ea"/>
              </a:rPr>
              <a:t>. </a:t>
            </a:r>
            <a:r>
              <a:rPr lang="en-US" dirty="0" err="1" smtClean="0">
                <a:effectLst/>
                <a:sym typeface="+mn-ea"/>
              </a:rPr>
              <a:t>Tính</a:t>
            </a:r>
            <a:r>
              <a:rPr lang="en-US" dirty="0" smtClean="0">
                <a:effectLst/>
                <a:sym typeface="+mn-ea"/>
              </a:rPr>
              <a:t> </a:t>
            </a:r>
            <a:r>
              <a:rPr lang="en-US" dirty="0" err="1" smtClean="0">
                <a:effectLst/>
                <a:sym typeface="+mn-ea"/>
              </a:rPr>
              <a:t>năng</a:t>
            </a:r>
            <a:r>
              <a:rPr lang="en-US" dirty="0" smtClean="0">
                <a:effectLst/>
                <a:sym typeface="+mn-ea"/>
              </a:rPr>
              <a:t>:</a:t>
            </a:r>
            <a:endParaRPr lang="en-US" kern="1200" dirty="0" smtClean="0">
              <a:solidFill>
                <a:schemeClr val="tx1"/>
              </a:solidFill>
              <a:effectLst/>
              <a:latin typeface="+mn-lt"/>
              <a:ea typeface="+mn-ea"/>
              <a:cs typeface="+mn-cs"/>
            </a:endParaRPr>
          </a:p>
          <a:p>
            <a:r>
              <a:rPr lang="en-US" dirty="0" smtClean="0">
                <a:effectLst/>
                <a:sym typeface="+mn-ea"/>
              </a:rPr>
              <a:t>• Cho </a:t>
            </a:r>
            <a:r>
              <a:rPr lang="en-US" dirty="0" err="1" smtClean="0">
                <a:effectLst/>
                <a:sym typeface="+mn-ea"/>
              </a:rPr>
              <a:t>phép</a:t>
            </a:r>
            <a:r>
              <a:rPr lang="en-US" dirty="0" smtClean="0">
                <a:effectLst/>
                <a:sym typeface="+mn-ea"/>
              </a:rPr>
              <a:t> </a:t>
            </a:r>
            <a:r>
              <a:rPr lang="en-US" b="1" dirty="0" err="1" smtClean="0">
                <a:effectLst/>
                <a:sym typeface="+mn-ea"/>
              </a:rPr>
              <a:t>chạy</a:t>
            </a:r>
            <a:r>
              <a:rPr lang="en-US" b="1" dirty="0" smtClean="0">
                <a:effectLst/>
                <a:sym typeface="+mn-ea"/>
              </a:rPr>
              <a:t> </a:t>
            </a:r>
            <a:r>
              <a:rPr lang="en-US" b="1" dirty="0" err="1" smtClean="0">
                <a:effectLst/>
                <a:sym typeface="+mn-ea"/>
              </a:rPr>
              <a:t>đồng</a:t>
            </a:r>
            <a:r>
              <a:rPr lang="en-US" b="1" dirty="0" smtClean="0">
                <a:effectLst/>
                <a:sym typeface="+mn-ea"/>
              </a:rPr>
              <a:t> </a:t>
            </a:r>
            <a:r>
              <a:rPr lang="en-US" b="1" dirty="0" err="1" smtClean="0">
                <a:effectLst/>
                <a:sym typeface="+mn-ea"/>
              </a:rPr>
              <a:t>thời</a:t>
            </a:r>
            <a:r>
              <a:rPr lang="en-US" b="1" dirty="0" smtClean="0">
                <a:effectLst/>
                <a:sym typeface="+mn-ea"/>
              </a:rPr>
              <a:t> </a:t>
            </a:r>
            <a:r>
              <a:rPr lang="en-US" b="1" dirty="0" err="1" smtClean="0">
                <a:effectLst/>
                <a:sym typeface="+mn-ea"/>
              </a:rPr>
              <a:t>các</a:t>
            </a:r>
            <a:r>
              <a:rPr lang="en-US" b="1" dirty="0" smtClean="0">
                <a:effectLst/>
                <a:sym typeface="+mn-ea"/>
              </a:rPr>
              <a:t> </a:t>
            </a:r>
            <a:r>
              <a:rPr lang="en-US" b="1" dirty="0" err="1" smtClean="0">
                <a:effectLst/>
                <a:sym typeface="+mn-ea"/>
              </a:rPr>
              <a:t>thử</a:t>
            </a:r>
            <a:r>
              <a:rPr lang="en-US" b="1" dirty="0" smtClean="0">
                <a:effectLst/>
                <a:sym typeface="+mn-ea"/>
              </a:rPr>
              <a:t> </a:t>
            </a:r>
            <a:r>
              <a:rPr lang="en-US" b="1" dirty="0" err="1" smtClean="0">
                <a:effectLst/>
                <a:sym typeface="+mn-ea"/>
              </a:rPr>
              <a:t>nghiệm</a:t>
            </a:r>
            <a:r>
              <a:rPr lang="en-US" dirty="0" smtClean="0">
                <a:effectLst/>
                <a:sym typeface="+mn-ea"/>
              </a:rPr>
              <a:t> </a:t>
            </a:r>
            <a:r>
              <a:rPr lang="en-US" dirty="0" err="1" smtClean="0">
                <a:effectLst/>
                <a:sym typeface="+mn-ea"/>
              </a:rPr>
              <a:t>trong</a:t>
            </a:r>
            <a:r>
              <a:rPr lang="en-US" dirty="0" smtClean="0">
                <a:effectLst/>
                <a:sym typeface="+mn-ea"/>
              </a:rPr>
              <a:t> </a:t>
            </a:r>
            <a:r>
              <a:rPr lang="en-US" b="1" dirty="0" err="1" smtClean="0">
                <a:effectLst/>
                <a:sym typeface="+mn-ea"/>
              </a:rPr>
              <a:t>nhiều</a:t>
            </a:r>
            <a:r>
              <a:rPr lang="en-US" b="1" dirty="0" smtClean="0">
                <a:effectLst/>
                <a:sym typeface="+mn-ea"/>
              </a:rPr>
              <a:t> </a:t>
            </a:r>
            <a:r>
              <a:rPr lang="en-US" b="1" dirty="0" err="1" smtClean="0">
                <a:effectLst/>
                <a:sym typeface="+mn-ea"/>
              </a:rPr>
              <a:t>trình</a:t>
            </a:r>
            <a:r>
              <a:rPr lang="en-US" b="1" dirty="0" smtClean="0">
                <a:effectLst/>
                <a:sym typeface="+mn-ea"/>
              </a:rPr>
              <a:t> </a:t>
            </a:r>
            <a:r>
              <a:rPr lang="en-US" b="1" dirty="0" err="1" smtClean="0">
                <a:effectLst/>
                <a:sym typeface="+mn-ea"/>
              </a:rPr>
              <a:t>duyệt</a:t>
            </a:r>
            <a:r>
              <a:rPr lang="en-US" b="1" dirty="0" smtClean="0">
                <a:effectLst/>
                <a:sym typeface="+mn-ea"/>
              </a:rPr>
              <a:t> </a:t>
            </a:r>
            <a:r>
              <a:rPr lang="en-US" b="1" dirty="0" err="1" smtClean="0">
                <a:effectLst/>
                <a:sym typeface="+mn-ea"/>
              </a:rPr>
              <a:t>và</a:t>
            </a:r>
            <a:r>
              <a:rPr lang="en-US" b="1" dirty="0" smtClean="0">
                <a:effectLst/>
                <a:sym typeface="+mn-ea"/>
              </a:rPr>
              <a:t> </a:t>
            </a:r>
            <a:r>
              <a:rPr lang="en-US" b="1" dirty="0" err="1" smtClean="0">
                <a:effectLst/>
                <a:sym typeface="+mn-ea"/>
              </a:rPr>
              <a:t>môi</a:t>
            </a:r>
            <a:r>
              <a:rPr lang="en-US" b="1" dirty="0" smtClean="0">
                <a:effectLst/>
                <a:sym typeface="+mn-ea"/>
              </a:rPr>
              <a:t> </a:t>
            </a:r>
            <a:r>
              <a:rPr lang="en-US" b="1" dirty="0" err="1" smtClean="0">
                <a:effectLst/>
                <a:sym typeface="+mn-ea"/>
              </a:rPr>
              <a:t>trường</a:t>
            </a:r>
            <a:r>
              <a:rPr lang="en-US" dirty="0" smtClean="0">
                <a:effectLst/>
                <a:sym typeface="+mn-ea"/>
              </a:rPr>
              <a:t>.</a:t>
            </a:r>
            <a:endParaRPr lang="en-US" kern="1200" dirty="0" smtClean="0">
              <a:solidFill>
                <a:schemeClr val="tx1"/>
              </a:solidFill>
              <a:effectLst/>
              <a:latin typeface="+mn-lt"/>
              <a:ea typeface="+mn-ea"/>
              <a:cs typeface="+mn-cs"/>
            </a:endParaRPr>
          </a:p>
          <a:p>
            <a:r>
              <a:rPr lang="en-US" dirty="0" smtClean="0">
                <a:effectLst/>
                <a:sym typeface="+mn-ea"/>
              </a:rPr>
              <a:t>• </a:t>
            </a:r>
            <a:r>
              <a:rPr lang="en-US" b="1" dirty="0" err="1" smtClean="0">
                <a:effectLst/>
                <a:sym typeface="+mn-ea"/>
              </a:rPr>
              <a:t>Tiết</a:t>
            </a:r>
            <a:r>
              <a:rPr lang="en-US" b="1" dirty="0" smtClean="0">
                <a:effectLst/>
                <a:sym typeface="+mn-ea"/>
              </a:rPr>
              <a:t> </a:t>
            </a:r>
            <a:r>
              <a:rPr lang="en-US" b="1" dirty="0" err="1" smtClean="0">
                <a:effectLst/>
                <a:sym typeface="+mn-ea"/>
              </a:rPr>
              <a:t>kiệm</a:t>
            </a:r>
            <a:r>
              <a:rPr lang="en-US" b="1" dirty="0" smtClean="0">
                <a:effectLst/>
                <a:sym typeface="+mn-ea"/>
              </a:rPr>
              <a:t> </a:t>
            </a:r>
            <a:r>
              <a:rPr lang="en-US" b="1" dirty="0" err="1" smtClean="0">
                <a:effectLst/>
                <a:sym typeface="+mn-ea"/>
              </a:rPr>
              <a:t>thời</a:t>
            </a:r>
            <a:r>
              <a:rPr lang="en-US" b="1" dirty="0" smtClean="0">
                <a:effectLst/>
                <a:sym typeface="+mn-ea"/>
              </a:rPr>
              <a:t> </a:t>
            </a:r>
            <a:r>
              <a:rPr lang="en-US" b="1" dirty="0" err="1" smtClean="0">
                <a:effectLst/>
                <a:sym typeface="+mn-ea"/>
              </a:rPr>
              <a:t>gia</a:t>
            </a:r>
            <a:r>
              <a:rPr lang="en-US" dirty="0" err="1" smtClean="0">
                <a:effectLst/>
                <a:sym typeface="+mn-ea"/>
              </a:rPr>
              <a:t>n</a:t>
            </a:r>
            <a:r>
              <a:rPr lang="en-US" dirty="0" smtClean="0">
                <a:effectLst/>
                <a:sym typeface="+mn-ea"/>
              </a:rPr>
              <a:t> to </a:t>
            </a:r>
            <a:r>
              <a:rPr lang="en-US" dirty="0" err="1" smtClean="0">
                <a:effectLst/>
                <a:sym typeface="+mn-ea"/>
              </a:rPr>
              <a:t>lớn</a:t>
            </a:r>
            <a:r>
              <a:rPr lang="en-US" dirty="0" smtClean="0">
                <a:effectLst/>
                <a:sym typeface="+mn-ea"/>
              </a:rPr>
              <a:t>.</a:t>
            </a:r>
            <a:endParaRPr lang="en-US" kern="1200" dirty="0" smtClean="0">
              <a:solidFill>
                <a:schemeClr val="tx1"/>
              </a:solidFill>
              <a:effectLst/>
              <a:latin typeface="+mn-lt"/>
              <a:ea typeface="+mn-ea"/>
              <a:cs typeface="+mn-cs"/>
            </a:endParaRPr>
          </a:p>
          <a:p>
            <a:r>
              <a:rPr lang="en-US" dirty="0" smtClean="0">
                <a:effectLst/>
                <a:sym typeface="+mn-ea"/>
              </a:rPr>
              <a:t>• </a:t>
            </a:r>
            <a:r>
              <a:rPr lang="en-US" dirty="0" err="1" smtClean="0">
                <a:effectLst/>
                <a:sym typeface="+mn-ea"/>
              </a:rPr>
              <a:t>Sử</a:t>
            </a:r>
            <a:r>
              <a:rPr lang="en-US" dirty="0" smtClean="0">
                <a:effectLst/>
                <a:sym typeface="+mn-ea"/>
              </a:rPr>
              <a:t> </a:t>
            </a:r>
            <a:r>
              <a:rPr lang="en-US" dirty="0" err="1" smtClean="0">
                <a:effectLst/>
                <a:sym typeface="+mn-ea"/>
              </a:rPr>
              <a:t>dụng</a:t>
            </a:r>
            <a:r>
              <a:rPr lang="en-US" dirty="0" smtClean="0">
                <a:effectLst/>
                <a:sym typeface="+mn-ea"/>
              </a:rPr>
              <a:t> </a:t>
            </a:r>
            <a:r>
              <a:rPr lang="en-US" dirty="0" err="1" smtClean="0">
                <a:effectLst/>
                <a:sym typeface="+mn-ea"/>
              </a:rPr>
              <a:t>khái</a:t>
            </a:r>
            <a:r>
              <a:rPr lang="en-US" dirty="0" smtClean="0">
                <a:effectLst/>
                <a:sym typeface="+mn-ea"/>
              </a:rPr>
              <a:t> </a:t>
            </a:r>
            <a:r>
              <a:rPr lang="en-US" dirty="0" err="1" smtClean="0">
                <a:effectLst/>
                <a:sym typeface="+mn-ea"/>
              </a:rPr>
              <a:t>niệm</a:t>
            </a:r>
            <a:r>
              <a:rPr lang="en-US" dirty="0" smtClean="0">
                <a:effectLst/>
                <a:sym typeface="+mn-ea"/>
              </a:rPr>
              <a:t> </a:t>
            </a:r>
            <a:r>
              <a:rPr lang="en-US" b="1" dirty="0" smtClean="0">
                <a:effectLst/>
                <a:sym typeface="+mn-ea"/>
              </a:rPr>
              <a:t>hub-and-nodes</a:t>
            </a:r>
            <a:r>
              <a:rPr lang="en-US" dirty="0" smtClean="0">
                <a:effectLst/>
                <a:sym typeface="+mn-ea"/>
              </a:rPr>
              <a:t>. Hub </a:t>
            </a:r>
            <a:r>
              <a:rPr lang="en-US" dirty="0" err="1" smtClean="0">
                <a:effectLst/>
                <a:sym typeface="+mn-ea"/>
              </a:rPr>
              <a:t>hoạt</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như</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nguồn</a:t>
            </a:r>
            <a:r>
              <a:rPr lang="en-US" dirty="0" smtClean="0">
                <a:effectLst/>
                <a:sym typeface="+mn-ea"/>
              </a:rPr>
              <a:t> </a:t>
            </a:r>
            <a:r>
              <a:rPr lang="en-US" dirty="0" err="1" smtClean="0">
                <a:effectLst/>
                <a:sym typeface="+mn-ea"/>
              </a:rPr>
              <a:t>chính</a:t>
            </a:r>
            <a:r>
              <a:rPr lang="en-US" dirty="0" smtClean="0">
                <a:effectLst/>
                <a:sym typeface="+mn-ea"/>
              </a:rPr>
              <a:t> </a:t>
            </a:r>
            <a:r>
              <a:rPr lang="en-US" dirty="0" err="1" smtClean="0">
                <a:effectLst/>
                <a:sym typeface="+mn-ea"/>
              </a:rPr>
              <a:t>của</a:t>
            </a:r>
            <a:r>
              <a:rPr lang="en-US" dirty="0" smtClean="0">
                <a:effectLst/>
                <a:sym typeface="+mn-ea"/>
              </a:rPr>
              <a:t> Selenium </a:t>
            </a:r>
            <a:r>
              <a:rPr lang="en-US" dirty="0" err="1" smtClean="0">
                <a:effectLst/>
                <a:sym typeface="+mn-ea"/>
              </a:rPr>
              <a:t>lệnh</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mỗi</a:t>
            </a:r>
            <a:r>
              <a:rPr lang="en-US" dirty="0" smtClean="0">
                <a:effectLst/>
                <a:sym typeface="+mn-ea"/>
              </a:rPr>
              <a:t> </a:t>
            </a:r>
            <a:r>
              <a:rPr lang="en-US" dirty="0" err="1" smtClean="0">
                <a:effectLst/>
                <a:sym typeface="+mn-ea"/>
              </a:rPr>
              <a:t>nút</a:t>
            </a:r>
            <a:r>
              <a:rPr lang="en-US" dirty="0" smtClean="0">
                <a:effectLst/>
                <a:sym typeface="+mn-ea"/>
              </a:rPr>
              <a:t> </a:t>
            </a:r>
            <a:r>
              <a:rPr lang="en-US" dirty="0" err="1" smtClean="0">
                <a:effectLst/>
                <a:sym typeface="+mn-ea"/>
              </a:rPr>
              <a:t>kết</a:t>
            </a:r>
            <a:r>
              <a:rPr lang="en-US" dirty="0" smtClean="0">
                <a:effectLst/>
                <a:sym typeface="+mn-ea"/>
              </a:rPr>
              <a:t> </a:t>
            </a:r>
            <a:r>
              <a:rPr lang="en-US" dirty="0" err="1" smtClean="0">
                <a:effectLst/>
                <a:sym typeface="+mn-ea"/>
              </a:rPr>
              <a:t>nối</a:t>
            </a:r>
            <a:r>
              <a:rPr lang="en-US" dirty="0" smtClean="0">
                <a:effectLst/>
                <a:sym typeface="+mn-ea"/>
              </a:rPr>
              <a:t> </a:t>
            </a:r>
            <a:r>
              <a:rPr lang="en-US" dirty="0" err="1" smtClean="0">
                <a:effectLst/>
                <a:sym typeface="+mn-ea"/>
              </a:rPr>
              <a:t>với</a:t>
            </a:r>
            <a:r>
              <a:rPr lang="en-US" dirty="0" smtClean="0">
                <a:effectLst/>
                <a:sym typeface="+mn-ea"/>
              </a:rPr>
              <a:t> </a:t>
            </a:r>
            <a:r>
              <a:rPr lang="en-US" dirty="0" err="1" smtClean="0">
                <a:effectLst/>
                <a:sym typeface="+mn-ea"/>
              </a:rPr>
              <a:t>nó</a:t>
            </a:r>
            <a:r>
              <a:rPr lang="en-US" dirty="0" smtClean="0">
                <a:effectLst/>
                <a:sym typeface="+mn-ea"/>
              </a:rPr>
              <a: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Là một bộ công cụ toàn diện cho kiểm thử tự động hóa ứng dụng trên web và điện thoại di động. Công cụ này bao gồm một gói đầy đủ các tính năng mạnh mẽ giúp vượt qua những thách thức phổ biến trong tự động hóa thử nghiệm giao diện web, ví dụ như pop-up, iFrame và wait-time. Giải pháp thân thiện và linh hoạt này giúp tester thực hiện công tác kiểm tra tốt hơn, làm việc nhanh hơn và khởi chạy phần mềm chất lượng cao nhờ vào sự thông minh mà nó cung cấp cho toàn bộ quá trình tự động hóa kiểm thử.</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 Simple deployment: Một gói triển khai duy nhất, gắn kết chứa mọi thứ bạn cần để triển khai một công cụ kiểm tra tự động mạnh mẽ b) Quick &amp; easy set-up: Không chỉ cung cấp sự cài đặt đơn giản, Katalon Studio cũng giúp bạn dễ dàng thiết lập môi trường. Tester có thể chạy test script đầu tiên của họ khá nhanh bằng cách sử dụng mẫu được xây dựng trước và các test scripts, chẳng hạn như object repositories và keyword libraries. c) Faster &amp; Better results: Tích hợp sẵn mẫu với hướng dẫn rõ ràng giúp tester nhanh chóng xây dựng và chạy các test scripts tự động hóa. Họ có thể thực hiện từng bước với tốc độ và hiệu quả, từ thiết lập dự án, tạo ra thử nghiệm, thực hiện, tạo báo cáo và bảo trì. d) Flexible modes: Một tester mới có thể sử dụng recording và keywords để xây dựng các bài kiểm tra tự động hóa, trong khi các chuyên gia kiểm tra có một IDE hoàn chỉnh để xây dựng các kịch bản nâng cao. e) Ease of use: Nó không thể được dễ dàng hơn, ngay cả hướng dẫn sử dụng với kinh nghiệm lập trình tối thiểu cũng có thể khai thác lợi ích của nó một cách dễ dàng. f) Cross-browser application: Katalon Studio hỗ trợ nhiều nền tảng: Windows 32 và 64 (7, 8 và 10) và OS X 10.5+.</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Selenium là bộ thử nghiệm tự động (nguồn mở) miễn phí cho các ứng dụng web trên các trình duyệt và nền tảng khác nhau.</a:t>
            </a:r>
            <a:endParaRPr lang="en-US"/>
          </a:p>
          <a:p>
            <a:r>
              <a:rPr lang="en-US"/>
              <a:t>Nó khá giống với HP Quick Test Pro (QTP now UFT) chỉ Selenium tập trung vào tự động hóa các ứng dụng dựa trên web.</a:t>
            </a:r>
            <a:endParaRPr lang="en-US"/>
          </a:p>
          <a:p>
            <a:r>
              <a:rPr lang="en-US"/>
              <a:t>Thử nghiệm được thực hiện bằng công cụ Selenium thường được gọi là Thử nghiệm Selenium.</a:t>
            </a:r>
            <a:endParaRPr lang="en-US"/>
          </a:p>
          <a:p>
            <a:r>
              <a:rPr lang="en-US"/>
              <a:t>HP Quick Test Professional viết tắt là QTP, là một phần mềm hỗ trợ Kiểm tra tự động hóa cho các ứng dụng phần mềm.</a:t>
            </a:r>
            <a:endParaRPr lang="en-US"/>
          </a:p>
          <a:p>
            <a:r>
              <a:rPr lang="en-US"/>
              <a:t>Nó sử dụng VB Script làm ngôn ngữ kịch bản của nó. (Một ngôn ngữ kịch bản là một ngôn ngữ được diễn giải trong thời gian chạy)</a:t>
            </a:r>
            <a:endParaRPr lang="en-US"/>
          </a:p>
          <a:p>
            <a:r>
              <a:rPr lang="en-US"/>
              <a:t>QTP chỉ chạy trong môi trường windows.</a:t>
            </a:r>
            <a:endParaRPr lang="en-US"/>
          </a:p>
          <a:p>
            <a:r>
              <a:rPr lang="en-US"/>
              <a:t>Phiên bản hiện tại của QTP là 11.0 (Phiên bản mới nhất Unified Functional Testing - UFT 11.5)</a:t>
            </a:r>
            <a:endParaRPr lang="en-US"/>
          </a:p>
          <a:p>
            <a:r>
              <a:rPr lang="en-US"/>
              <a:t>Các công nghệ mà nó hỗ trợ là Web, Java.Net, SAP, Oracle, Siebel, PeopleSoft, Dịch vụ Web và nhiều ngôn ngữ chính. Mặc dù một số phiên bản cũ hơn không hỗ trợ tất cả các công nghệ được liệt kê.</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marR="0" indent="0" algn="l" defTabSz="914400" rtl="0" eaLnBrk="1" fontAlgn="auto" latinLnBrk="0" hangingPunct="1">
              <a:lnSpc>
                <a:spcPct val="100000"/>
              </a:lnSpc>
              <a:spcBef>
                <a:spcPts val="0"/>
              </a:spcBef>
              <a:spcAft>
                <a:spcPts val="0"/>
              </a:spcAft>
              <a:buClrTx/>
              <a:buSzTx/>
              <a:buFontTx/>
              <a:buNone/>
              <a:defRPr/>
            </a:pPr>
            <a:r>
              <a:rPr lang="vi-VN" dirty="0" smtClean="0">
                <a:effectLst/>
                <a:sym typeface="+mn-ea"/>
              </a:rPr>
              <a:t>Selenium-IDE (Môi trường phát triển tích hợp) là công cụ bạn sử dụng để phát triển các trường hợp thử nghiệm Selenium của mình. Nó có một tiện ích mở rộng Chrome và Firefox dễ sử dụng và nói chung là cách hiệu quả nhất để phát triển các trường hợp thử nghiệm. Nó ghi lại các hành động của người dùng trong trình duyệt cho bạn, bằng cách sử dụng các lệnh Selenium hiện có, với các tham số được xác định bởi ngữ cảnh của phần tử đó. Đây không chỉ là một trình tiết kiệm thời gian, mà còn là một cách tuyệt vời để học cú pháp kịch bản Selenium.</a:t>
            </a:r>
            <a:endParaRPr lang="en-US"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err="1" smtClean="0">
                <a:effectLst/>
                <a:sym typeface="+mn-ea"/>
              </a:rPr>
              <a:t>khung</a:t>
            </a:r>
            <a:r>
              <a:rPr lang="en-US" dirty="0" smtClean="0">
                <a:effectLst/>
                <a:sym typeface="+mn-ea"/>
              </a:rPr>
              <a:t> </a:t>
            </a:r>
            <a:r>
              <a:rPr lang="en-US" dirty="0" err="1" smtClean="0">
                <a:effectLst/>
                <a:sym typeface="+mn-ea"/>
              </a:rPr>
              <a:t>đơn</a:t>
            </a:r>
            <a:r>
              <a:rPr lang="en-US" dirty="0" smtClean="0">
                <a:effectLst/>
                <a:sym typeface="+mn-ea"/>
              </a:rPr>
              <a:t> </a:t>
            </a:r>
            <a:r>
              <a:rPr lang="en-US" dirty="0" err="1" smtClean="0">
                <a:effectLst/>
                <a:sym typeface="+mn-ea"/>
              </a:rPr>
              <a:t>giản</a:t>
            </a:r>
            <a:r>
              <a:rPr lang="en-US" dirty="0" smtClean="0">
                <a:effectLst/>
                <a:sym typeface="+mn-ea"/>
              </a:rPr>
              <a:t> </a:t>
            </a:r>
            <a:r>
              <a:rPr lang="en-US" dirty="0" err="1" smtClean="0">
                <a:effectLst/>
                <a:sym typeface="+mn-ea"/>
              </a:rPr>
              <a:t>nhất</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bộ</a:t>
            </a:r>
            <a:r>
              <a:rPr lang="en-US" dirty="0" smtClean="0">
                <a:effectLst/>
                <a:sym typeface="+mn-ea"/>
              </a:rPr>
              <a:t> Selenium </a:t>
            </a:r>
            <a:r>
              <a:rPr lang="en-US" dirty="0" err="1" smtClean="0">
                <a:effectLst/>
                <a:sym typeface="+mn-ea"/>
              </a:rPr>
              <a:t>cho</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tập</a:t>
            </a:r>
            <a:r>
              <a:rPr lang="en-US" dirty="0" smtClean="0">
                <a:effectLst/>
                <a:sym typeface="+mn-ea"/>
              </a:rPr>
              <a:t> </a:t>
            </a:r>
            <a:r>
              <a:rPr lang="en-US" dirty="0" err="1" smtClean="0">
                <a:effectLst/>
                <a:sym typeface="+mn-ea"/>
              </a:rPr>
              <a:t>lệnh</a:t>
            </a:r>
            <a:r>
              <a:rPr lang="en-US" dirty="0" smtClean="0">
                <a:effectLst/>
                <a:sym typeface="+mn-ea"/>
              </a:rPr>
              <a:t> Selenium.</a:t>
            </a:r>
            <a:endParaRPr lang="en-US" kern="1200" dirty="0" smtClean="0">
              <a:solidFill>
                <a:schemeClr val="tx1"/>
              </a:solidFill>
              <a:effectLst/>
              <a:latin typeface="+mn-lt"/>
              <a:ea typeface="+mn-ea"/>
              <a:cs typeface="+mn-cs"/>
            </a:endParaRPr>
          </a:p>
          <a:p>
            <a:r>
              <a:rPr lang="en-US" dirty="0" err="1" smtClean="0">
                <a:effectLst/>
                <a:sym typeface="+mn-ea"/>
              </a:rPr>
              <a:t>Nó</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triển</a:t>
            </a:r>
            <a:r>
              <a:rPr lang="en-US" dirty="0" smtClean="0">
                <a:effectLst/>
                <a:sym typeface="+mn-ea"/>
              </a:rPr>
              <a:t> </a:t>
            </a:r>
            <a:r>
              <a:rPr lang="en-US" dirty="0" err="1" smtClean="0">
                <a:effectLst/>
                <a:sym typeface="+mn-ea"/>
              </a:rPr>
              <a:t>khai</a:t>
            </a:r>
            <a:r>
              <a:rPr lang="en-US" dirty="0" smtClean="0">
                <a:effectLst/>
                <a:sym typeface="+mn-ea"/>
              </a:rPr>
              <a:t> </a:t>
            </a:r>
            <a:r>
              <a:rPr lang="en-US" dirty="0" err="1" smtClean="0">
                <a:effectLst/>
                <a:sym typeface="+mn-ea"/>
              </a:rPr>
              <a:t>như</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tiện</a:t>
            </a:r>
            <a:r>
              <a:rPr lang="en-US" dirty="0" smtClean="0">
                <a:effectLst/>
                <a:sym typeface="+mn-ea"/>
              </a:rPr>
              <a:t> </a:t>
            </a:r>
            <a:r>
              <a:rPr lang="en-US" dirty="0" err="1" smtClean="0">
                <a:effectLst/>
                <a:sym typeface="+mn-ea"/>
              </a:rPr>
              <a:t>ích</a:t>
            </a:r>
            <a:r>
              <a:rPr lang="en-US" dirty="0" smtClean="0">
                <a:effectLst/>
                <a:sym typeface="+mn-ea"/>
              </a:rPr>
              <a:t> </a:t>
            </a:r>
            <a:r>
              <a:rPr lang="en-US" dirty="0" err="1" smtClean="0">
                <a:effectLst/>
                <a:sym typeface="+mn-ea"/>
              </a:rPr>
              <a:t>mở</a:t>
            </a:r>
            <a:r>
              <a:rPr lang="en-US" dirty="0" smtClean="0">
                <a:effectLst/>
                <a:sym typeface="+mn-ea"/>
              </a:rPr>
              <a:t> </a:t>
            </a:r>
            <a:r>
              <a:rPr lang="en-US" dirty="0" err="1" smtClean="0">
                <a:effectLst/>
                <a:sym typeface="+mn-ea"/>
              </a:rPr>
              <a:t>rộng</a:t>
            </a:r>
            <a:r>
              <a:rPr lang="en-US" dirty="0" smtClean="0">
                <a:effectLst/>
                <a:sym typeface="+mn-ea"/>
              </a:rPr>
              <a:t> </a:t>
            </a:r>
            <a:r>
              <a:rPr lang="en-US" dirty="0" err="1" smtClean="0">
                <a:effectLst/>
                <a:sym typeface="+mn-ea"/>
              </a:rPr>
              <a:t>của</a:t>
            </a:r>
            <a:r>
              <a:rPr lang="en-US" dirty="0" smtClean="0">
                <a:effectLst/>
                <a:sym typeface="+mn-ea"/>
              </a:rPr>
              <a:t> Chrome </a:t>
            </a:r>
            <a:r>
              <a:rPr lang="en-US" dirty="0" err="1" smtClean="0">
                <a:effectLst/>
                <a:sym typeface="+mn-ea"/>
              </a:rPr>
              <a:t>và</a:t>
            </a:r>
            <a:r>
              <a:rPr lang="en-US" dirty="0" smtClean="0">
                <a:effectLst/>
                <a:sym typeface="+mn-ea"/>
              </a:rPr>
              <a:t> Firefox </a:t>
            </a:r>
            <a:r>
              <a:rPr lang="en-US" dirty="0" err="1" smtClean="0">
                <a:effectLst/>
                <a:sym typeface="+mn-ea"/>
              </a:rPr>
              <a:t>và</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phép</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ghi</a:t>
            </a:r>
            <a:r>
              <a:rPr lang="en-US" dirty="0" smtClean="0">
                <a:effectLst/>
                <a:sym typeface="+mn-ea"/>
              </a:rPr>
              <a:t> </a:t>
            </a:r>
            <a:r>
              <a:rPr lang="en-US" dirty="0" err="1" smtClean="0">
                <a:effectLst/>
                <a:sym typeface="+mn-ea"/>
              </a:rPr>
              <a:t>lại</a:t>
            </a:r>
            <a:r>
              <a:rPr lang="en-US" dirty="0" smtClean="0">
                <a:effectLst/>
                <a:sym typeface="+mn-ea"/>
              </a:rPr>
              <a:t>, </a:t>
            </a:r>
            <a:r>
              <a:rPr lang="en-US" dirty="0" err="1" smtClean="0">
                <a:effectLst/>
                <a:sym typeface="+mn-ea"/>
              </a:rPr>
              <a:t>chỉnh</a:t>
            </a:r>
            <a:r>
              <a:rPr lang="en-US" dirty="0" smtClean="0">
                <a:effectLst/>
                <a:sym typeface="+mn-ea"/>
              </a:rPr>
              <a:t> </a:t>
            </a:r>
            <a:r>
              <a:rPr lang="en-US" dirty="0" err="1" smtClean="0">
                <a:effectLst/>
                <a:sym typeface="+mn-ea"/>
              </a:rPr>
              <a:t>sửa</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a:t>
            </a:r>
            <a:r>
              <a:rPr lang="en-US" dirty="0" err="1" smtClean="0">
                <a:effectLst/>
                <a:sym typeface="+mn-ea"/>
              </a:rPr>
              <a:t>gỡ</a:t>
            </a:r>
            <a:r>
              <a:rPr lang="en-US" dirty="0" smtClean="0">
                <a:effectLst/>
                <a:sym typeface="+mn-ea"/>
              </a:rPr>
              <a:t> </a:t>
            </a:r>
            <a:r>
              <a:rPr lang="en-US" dirty="0" err="1" smtClean="0">
                <a:effectLst/>
                <a:sym typeface="+mn-ea"/>
              </a:rPr>
              <a:t>lỗi</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Tuy</a:t>
            </a:r>
            <a:r>
              <a:rPr lang="en-US" dirty="0" smtClean="0">
                <a:effectLst/>
                <a:sym typeface="+mn-ea"/>
              </a:rPr>
              <a:t> </a:t>
            </a:r>
            <a:r>
              <a:rPr lang="en-US" dirty="0" err="1" smtClean="0">
                <a:effectLst/>
                <a:sym typeface="+mn-ea"/>
              </a:rPr>
              <a:t>nhiên</a:t>
            </a:r>
            <a:r>
              <a:rPr lang="en-US" dirty="0" smtClean="0">
                <a:effectLst/>
                <a:sym typeface="+mn-ea"/>
              </a:rPr>
              <a:t>, </a:t>
            </a:r>
            <a:r>
              <a:rPr lang="en-US" dirty="0" err="1" smtClean="0">
                <a:effectLst/>
                <a:sym typeface="+mn-ea"/>
              </a:rPr>
              <a:t>vì</a:t>
            </a:r>
            <a:r>
              <a:rPr lang="en-US" dirty="0" smtClean="0">
                <a:effectLst/>
                <a:sym typeface="+mn-ea"/>
              </a:rPr>
              <a:t> </a:t>
            </a:r>
            <a:r>
              <a:rPr lang="en-US" dirty="0" err="1" smtClean="0">
                <a:effectLst/>
                <a:sym typeface="+mn-ea"/>
              </a:rPr>
              <a:t>tính</a:t>
            </a:r>
            <a:r>
              <a:rPr lang="en-US" dirty="0" smtClean="0">
                <a:effectLst/>
                <a:sym typeface="+mn-ea"/>
              </a:rPr>
              <a:t> </a:t>
            </a:r>
            <a:r>
              <a:rPr lang="en-US" dirty="0" err="1" smtClean="0">
                <a:effectLst/>
                <a:sym typeface="+mn-ea"/>
              </a:rPr>
              <a:t>đơn</a:t>
            </a:r>
            <a:r>
              <a:rPr lang="en-US" dirty="0" smtClean="0">
                <a:effectLst/>
                <a:sym typeface="+mn-ea"/>
              </a:rPr>
              <a:t> </a:t>
            </a:r>
            <a:r>
              <a:rPr lang="en-US" dirty="0" err="1" smtClean="0">
                <a:effectLst/>
                <a:sym typeface="+mn-ea"/>
              </a:rPr>
              <a:t>giản</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nó</a:t>
            </a:r>
            <a:r>
              <a:rPr lang="en-US" dirty="0" smtClean="0">
                <a:effectLst/>
                <a:sym typeface="+mn-ea"/>
              </a:rPr>
              <a:t>, Selenium IDE </a:t>
            </a:r>
            <a:r>
              <a:rPr lang="en-US" dirty="0" err="1" smtClean="0">
                <a:effectLst/>
                <a:sym typeface="+mn-ea"/>
              </a:rPr>
              <a:t>chỉ</a:t>
            </a:r>
            <a:r>
              <a:rPr lang="en-US" dirty="0" smtClean="0">
                <a:effectLst/>
                <a:sym typeface="+mn-ea"/>
              </a:rPr>
              <a:t> </a:t>
            </a:r>
            <a:r>
              <a:rPr lang="en-US" dirty="0" err="1" smtClean="0">
                <a:effectLst/>
                <a:sym typeface="+mn-ea"/>
              </a:rPr>
              <a:t>nên</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sử</a:t>
            </a:r>
            <a:r>
              <a:rPr lang="en-US" dirty="0" smtClean="0">
                <a:effectLst/>
                <a:sym typeface="+mn-ea"/>
              </a:rPr>
              <a:t> </a:t>
            </a:r>
            <a:r>
              <a:rPr lang="en-US" dirty="0" err="1" smtClean="0">
                <a:effectLst/>
                <a:sym typeface="+mn-ea"/>
              </a:rPr>
              <a:t>dụng</a:t>
            </a:r>
            <a:r>
              <a:rPr lang="en-US" dirty="0" smtClean="0">
                <a:effectLst/>
                <a:sym typeface="+mn-ea"/>
              </a:rPr>
              <a:t> </a:t>
            </a:r>
            <a:r>
              <a:rPr lang="en-US" dirty="0" err="1" smtClean="0">
                <a:effectLst/>
                <a:sym typeface="+mn-ea"/>
              </a:rPr>
              <a:t>làm</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a:t>
            </a:r>
            <a:r>
              <a:rPr lang="en-US" dirty="0" err="1" smtClean="0">
                <a:effectLst/>
                <a:sym typeface="+mn-ea"/>
              </a:rPr>
              <a:t>tạo</a:t>
            </a:r>
            <a:r>
              <a:rPr lang="en-US" dirty="0" smtClean="0">
                <a:effectLst/>
                <a:sym typeface="+mn-ea"/>
              </a:rPr>
              <a:t> </a:t>
            </a:r>
            <a:r>
              <a:rPr lang="en-US" dirty="0" err="1" smtClean="0">
                <a:effectLst/>
                <a:sym typeface="+mn-ea"/>
              </a:rPr>
              <a:t>mẫu</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Nếu</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muốn</a:t>
            </a:r>
            <a:r>
              <a:rPr lang="en-US" dirty="0" smtClean="0">
                <a:effectLst/>
                <a:sym typeface="+mn-ea"/>
              </a:rPr>
              <a:t> </a:t>
            </a:r>
            <a:r>
              <a:rPr lang="en-US" dirty="0" err="1" smtClean="0">
                <a:effectLst/>
                <a:sym typeface="+mn-ea"/>
              </a:rPr>
              <a:t>tạo</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trường</a:t>
            </a:r>
            <a:r>
              <a:rPr lang="en-US" dirty="0" smtClean="0">
                <a:effectLst/>
                <a:sym typeface="+mn-ea"/>
              </a:rPr>
              <a:t> </a:t>
            </a:r>
            <a:r>
              <a:rPr lang="en-US" dirty="0" err="1" smtClean="0">
                <a:effectLst/>
                <a:sym typeface="+mn-ea"/>
              </a:rPr>
              <a:t>hợp</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nghiệm</a:t>
            </a:r>
            <a:r>
              <a:rPr lang="en-US" dirty="0" smtClean="0">
                <a:effectLst/>
                <a:sym typeface="+mn-ea"/>
              </a:rPr>
              <a:t> </a:t>
            </a:r>
            <a:r>
              <a:rPr lang="en-US" dirty="0" err="1" smtClean="0">
                <a:effectLst/>
                <a:sym typeface="+mn-ea"/>
              </a:rPr>
              <a:t>nâng</a:t>
            </a:r>
            <a:r>
              <a:rPr lang="en-US" dirty="0" smtClean="0">
                <a:effectLst/>
                <a:sym typeface="+mn-ea"/>
              </a:rPr>
              <a:t> </a:t>
            </a:r>
            <a:r>
              <a:rPr lang="en-US" dirty="0" err="1" smtClean="0">
                <a:effectLst/>
                <a:sym typeface="+mn-ea"/>
              </a:rPr>
              <a:t>cao</a:t>
            </a:r>
            <a:r>
              <a:rPr lang="en-US" dirty="0" smtClean="0">
                <a:effectLst/>
                <a:sym typeface="+mn-ea"/>
              </a:rPr>
              <a:t> </a:t>
            </a:r>
            <a:r>
              <a:rPr lang="en-US" dirty="0" err="1" smtClean="0">
                <a:effectLst/>
                <a:sym typeface="+mn-ea"/>
              </a:rPr>
              <a:t>hơn</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sẽ</a:t>
            </a:r>
            <a:r>
              <a:rPr lang="en-US" dirty="0" smtClean="0">
                <a:effectLst/>
                <a:sym typeface="+mn-ea"/>
              </a:rPr>
              <a:t> </a:t>
            </a:r>
            <a:r>
              <a:rPr lang="en-US" dirty="0" err="1" smtClean="0">
                <a:effectLst/>
                <a:sym typeface="+mn-ea"/>
              </a:rPr>
              <a:t>cần</a:t>
            </a:r>
            <a:r>
              <a:rPr lang="en-US" dirty="0" smtClean="0">
                <a:effectLst/>
                <a:sym typeface="+mn-ea"/>
              </a:rPr>
              <a:t> </a:t>
            </a:r>
            <a:r>
              <a:rPr lang="en-US" dirty="0" err="1" smtClean="0">
                <a:effectLst/>
                <a:sym typeface="+mn-ea"/>
              </a:rPr>
              <a:t>sử</a:t>
            </a:r>
            <a:r>
              <a:rPr lang="en-US" dirty="0" smtClean="0">
                <a:effectLst/>
                <a:sym typeface="+mn-ea"/>
              </a:rPr>
              <a:t> </a:t>
            </a:r>
            <a:r>
              <a:rPr lang="en-US" dirty="0" err="1" smtClean="0">
                <a:effectLst/>
                <a:sym typeface="+mn-ea"/>
              </a:rPr>
              <a:t>dụng</a:t>
            </a:r>
            <a:r>
              <a:rPr lang="en-US" dirty="0" smtClean="0">
                <a:effectLst/>
                <a:sym typeface="+mn-ea"/>
              </a:rPr>
              <a:t> Selenium RC </a:t>
            </a:r>
            <a:r>
              <a:rPr lang="en-US" dirty="0" err="1" smtClean="0">
                <a:effectLst/>
                <a:sym typeface="+mn-ea"/>
              </a:rPr>
              <a:t>hoặc</a:t>
            </a:r>
            <a:r>
              <a:rPr lang="en-US" dirty="0" smtClean="0">
                <a:effectLst/>
                <a:sym typeface="+mn-ea"/>
              </a:rPr>
              <a:t> WebDriver.</a:t>
            </a:r>
            <a:endParaRPr lang="en-US" kern="1200" dirty="0" smtClean="0">
              <a:solidFill>
                <a:schemeClr val="tx1"/>
              </a:solidFill>
              <a:effectLst/>
              <a:latin typeface="+mn-lt"/>
              <a:ea typeface="+mn-ea"/>
              <a:cs typeface="+mn-cs"/>
            </a:endParaRPr>
          </a:p>
          <a:p>
            <a:r>
              <a:rPr lang="en-US" dirty="0" err="1" smtClean="0">
                <a:effectLst/>
                <a:sym typeface="+mn-ea"/>
              </a:rPr>
              <a:t>Có</a:t>
            </a:r>
            <a:r>
              <a:rPr lang="en-US" dirty="0" smtClean="0">
                <a:effectLst/>
                <a:sym typeface="+mn-ea"/>
              </a:rPr>
              <a:t> </a:t>
            </a:r>
            <a:r>
              <a:rPr lang="en-US" dirty="0" err="1" smtClean="0">
                <a:effectLst/>
                <a:sym typeface="+mn-ea"/>
              </a:rPr>
              <a:t>thể</a:t>
            </a:r>
            <a:r>
              <a:rPr lang="en-US" dirty="0" smtClean="0">
                <a:effectLst/>
                <a:sym typeface="+mn-ea"/>
              </a:rPr>
              <a:t> export test sang </a:t>
            </a:r>
            <a:r>
              <a:rPr lang="en-US" dirty="0" err="1" smtClean="0">
                <a:effectLst/>
                <a:sym typeface="+mn-ea"/>
              </a:rPr>
              <a:t>định</a:t>
            </a:r>
            <a:r>
              <a:rPr lang="en-US" dirty="0" smtClean="0">
                <a:effectLst/>
                <a:sym typeface="+mn-ea"/>
              </a:rPr>
              <a:t> </a:t>
            </a:r>
            <a:r>
              <a:rPr lang="en-US" dirty="0" err="1" smtClean="0">
                <a:effectLst/>
                <a:sym typeface="+mn-ea"/>
              </a:rPr>
              <a:t>dạng</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sử</a:t>
            </a:r>
            <a:r>
              <a:rPr lang="en-US" dirty="0" smtClean="0">
                <a:effectLst/>
                <a:sym typeface="+mn-ea"/>
              </a:rPr>
              <a:t> </a:t>
            </a:r>
            <a:r>
              <a:rPr lang="en-US" dirty="0" err="1" smtClean="0">
                <a:effectLst/>
                <a:sym typeface="+mn-ea"/>
              </a:rPr>
              <a:t>dụng</a:t>
            </a:r>
            <a:r>
              <a:rPr lang="en-US" dirty="0" smtClean="0">
                <a:effectLst/>
                <a:sym typeface="+mn-ea"/>
              </a:rPr>
              <a:t> </a:t>
            </a:r>
            <a:r>
              <a:rPr lang="en-US" dirty="0" err="1" smtClean="0">
                <a:effectLst/>
                <a:sym typeface="+mn-ea"/>
              </a:rPr>
              <a:t>trong</a:t>
            </a:r>
            <a:r>
              <a:rPr lang="en-US" dirty="0" smtClean="0">
                <a:effectLst/>
                <a:sym typeface="+mn-ea"/>
              </a:rPr>
              <a:t> Selenium RC </a:t>
            </a:r>
            <a:r>
              <a:rPr lang="en-US" dirty="0" err="1" smtClean="0">
                <a:effectLst/>
                <a:sym typeface="+mn-ea"/>
              </a:rPr>
              <a:t>và</a:t>
            </a:r>
            <a:r>
              <a:rPr lang="en-US" dirty="0" smtClean="0">
                <a:effectLst/>
                <a:sym typeface="+mn-ea"/>
              </a:rPr>
              <a:t> </a:t>
            </a:r>
            <a:r>
              <a:rPr lang="en-US" dirty="0" err="1" smtClean="0">
                <a:effectLst/>
                <a:sym typeface="+mn-ea"/>
              </a:rPr>
              <a:t>Webdriver</a:t>
            </a:r>
            <a:endParaRPr lang="en-US" kern="1200" dirty="0" smtClean="0">
              <a:solidFill>
                <a:schemeClr val="tx1"/>
              </a:solidFill>
              <a:effectLst/>
              <a:latin typeface="+mn-lt"/>
              <a:ea typeface="+mn-ea"/>
              <a:cs typeface="+mn-cs"/>
            </a:endParaRPr>
          </a:p>
          <a:p>
            <a:r>
              <a:rPr lang="en-US" dirty="0" err="1" smtClean="0">
                <a:effectLst/>
                <a:sym typeface="+mn-ea"/>
              </a:rPr>
              <a:t>Không</a:t>
            </a:r>
            <a:r>
              <a:rPr lang="en-US" dirty="0" smtClean="0">
                <a:effectLst/>
                <a:sym typeface="+mn-ea"/>
              </a:rPr>
              <a:t> </a:t>
            </a:r>
            <a:r>
              <a:rPr lang="en-US" dirty="0" err="1" smtClean="0">
                <a:effectLst/>
                <a:sym typeface="+mn-ea"/>
              </a:rPr>
              <a:t>cung</a:t>
            </a:r>
            <a:r>
              <a:rPr lang="en-US" dirty="0" smtClean="0">
                <a:effectLst/>
                <a:sym typeface="+mn-ea"/>
              </a:rPr>
              <a:t> </a:t>
            </a:r>
            <a:r>
              <a:rPr lang="en-US" dirty="0" err="1" smtClean="0">
                <a:effectLst/>
                <a:sym typeface="+mn-ea"/>
              </a:rPr>
              <a:t>cấp</a:t>
            </a:r>
            <a:r>
              <a:rPr lang="en-US" dirty="0" smtClean="0">
                <a:effectLst/>
                <a:sym typeface="+mn-ea"/>
              </a:rPr>
              <a:t> </a:t>
            </a:r>
            <a:r>
              <a:rPr lang="en-US" dirty="0" err="1" smtClean="0">
                <a:effectLst/>
                <a:sym typeface="+mn-ea"/>
              </a:rPr>
              <a:t>sự</a:t>
            </a:r>
            <a:r>
              <a:rPr lang="en-US" dirty="0" smtClean="0">
                <a:effectLst/>
                <a:sym typeface="+mn-ea"/>
              </a:rPr>
              <a:t> </a:t>
            </a:r>
            <a:r>
              <a:rPr lang="en-US" dirty="0" err="1" smtClean="0">
                <a:effectLst/>
                <a:sym typeface="+mn-ea"/>
              </a:rPr>
              <a:t>lặp</a:t>
            </a:r>
            <a:r>
              <a:rPr lang="en-US" dirty="0" smtClean="0">
                <a:effectLst/>
                <a:sym typeface="+mn-ea"/>
              </a:rPr>
              <a:t> </a:t>
            </a:r>
            <a:r>
              <a:rPr lang="en-US" dirty="0" err="1" smtClean="0">
                <a:effectLst/>
                <a:sym typeface="+mn-ea"/>
              </a:rPr>
              <a:t>lại</a:t>
            </a:r>
            <a:r>
              <a:rPr lang="en-US" dirty="0" smtClean="0">
                <a:effectLst/>
                <a:sym typeface="+mn-ea"/>
              </a:rPr>
              <a:t> </a:t>
            </a:r>
            <a:r>
              <a:rPr lang="en-US" dirty="0" err="1" smtClean="0">
                <a:effectLst/>
                <a:sym typeface="+mn-ea"/>
              </a:rPr>
              <a:t>hoặc</a:t>
            </a:r>
            <a:r>
              <a:rPr lang="en-US" dirty="0" smtClean="0">
                <a:effectLst/>
                <a:sym typeface="+mn-ea"/>
              </a:rPr>
              <a:t> </a:t>
            </a:r>
            <a:r>
              <a:rPr lang="en-US" dirty="0" err="1" smtClean="0">
                <a:effectLst/>
                <a:sym typeface="+mn-ea"/>
              </a:rPr>
              <a:t>câu</a:t>
            </a:r>
            <a:r>
              <a:rPr lang="en-US" dirty="0" smtClean="0">
                <a:effectLst/>
                <a:sym typeface="+mn-ea"/>
              </a:rPr>
              <a:t> </a:t>
            </a:r>
            <a:r>
              <a:rPr lang="en-US" dirty="0" err="1" smtClean="0">
                <a:effectLst/>
                <a:sym typeface="+mn-ea"/>
              </a:rPr>
              <a:t>lệnh</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kiện</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tập</a:t>
            </a:r>
            <a:r>
              <a:rPr lang="en-US" dirty="0" smtClean="0">
                <a:effectLst/>
                <a:sym typeface="+mn-ea"/>
              </a:rPr>
              <a:t> </a:t>
            </a:r>
            <a:r>
              <a:rPr lang="en-US" dirty="0" err="1" smtClean="0">
                <a:effectLst/>
                <a:sym typeface="+mn-ea"/>
              </a:rPr>
              <a:t>lệnh</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endParaRPr lang="en-US" kern="1200" dirty="0" smtClean="0">
              <a:solidFill>
                <a:schemeClr val="tx1"/>
              </a:solidFill>
              <a:effectLst/>
              <a:latin typeface="+mn-lt"/>
              <a:ea typeface="+mn-ea"/>
              <a:cs typeface="+mn-cs"/>
            </a:endParaRPr>
          </a:p>
          <a:p>
            <a:r>
              <a:rPr lang="en-US" dirty="0" err="1" smtClean="0">
                <a:effectLst/>
                <a:sym typeface="+mn-ea"/>
              </a:rPr>
              <a:t>Được</a:t>
            </a:r>
            <a:r>
              <a:rPr lang="en-US" dirty="0" smtClean="0">
                <a:effectLst/>
                <a:sym typeface="+mn-ea"/>
              </a:rPr>
              <a:t> </a:t>
            </a:r>
            <a:r>
              <a:rPr lang="en-US" dirty="0" err="1" smtClean="0">
                <a:effectLst/>
                <a:sym typeface="+mn-ea"/>
              </a:rPr>
              <a:t>xây</a:t>
            </a:r>
            <a:r>
              <a:rPr lang="en-US" dirty="0" smtClean="0">
                <a:effectLst/>
                <a:sym typeface="+mn-ea"/>
              </a:rPr>
              <a:t> </a:t>
            </a:r>
            <a:r>
              <a:rPr lang="en-US" dirty="0" err="1" smtClean="0">
                <a:effectLst/>
                <a:sym typeface="+mn-ea"/>
              </a:rPr>
              <a:t>dựng</a:t>
            </a:r>
            <a:r>
              <a:rPr lang="en-US" dirty="0" smtClean="0">
                <a:effectLst/>
                <a:sym typeface="+mn-ea"/>
              </a:rPr>
              <a:t> </a:t>
            </a:r>
            <a:r>
              <a:rPr lang="en-US" dirty="0" err="1" smtClean="0">
                <a:effectLst/>
                <a:sym typeface="+mn-ea"/>
              </a:rPr>
              <a:t>để</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thể</a:t>
            </a:r>
            <a:r>
              <a:rPr lang="en-US" dirty="0" smtClean="0">
                <a:effectLst/>
                <a:sym typeface="+mn-ea"/>
              </a:rPr>
              <a:t> report </a:t>
            </a:r>
            <a:r>
              <a:rPr lang="en-US" dirty="0" err="1" smtClean="0">
                <a:effectLst/>
                <a:sym typeface="+mn-ea"/>
              </a:rPr>
              <a:t>kết</a:t>
            </a:r>
            <a:r>
              <a:rPr lang="en-US" dirty="0" smtClean="0">
                <a:effectLst/>
                <a:sym typeface="+mn-ea"/>
              </a:rPr>
              <a:t> </a:t>
            </a:r>
            <a:r>
              <a:rPr lang="en-US" dirty="0" err="1" smtClean="0">
                <a:effectLst/>
                <a:sym typeface="+mn-ea"/>
              </a:rPr>
              <a:t>quả</a:t>
            </a:r>
            <a:endParaRPr lang="en-US" kern="1200" dirty="0" smtClean="0">
              <a:solidFill>
                <a:schemeClr val="tx1"/>
              </a:solidFill>
              <a:effectLst/>
              <a:latin typeface="+mn-lt"/>
              <a:ea typeface="+mn-ea"/>
              <a:cs typeface="+mn-cs"/>
            </a:endParaRPr>
          </a:p>
          <a:p>
            <a:r>
              <a:rPr lang="en-US" dirty="0" err="1" smtClean="0">
                <a:effectLst/>
                <a:sym typeface="+mn-ea"/>
              </a:rPr>
              <a:t>Thực</a:t>
            </a:r>
            <a:r>
              <a:rPr lang="en-US" dirty="0" smtClean="0">
                <a:effectLst/>
                <a:sym typeface="+mn-ea"/>
              </a:rPr>
              <a:t> </a:t>
            </a:r>
            <a:r>
              <a:rPr lang="en-US" dirty="0" err="1" smtClean="0">
                <a:effectLst/>
                <a:sym typeface="+mn-ea"/>
              </a:rPr>
              <a:t>hiện</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chậm</a:t>
            </a:r>
            <a:r>
              <a:rPr lang="en-US" dirty="0" smtClean="0">
                <a:effectLst/>
                <a:sym typeface="+mn-ea"/>
              </a:rPr>
              <a:t> so </a:t>
            </a:r>
            <a:r>
              <a:rPr lang="en-US" dirty="0" err="1" smtClean="0">
                <a:effectLst/>
                <a:sym typeface="+mn-ea"/>
              </a:rPr>
              <a:t>với</a:t>
            </a:r>
            <a:r>
              <a:rPr lang="en-US" dirty="0" smtClean="0">
                <a:effectLst/>
                <a:sym typeface="+mn-ea"/>
              </a:rPr>
              <a:t> Selenium RC </a:t>
            </a:r>
            <a:r>
              <a:rPr lang="en-US" dirty="0" err="1" smtClean="0">
                <a:effectLst/>
                <a:sym typeface="+mn-ea"/>
              </a:rPr>
              <a:t>và</a:t>
            </a:r>
            <a:r>
              <a:rPr lang="en-US" dirty="0" smtClean="0">
                <a:effectLst/>
                <a:sym typeface="+mn-ea"/>
              </a:rPr>
              <a:t> </a:t>
            </a:r>
            <a:r>
              <a:rPr lang="en-US" dirty="0" err="1" smtClean="0">
                <a:effectLst/>
                <a:sym typeface="+mn-ea"/>
              </a:rPr>
              <a:t>webdriver</a:t>
            </a:r>
            <a:endParaRPr lang="en-US" kern="1200" dirty="0" smtClean="0">
              <a:solidFill>
                <a:schemeClr val="tx1"/>
              </a:solidFill>
              <a:effectLst/>
              <a:latin typeface="+mn-lt"/>
              <a:ea typeface="+mn-ea"/>
              <a:cs typeface="+mn-cs"/>
            </a:endParaRP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marR="0" indent="0" algn="l" defTabSz="914400" rtl="0" eaLnBrk="1" fontAlgn="auto" latinLnBrk="0" hangingPunct="1">
              <a:lnSpc>
                <a:spcPct val="100000"/>
              </a:lnSpc>
              <a:spcBef>
                <a:spcPts val="0"/>
              </a:spcBef>
              <a:spcAft>
                <a:spcPts val="0"/>
              </a:spcAft>
              <a:buClrTx/>
              <a:buSzTx/>
              <a:buFontTx/>
              <a:buNone/>
              <a:defRPr/>
            </a:pPr>
            <a:r>
              <a:rPr lang="en-US" dirty="0" smtClean="0">
                <a:effectLst/>
                <a:sym typeface="+mn-ea"/>
              </a:rPr>
              <a:t>Selenium Remote Control (RC)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phép</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viết</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bài</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UI </a:t>
            </a:r>
            <a:r>
              <a:rPr lang="en-US" dirty="0" err="1" smtClean="0">
                <a:effectLst/>
                <a:sym typeface="+mn-ea"/>
              </a:rPr>
              <a:t>ứng</a:t>
            </a:r>
            <a:r>
              <a:rPr lang="en-US" dirty="0" smtClean="0">
                <a:effectLst/>
                <a:sym typeface="+mn-ea"/>
              </a:rPr>
              <a:t> </a:t>
            </a:r>
            <a:r>
              <a:rPr lang="en-US" dirty="0" err="1" smtClean="0">
                <a:effectLst/>
                <a:sym typeface="+mn-ea"/>
              </a:rPr>
              <a:t>dụng</a:t>
            </a:r>
            <a:r>
              <a:rPr lang="en-US" dirty="0" smtClean="0">
                <a:effectLst/>
                <a:sym typeface="+mn-ea"/>
              </a:rPr>
              <a:t> web </a:t>
            </a:r>
            <a:r>
              <a:rPr lang="en-US" dirty="0" err="1" smtClean="0">
                <a:effectLst/>
                <a:sym typeface="+mn-ea"/>
              </a:rPr>
              <a:t>tự</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bằng</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nào</a:t>
            </a:r>
            <a:r>
              <a:rPr lang="en-US" dirty="0" smtClean="0">
                <a:effectLst/>
                <a:sym typeface="+mn-ea"/>
              </a:rPr>
              <a:t> </a:t>
            </a:r>
            <a:r>
              <a:rPr lang="en-US" dirty="0" err="1" smtClean="0">
                <a:effectLst/>
                <a:sym typeface="+mn-ea"/>
              </a:rPr>
              <a:t>đối</a:t>
            </a:r>
            <a:r>
              <a:rPr lang="en-US" dirty="0" smtClean="0">
                <a:effectLst/>
                <a:sym typeface="+mn-ea"/>
              </a:rPr>
              <a:t> </a:t>
            </a:r>
            <a:r>
              <a:rPr lang="en-US" dirty="0" err="1" smtClean="0">
                <a:effectLst/>
                <a:sym typeface="+mn-ea"/>
              </a:rPr>
              <a:t>với</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trang</a:t>
            </a:r>
            <a:r>
              <a:rPr lang="en-US" dirty="0" smtClean="0">
                <a:effectLst/>
                <a:sym typeface="+mn-ea"/>
              </a:rPr>
              <a:t> web HTTP </a:t>
            </a:r>
            <a:r>
              <a:rPr lang="en-US" dirty="0" err="1" smtClean="0">
                <a:effectLst/>
                <a:sym typeface="+mn-ea"/>
              </a:rPr>
              <a:t>nào</a:t>
            </a:r>
            <a:r>
              <a:rPr lang="en-US" dirty="0" smtClean="0">
                <a:effectLst/>
                <a:sym typeface="+mn-ea"/>
              </a:rPr>
              <a:t> </a:t>
            </a:r>
            <a:r>
              <a:rPr lang="en-US" dirty="0" err="1" smtClean="0">
                <a:effectLst/>
                <a:sym typeface="+mn-ea"/>
              </a:rPr>
              <a:t>bằng</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hỗ</a:t>
            </a:r>
            <a:r>
              <a:rPr lang="en-US" dirty="0" smtClean="0">
                <a:effectLst/>
                <a:sym typeface="+mn-ea"/>
              </a:rPr>
              <a:t> </a:t>
            </a:r>
            <a:r>
              <a:rPr lang="en-US" dirty="0" err="1" smtClean="0">
                <a:effectLst/>
                <a:sym typeface="+mn-ea"/>
              </a:rPr>
              <a:t>trợ</a:t>
            </a:r>
            <a:r>
              <a:rPr lang="en-US" dirty="0" smtClean="0">
                <a:effectLst/>
                <a:sym typeface="+mn-ea"/>
              </a:rPr>
              <a:t> JavaScript </a:t>
            </a:r>
            <a:r>
              <a:rPr lang="en-US" dirty="0" err="1" smtClean="0">
                <a:effectLst/>
                <a:sym typeface="+mn-ea"/>
              </a:rPr>
              <a:t>chính</a:t>
            </a:r>
            <a:r>
              <a:rPr lang="en-US" dirty="0" smtClean="0">
                <a:effectLst/>
                <a:sym typeface="+mn-ea"/>
              </a:rPr>
              <a:t> </a:t>
            </a:r>
            <a:r>
              <a:rPr lang="en-US" dirty="0" err="1" smtClean="0">
                <a:effectLst/>
                <a:sym typeface="+mn-ea"/>
              </a:rPr>
              <a:t>thống</a:t>
            </a:r>
            <a:r>
              <a:rPr lang="en-US" dirty="0" smtClean="0">
                <a:effectLst/>
                <a:sym typeface="+mn-ea"/>
              </a:rPr>
              <a:t> </a:t>
            </a:r>
            <a:r>
              <a:rPr lang="en-US" dirty="0" err="1" smtClean="0">
                <a:effectLst/>
                <a:sym typeface="+mn-ea"/>
              </a:rPr>
              <a:t>nào</a:t>
            </a:r>
            <a:r>
              <a:rPr lang="en-US" dirty="0" smtClean="0">
                <a:effectLst/>
                <a:sym typeface="+mn-ea"/>
              </a:rPr>
              <a:t>.</a:t>
            </a:r>
            <a:endParaRPr lang="en-US" kern="1200" dirty="0" smtClean="0">
              <a:solidFill>
                <a:schemeClr val="tx1"/>
              </a:solidFill>
              <a:effectLst/>
              <a:latin typeface="+mn-lt"/>
              <a:ea typeface="+mn-ea"/>
              <a:cs typeface="+mn-cs"/>
            </a:endParaRPr>
          </a:p>
          <a:p>
            <a:r>
              <a:rPr lang="en-US" dirty="0" smtClean="0">
                <a:effectLst/>
                <a:sym typeface="+mn-ea"/>
              </a:rPr>
              <a:t>Selenium RC </a:t>
            </a:r>
            <a:r>
              <a:rPr lang="en-US" dirty="0" err="1" smtClean="0">
                <a:effectLst/>
                <a:sym typeface="+mn-ea"/>
              </a:rPr>
              <a:t>có</a:t>
            </a:r>
            <a:r>
              <a:rPr lang="en-US" dirty="0" smtClean="0">
                <a:effectLst/>
                <a:sym typeface="+mn-ea"/>
              </a:rPr>
              <a:t> </a:t>
            </a:r>
            <a:r>
              <a:rPr lang="en-US" dirty="0" err="1" smtClean="0">
                <a:effectLst/>
                <a:sym typeface="+mn-ea"/>
              </a:rPr>
              <a:t>hai</a:t>
            </a:r>
            <a:r>
              <a:rPr lang="en-US" dirty="0" smtClean="0">
                <a:effectLst/>
                <a:sym typeface="+mn-ea"/>
              </a:rPr>
              <a:t> </a:t>
            </a:r>
            <a:r>
              <a:rPr lang="en-US" dirty="0" err="1" smtClean="0">
                <a:effectLst/>
                <a:sym typeface="+mn-ea"/>
              </a:rPr>
              <a:t>phần</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Một</a:t>
            </a:r>
            <a:r>
              <a:rPr lang="en-US" dirty="0" smtClean="0">
                <a:effectLst/>
                <a:sym typeface="+mn-ea"/>
              </a:rPr>
              <a:t> </a:t>
            </a:r>
            <a:r>
              <a:rPr lang="en-US" dirty="0" err="1" smtClean="0">
                <a:effectLst/>
                <a:sym typeface="+mn-ea"/>
              </a:rPr>
              <a:t>máy</a:t>
            </a:r>
            <a:r>
              <a:rPr lang="en-US" dirty="0" smtClean="0">
                <a:effectLst/>
                <a:sym typeface="+mn-ea"/>
              </a:rPr>
              <a:t> </a:t>
            </a:r>
            <a:r>
              <a:rPr lang="en-US" dirty="0" err="1" smtClean="0">
                <a:effectLst/>
                <a:sym typeface="+mn-ea"/>
              </a:rPr>
              <a:t>chủ</a:t>
            </a:r>
            <a:r>
              <a:rPr lang="en-US" dirty="0" smtClean="0">
                <a:effectLst/>
                <a:sym typeface="+mn-ea"/>
              </a:rPr>
              <a:t> </a:t>
            </a:r>
            <a:r>
              <a:rPr lang="en-US" dirty="0" err="1" smtClean="0">
                <a:effectLst/>
                <a:sym typeface="+mn-ea"/>
              </a:rPr>
              <a:t>tự</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khởi</a:t>
            </a:r>
            <a:r>
              <a:rPr lang="en-US" dirty="0" smtClean="0">
                <a:effectLst/>
                <a:sym typeface="+mn-ea"/>
              </a:rPr>
              <a:t> </a:t>
            </a:r>
            <a:r>
              <a:rPr lang="en-US" dirty="0" err="1" smtClean="0">
                <a:effectLst/>
                <a:sym typeface="+mn-ea"/>
              </a:rPr>
              <a:t>chạy</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giết</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hoạt</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như</a:t>
            </a:r>
            <a:r>
              <a:rPr lang="en-US" dirty="0" smtClean="0">
                <a:effectLst/>
                <a:sym typeface="+mn-ea"/>
              </a:rPr>
              <a:t> </a:t>
            </a:r>
            <a:r>
              <a:rPr lang="en-US" dirty="0" err="1" smtClean="0">
                <a:effectLst/>
                <a:sym typeface="+mn-ea"/>
              </a:rPr>
              <a:t>một</a:t>
            </a:r>
            <a:r>
              <a:rPr lang="en-US" dirty="0" smtClean="0">
                <a:effectLst/>
                <a:sym typeface="+mn-ea"/>
              </a:rPr>
              <a:t> proxy HTTP </a:t>
            </a:r>
            <a:r>
              <a:rPr lang="en-US" dirty="0" err="1" smtClean="0">
                <a:effectLst/>
                <a:sym typeface="+mn-ea"/>
              </a:rPr>
              <a:t>cho</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yêu</a:t>
            </a:r>
            <a:r>
              <a:rPr lang="en-US" dirty="0" smtClean="0">
                <a:effectLst/>
                <a:sym typeface="+mn-ea"/>
              </a:rPr>
              <a:t> </a:t>
            </a:r>
            <a:r>
              <a:rPr lang="en-US" dirty="0" err="1" smtClean="0">
                <a:effectLst/>
                <a:sym typeface="+mn-ea"/>
              </a:rPr>
              <a:t>cầu</a:t>
            </a:r>
            <a:r>
              <a:rPr lang="en-US" dirty="0" smtClean="0">
                <a:effectLst/>
                <a:sym typeface="+mn-ea"/>
              </a:rPr>
              <a:t> web </a:t>
            </a:r>
            <a:r>
              <a:rPr lang="en-US" dirty="0" err="1" smtClean="0">
                <a:effectLst/>
                <a:sym typeface="+mn-ea"/>
              </a:rPr>
              <a:t>từ</a:t>
            </a:r>
            <a:r>
              <a:rPr lang="en-US" dirty="0" smtClean="0">
                <a:effectLst/>
                <a:sym typeface="+mn-ea"/>
              </a:rPr>
              <a:t> </a:t>
            </a:r>
            <a:r>
              <a:rPr lang="en-US" dirty="0" err="1" smtClean="0">
                <a:effectLst/>
                <a:sym typeface="+mn-ea"/>
              </a:rPr>
              <a:t>chúng</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Thư</a:t>
            </a:r>
            <a:r>
              <a:rPr lang="en-US" dirty="0" smtClean="0">
                <a:effectLst/>
                <a:sym typeface="+mn-ea"/>
              </a:rPr>
              <a:t> </a:t>
            </a:r>
            <a:r>
              <a:rPr lang="en-US" dirty="0" err="1" smtClean="0">
                <a:effectLst/>
                <a:sym typeface="+mn-ea"/>
              </a:rPr>
              <a:t>viện</a:t>
            </a:r>
            <a:r>
              <a:rPr lang="en-US" dirty="0" smtClean="0">
                <a:effectLst/>
                <a:sym typeface="+mn-ea"/>
              </a:rPr>
              <a:t> </a:t>
            </a:r>
            <a:r>
              <a:rPr lang="en-US" dirty="0" err="1" smtClean="0">
                <a:effectLst/>
                <a:sym typeface="+mn-ea"/>
              </a:rPr>
              <a:t>khách</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máy</a:t>
            </a:r>
            <a:r>
              <a:rPr lang="en-US" dirty="0" smtClean="0">
                <a:effectLst/>
                <a:sym typeface="+mn-ea"/>
              </a:rPr>
              <a:t> </a:t>
            </a:r>
            <a:r>
              <a:rPr lang="en-US" dirty="0" err="1" smtClean="0">
                <a:effectLst/>
                <a:sym typeface="+mn-ea"/>
              </a:rPr>
              <a:t>tính</a:t>
            </a:r>
            <a:r>
              <a:rPr lang="en-US" dirty="0" smtClean="0">
                <a:effectLst/>
                <a:sym typeface="+mn-ea"/>
              </a:rPr>
              <a:t> </a:t>
            </a:r>
            <a:r>
              <a:rPr lang="en-US" dirty="0" err="1" smtClean="0">
                <a:effectLst/>
                <a:sym typeface="+mn-ea"/>
              </a:rPr>
              <a:t>yêu</a:t>
            </a:r>
            <a:r>
              <a:rPr lang="en-US" dirty="0" smtClean="0">
                <a:effectLst/>
                <a:sym typeface="+mn-ea"/>
              </a:rPr>
              <a:t> </a:t>
            </a:r>
            <a:r>
              <a:rPr lang="en-US" dirty="0" err="1" smtClean="0">
                <a:effectLst/>
                <a:sym typeface="+mn-ea"/>
              </a:rPr>
              <a:t>thích</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bạn</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ControlSelenium</a:t>
            </a:r>
            <a:r>
              <a:rPr lang="en-US" dirty="0" smtClean="0">
                <a:effectLst/>
                <a:sym typeface="+mn-ea"/>
              </a:rPr>
              <a:t> Remote Control </a:t>
            </a:r>
            <a:r>
              <a:rPr lang="en-US" dirty="0" err="1" smtClean="0">
                <a:effectLst/>
                <a:sym typeface="+mn-ea"/>
              </a:rPr>
              <a:t>rất</a:t>
            </a:r>
            <a:r>
              <a:rPr lang="en-US" dirty="0" smtClean="0">
                <a:effectLst/>
                <a:sym typeface="+mn-ea"/>
              </a:rPr>
              <a:t> </a:t>
            </a:r>
            <a:r>
              <a:rPr lang="en-US" dirty="0" err="1" smtClean="0">
                <a:effectLst/>
                <a:sym typeface="+mn-ea"/>
              </a:rPr>
              <a:t>tốt</a:t>
            </a:r>
            <a:r>
              <a:rPr lang="en-US" dirty="0" smtClean="0">
                <a:effectLst/>
                <a:sym typeface="+mn-ea"/>
              </a:rPr>
              <a:t> </a:t>
            </a:r>
            <a:r>
              <a:rPr lang="en-US" dirty="0" err="1" smtClean="0">
                <a:effectLst/>
                <a:sym typeface="+mn-ea"/>
              </a:rPr>
              <a:t>để</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nghiệm</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giao</a:t>
            </a:r>
            <a:r>
              <a:rPr lang="en-US" dirty="0" smtClean="0">
                <a:effectLst/>
                <a:sym typeface="+mn-ea"/>
              </a:rPr>
              <a:t> </a:t>
            </a:r>
            <a:r>
              <a:rPr lang="en-US" dirty="0" err="1" smtClean="0">
                <a:effectLst/>
                <a:sym typeface="+mn-ea"/>
              </a:rPr>
              <a:t>diện</a:t>
            </a:r>
            <a:r>
              <a:rPr lang="en-US" dirty="0" smtClean="0">
                <a:effectLst/>
                <a:sym typeface="+mn-ea"/>
              </a:rPr>
              <a:t> </a:t>
            </a:r>
            <a:r>
              <a:rPr lang="en-US" dirty="0" err="1" smtClean="0">
                <a:effectLst/>
                <a:sym typeface="+mn-ea"/>
              </a:rPr>
              <a:t>người</a:t>
            </a:r>
            <a:r>
              <a:rPr lang="en-US" dirty="0" smtClean="0">
                <a:effectLst/>
                <a:sym typeface="+mn-ea"/>
              </a:rPr>
              <a:t> </a:t>
            </a:r>
            <a:r>
              <a:rPr lang="en-US" dirty="0" err="1" smtClean="0">
                <a:effectLst/>
                <a:sym typeface="+mn-ea"/>
              </a:rPr>
              <a:t>dùng</a:t>
            </a:r>
            <a:r>
              <a:rPr lang="en-US" dirty="0" smtClean="0">
                <a:effectLst/>
                <a:sym typeface="+mn-ea"/>
              </a:rPr>
              <a:t> web </a:t>
            </a:r>
            <a:r>
              <a:rPr lang="en-US" dirty="0" err="1" smtClean="0">
                <a:effectLst/>
                <a:sym typeface="+mn-ea"/>
              </a:rPr>
              <a:t>dựa</a:t>
            </a:r>
            <a:r>
              <a:rPr lang="en-US" dirty="0" smtClean="0">
                <a:effectLst/>
                <a:sym typeface="+mn-ea"/>
              </a:rPr>
              <a:t> </a:t>
            </a:r>
            <a:r>
              <a:rPr lang="en-US" dirty="0" err="1" smtClean="0">
                <a:effectLst/>
                <a:sym typeface="+mn-ea"/>
              </a:rPr>
              <a:t>trên</a:t>
            </a:r>
            <a:r>
              <a:rPr lang="en-US" dirty="0" smtClean="0">
                <a:effectLst/>
                <a:sym typeface="+mn-ea"/>
              </a:rPr>
              <a:t> AJAX </a:t>
            </a:r>
            <a:r>
              <a:rPr lang="en-US" dirty="0" err="1" smtClean="0">
                <a:effectLst/>
                <a:sym typeface="+mn-ea"/>
              </a:rPr>
              <a:t>phức</a:t>
            </a:r>
            <a:r>
              <a:rPr lang="en-US" dirty="0" smtClean="0">
                <a:effectLst/>
                <a:sym typeface="+mn-ea"/>
              </a:rPr>
              <a:t> </a:t>
            </a:r>
            <a:r>
              <a:rPr lang="en-US" dirty="0" err="1" smtClean="0">
                <a:effectLst/>
                <a:sym typeface="+mn-ea"/>
              </a:rPr>
              <a:t>tạp</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hệ</a:t>
            </a:r>
            <a:r>
              <a:rPr lang="en-US" dirty="0" smtClean="0">
                <a:effectLst/>
                <a:sym typeface="+mn-ea"/>
              </a:rPr>
              <a:t> </a:t>
            </a:r>
            <a:r>
              <a:rPr lang="en-US" dirty="0" err="1" smtClean="0">
                <a:effectLst/>
                <a:sym typeface="+mn-ea"/>
              </a:rPr>
              <a:t>thống</a:t>
            </a:r>
            <a:r>
              <a:rPr lang="en-US" dirty="0" smtClean="0">
                <a:effectLst/>
                <a:sym typeface="+mn-ea"/>
              </a:rPr>
              <a:t> </a:t>
            </a:r>
            <a:r>
              <a:rPr lang="en-US" dirty="0" err="1" smtClean="0">
                <a:effectLst/>
                <a:sym typeface="+mn-ea"/>
              </a:rPr>
              <a:t>Tích</a:t>
            </a:r>
            <a:r>
              <a:rPr lang="en-US" dirty="0" smtClean="0">
                <a:effectLst/>
                <a:sym typeface="+mn-ea"/>
              </a:rPr>
              <a:t> </a:t>
            </a:r>
            <a:r>
              <a:rPr lang="en-US" dirty="0" err="1" smtClean="0">
                <a:effectLst/>
                <a:sym typeface="+mn-ea"/>
              </a:rPr>
              <a:t>hợp</a:t>
            </a:r>
            <a:r>
              <a:rPr lang="en-US" dirty="0" smtClean="0">
                <a:effectLst/>
                <a:sym typeface="+mn-ea"/>
              </a:rPr>
              <a:t> </a:t>
            </a:r>
            <a:r>
              <a:rPr lang="en-US" dirty="0" err="1" smtClean="0">
                <a:effectLst/>
                <a:sym typeface="+mn-ea"/>
              </a:rPr>
              <a:t>liên</a:t>
            </a:r>
            <a:r>
              <a:rPr lang="en-US" dirty="0" smtClean="0">
                <a:effectLst/>
                <a:sym typeface="+mn-ea"/>
              </a:rPr>
              <a:t> </a:t>
            </a:r>
            <a:r>
              <a:rPr lang="en-US" dirty="0" err="1" smtClean="0">
                <a:effectLst/>
                <a:sym typeface="+mn-ea"/>
              </a:rPr>
              <a:t>tục</a:t>
            </a:r>
            <a:r>
              <a:rPr lang="en-US" dirty="0" smtClean="0">
                <a:effectLst/>
                <a:sym typeface="+mn-ea"/>
              </a:rPr>
              <a:t>. </a:t>
            </a:r>
            <a:r>
              <a:rPr lang="en-US" dirty="0" err="1" smtClean="0">
                <a:effectLst/>
                <a:sym typeface="+mn-ea"/>
              </a:rPr>
              <a:t>Nó</a:t>
            </a:r>
            <a:r>
              <a:rPr lang="en-US" dirty="0" smtClean="0">
                <a:effectLst/>
                <a:sym typeface="+mn-ea"/>
              </a:rPr>
              <a:t> </a:t>
            </a:r>
            <a:r>
              <a:rPr lang="en-US" dirty="0" err="1" smtClean="0">
                <a:effectLst/>
                <a:sym typeface="+mn-ea"/>
              </a:rPr>
              <a:t>cũng</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giải</a:t>
            </a:r>
            <a:r>
              <a:rPr lang="en-US" dirty="0" smtClean="0">
                <a:effectLst/>
                <a:sym typeface="+mn-ea"/>
              </a:rPr>
              <a:t> </a:t>
            </a:r>
            <a:r>
              <a:rPr lang="en-US" dirty="0" err="1" smtClean="0">
                <a:effectLst/>
                <a:sym typeface="+mn-ea"/>
              </a:rPr>
              <a:t>pháp</a:t>
            </a:r>
            <a:r>
              <a:rPr lang="en-US" dirty="0" smtClean="0">
                <a:effectLst/>
                <a:sym typeface="+mn-ea"/>
              </a:rPr>
              <a:t> </a:t>
            </a:r>
            <a:r>
              <a:rPr lang="en-US" dirty="0" err="1" smtClean="0">
                <a:effectLst/>
                <a:sym typeface="+mn-ea"/>
              </a:rPr>
              <a:t>lý</a:t>
            </a:r>
            <a:r>
              <a:rPr lang="en-US" dirty="0" smtClean="0">
                <a:effectLst/>
                <a:sym typeface="+mn-ea"/>
              </a:rPr>
              <a:t> </a:t>
            </a:r>
            <a:r>
              <a:rPr lang="en-US" dirty="0" err="1" smtClean="0">
                <a:effectLst/>
                <a:sym typeface="+mn-ea"/>
              </a:rPr>
              <a:t>tưởng</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người</a:t>
            </a:r>
            <a:r>
              <a:rPr lang="en-US" dirty="0" smtClean="0">
                <a:effectLst/>
                <a:sym typeface="+mn-ea"/>
              </a:rPr>
              <a:t> </a:t>
            </a:r>
            <a:r>
              <a:rPr lang="en-US" dirty="0" err="1" smtClean="0">
                <a:effectLst/>
                <a:sym typeface="+mn-ea"/>
              </a:rPr>
              <a:t>dùng</a:t>
            </a:r>
            <a:r>
              <a:rPr lang="en-US" dirty="0" smtClean="0">
                <a:effectLst/>
                <a:sym typeface="+mn-ea"/>
              </a:rPr>
              <a:t> Selenium IDE </a:t>
            </a:r>
            <a:r>
              <a:rPr lang="en-US" dirty="0" err="1" smtClean="0">
                <a:effectLst/>
                <a:sym typeface="+mn-ea"/>
              </a:rPr>
              <a:t>muốn</a:t>
            </a:r>
            <a:r>
              <a:rPr lang="en-US" dirty="0" smtClean="0">
                <a:effectLst/>
                <a:sym typeface="+mn-ea"/>
              </a:rPr>
              <a:t> </a:t>
            </a:r>
            <a:r>
              <a:rPr lang="en-US" dirty="0" err="1" smtClean="0">
                <a:effectLst/>
                <a:sym typeface="+mn-ea"/>
              </a:rPr>
              <a:t>viết</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bài</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a:t>
            </a:r>
            <a:r>
              <a:rPr lang="en-US" dirty="0" err="1" smtClean="0">
                <a:effectLst/>
                <a:sym typeface="+mn-ea"/>
              </a:rPr>
              <a:t>bằng</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biểu</a:t>
            </a:r>
            <a:r>
              <a:rPr lang="en-US" dirty="0" smtClean="0">
                <a:effectLst/>
                <a:sym typeface="+mn-ea"/>
              </a:rPr>
              <a:t> </a:t>
            </a:r>
            <a:r>
              <a:rPr lang="en-US" dirty="0" err="1" smtClean="0">
                <a:effectLst/>
                <a:sym typeface="+mn-ea"/>
              </a:rPr>
              <a:t>cảm</a:t>
            </a:r>
            <a:r>
              <a:rPr lang="en-US" dirty="0" smtClean="0">
                <a:effectLst/>
                <a:sym typeface="+mn-ea"/>
              </a:rPr>
              <a:t> </a:t>
            </a:r>
            <a:r>
              <a:rPr lang="en-US" dirty="0" err="1" smtClean="0">
                <a:effectLst/>
                <a:sym typeface="+mn-ea"/>
              </a:rPr>
              <a:t>hơn</a:t>
            </a:r>
            <a:r>
              <a:rPr lang="en-US" dirty="0" smtClean="0">
                <a:effectLst/>
                <a:sym typeface="+mn-ea"/>
              </a:rPr>
              <a:t> </a:t>
            </a:r>
            <a:r>
              <a:rPr lang="en-US" dirty="0" err="1" smtClean="0">
                <a:effectLst/>
                <a:sym typeface="+mn-ea"/>
              </a:rPr>
              <a:t>định</a:t>
            </a:r>
            <a:r>
              <a:rPr lang="en-US" dirty="0" smtClean="0">
                <a:effectLst/>
                <a:sym typeface="+mn-ea"/>
              </a:rPr>
              <a:t> </a:t>
            </a:r>
            <a:r>
              <a:rPr lang="en-US" dirty="0" err="1" smtClean="0">
                <a:effectLst/>
                <a:sym typeface="+mn-ea"/>
              </a:rPr>
              <a:t>dạng</a:t>
            </a:r>
            <a:r>
              <a:rPr lang="en-US" dirty="0" smtClean="0">
                <a:effectLst/>
                <a:sym typeface="+mn-ea"/>
              </a:rPr>
              <a:t> </a:t>
            </a:r>
            <a:r>
              <a:rPr lang="en-US" dirty="0" err="1" smtClean="0">
                <a:effectLst/>
                <a:sym typeface="+mn-ea"/>
              </a:rPr>
              <a:t>bảng</a:t>
            </a:r>
            <a:r>
              <a:rPr lang="en-US" dirty="0" smtClean="0">
                <a:effectLst/>
                <a:sym typeface="+mn-ea"/>
              </a:rPr>
              <a:t> </a:t>
            </a:r>
            <a:r>
              <a:rPr lang="en-US" dirty="0" err="1" smtClean="0">
                <a:effectLst/>
                <a:sym typeface="+mn-ea"/>
              </a:rPr>
              <a:t>Selenese</a:t>
            </a:r>
            <a:r>
              <a:rPr lang="en-US" dirty="0" smtClean="0">
                <a:effectLst/>
                <a:sym typeface="+mn-ea"/>
              </a:rPr>
              <a:t> HTML.</a:t>
            </a:r>
            <a:endParaRPr lang="en-US" kern="1200" dirty="0" smtClean="0">
              <a:solidFill>
                <a:schemeClr val="tx1"/>
              </a:solidFill>
              <a:effectLst/>
              <a:latin typeface="+mn-lt"/>
              <a:ea typeface="+mn-ea"/>
              <a:cs typeface="+mn-cs"/>
            </a:endParaRPr>
          </a:p>
          <a:p>
            <a:endParaRPr lang="en-US" kern="1200" dirty="0" smtClean="0">
              <a:solidFill>
                <a:schemeClr val="tx1"/>
              </a:solidFill>
              <a:effectLst/>
              <a:latin typeface="+mn-lt"/>
              <a:ea typeface="+mn-ea"/>
              <a:cs typeface="+mn-cs"/>
            </a:endParaRPr>
          </a:p>
          <a:p>
            <a:r>
              <a:rPr lang="vi-VN" dirty="0" smtClean="0">
                <a:effectLst/>
                <a:sym typeface="+mn-ea"/>
              </a:rPr>
              <a:t>Sơ đồ cho thấy các thư viện máy khách liên lạc với Máy chủ thông qua mỗi lệnh Selenium để thực thi. Sau đó, máy chủ chuyển lệnh Selenium tới trình duyệt bằng các lệnh JavaScript Selenium-Core. Trình duyệt, sử dụng trình thông dịch JavaScript, thực thi lệnh Selenium. Điều này chạy hành động Selenese hoặc xác minh bạn đã chỉ định trong tập lệnh thử nghiệm của mình.</a:t>
            </a:r>
            <a:endParaRPr lang="en-US" kern="1200" dirty="0" smtClean="0">
              <a:solidFill>
                <a:schemeClr val="tx1"/>
              </a:solidFill>
              <a:effectLst/>
              <a:latin typeface="+mn-lt"/>
              <a:ea typeface="+mn-ea"/>
              <a:cs typeface="+mn-cs"/>
            </a:endParaRPr>
          </a:p>
          <a:p>
            <a:endParaRPr lang="en-US" dirty="0"/>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marR="0" indent="0" algn="l" defTabSz="914400" rtl="0" eaLnBrk="1" fontAlgn="auto" latinLnBrk="0" hangingPunct="1">
              <a:lnSpc>
                <a:spcPct val="100000"/>
              </a:lnSpc>
              <a:spcBef>
                <a:spcPts val="0"/>
              </a:spcBef>
              <a:spcAft>
                <a:spcPts val="0"/>
              </a:spcAft>
              <a:buClrTx/>
              <a:buSzTx/>
              <a:buFontTx/>
              <a:buNone/>
              <a:defRPr/>
            </a:pPr>
            <a:r>
              <a:rPr lang="en-US" dirty="0" smtClean="0">
                <a:effectLst/>
                <a:sym typeface="+mn-ea"/>
              </a:rPr>
              <a:t>Selenium Remote Control (RC)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phép</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viết</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bài</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UI </a:t>
            </a:r>
            <a:r>
              <a:rPr lang="en-US" dirty="0" err="1" smtClean="0">
                <a:effectLst/>
                <a:sym typeface="+mn-ea"/>
              </a:rPr>
              <a:t>ứng</a:t>
            </a:r>
            <a:r>
              <a:rPr lang="en-US" dirty="0" smtClean="0">
                <a:effectLst/>
                <a:sym typeface="+mn-ea"/>
              </a:rPr>
              <a:t> </a:t>
            </a:r>
            <a:r>
              <a:rPr lang="en-US" dirty="0" err="1" smtClean="0">
                <a:effectLst/>
                <a:sym typeface="+mn-ea"/>
              </a:rPr>
              <a:t>dụng</a:t>
            </a:r>
            <a:r>
              <a:rPr lang="en-US" dirty="0" smtClean="0">
                <a:effectLst/>
                <a:sym typeface="+mn-ea"/>
              </a:rPr>
              <a:t> web </a:t>
            </a:r>
            <a:r>
              <a:rPr lang="en-US" dirty="0" err="1" smtClean="0">
                <a:effectLst/>
                <a:sym typeface="+mn-ea"/>
              </a:rPr>
              <a:t>tự</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bằng</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nào</a:t>
            </a:r>
            <a:r>
              <a:rPr lang="en-US" dirty="0" smtClean="0">
                <a:effectLst/>
                <a:sym typeface="+mn-ea"/>
              </a:rPr>
              <a:t> </a:t>
            </a:r>
            <a:r>
              <a:rPr lang="en-US" dirty="0" err="1" smtClean="0">
                <a:effectLst/>
                <a:sym typeface="+mn-ea"/>
              </a:rPr>
              <a:t>đối</a:t>
            </a:r>
            <a:r>
              <a:rPr lang="en-US" dirty="0" smtClean="0">
                <a:effectLst/>
                <a:sym typeface="+mn-ea"/>
              </a:rPr>
              <a:t> </a:t>
            </a:r>
            <a:r>
              <a:rPr lang="en-US" dirty="0" err="1" smtClean="0">
                <a:effectLst/>
                <a:sym typeface="+mn-ea"/>
              </a:rPr>
              <a:t>với</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trang</a:t>
            </a:r>
            <a:r>
              <a:rPr lang="en-US" dirty="0" smtClean="0">
                <a:effectLst/>
                <a:sym typeface="+mn-ea"/>
              </a:rPr>
              <a:t> web HTTP </a:t>
            </a:r>
            <a:r>
              <a:rPr lang="en-US" dirty="0" err="1" smtClean="0">
                <a:effectLst/>
                <a:sym typeface="+mn-ea"/>
              </a:rPr>
              <a:t>nào</a:t>
            </a:r>
            <a:r>
              <a:rPr lang="en-US" dirty="0" smtClean="0">
                <a:effectLst/>
                <a:sym typeface="+mn-ea"/>
              </a:rPr>
              <a:t> </a:t>
            </a:r>
            <a:r>
              <a:rPr lang="en-US" dirty="0" err="1" smtClean="0">
                <a:effectLst/>
                <a:sym typeface="+mn-ea"/>
              </a:rPr>
              <a:t>bằng</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hỗ</a:t>
            </a:r>
            <a:r>
              <a:rPr lang="en-US" dirty="0" smtClean="0">
                <a:effectLst/>
                <a:sym typeface="+mn-ea"/>
              </a:rPr>
              <a:t> </a:t>
            </a:r>
            <a:r>
              <a:rPr lang="en-US" dirty="0" err="1" smtClean="0">
                <a:effectLst/>
                <a:sym typeface="+mn-ea"/>
              </a:rPr>
              <a:t>trợ</a:t>
            </a:r>
            <a:r>
              <a:rPr lang="en-US" dirty="0" smtClean="0">
                <a:effectLst/>
                <a:sym typeface="+mn-ea"/>
              </a:rPr>
              <a:t> JavaScript </a:t>
            </a:r>
            <a:r>
              <a:rPr lang="en-US" dirty="0" err="1" smtClean="0">
                <a:effectLst/>
                <a:sym typeface="+mn-ea"/>
              </a:rPr>
              <a:t>chính</a:t>
            </a:r>
            <a:r>
              <a:rPr lang="en-US" dirty="0" smtClean="0">
                <a:effectLst/>
                <a:sym typeface="+mn-ea"/>
              </a:rPr>
              <a:t> </a:t>
            </a:r>
            <a:r>
              <a:rPr lang="en-US" dirty="0" err="1" smtClean="0">
                <a:effectLst/>
                <a:sym typeface="+mn-ea"/>
              </a:rPr>
              <a:t>thống</a:t>
            </a:r>
            <a:r>
              <a:rPr lang="en-US" dirty="0" smtClean="0">
                <a:effectLst/>
                <a:sym typeface="+mn-ea"/>
              </a:rPr>
              <a:t> </a:t>
            </a:r>
            <a:r>
              <a:rPr lang="en-US" dirty="0" err="1" smtClean="0">
                <a:effectLst/>
                <a:sym typeface="+mn-ea"/>
              </a:rPr>
              <a:t>nào</a:t>
            </a:r>
            <a:r>
              <a:rPr lang="en-US" dirty="0" smtClean="0">
                <a:effectLst/>
                <a:sym typeface="+mn-ea"/>
              </a:rPr>
              <a:t>.</a:t>
            </a:r>
            <a:endParaRPr lang="en-US" kern="1200" dirty="0" smtClean="0">
              <a:solidFill>
                <a:schemeClr val="tx1"/>
              </a:solidFill>
              <a:effectLst/>
              <a:latin typeface="+mn-lt"/>
              <a:ea typeface="+mn-ea"/>
              <a:cs typeface="+mn-cs"/>
            </a:endParaRPr>
          </a:p>
          <a:p>
            <a:r>
              <a:rPr lang="en-US" dirty="0" smtClean="0">
                <a:effectLst/>
                <a:sym typeface="+mn-ea"/>
              </a:rPr>
              <a:t>Selenium RC </a:t>
            </a:r>
            <a:r>
              <a:rPr lang="en-US" dirty="0" err="1" smtClean="0">
                <a:effectLst/>
                <a:sym typeface="+mn-ea"/>
              </a:rPr>
              <a:t>có</a:t>
            </a:r>
            <a:r>
              <a:rPr lang="en-US" dirty="0" smtClean="0">
                <a:effectLst/>
                <a:sym typeface="+mn-ea"/>
              </a:rPr>
              <a:t> </a:t>
            </a:r>
            <a:r>
              <a:rPr lang="en-US" dirty="0" err="1" smtClean="0">
                <a:effectLst/>
                <a:sym typeface="+mn-ea"/>
              </a:rPr>
              <a:t>hai</a:t>
            </a:r>
            <a:r>
              <a:rPr lang="en-US" dirty="0" smtClean="0">
                <a:effectLst/>
                <a:sym typeface="+mn-ea"/>
              </a:rPr>
              <a:t> </a:t>
            </a:r>
            <a:r>
              <a:rPr lang="en-US" dirty="0" err="1" smtClean="0">
                <a:effectLst/>
                <a:sym typeface="+mn-ea"/>
              </a:rPr>
              <a:t>phần</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Một</a:t>
            </a:r>
            <a:r>
              <a:rPr lang="en-US" dirty="0" smtClean="0">
                <a:effectLst/>
                <a:sym typeface="+mn-ea"/>
              </a:rPr>
              <a:t> </a:t>
            </a:r>
            <a:r>
              <a:rPr lang="en-US" dirty="0" err="1" smtClean="0">
                <a:effectLst/>
                <a:sym typeface="+mn-ea"/>
              </a:rPr>
              <a:t>máy</a:t>
            </a:r>
            <a:r>
              <a:rPr lang="en-US" dirty="0" smtClean="0">
                <a:effectLst/>
                <a:sym typeface="+mn-ea"/>
              </a:rPr>
              <a:t> </a:t>
            </a:r>
            <a:r>
              <a:rPr lang="en-US" dirty="0" err="1" smtClean="0">
                <a:effectLst/>
                <a:sym typeface="+mn-ea"/>
              </a:rPr>
              <a:t>chủ</a:t>
            </a:r>
            <a:r>
              <a:rPr lang="en-US" dirty="0" smtClean="0">
                <a:effectLst/>
                <a:sym typeface="+mn-ea"/>
              </a:rPr>
              <a:t> </a:t>
            </a:r>
            <a:r>
              <a:rPr lang="en-US" dirty="0" err="1" smtClean="0">
                <a:effectLst/>
                <a:sym typeface="+mn-ea"/>
              </a:rPr>
              <a:t>tự</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khởi</a:t>
            </a:r>
            <a:r>
              <a:rPr lang="en-US" dirty="0" smtClean="0">
                <a:effectLst/>
                <a:sym typeface="+mn-ea"/>
              </a:rPr>
              <a:t> </a:t>
            </a:r>
            <a:r>
              <a:rPr lang="en-US" dirty="0" err="1" smtClean="0">
                <a:effectLst/>
                <a:sym typeface="+mn-ea"/>
              </a:rPr>
              <a:t>chạy</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giết</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hoạt</a:t>
            </a:r>
            <a:r>
              <a:rPr lang="en-US" dirty="0" smtClean="0">
                <a:effectLst/>
                <a:sym typeface="+mn-ea"/>
              </a:rPr>
              <a:t> </a:t>
            </a:r>
            <a:r>
              <a:rPr lang="en-US" dirty="0" err="1" smtClean="0">
                <a:effectLst/>
                <a:sym typeface="+mn-ea"/>
              </a:rPr>
              <a:t>động</a:t>
            </a:r>
            <a:r>
              <a:rPr lang="en-US" dirty="0" smtClean="0">
                <a:effectLst/>
                <a:sym typeface="+mn-ea"/>
              </a:rPr>
              <a:t> </a:t>
            </a:r>
            <a:r>
              <a:rPr lang="en-US" dirty="0" err="1" smtClean="0">
                <a:effectLst/>
                <a:sym typeface="+mn-ea"/>
              </a:rPr>
              <a:t>như</a:t>
            </a:r>
            <a:r>
              <a:rPr lang="en-US" dirty="0" smtClean="0">
                <a:effectLst/>
                <a:sym typeface="+mn-ea"/>
              </a:rPr>
              <a:t> </a:t>
            </a:r>
            <a:r>
              <a:rPr lang="en-US" dirty="0" err="1" smtClean="0">
                <a:effectLst/>
                <a:sym typeface="+mn-ea"/>
              </a:rPr>
              <a:t>một</a:t>
            </a:r>
            <a:r>
              <a:rPr lang="en-US" dirty="0" smtClean="0">
                <a:effectLst/>
                <a:sym typeface="+mn-ea"/>
              </a:rPr>
              <a:t> proxy HTTP </a:t>
            </a:r>
            <a:r>
              <a:rPr lang="en-US" dirty="0" err="1" smtClean="0">
                <a:effectLst/>
                <a:sym typeface="+mn-ea"/>
              </a:rPr>
              <a:t>cho</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yêu</a:t>
            </a:r>
            <a:r>
              <a:rPr lang="en-US" dirty="0" smtClean="0">
                <a:effectLst/>
                <a:sym typeface="+mn-ea"/>
              </a:rPr>
              <a:t> </a:t>
            </a:r>
            <a:r>
              <a:rPr lang="en-US" dirty="0" err="1" smtClean="0">
                <a:effectLst/>
                <a:sym typeface="+mn-ea"/>
              </a:rPr>
              <a:t>cầu</a:t>
            </a:r>
            <a:r>
              <a:rPr lang="en-US" dirty="0" smtClean="0">
                <a:effectLst/>
                <a:sym typeface="+mn-ea"/>
              </a:rPr>
              <a:t> web </a:t>
            </a:r>
            <a:r>
              <a:rPr lang="en-US" dirty="0" err="1" smtClean="0">
                <a:effectLst/>
                <a:sym typeface="+mn-ea"/>
              </a:rPr>
              <a:t>từ</a:t>
            </a:r>
            <a:r>
              <a:rPr lang="en-US" dirty="0" smtClean="0">
                <a:effectLst/>
                <a:sym typeface="+mn-ea"/>
              </a:rPr>
              <a:t> </a:t>
            </a:r>
            <a:r>
              <a:rPr lang="en-US" dirty="0" err="1" smtClean="0">
                <a:effectLst/>
                <a:sym typeface="+mn-ea"/>
              </a:rPr>
              <a:t>chúng</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Thư</a:t>
            </a:r>
            <a:r>
              <a:rPr lang="en-US" dirty="0" smtClean="0">
                <a:effectLst/>
                <a:sym typeface="+mn-ea"/>
              </a:rPr>
              <a:t> </a:t>
            </a:r>
            <a:r>
              <a:rPr lang="en-US" dirty="0" err="1" smtClean="0">
                <a:effectLst/>
                <a:sym typeface="+mn-ea"/>
              </a:rPr>
              <a:t>viện</a:t>
            </a:r>
            <a:r>
              <a:rPr lang="en-US" dirty="0" smtClean="0">
                <a:effectLst/>
                <a:sym typeface="+mn-ea"/>
              </a:rPr>
              <a:t> </a:t>
            </a:r>
            <a:r>
              <a:rPr lang="en-US" dirty="0" err="1" smtClean="0">
                <a:effectLst/>
                <a:sym typeface="+mn-ea"/>
              </a:rPr>
              <a:t>khách</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máy</a:t>
            </a:r>
            <a:r>
              <a:rPr lang="en-US" dirty="0" smtClean="0">
                <a:effectLst/>
                <a:sym typeface="+mn-ea"/>
              </a:rPr>
              <a:t> </a:t>
            </a:r>
            <a:r>
              <a:rPr lang="en-US" dirty="0" err="1" smtClean="0">
                <a:effectLst/>
                <a:sym typeface="+mn-ea"/>
              </a:rPr>
              <a:t>tính</a:t>
            </a:r>
            <a:r>
              <a:rPr lang="en-US" dirty="0" smtClean="0">
                <a:effectLst/>
                <a:sym typeface="+mn-ea"/>
              </a:rPr>
              <a:t> </a:t>
            </a:r>
            <a:r>
              <a:rPr lang="en-US" dirty="0" err="1" smtClean="0">
                <a:effectLst/>
                <a:sym typeface="+mn-ea"/>
              </a:rPr>
              <a:t>yêu</a:t>
            </a:r>
            <a:r>
              <a:rPr lang="en-US" dirty="0" smtClean="0">
                <a:effectLst/>
                <a:sym typeface="+mn-ea"/>
              </a:rPr>
              <a:t> </a:t>
            </a:r>
            <a:r>
              <a:rPr lang="en-US" dirty="0" err="1" smtClean="0">
                <a:effectLst/>
                <a:sym typeface="+mn-ea"/>
              </a:rPr>
              <a:t>thích</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bạn</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ControlSelenium</a:t>
            </a:r>
            <a:r>
              <a:rPr lang="en-US" dirty="0" smtClean="0">
                <a:effectLst/>
                <a:sym typeface="+mn-ea"/>
              </a:rPr>
              <a:t> Remote Control </a:t>
            </a:r>
            <a:r>
              <a:rPr lang="en-US" dirty="0" err="1" smtClean="0">
                <a:effectLst/>
                <a:sym typeface="+mn-ea"/>
              </a:rPr>
              <a:t>rất</a:t>
            </a:r>
            <a:r>
              <a:rPr lang="en-US" dirty="0" smtClean="0">
                <a:effectLst/>
                <a:sym typeface="+mn-ea"/>
              </a:rPr>
              <a:t> </a:t>
            </a:r>
            <a:r>
              <a:rPr lang="en-US" dirty="0" err="1" smtClean="0">
                <a:effectLst/>
                <a:sym typeface="+mn-ea"/>
              </a:rPr>
              <a:t>tốt</a:t>
            </a:r>
            <a:r>
              <a:rPr lang="en-US" dirty="0" smtClean="0">
                <a:effectLst/>
                <a:sym typeface="+mn-ea"/>
              </a:rPr>
              <a:t> </a:t>
            </a:r>
            <a:r>
              <a:rPr lang="en-US" dirty="0" err="1" smtClean="0">
                <a:effectLst/>
                <a:sym typeface="+mn-ea"/>
              </a:rPr>
              <a:t>để</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nghiệm</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giao</a:t>
            </a:r>
            <a:r>
              <a:rPr lang="en-US" dirty="0" smtClean="0">
                <a:effectLst/>
                <a:sym typeface="+mn-ea"/>
              </a:rPr>
              <a:t> </a:t>
            </a:r>
            <a:r>
              <a:rPr lang="en-US" dirty="0" err="1" smtClean="0">
                <a:effectLst/>
                <a:sym typeface="+mn-ea"/>
              </a:rPr>
              <a:t>diện</a:t>
            </a:r>
            <a:r>
              <a:rPr lang="en-US" dirty="0" smtClean="0">
                <a:effectLst/>
                <a:sym typeface="+mn-ea"/>
              </a:rPr>
              <a:t> </a:t>
            </a:r>
            <a:r>
              <a:rPr lang="en-US" dirty="0" err="1" smtClean="0">
                <a:effectLst/>
                <a:sym typeface="+mn-ea"/>
              </a:rPr>
              <a:t>người</a:t>
            </a:r>
            <a:r>
              <a:rPr lang="en-US" dirty="0" smtClean="0">
                <a:effectLst/>
                <a:sym typeface="+mn-ea"/>
              </a:rPr>
              <a:t> </a:t>
            </a:r>
            <a:r>
              <a:rPr lang="en-US" dirty="0" err="1" smtClean="0">
                <a:effectLst/>
                <a:sym typeface="+mn-ea"/>
              </a:rPr>
              <a:t>dùng</a:t>
            </a:r>
            <a:r>
              <a:rPr lang="en-US" dirty="0" smtClean="0">
                <a:effectLst/>
                <a:sym typeface="+mn-ea"/>
              </a:rPr>
              <a:t> web </a:t>
            </a:r>
            <a:r>
              <a:rPr lang="en-US" dirty="0" err="1" smtClean="0">
                <a:effectLst/>
                <a:sym typeface="+mn-ea"/>
              </a:rPr>
              <a:t>dựa</a:t>
            </a:r>
            <a:r>
              <a:rPr lang="en-US" dirty="0" smtClean="0">
                <a:effectLst/>
                <a:sym typeface="+mn-ea"/>
              </a:rPr>
              <a:t> </a:t>
            </a:r>
            <a:r>
              <a:rPr lang="en-US" dirty="0" err="1" smtClean="0">
                <a:effectLst/>
                <a:sym typeface="+mn-ea"/>
              </a:rPr>
              <a:t>trên</a:t>
            </a:r>
            <a:r>
              <a:rPr lang="en-US" dirty="0" smtClean="0">
                <a:effectLst/>
                <a:sym typeface="+mn-ea"/>
              </a:rPr>
              <a:t> AJAX </a:t>
            </a:r>
            <a:r>
              <a:rPr lang="en-US" dirty="0" err="1" smtClean="0">
                <a:effectLst/>
                <a:sym typeface="+mn-ea"/>
              </a:rPr>
              <a:t>phức</a:t>
            </a:r>
            <a:r>
              <a:rPr lang="en-US" dirty="0" smtClean="0">
                <a:effectLst/>
                <a:sym typeface="+mn-ea"/>
              </a:rPr>
              <a:t> </a:t>
            </a:r>
            <a:r>
              <a:rPr lang="en-US" dirty="0" err="1" smtClean="0">
                <a:effectLst/>
                <a:sym typeface="+mn-ea"/>
              </a:rPr>
              <a:t>tạp</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hệ</a:t>
            </a:r>
            <a:r>
              <a:rPr lang="en-US" dirty="0" smtClean="0">
                <a:effectLst/>
                <a:sym typeface="+mn-ea"/>
              </a:rPr>
              <a:t> </a:t>
            </a:r>
            <a:r>
              <a:rPr lang="en-US" dirty="0" err="1" smtClean="0">
                <a:effectLst/>
                <a:sym typeface="+mn-ea"/>
              </a:rPr>
              <a:t>thống</a:t>
            </a:r>
            <a:r>
              <a:rPr lang="en-US" dirty="0" smtClean="0">
                <a:effectLst/>
                <a:sym typeface="+mn-ea"/>
              </a:rPr>
              <a:t> </a:t>
            </a:r>
            <a:r>
              <a:rPr lang="en-US" dirty="0" err="1" smtClean="0">
                <a:effectLst/>
                <a:sym typeface="+mn-ea"/>
              </a:rPr>
              <a:t>Tích</a:t>
            </a:r>
            <a:r>
              <a:rPr lang="en-US" dirty="0" smtClean="0">
                <a:effectLst/>
                <a:sym typeface="+mn-ea"/>
              </a:rPr>
              <a:t> </a:t>
            </a:r>
            <a:r>
              <a:rPr lang="en-US" dirty="0" err="1" smtClean="0">
                <a:effectLst/>
                <a:sym typeface="+mn-ea"/>
              </a:rPr>
              <a:t>hợp</a:t>
            </a:r>
            <a:r>
              <a:rPr lang="en-US" dirty="0" smtClean="0">
                <a:effectLst/>
                <a:sym typeface="+mn-ea"/>
              </a:rPr>
              <a:t> </a:t>
            </a:r>
            <a:r>
              <a:rPr lang="en-US" dirty="0" err="1" smtClean="0">
                <a:effectLst/>
                <a:sym typeface="+mn-ea"/>
              </a:rPr>
              <a:t>liên</a:t>
            </a:r>
            <a:r>
              <a:rPr lang="en-US" dirty="0" smtClean="0">
                <a:effectLst/>
                <a:sym typeface="+mn-ea"/>
              </a:rPr>
              <a:t> </a:t>
            </a:r>
            <a:r>
              <a:rPr lang="en-US" dirty="0" err="1" smtClean="0">
                <a:effectLst/>
                <a:sym typeface="+mn-ea"/>
              </a:rPr>
              <a:t>tục</a:t>
            </a:r>
            <a:r>
              <a:rPr lang="en-US" dirty="0" smtClean="0">
                <a:effectLst/>
                <a:sym typeface="+mn-ea"/>
              </a:rPr>
              <a:t>. </a:t>
            </a:r>
            <a:r>
              <a:rPr lang="en-US" dirty="0" err="1" smtClean="0">
                <a:effectLst/>
                <a:sym typeface="+mn-ea"/>
              </a:rPr>
              <a:t>Nó</a:t>
            </a:r>
            <a:r>
              <a:rPr lang="en-US" dirty="0" smtClean="0">
                <a:effectLst/>
                <a:sym typeface="+mn-ea"/>
              </a:rPr>
              <a:t> </a:t>
            </a:r>
            <a:r>
              <a:rPr lang="en-US" dirty="0" err="1" smtClean="0">
                <a:effectLst/>
                <a:sym typeface="+mn-ea"/>
              </a:rPr>
              <a:t>cũng</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giải</a:t>
            </a:r>
            <a:r>
              <a:rPr lang="en-US" dirty="0" smtClean="0">
                <a:effectLst/>
                <a:sym typeface="+mn-ea"/>
              </a:rPr>
              <a:t> </a:t>
            </a:r>
            <a:r>
              <a:rPr lang="en-US" dirty="0" err="1" smtClean="0">
                <a:effectLst/>
                <a:sym typeface="+mn-ea"/>
              </a:rPr>
              <a:t>pháp</a:t>
            </a:r>
            <a:r>
              <a:rPr lang="en-US" dirty="0" smtClean="0">
                <a:effectLst/>
                <a:sym typeface="+mn-ea"/>
              </a:rPr>
              <a:t> </a:t>
            </a:r>
            <a:r>
              <a:rPr lang="en-US" dirty="0" err="1" smtClean="0">
                <a:effectLst/>
                <a:sym typeface="+mn-ea"/>
              </a:rPr>
              <a:t>lý</a:t>
            </a:r>
            <a:r>
              <a:rPr lang="en-US" dirty="0" smtClean="0">
                <a:effectLst/>
                <a:sym typeface="+mn-ea"/>
              </a:rPr>
              <a:t> </a:t>
            </a:r>
            <a:r>
              <a:rPr lang="en-US" dirty="0" err="1" smtClean="0">
                <a:effectLst/>
                <a:sym typeface="+mn-ea"/>
              </a:rPr>
              <a:t>tưởng</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người</a:t>
            </a:r>
            <a:r>
              <a:rPr lang="en-US" dirty="0" smtClean="0">
                <a:effectLst/>
                <a:sym typeface="+mn-ea"/>
              </a:rPr>
              <a:t> </a:t>
            </a:r>
            <a:r>
              <a:rPr lang="en-US" dirty="0" err="1" smtClean="0">
                <a:effectLst/>
                <a:sym typeface="+mn-ea"/>
              </a:rPr>
              <a:t>dùng</a:t>
            </a:r>
            <a:r>
              <a:rPr lang="en-US" dirty="0" smtClean="0">
                <a:effectLst/>
                <a:sym typeface="+mn-ea"/>
              </a:rPr>
              <a:t> Selenium IDE </a:t>
            </a:r>
            <a:r>
              <a:rPr lang="en-US" dirty="0" err="1" smtClean="0">
                <a:effectLst/>
                <a:sym typeface="+mn-ea"/>
              </a:rPr>
              <a:t>muốn</a:t>
            </a:r>
            <a:r>
              <a:rPr lang="en-US" dirty="0" smtClean="0">
                <a:effectLst/>
                <a:sym typeface="+mn-ea"/>
              </a:rPr>
              <a:t> </a:t>
            </a:r>
            <a:r>
              <a:rPr lang="en-US" dirty="0" err="1" smtClean="0">
                <a:effectLst/>
                <a:sym typeface="+mn-ea"/>
              </a:rPr>
              <a:t>viết</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bài</a:t>
            </a:r>
            <a:r>
              <a:rPr lang="en-US" dirty="0" smtClean="0">
                <a:effectLst/>
                <a:sym typeface="+mn-ea"/>
              </a:rPr>
              <a:t> </a:t>
            </a:r>
            <a:r>
              <a:rPr lang="en-US" dirty="0" err="1" smtClean="0">
                <a:effectLst/>
                <a:sym typeface="+mn-ea"/>
              </a:rPr>
              <a:t>kiểm</a:t>
            </a:r>
            <a:r>
              <a:rPr lang="en-US" dirty="0" smtClean="0">
                <a:effectLst/>
                <a:sym typeface="+mn-ea"/>
              </a:rPr>
              <a:t> </a:t>
            </a:r>
            <a:r>
              <a:rPr lang="en-US" dirty="0" err="1" smtClean="0">
                <a:effectLst/>
                <a:sym typeface="+mn-ea"/>
              </a:rPr>
              <a:t>tra</a:t>
            </a:r>
            <a:r>
              <a:rPr lang="en-US" dirty="0" smtClean="0">
                <a:effectLst/>
                <a:sym typeface="+mn-ea"/>
              </a:rPr>
              <a:t> </a:t>
            </a:r>
            <a:r>
              <a:rPr lang="en-US" dirty="0" err="1" smtClean="0">
                <a:effectLst/>
                <a:sym typeface="+mn-ea"/>
              </a:rPr>
              <a:t>bằng</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biểu</a:t>
            </a:r>
            <a:r>
              <a:rPr lang="en-US" dirty="0" smtClean="0">
                <a:effectLst/>
                <a:sym typeface="+mn-ea"/>
              </a:rPr>
              <a:t> </a:t>
            </a:r>
            <a:r>
              <a:rPr lang="en-US" dirty="0" err="1" smtClean="0">
                <a:effectLst/>
                <a:sym typeface="+mn-ea"/>
              </a:rPr>
              <a:t>cảm</a:t>
            </a:r>
            <a:r>
              <a:rPr lang="en-US" dirty="0" smtClean="0">
                <a:effectLst/>
                <a:sym typeface="+mn-ea"/>
              </a:rPr>
              <a:t> </a:t>
            </a:r>
            <a:r>
              <a:rPr lang="en-US" dirty="0" err="1" smtClean="0">
                <a:effectLst/>
                <a:sym typeface="+mn-ea"/>
              </a:rPr>
              <a:t>hơn</a:t>
            </a:r>
            <a:r>
              <a:rPr lang="en-US" dirty="0" smtClean="0">
                <a:effectLst/>
                <a:sym typeface="+mn-ea"/>
              </a:rPr>
              <a:t> </a:t>
            </a:r>
            <a:r>
              <a:rPr lang="en-US" dirty="0" err="1" smtClean="0">
                <a:effectLst/>
                <a:sym typeface="+mn-ea"/>
              </a:rPr>
              <a:t>định</a:t>
            </a:r>
            <a:r>
              <a:rPr lang="en-US" dirty="0" smtClean="0">
                <a:effectLst/>
                <a:sym typeface="+mn-ea"/>
              </a:rPr>
              <a:t> </a:t>
            </a:r>
            <a:r>
              <a:rPr lang="en-US" dirty="0" err="1" smtClean="0">
                <a:effectLst/>
                <a:sym typeface="+mn-ea"/>
              </a:rPr>
              <a:t>dạng</a:t>
            </a:r>
            <a:r>
              <a:rPr lang="en-US" dirty="0" smtClean="0">
                <a:effectLst/>
                <a:sym typeface="+mn-ea"/>
              </a:rPr>
              <a:t> </a:t>
            </a:r>
            <a:r>
              <a:rPr lang="en-US" dirty="0" err="1" smtClean="0">
                <a:effectLst/>
                <a:sym typeface="+mn-ea"/>
              </a:rPr>
              <a:t>bảng</a:t>
            </a:r>
            <a:r>
              <a:rPr lang="en-US" dirty="0" smtClean="0">
                <a:effectLst/>
                <a:sym typeface="+mn-ea"/>
              </a:rPr>
              <a:t> </a:t>
            </a:r>
            <a:r>
              <a:rPr lang="en-US" dirty="0" err="1" smtClean="0">
                <a:effectLst/>
                <a:sym typeface="+mn-ea"/>
              </a:rPr>
              <a:t>Selenese</a:t>
            </a:r>
            <a:r>
              <a:rPr lang="en-US" dirty="0" smtClean="0">
                <a:effectLst/>
                <a:sym typeface="+mn-ea"/>
              </a:rPr>
              <a:t> HTML.</a:t>
            </a:r>
            <a:endParaRPr lang="en-US" kern="1200" dirty="0" smtClean="0">
              <a:solidFill>
                <a:schemeClr val="tx1"/>
              </a:solidFill>
              <a:effectLst/>
              <a:latin typeface="+mn-lt"/>
              <a:ea typeface="+mn-ea"/>
              <a:cs typeface="+mn-cs"/>
            </a:endParaRPr>
          </a:p>
          <a:p>
            <a:endParaRPr lang="en-US" kern="1200" dirty="0" smtClean="0">
              <a:solidFill>
                <a:schemeClr val="tx1"/>
              </a:solidFill>
              <a:effectLst/>
              <a:latin typeface="+mn-lt"/>
              <a:ea typeface="+mn-ea"/>
              <a:cs typeface="+mn-cs"/>
            </a:endParaRPr>
          </a:p>
          <a:p>
            <a:r>
              <a:rPr lang="vi-VN" dirty="0" smtClean="0">
                <a:effectLst/>
                <a:sym typeface="+mn-ea"/>
              </a:rPr>
              <a:t>Sơ đồ cho thấy các thư viện máy khách liên lạc với Máy chủ thông qua mỗi lệnh Selenium để thực thi. Sau đó, máy chủ chuyển lệnh Selenium tới trình duyệt bằng các lệnh JavaScript Selenium-Core. Trình duyệt, sử dụng trình thông dịch JavaScript, thực thi lệnh Selenium. Điều này chạy hành động Selenese hoặc xác minh bạn đã chỉ định trong tập lệnh thử nghiệm của mình.</a:t>
            </a:r>
            <a:endParaRPr lang="en-US" kern="1200" dirty="0" smtClean="0">
              <a:solidFill>
                <a:schemeClr val="tx1"/>
              </a:solidFill>
              <a:effectLst/>
              <a:latin typeface="+mn-lt"/>
              <a:ea typeface="+mn-ea"/>
              <a:cs typeface="+mn-cs"/>
            </a:endParaRPr>
          </a:p>
          <a:p>
            <a:endParaRPr lang="en-US" dirty="0"/>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vi-VN" dirty="0" smtClean="0">
                <a:effectLst/>
                <a:sym typeface="+mn-ea"/>
              </a:rPr>
              <a:t>Trước tiên, bạn cần khởi chạy một ứng dụng riêng có tên Selenium Remote Control (RC) Server trước khi bạn có thể bắt đầu thử nghiệm</a:t>
            </a:r>
            <a:endParaRPr lang="vi-VN" kern="1200" dirty="0" smtClean="0">
              <a:solidFill>
                <a:schemeClr val="tx1"/>
              </a:solidFill>
              <a:effectLst/>
              <a:latin typeface="+mn-lt"/>
              <a:ea typeface="+mn-ea"/>
              <a:cs typeface="+mn-cs"/>
            </a:endParaRPr>
          </a:p>
          <a:p>
            <a:r>
              <a:rPr lang="vi-VN" dirty="0" smtClean="0">
                <a:effectLst/>
                <a:sym typeface="+mn-ea"/>
              </a:rPr>
              <a:t>Máy chủ RC Selenium hoạt động như một "người trung gian" giữa các lệnh Selenium và trình duyệt của bạn</a:t>
            </a:r>
            <a:endParaRPr lang="vi-VN" kern="1200" dirty="0" smtClean="0">
              <a:solidFill>
                <a:schemeClr val="tx1"/>
              </a:solidFill>
              <a:effectLst/>
              <a:latin typeface="+mn-lt"/>
              <a:ea typeface="+mn-ea"/>
              <a:cs typeface="+mn-cs"/>
            </a:endParaRPr>
          </a:p>
          <a:p>
            <a:r>
              <a:rPr lang="vi-VN" dirty="0" smtClean="0">
                <a:effectLst/>
                <a:sym typeface="+mn-ea"/>
              </a:rPr>
              <a:t>Khi bạn bắt đầu thử nghiệm, Selenium RC Server "tiêm" một chương trình Javascript có tên Selenium Core vào trình duyệt.</a:t>
            </a:r>
            <a:endParaRPr lang="vi-VN" kern="1200" dirty="0" smtClean="0">
              <a:solidFill>
                <a:schemeClr val="tx1"/>
              </a:solidFill>
              <a:effectLst/>
              <a:latin typeface="+mn-lt"/>
              <a:ea typeface="+mn-ea"/>
              <a:cs typeface="+mn-cs"/>
            </a:endParaRPr>
          </a:p>
          <a:p>
            <a:r>
              <a:rPr lang="vi-VN" dirty="0" smtClean="0">
                <a:effectLst/>
                <a:sym typeface="+mn-ea"/>
              </a:rPr>
              <a:t>Sau khi được tiêm, Selenium Core sẽ bắt đầu nhận các hướng dẫn được chuyển tiếp bởi Máy chủ RC từ chương trình thử nghiệm của bạn.</a:t>
            </a:r>
            <a:endParaRPr lang="vi-VN" kern="1200" dirty="0" smtClean="0">
              <a:solidFill>
                <a:schemeClr val="tx1"/>
              </a:solidFill>
              <a:effectLst/>
              <a:latin typeface="+mn-lt"/>
              <a:ea typeface="+mn-ea"/>
              <a:cs typeface="+mn-cs"/>
            </a:endParaRPr>
          </a:p>
          <a:p>
            <a:r>
              <a:rPr lang="vi-VN" dirty="0" smtClean="0">
                <a:effectLst/>
                <a:sym typeface="+mn-ea"/>
              </a:rPr>
              <a:t>Khi các hướng dẫn được nhận, Selenium Core sẽ thực thi chúng dưới dạng các lệnh Javascript.</a:t>
            </a:r>
            <a:endParaRPr lang="vi-VN" kern="1200" dirty="0" smtClean="0">
              <a:solidFill>
                <a:schemeClr val="tx1"/>
              </a:solidFill>
              <a:effectLst/>
              <a:latin typeface="+mn-lt"/>
              <a:ea typeface="+mn-ea"/>
              <a:cs typeface="+mn-cs"/>
            </a:endParaRPr>
          </a:p>
          <a:p>
            <a:r>
              <a:rPr lang="vi-VN" dirty="0" smtClean="0">
                <a:effectLst/>
                <a:sym typeface="+mn-ea"/>
              </a:rPr>
              <a:t>Trình duyệt sẽ tuân theo hướng dẫn của Selenium Core và sẽ chuyển tiếp phản hồi của nó tới RC Server.</a:t>
            </a:r>
            <a:endParaRPr lang="vi-VN" kern="1200" dirty="0" smtClean="0">
              <a:solidFill>
                <a:schemeClr val="tx1"/>
              </a:solidFill>
              <a:effectLst/>
              <a:latin typeface="+mn-lt"/>
              <a:ea typeface="+mn-ea"/>
              <a:cs typeface="+mn-cs"/>
            </a:endParaRPr>
          </a:p>
          <a:p>
            <a:r>
              <a:rPr lang="vi-VN" dirty="0" smtClean="0">
                <a:effectLst/>
                <a:sym typeface="+mn-ea"/>
              </a:rPr>
              <a:t>Máy chủ RC sẽ nhận được phản hồi của trình duyệt và sau đó hiển thị kết quả cho bạn.</a:t>
            </a:r>
            <a:endParaRPr lang="vi-VN" kern="1200" dirty="0" smtClean="0">
              <a:solidFill>
                <a:schemeClr val="tx1"/>
              </a:solidFill>
              <a:effectLst/>
              <a:latin typeface="+mn-lt"/>
              <a:ea typeface="+mn-ea"/>
              <a:cs typeface="+mn-cs"/>
            </a:endParaRPr>
          </a:p>
          <a:p>
            <a:r>
              <a:rPr lang="vi-VN" dirty="0" smtClean="0">
                <a:effectLst/>
                <a:sym typeface="+mn-ea"/>
              </a:rPr>
              <a:t>RC Server sẽ lấy hướng dẫn tiếp theo từ tập lệnh thử nghiệm của bạn để lặp lại toàn bộ chu trình.</a:t>
            </a:r>
            <a:endParaRPr lang="en-US" dirty="0"/>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smtClean="0">
                <a:effectLst/>
                <a:sym typeface="+mn-ea"/>
              </a:rPr>
              <a:t>Selenium </a:t>
            </a:r>
            <a:r>
              <a:rPr lang="en-US" dirty="0" err="1" smtClean="0">
                <a:effectLst/>
                <a:sym typeface="+mn-ea"/>
              </a:rPr>
              <a:t>WebSearch</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những</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a:t>
            </a:r>
            <a:r>
              <a:rPr lang="en-US" dirty="0" err="1" smtClean="0">
                <a:effectLst/>
                <a:sym typeface="+mn-ea"/>
              </a:rPr>
              <a:t>mạnh</a:t>
            </a:r>
            <a:r>
              <a:rPr lang="en-US" dirty="0" smtClean="0">
                <a:effectLst/>
                <a:sym typeface="+mn-ea"/>
              </a:rPr>
              <a:t> </a:t>
            </a:r>
            <a:r>
              <a:rPr lang="en-US" dirty="0" err="1" smtClean="0">
                <a:effectLst/>
                <a:sym typeface="+mn-ea"/>
              </a:rPr>
              <a:t>mẽ</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phổ</a:t>
            </a:r>
            <a:r>
              <a:rPr lang="en-US" dirty="0" smtClean="0">
                <a:effectLst/>
                <a:sym typeface="+mn-ea"/>
              </a:rPr>
              <a:t> </a:t>
            </a:r>
            <a:r>
              <a:rPr lang="en-US" dirty="0" err="1" smtClean="0">
                <a:effectLst/>
                <a:sym typeface="+mn-ea"/>
              </a:rPr>
              <a:t>biến</a:t>
            </a:r>
            <a:r>
              <a:rPr lang="en-US" dirty="0" smtClean="0">
                <a:effectLst/>
                <a:sym typeface="+mn-ea"/>
              </a:rPr>
              <a:t> </a:t>
            </a:r>
            <a:r>
              <a:rPr lang="en-US" dirty="0" err="1" smtClean="0">
                <a:effectLst/>
                <a:sym typeface="+mn-ea"/>
              </a:rPr>
              <a:t>nhất</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bộ</a:t>
            </a:r>
            <a:r>
              <a:rPr lang="en-US" dirty="0" smtClean="0">
                <a:effectLst/>
                <a:sym typeface="+mn-ea"/>
              </a:rPr>
              <a:t> </a:t>
            </a:r>
            <a:r>
              <a:rPr lang="en-US" dirty="0" err="1" smtClean="0">
                <a:effectLst/>
                <a:sym typeface="+mn-ea"/>
              </a:rPr>
              <a:t>công</a:t>
            </a:r>
            <a:r>
              <a:rPr lang="en-US" dirty="0" smtClean="0">
                <a:effectLst/>
                <a:sym typeface="+mn-ea"/>
              </a:rPr>
              <a:t> </a:t>
            </a:r>
            <a:r>
              <a:rPr lang="en-US" dirty="0" err="1" smtClean="0">
                <a:effectLst/>
                <a:sym typeface="+mn-ea"/>
              </a:rPr>
              <a:t>cụ</a:t>
            </a:r>
            <a:r>
              <a:rPr lang="en-US" dirty="0" smtClean="0">
                <a:effectLst/>
                <a:sym typeface="+mn-ea"/>
              </a:rPr>
              <a:t> Selenium.</a:t>
            </a:r>
            <a:endParaRPr lang="en-US" kern="1200" dirty="0" smtClean="0">
              <a:solidFill>
                <a:schemeClr val="tx1"/>
              </a:solidFill>
              <a:effectLst/>
              <a:latin typeface="+mn-lt"/>
              <a:ea typeface="+mn-ea"/>
              <a:cs typeface="+mn-cs"/>
            </a:endParaRPr>
          </a:p>
          <a:p>
            <a:r>
              <a:rPr lang="en-US" dirty="0" smtClean="0">
                <a:effectLst/>
                <a:sym typeface="+mn-ea"/>
              </a:rPr>
              <a:t>Selenium </a:t>
            </a:r>
            <a:r>
              <a:rPr lang="en-US" dirty="0" err="1" smtClean="0">
                <a:effectLst/>
                <a:sym typeface="+mn-ea"/>
              </a:rPr>
              <a:t>WebSearch</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khiển</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 </a:t>
            </a:r>
            <a:r>
              <a:rPr lang="en-US" dirty="0" err="1" smtClean="0">
                <a:effectLst/>
                <a:sym typeface="+mn-ea"/>
              </a:rPr>
              <a:t>đó</a:t>
            </a:r>
            <a:r>
              <a:rPr lang="en-US" dirty="0" smtClean="0">
                <a:effectLst/>
                <a:sym typeface="+mn-ea"/>
              </a:rPr>
              <a:t> </a:t>
            </a:r>
            <a:r>
              <a:rPr lang="en-US" dirty="0" err="1" smtClean="0">
                <a:effectLst/>
                <a:sym typeface="+mn-ea"/>
              </a:rPr>
              <a:t>là</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khung</a:t>
            </a:r>
            <a:r>
              <a:rPr lang="en-US" dirty="0" smtClean="0">
                <a:effectLst/>
                <a:sym typeface="+mn-ea"/>
              </a:rPr>
              <a:t> </a:t>
            </a:r>
            <a:r>
              <a:rPr lang="en-US" dirty="0" err="1" smtClean="0">
                <a:effectLst/>
                <a:sym typeface="+mn-ea"/>
              </a:rPr>
              <a:t>cho</a:t>
            </a:r>
            <a:r>
              <a:rPr lang="en-US" dirty="0" smtClean="0">
                <a:effectLst/>
                <a:sym typeface="+mn-ea"/>
              </a:rPr>
              <a:t> </a:t>
            </a:r>
            <a:r>
              <a:rPr lang="en-US" dirty="0" err="1" smtClean="0">
                <a:effectLst/>
                <a:sym typeface="+mn-ea"/>
              </a:rPr>
              <a:t>phép</a:t>
            </a:r>
            <a:r>
              <a:rPr lang="en-US" dirty="0" smtClean="0">
                <a:effectLst/>
                <a:sym typeface="+mn-ea"/>
              </a:rPr>
              <a:t> </a:t>
            </a:r>
            <a:r>
              <a:rPr lang="en-US" dirty="0" err="1" smtClean="0">
                <a:effectLst/>
                <a:sym typeface="+mn-ea"/>
              </a:rPr>
              <a:t>bạn</a:t>
            </a:r>
            <a:r>
              <a:rPr lang="en-US" dirty="0" smtClean="0">
                <a:effectLst/>
                <a:sym typeface="+mn-ea"/>
              </a:rPr>
              <a:t> </a:t>
            </a:r>
            <a:r>
              <a:rPr lang="en-US" dirty="0" err="1" smtClean="0">
                <a:effectLst/>
                <a:sym typeface="+mn-ea"/>
              </a:rPr>
              <a:t>thiết</a:t>
            </a:r>
            <a:r>
              <a:rPr lang="en-US" dirty="0" smtClean="0">
                <a:effectLst/>
                <a:sym typeface="+mn-ea"/>
              </a:rPr>
              <a:t> </a:t>
            </a:r>
            <a:r>
              <a:rPr lang="en-US" dirty="0" err="1" smtClean="0">
                <a:effectLst/>
                <a:sym typeface="+mn-ea"/>
              </a:rPr>
              <a:t>kế</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chương</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khiển</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duyệt</a:t>
            </a:r>
            <a:r>
              <a:rPr lang="en-US" dirty="0" smtClean="0">
                <a:effectLst/>
                <a:sym typeface="+mn-ea"/>
              </a:rPr>
              <a:t>.</a:t>
            </a:r>
            <a:endParaRPr lang="en-US" kern="1200" dirty="0" smtClean="0">
              <a:solidFill>
                <a:schemeClr val="tx1"/>
              </a:solidFill>
              <a:effectLst/>
              <a:latin typeface="+mn-lt"/>
              <a:ea typeface="+mn-ea"/>
              <a:cs typeface="+mn-cs"/>
            </a:endParaRPr>
          </a:p>
          <a:p>
            <a:r>
              <a:rPr lang="en-US" dirty="0" err="1" smtClean="0">
                <a:effectLst/>
                <a:sym typeface="+mn-ea"/>
              </a:rPr>
              <a:t>Các</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hỗ</a:t>
            </a:r>
            <a:r>
              <a:rPr lang="en-US" dirty="0" smtClean="0">
                <a:effectLst/>
                <a:sym typeface="+mn-ea"/>
              </a:rPr>
              <a:t> </a:t>
            </a:r>
            <a:r>
              <a:rPr lang="en-US" dirty="0" err="1" smtClean="0">
                <a:effectLst/>
                <a:sym typeface="+mn-ea"/>
              </a:rPr>
              <a:t>trợ</a:t>
            </a:r>
            <a:r>
              <a:rPr lang="en-US" dirty="0" smtClean="0">
                <a:effectLst/>
                <a:sym typeface="+mn-ea"/>
              </a:rPr>
              <a:t> </a:t>
            </a:r>
            <a:r>
              <a:rPr lang="en-US" dirty="0" err="1" smtClean="0">
                <a:effectLst/>
                <a:sym typeface="+mn-ea"/>
              </a:rPr>
              <a:t>bởi</a:t>
            </a:r>
            <a:r>
              <a:rPr lang="en-US" dirty="0" smtClean="0">
                <a:effectLst/>
                <a:sym typeface="+mn-ea"/>
              </a:rPr>
              <a:t> Selenium </a:t>
            </a:r>
            <a:r>
              <a:rPr lang="en-US" dirty="0" err="1" smtClean="0">
                <a:effectLst/>
                <a:sym typeface="+mn-ea"/>
              </a:rPr>
              <a:t>WebSearch</a:t>
            </a:r>
            <a:r>
              <a:rPr lang="en-US" dirty="0" smtClean="0">
                <a:effectLst/>
                <a:sym typeface="+mn-ea"/>
              </a:rPr>
              <a:t> </a:t>
            </a:r>
            <a:r>
              <a:rPr lang="en-US" dirty="0" err="1" smtClean="0">
                <a:effectLst/>
                <a:sym typeface="+mn-ea"/>
              </a:rPr>
              <a:t>là</a:t>
            </a:r>
            <a:r>
              <a:rPr lang="en-US" dirty="0" smtClean="0">
                <a:effectLst/>
                <a:sym typeface="+mn-ea"/>
              </a:rPr>
              <a:t>: Java, C #, PHP, Pearl, Ruby, Python</a:t>
            </a:r>
            <a:endParaRPr lang="en-US" kern="1200" dirty="0" smtClean="0">
              <a:solidFill>
                <a:schemeClr val="tx1"/>
              </a:solidFill>
              <a:effectLst/>
              <a:latin typeface="+mn-lt"/>
              <a:ea typeface="+mn-ea"/>
              <a:cs typeface="+mn-cs"/>
            </a:endParaRPr>
          </a:p>
          <a:p>
            <a:r>
              <a:rPr lang="en-US" dirty="0" err="1" smtClean="0">
                <a:effectLst/>
                <a:sym typeface="+mn-ea"/>
              </a:rPr>
              <a:t>Vì</a:t>
            </a:r>
            <a:r>
              <a:rPr lang="en-US" dirty="0" smtClean="0">
                <a:effectLst/>
                <a:sym typeface="+mn-ea"/>
              </a:rPr>
              <a:t> </a:t>
            </a:r>
            <a:r>
              <a:rPr lang="en-US" dirty="0" err="1" smtClean="0">
                <a:effectLst/>
                <a:sym typeface="+mn-ea"/>
              </a:rPr>
              <a:t>vậy</a:t>
            </a:r>
            <a:r>
              <a:rPr lang="en-US" dirty="0" smtClean="0">
                <a:effectLst/>
                <a:sym typeface="+mn-ea"/>
              </a:rPr>
              <a:t>, </a:t>
            </a:r>
            <a:r>
              <a:rPr lang="en-US" dirty="0" err="1" smtClean="0">
                <a:effectLst/>
                <a:sym typeface="+mn-ea"/>
              </a:rPr>
              <a:t>người</a:t>
            </a:r>
            <a:r>
              <a:rPr lang="en-US" dirty="0" smtClean="0">
                <a:effectLst/>
                <a:sym typeface="+mn-ea"/>
              </a:rPr>
              <a:t> </a:t>
            </a:r>
            <a:r>
              <a:rPr lang="en-US" dirty="0" err="1" smtClean="0">
                <a:effectLst/>
                <a:sym typeface="+mn-ea"/>
              </a:rPr>
              <a:t>dùng</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thể</a:t>
            </a:r>
            <a:r>
              <a:rPr lang="en-US" dirty="0" smtClean="0">
                <a:effectLst/>
                <a:sym typeface="+mn-ea"/>
              </a:rPr>
              <a:t> </a:t>
            </a:r>
            <a:r>
              <a:rPr lang="en-US" dirty="0" err="1" smtClean="0">
                <a:effectLst/>
                <a:sym typeface="+mn-ea"/>
              </a:rPr>
              <a:t>chọn</a:t>
            </a:r>
            <a:r>
              <a:rPr lang="en-US" dirty="0" smtClean="0">
                <a:effectLst/>
                <a:sym typeface="+mn-ea"/>
              </a:rPr>
              <a:t> </a:t>
            </a:r>
            <a:r>
              <a:rPr lang="en-US" dirty="0" err="1" smtClean="0">
                <a:effectLst/>
                <a:sym typeface="+mn-ea"/>
              </a:rPr>
              <a:t>bất</a:t>
            </a:r>
            <a:r>
              <a:rPr lang="en-US" dirty="0" smtClean="0">
                <a:effectLst/>
                <a:sym typeface="+mn-ea"/>
              </a:rPr>
              <a:t> </a:t>
            </a:r>
            <a:r>
              <a:rPr lang="en-US" dirty="0" err="1" smtClean="0">
                <a:effectLst/>
                <a:sym typeface="+mn-ea"/>
              </a:rPr>
              <a:t>kỳ</a:t>
            </a:r>
            <a:r>
              <a:rPr lang="en-US" dirty="0" smtClean="0">
                <a:effectLst/>
                <a:sym typeface="+mn-ea"/>
              </a:rPr>
              <a:t> </a:t>
            </a:r>
            <a:r>
              <a:rPr lang="en-US" dirty="0" err="1" smtClean="0">
                <a:effectLst/>
                <a:sym typeface="+mn-ea"/>
              </a:rPr>
              <a:t>một</a:t>
            </a:r>
            <a:r>
              <a:rPr lang="en-US" dirty="0" smtClean="0">
                <a:effectLst/>
                <a:sym typeface="+mn-ea"/>
              </a:rPr>
              <a:t> </a:t>
            </a:r>
            <a:r>
              <a:rPr lang="en-US" dirty="0" err="1" smtClean="0">
                <a:effectLst/>
                <a:sym typeface="+mn-ea"/>
              </a:rPr>
              <a:t>trong</a:t>
            </a:r>
            <a:r>
              <a:rPr lang="en-US" dirty="0" smtClean="0">
                <a:effectLst/>
                <a:sym typeface="+mn-ea"/>
              </a:rPr>
              <a:t> </a:t>
            </a:r>
            <a:r>
              <a:rPr lang="en-US" dirty="0" err="1" smtClean="0">
                <a:effectLst/>
                <a:sym typeface="+mn-ea"/>
              </a:rPr>
              <a:t>những</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lập</a:t>
            </a:r>
            <a:r>
              <a:rPr lang="en-US" dirty="0" smtClean="0">
                <a:effectLst/>
                <a:sym typeface="+mn-ea"/>
              </a:rPr>
              <a:t> </a:t>
            </a:r>
            <a:r>
              <a:rPr lang="en-US" dirty="0" err="1" smtClean="0">
                <a:effectLst/>
                <a:sym typeface="+mn-ea"/>
              </a:rPr>
              <a:t>trình</a:t>
            </a:r>
            <a:r>
              <a:rPr lang="en-US" dirty="0" smtClean="0">
                <a:effectLst/>
                <a:sym typeface="+mn-ea"/>
              </a:rPr>
              <a:t> (</a:t>
            </a:r>
            <a:r>
              <a:rPr lang="en-US" dirty="0" err="1" smtClean="0">
                <a:effectLst/>
                <a:sym typeface="+mn-ea"/>
              </a:rPr>
              <a:t>với</a:t>
            </a:r>
            <a:r>
              <a:rPr lang="en-US" dirty="0" smtClean="0">
                <a:effectLst/>
                <a:sym typeface="+mn-ea"/>
              </a:rPr>
              <a:t> </a:t>
            </a:r>
            <a:r>
              <a:rPr lang="en-US" dirty="0" err="1" smtClean="0">
                <a:effectLst/>
                <a:sym typeface="+mn-ea"/>
              </a:rPr>
              <a:t>điều</a:t>
            </a:r>
            <a:r>
              <a:rPr lang="en-US" dirty="0" smtClean="0">
                <a:effectLst/>
                <a:sym typeface="+mn-ea"/>
              </a:rPr>
              <a:t> </a:t>
            </a:r>
            <a:r>
              <a:rPr lang="en-US" dirty="0" err="1" smtClean="0">
                <a:effectLst/>
                <a:sym typeface="+mn-ea"/>
              </a:rPr>
              <a:t>kiện</a:t>
            </a:r>
            <a:r>
              <a:rPr lang="en-US" dirty="0" smtClean="0">
                <a:effectLst/>
                <a:sym typeface="+mn-ea"/>
              </a:rPr>
              <a:t> </a:t>
            </a:r>
            <a:r>
              <a:rPr lang="en-US" dirty="0" err="1" smtClean="0">
                <a:effectLst/>
                <a:sym typeface="+mn-ea"/>
              </a:rPr>
              <a:t>ngôn</a:t>
            </a:r>
            <a:r>
              <a:rPr lang="en-US" dirty="0" smtClean="0">
                <a:effectLst/>
                <a:sym typeface="+mn-ea"/>
              </a:rPr>
              <a:t> </a:t>
            </a:r>
            <a:r>
              <a:rPr lang="en-US" dirty="0" err="1" smtClean="0">
                <a:effectLst/>
                <a:sym typeface="+mn-ea"/>
              </a:rPr>
              <a:t>ngữ</a:t>
            </a:r>
            <a:r>
              <a:rPr lang="en-US" dirty="0" smtClean="0">
                <a:effectLst/>
                <a:sym typeface="+mn-ea"/>
              </a:rPr>
              <a:t> </a:t>
            </a:r>
            <a:r>
              <a:rPr lang="en-US" dirty="0" err="1" smtClean="0">
                <a:effectLst/>
                <a:sym typeface="+mn-ea"/>
              </a:rPr>
              <a:t>được</a:t>
            </a:r>
            <a:r>
              <a:rPr lang="en-US" dirty="0" smtClean="0">
                <a:effectLst/>
                <a:sym typeface="+mn-ea"/>
              </a:rPr>
              <a:t> </a:t>
            </a:r>
            <a:r>
              <a:rPr lang="en-US" dirty="0" err="1" smtClean="0">
                <a:effectLst/>
                <a:sym typeface="+mn-ea"/>
              </a:rPr>
              <a:t>hỗ</a:t>
            </a:r>
            <a:r>
              <a:rPr lang="en-US" dirty="0" smtClean="0">
                <a:effectLst/>
                <a:sym typeface="+mn-ea"/>
              </a:rPr>
              <a:t> </a:t>
            </a:r>
            <a:r>
              <a:rPr lang="en-US" dirty="0" err="1" smtClean="0">
                <a:effectLst/>
                <a:sym typeface="+mn-ea"/>
              </a:rPr>
              <a:t>trợ</a:t>
            </a:r>
            <a:r>
              <a:rPr lang="en-US" dirty="0" smtClean="0">
                <a:effectLst/>
                <a:sym typeface="+mn-ea"/>
              </a:rPr>
              <a:t> </a:t>
            </a:r>
            <a:r>
              <a:rPr lang="en-US" dirty="0" err="1" smtClean="0">
                <a:effectLst/>
                <a:sym typeface="+mn-ea"/>
              </a:rPr>
              <a:t>bởi</a:t>
            </a:r>
            <a:r>
              <a:rPr lang="en-US" dirty="0" smtClean="0">
                <a:effectLst/>
                <a:sym typeface="+mn-ea"/>
              </a:rPr>
              <a:t> </a:t>
            </a:r>
            <a:r>
              <a:rPr lang="en-US" dirty="0" err="1" smtClean="0">
                <a:effectLst/>
                <a:sym typeface="+mn-ea"/>
              </a:rPr>
              <a:t>Webdo</a:t>
            </a:r>
            <a:r>
              <a:rPr lang="en-US" dirty="0" smtClean="0">
                <a:effectLst/>
                <a:sym typeface="+mn-ea"/>
              </a:rPr>
              <a:t>) </a:t>
            </a:r>
            <a:r>
              <a:rPr lang="en-US" dirty="0" err="1" smtClean="0">
                <a:effectLst/>
                <a:sym typeface="+mn-ea"/>
              </a:rPr>
              <a:t>dựa</a:t>
            </a:r>
            <a:r>
              <a:rPr lang="en-US" dirty="0" smtClean="0">
                <a:effectLst/>
                <a:sym typeface="+mn-ea"/>
              </a:rPr>
              <a:t> </a:t>
            </a:r>
            <a:r>
              <a:rPr lang="en-US" dirty="0" err="1" smtClean="0">
                <a:effectLst/>
                <a:sym typeface="+mn-ea"/>
              </a:rPr>
              <a:t>trên</a:t>
            </a:r>
            <a:r>
              <a:rPr lang="en-US" dirty="0" smtClean="0">
                <a:effectLst/>
                <a:sym typeface="+mn-ea"/>
              </a:rPr>
              <a:t> </a:t>
            </a:r>
            <a:r>
              <a:rPr lang="en-US" dirty="0" err="1" smtClean="0">
                <a:effectLst/>
                <a:sym typeface="+mn-ea"/>
              </a:rPr>
              <a:t>năng</a:t>
            </a:r>
            <a:r>
              <a:rPr lang="en-US" dirty="0" smtClean="0">
                <a:effectLst/>
                <a:sym typeface="+mn-ea"/>
              </a:rPr>
              <a:t> </a:t>
            </a:r>
            <a:r>
              <a:rPr lang="en-US" dirty="0" err="1" smtClean="0">
                <a:effectLst/>
                <a:sym typeface="+mn-ea"/>
              </a:rPr>
              <a:t>lực</a:t>
            </a:r>
            <a:r>
              <a:rPr lang="en-US" dirty="0" smtClean="0">
                <a:effectLst/>
                <a:sym typeface="+mn-ea"/>
              </a:rPr>
              <a:t> </a:t>
            </a:r>
            <a:r>
              <a:rPr lang="en-US" dirty="0" err="1" smtClean="0">
                <a:effectLst/>
                <a:sym typeface="+mn-ea"/>
              </a:rPr>
              <a:t>của</a:t>
            </a:r>
            <a:r>
              <a:rPr lang="en-US" dirty="0" smtClean="0">
                <a:effectLst/>
                <a:sym typeface="+mn-ea"/>
              </a:rPr>
              <a:t> </a:t>
            </a:r>
            <a:r>
              <a:rPr lang="en-US" dirty="0" err="1" smtClean="0">
                <a:effectLst/>
                <a:sym typeface="+mn-ea"/>
              </a:rPr>
              <a:t>họ</a:t>
            </a:r>
            <a:r>
              <a:rPr lang="en-US" dirty="0" smtClean="0">
                <a:effectLst/>
                <a:sym typeface="+mn-ea"/>
              </a:rPr>
              <a:t> </a:t>
            </a:r>
            <a:r>
              <a:rPr lang="en-US" dirty="0" err="1" smtClean="0">
                <a:effectLst/>
                <a:sym typeface="+mn-ea"/>
              </a:rPr>
              <a:t>và</a:t>
            </a:r>
            <a:r>
              <a:rPr lang="en-US" dirty="0" smtClean="0">
                <a:effectLst/>
                <a:sym typeface="+mn-ea"/>
              </a:rPr>
              <a:t> </a:t>
            </a:r>
            <a:r>
              <a:rPr lang="en-US" dirty="0" err="1" smtClean="0">
                <a:effectLst/>
                <a:sym typeface="+mn-ea"/>
              </a:rPr>
              <a:t>có</a:t>
            </a:r>
            <a:r>
              <a:rPr lang="en-US" dirty="0" smtClean="0">
                <a:effectLst/>
                <a:sym typeface="+mn-ea"/>
              </a:rPr>
              <a:t> </a:t>
            </a:r>
            <a:r>
              <a:rPr lang="en-US" dirty="0" err="1" smtClean="0">
                <a:effectLst/>
                <a:sym typeface="+mn-ea"/>
              </a:rPr>
              <a:t>thể</a:t>
            </a:r>
            <a:r>
              <a:rPr lang="en-US" dirty="0" smtClean="0">
                <a:effectLst/>
                <a:sym typeface="+mn-ea"/>
              </a:rPr>
              <a:t> </a:t>
            </a:r>
            <a:r>
              <a:rPr lang="en-US" dirty="0" err="1" smtClean="0">
                <a:effectLst/>
                <a:sym typeface="+mn-ea"/>
              </a:rPr>
              <a:t>bắt</a:t>
            </a:r>
            <a:r>
              <a:rPr lang="en-US" dirty="0" smtClean="0">
                <a:effectLst/>
                <a:sym typeface="+mn-ea"/>
              </a:rPr>
              <a:t> </a:t>
            </a:r>
            <a:r>
              <a:rPr lang="en-US" dirty="0" err="1" smtClean="0">
                <a:effectLst/>
                <a:sym typeface="+mn-ea"/>
              </a:rPr>
              <a:t>đầu</a:t>
            </a:r>
            <a:r>
              <a:rPr lang="en-US" dirty="0" smtClean="0">
                <a:effectLst/>
                <a:sym typeface="+mn-ea"/>
              </a:rPr>
              <a:t> </a:t>
            </a:r>
            <a:r>
              <a:rPr lang="en-US" dirty="0" err="1" smtClean="0">
                <a:effectLst/>
                <a:sym typeface="+mn-ea"/>
              </a:rPr>
              <a:t>xây</a:t>
            </a:r>
            <a:r>
              <a:rPr lang="en-US" dirty="0" smtClean="0">
                <a:effectLst/>
                <a:sym typeface="+mn-ea"/>
              </a:rPr>
              <a:t> </a:t>
            </a:r>
            <a:r>
              <a:rPr lang="en-US" dirty="0" err="1" smtClean="0">
                <a:effectLst/>
                <a:sym typeface="+mn-ea"/>
              </a:rPr>
              <a:t>dựng</a:t>
            </a:r>
            <a:r>
              <a:rPr lang="en-US" dirty="0" smtClean="0">
                <a:effectLst/>
                <a:sym typeface="+mn-ea"/>
              </a:rPr>
              <a:t> </a:t>
            </a:r>
            <a:r>
              <a:rPr lang="en-US" dirty="0" err="1" smtClean="0">
                <a:effectLst/>
                <a:sym typeface="+mn-ea"/>
              </a:rPr>
              <a:t>các</a:t>
            </a:r>
            <a:r>
              <a:rPr lang="en-US" dirty="0" smtClean="0">
                <a:effectLst/>
                <a:sym typeface="+mn-ea"/>
              </a:rPr>
              <a:t> </a:t>
            </a:r>
            <a:r>
              <a:rPr lang="en-US" dirty="0" err="1" smtClean="0">
                <a:effectLst/>
                <a:sym typeface="+mn-ea"/>
              </a:rPr>
              <a:t>tập</a:t>
            </a:r>
            <a:r>
              <a:rPr lang="en-US" dirty="0" smtClean="0">
                <a:effectLst/>
                <a:sym typeface="+mn-ea"/>
              </a:rPr>
              <a:t> </a:t>
            </a:r>
            <a:r>
              <a:rPr lang="en-US" dirty="0" err="1" smtClean="0">
                <a:effectLst/>
                <a:sym typeface="+mn-ea"/>
              </a:rPr>
              <a:t>lệnh</a:t>
            </a:r>
            <a:r>
              <a:rPr lang="en-US" dirty="0" smtClean="0">
                <a:effectLst/>
                <a:sym typeface="+mn-ea"/>
              </a:rPr>
              <a:t> </a:t>
            </a:r>
            <a:r>
              <a:rPr lang="en-US" dirty="0" err="1" smtClean="0">
                <a:effectLst/>
                <a:sym typeface="+mn-ea"/>
              </a:rPr>
              <a:t>thử</a:t>
            </a:r>
            <a:r>
              <a:rPr lang="en-US" dirty="0" smtClean="0">
                <a:effectLst/>
                <a:sym typeface="+mn-ea"/>
              </a:rPr>
              <a:t> </a:t>
            </a:r>
            <a:r>
              <a:rPr lang="en-US" dirty="0" err="1" smtClean="0">
                <a:effectLst/>
                <a:sym typeface="+mn-ea"/>
              </a:rPr>
              <a:t>nghiệm</a:t>
            </a:r>
            <a:r>
              <a:rPr lang="en-US" dirty="0" smtClean="0">
                <a:effectLst/>
                <a:sym typeface="+mn-ea"/>
              </a:rPr>
              <a:t>.</a:t>
            </a:r>
            <a:endParaRPr lang="en-US" kern="1200" dirty="0" smtClean="0">
              <a:solidFill>
                <a:schemeClr val="tx1"/>
              </a:solidFill>
              <a:effectLst/>
              <a:latin typeface="+mn-lt"/>
              <a:ea typeface="+mn-ea"/>
              <a:cs typeface="+mn-cs"/>
            </a:endParaRPr>
          </a:p>
          <a:p>
            <a:r>
              <a:rPr lang="vi-VN" dirty="0" smtClean="0">
                <a:sym typeface="+mn-ea"/>
              </a:rPr>
              <a:t>WebDriver là một công cụ để kiểm tra các ứng dụng web trên các trình duyệt khác nhau bằng các ngôn ngữ lập trình khác nhau.</a:t>
            </a:r>
            <a:endParaRPr lang="vi-VN" dirty="0" smtClean="0"/>
          </a:p>
          <a:p>
            <a:r>
              <a:rPr lang="vi-VN" dirty="0" smtClean="0">
                <a:sym typeface="+mn-ea"/>
              </a:rPr>
              <a:t>Bây giờ bạn có thể thực hiện các bài kiểm tra mạnh mẽ vì WebDriver cho phép bạn sử dụng ngôn ngữ lập trình bạn chọn trong việc thiết kế các bài kiểm tra của mình.</a:t>
            </a:r>
            <a:endParaRPr lang="en-US" kern="1200" dirty="0" smtClean="0">
              <a:solidFill>
                <a:schemeClr val="tx1"/>
              </a:solidFill>
              <a:effectLst/>
              <a:latin typeface="+mn-lt"/>
              <a:ea typeface="+mn-ea"/>
              <a:cs typeface="+mn-cs"/>
            </a:endParaRPr>
          </a:p>
          <a:p>
            <a:r>
              <a:rPr lang="en-US" dirty="0" smtClean="0">
                <a:effectLst/>
                <a:sym typeface="+mn-ea"/>
              </a:rPr>
              <a:t>It controls the browser from the OS level</a:t>
            </a:r>
            <a:endParaRPr lang="en-US" b="0" i="0" kern="1200" dirty="0" smtClean="0">
              <a:solidFill>
                <a:schemeClr val="tx1"/>
              </a:solidFill>
              <a:effectLst/>
              <a:latin typeface="+mn-lt"/>
              <a:ea typeface="+mn-ea"/>
              <a:cs typeface="+mn-cs"/>
            </a:endParaRPr>
          </a:p>
          <a:p>
            <a:r>
              <a:rPr lang="en-US" dirty="0" smtClean="0">
                <a:effectLst/>
                <a:sym typeface="+mn-ea"/>
              </a:rPr>
              <a:t>All you need are your programming language's IDE (which contains your Selenium commands) and a browser.</a:t>
            </a:r>
            <a:endParaRPr lang="en-US" b="0" i="0" kern="1200" dirty="0" smtClean="0">
              <a:solidFill>
                <a:schemeClr val="tx1"/>
              </a:solidFill>
              <a:effectLst/>
              <a:latin typeface="+mn-lt"/>
              <a:ea typeface="+mn-ea"/>
              <a:cs typeface="+mn-cs"/>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759148" y="61023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698500" y="535940"/>
            <a:ext cx="1912620" cy="130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54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Testing</a:t>
            </a:r>
            <a:endPar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300" b="0" i="0" u="none" strike="noStrike" cap="none" normalizeH="0" baseline="0" dirty="0" smtClean="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 name="Rectangle 39"/>
          <p:cNvSpPr>
            <a:spLocks noChangeArrowheads="1"/>
          </p:cNvSpPr>
          <p:nvPr/>
        </p:nvSpPr>
        <p:spPr bwMode="auto">
          <a:xfrm>
            <a:off x="3147695" y="1799590"/>
            <a:ext cx="5398770" cy="19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50000"/>
              </a:lnSpc>
              <a:buFont typeface="Arial" panose="020B0604020202020204" pitchFamily="34" charset="0"/>
              <a:buNone/>
            </a:pPr>
            <a:r>
              <a:rPr lang="en-US" altLang="zh-CN" sz="2800" b="1" dirty="0">
                <a:solidFill>
                  <a:srgbClr val="C00000"/>
                </a:solidFill>
                <a:latin typeface="Microsoft YaHei" panose="020B0503020204020204" pitchFamily="34" charset="-122"/>
                <a:ea typeface="Microsoft YaHei" panose="020B0503020204020204" pitchFamily="34" charset="-122"/>
              </a:rPr>
              <a:t>SELENIUM KATALON FOR </a:t>
            </a:r>
            <a:endParaRPr lang="en-US" altLang="zh-CN" sz="2800" b="1" dirty="0">
              <a:solidFill>
                <a:srgbClr val="C00000"/>
              </a:solidFill>
              <a:latin typeface="Microsoft YaHei" panose="020B0503020204020204" pitchFamily="34" charset="-122"/>
              <a:ea typeface="Microsoft YaHei" panose="020B0503020204020204" pitchFamily="34" charset="-122"/>
            </a:endParaRPr>
          </a:p>
          <a:p>
            <a:pPr algn="ctr">
              <a:lnSpc>
                <a:spcPct val="150000"/>
              </a:lnSpc>
              <a:buFont typeface="Arial" panose="020B0604020202020204" pitchFamily="34" charset="0"/>
              <a:buNone/>
            </a:pPr>
            <a:r>
              <a:rPr lang="en-US" altLang="zh-CN" sz="2800" b="1" dirty="0">
                <a:solidFill>
                  <a:srgbClr val="C00000"/>
                </a:solidFill>
                <a:latin typeface="Microsoft YaHei" panose="020B0503020204020204" pitchFamily="34" charset="-122"/>
                <a:ea typeface="Microsoft YaHei" panose="020B0503020204020204" pitchFamily="34" charset="-122"/>
              </a:rPr>
              <a:t>https://xlms.myworkspace.vn/portal/site/test-english</a:t>
            </a:r>
            <a:endParaRPr lang="en-US" altLang="zh-CN" sz="2800" b="1" dirty="0">
              <a:solidFill>
                <a:srgbClr val="C00000"/>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bldLvl="0" animBg="1"/>
      <p:bldP spid="10" grpId="1" bldLvl="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2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2" name="Group 1"/>
          <p:cNvGrpSpPr/>
          <p:nvPr/>
        </p:nvGrpSpPr>
        <p:grpSpPr>
          <a:xfrm>
            <a:off x="336550" y="225425"/>
            <a:ext cx="6249670" cy="450850"/>
            <a:chOff x="530" y="355"/>
            <a:chExt cx="9842" cy="710"/>
          </a:xfrm>
        </p:grpSpPr>
        <p:grpSp>
          <p:nvGrpSpPr>
            <p:cNvPr id="3" name="Group 2"/>
            <p:cNvGrpSpPr/>
            <p:nvPr/>
          </p:nvGrpSpPr>
          <p:grpSpPr>
            <a:xfrm>
              <a:off x="530" y="355"/>
              <a:ext cx="722" cy="710"/>
              <a:chOff x="530" y="355"/>
              <a:chExt cx="722" cy="710"/>
            </a:xfrm>
          </p:grpSpPr>
          <p:sp>
            <p:nvSpPr>
              <p:cNvPr id="4"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5"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05</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6" name="Rectangle 39"/>
            <p:cNvSpPr>
              <a:spLocks noChangeArrowheads="1"/>
            </p:cNvSpPr>
            <p:nvPr/>
          </p:nvSpPr>
          <p:spPr bwMode="auto">
            <a:xfrm>
              <a:off x="1465" y="468"/>
              <a:ext cx="8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Web-Driver</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sp>
        <p:nvSpPr>
          <p:cNvPr id="8" name="Text Box 7"/>
          <p:cNvSpPr txBox="1"/>
          <p:nvPr/>
        </p:nvSpPr>
        <p:spPr>
          <a:xfrm>
            <a:off x="583565" y="831215"/>
            <a:ext cx="7976870" cy="410781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sym typeface="+mn-ea"/>
              </a:rPr>
              <a:t>Selenium </a:t>
            </a:r>
            <a:r>
              <a:rPr lang="en-US" dirty="0" err="1">
                <a:latin typeface="Arial" panose="020B0604020202020204" pitchFamily="34" charset="0"/>
                <a:cs typeface="Arial" panose="020B0604020202020204" pitchFamily="34" charset="0"/>
                <a:sym typeface="+mn-ea"/>
              </a:rPr>
              <a:t>Web-driver</a:t>
            </a:r>
            <a:r>
              <a:rPr lang="en-US" dirty="0">
                <a:latin typeface="Arial" panose="020B0604020202020204" pitchFamily="34" charset="0"/>
                <a:cs typeface="Arial" panose="020B0604020202020204" pitchFamily="34" charset="0"/>
                <a:sym typeface="+mn-ea"/>
              </a:rPr>
              <a:t> is one of the most powerful and popular tools of Selenium toolkit.</a:t>
            </a:r>
            <a:endParaRPr lang="en-US"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sym typeface="+mn-ea"/>
              </a:rPr>
              <a:t>Selenium </a:t>
            </a:r>
            <a:r>
              <a:rPr lang="en-US" dirty="0" err="1">
                <a:latin typeface="Arial" panose="020B0604020202020204" pitchFamily="34" charset="0"/>
                <a:cs typeface="Arial" panose="020B0604020202020204" pitchFamily="34" charset="0"/>
                <a:sym typeface="+mn-ea"/>
              </a:rPr>
              <a:t>Webdriver</a:t>
            </a:r>
            <a:r>
              <a:rPr lang="en-US" dirty="0">
                <a:latin typeface="Arial" panose="020B0604020202020204" pitchFamily="34" charset="0"/>
                <a:cs typeface="Arial" panose="020B0604020202020204" pitchFamily="34" charset="0"/>
                <a:sym typeface="+mn-ea"/>
              </a:rPr>
              <a:t> is a driver of a browser, that is  a framework which allows you to design programs that control a </a:t>
            </a:r>
            <a:r>
              <a:rPr lang="en-US" dirty="0" smtClean="0">
                <a:latin typeface="Arial" panose="020B0604020202020204" pitchFamily="34" charset="0"/>
                <a:cs typeface="Arial" panose="020B0604020202020204" pitchFamily="34" charset="0"/>
                <a:sym typeface="+mn-ea"/>
              </a:rPr>
              <a:t>browser.</a:t>
            </a:r>
            <a:endParaRPr lang="en-US"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sym typeface="+mn-ea"/>
              </a:rPr>
              <a:t>Selenium </a:t>
            </a:r>
            <a:r>
              <a:rPr lang="en-US" dirty="0" err="1">
                <a:latin typeface="Arial" panose="020B0604020202020204" pitchFamily="34" charset="0"/>
                <a:cs typeface="Arial" panose="020B0604020202020204" pitchFamily="34" charset="0"/>
                <a:sym typeface="+mn-ea"/>
              </a:rPr>
              <a:t>Webdriver</a:t>
            </a:r>
            <a:r>
              <a:rPr lang="en-US" dirty="0">
                <a:latin typeface="Arial" panose="020B0604020202020204" pitchFamily="34" charset="0"/>
                <a:cs typeface="Arial" panose="020B0604020202020204" pitchFamily="34" charset="0"/>
                <a:sym typeface="+mn-ea"/>
              </a:rPr>
              <a:t> supported programming languages </a:t>
            </a:r>
            <a:r>
              <a:rPr lang="en-US" dirty="0" err="1" smtClean="0">
                <a:latin typeface="Arial" panose="020B0604020202020204" pitchFamily="34" charset="0"/>
                <a:cs typeface="Arial" panose="020B0604020202020204" pitchFamily="34" charset="0"/>
                <a:sym typeface="+mn-ea"/>
              </a:rPr>
              <a:t>are:Java</a:t>
            </a:r>
            <a:r>
              <a:rPr lang="en-US" dirty="0" smtClean="0">
                <a:latin typeface="Arial" panose="020B0604020202020204" pitchFamily="34" charset="0"/>
                <a:cs typeface="Arial" panose="020B0604020202020204" pitchFamily="34" charset="0"/>
                <a:sym typeface="+mn-ea"/>
              </a:rPr>
              <a:t>, C#, PHP, Pearl, Ruby, Python</a:t>
            </a:r>
            <a:endParaRPr lang="en-US"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sym typeface="+mn-ea"/>
              </a:rPr>
              <a:t>So</a:t>
            </a:r>
            <a:r>
              <a:rPr lang="en-US" dirty="0">
                <a:latin typeface="Arial" panose="020B0604020202020204" pitchFamily="34" charset="0"/>
                <a:cs typeface="Arial" panose="020B0604020202020204" pitchFamily="34" charset="0"/>
                <a:sym typeface="+mn-ea"/>
              </a:rPr>
              <a:t>, the user can choose any one of the programming language (provided the language is supported by </a:t>
            </a:r>
            <a:r>
              <a:rPr lang="en-US" dirty="0" err="1">
                <a:latin typeface="Arial" panose="020B0604020202020204" pitchFamily="34" charset="0"/>
                <a:cs typeface="Arial" panose="020B0604020202020204" pitchFamily="34" charset="0"/>
                <a:sym typeface="+mn-ea"/>
              </a:rPr>
              <a:t>Webdriver</a:t>
            </a:r>
            <a:r>
              <a:rPr lang="en-US" dirty="0">
                <a:latin typeface="Arial" panose="020B0604020202020204" pitchFamily="34" charset="0"/>
                <a:cs typeface="Arial" panose="020B0604020202020204" pitchFamily="34" charset="0"/>
                <a:sym typeface="+mn-ea"/>
              </a:rPr>
              <a:t>) based on their competency and can start building test scripts.</a:t>
            </a:r>
            <a:endParaRPr lang="en-US" dirty="0"/>
          </a:p>
          <a:p>
            <a:pPr algn="just"/>
            <a:endParaRPr lang="en-US"/>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2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2" name="Group 1"/>
          <p:cNvGrpSpPr/>
          <p:nvPr/>
        </p:nvGrpSpPr>
        <p:grpSpPr>
          <a:xfrm>
            <a:off x="336550" y="225425"/>
            <a:ext cx="6249670" cy="450850"/>
            <a:chOff x="530" y="355"/>
            <a:chExt cx="9842" cy="710"/>
          </a:xfrm>
        </p:grpSpPr>
        <p:grpSp>
          <p:nvGrpSpPr>
            <p:cNvPr id="3" name="Group 2"/>
            <p:cNvGrpSpPr/>
            <p:nvPr/>
          </p:nvGrpSpPr>
          <p:grpSpPr>
            <a:xfrm>
              <a:off x="530" y="355"/>
              <a:ext cx="722" cy="710"/>
              <a:chOff x="530" y="355"/>
              <a:chExt cx="722" cy="710"/>
            </a:xfrm>
          </p:grpSpPr>
          <p:sp>
            <p:nvSpPr>
              <p:cNvPr id="4"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5"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05</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6" name="Rectangle 39"/>
            <p:cNvSpPr>
              <a:spLocks noChangeArrowheads="1"/>
            </p:cNvSpPr>
            <p:nvPr/>
          </p:nvSpPr>
          <p:spPr bwMode="auto">
            <a:xfrm>
              <a:off x="1465" y="468"/>
              <a:ext cx="8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Web-Driver Architecture</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pic>
        <p:nvPicPr>
          <p:cNvPr id="7" name="Content Placeholder 3"/>
          <p:cNvPicPr>
            <a:picLocks noGrp="1" noChangeAspect="1"/>
          </p:cNvPicPr>
          <p:nvPr>
            <p:ph idx="1"/>
          </p:nvPr>
        </p:nvPicPr>
        <p:blipFill>
          <a:blip r:embed="rId1"/>
          <a:stretch>
            <a:fillRect/>
          </a:stretch>
        </p:blipFill>
        <p:spPr>
          <a:xfrm>
            <a:off x="1132205" y="676275"/>
            <a:ext cx="7153275" cy="4038600"/>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2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2" name="Group 1"/>
          <p:cNvGrpSpPr/>
          <p:nvPr/>
        </p:nvGrpSpPr>
        <p:grpSpPr>
          <a:xfrm>
            <a:off x="336550" y="225425"/>
            <a:ext cx="8254365" cy="450850"/>
            <a:chOff x="530" y="355"/>
            <a:chExt cx="12999" cy="710"/>
          </a:xfrm>
        </p:grpSpPr>
        <p:grpSp>
          <p:nvGrpSpPr>
            <p:cNvPr id="3" name="Group 2"/>
            <p:cNvGrpSpPr/>
            <p:nvPr/>
          </p:nvGrpSpPr>
          <p:grpSpPr>
            <a:xfrm>
              <a:off x="530" y="355"/>
              <a:ext cx="722" cy="710"/>
              <a:chOff x="530" y="355"/>
              <a:chExt cx="722" cy="710"/>
            </a:xfrm>
          </p:grpSpPr>
          <p:sp>
            <p:nvSpPr>
              <p:cNvPr id="4"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5"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06</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6" name="Rectangle 39"/>
            <p:cNvSpPr>
              <a:spLocks noChangeArrowheads="1"/>
            </p:cNvSpPr>
            <p:nvPr/>
          </p:nvSpPr>
          <p:spPr bwMode="auto">
            <a:xfrm>
              <a:off x="1465" y="468"/>
              <a:ext cx="12064"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Difference between Selenium RC and Selenim Web-Driver</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pic>
        <p:nvPicPr>
          <p:cNvPr id="16" name="Content Placeholder 3"/>
          <p:cNvPicPr>
            <a:picLocks noGrp="1" noChangeAspect="1"/>
          </p:cNvPicPr>
          <p:nvPr>
            <p:ph idx="1"/>
          </p:nvPr>
        </p:nvPicPr>
        <p:blipFill>
          <a:blip r:embed="rId1"/>
          <a:stretch>
            <a:fillRect/>
          </a:stretch>
        </p:blipFill>
        <p:spPr>
          <a:xfrm>
            <a:off x="234315" y="1073150"/>
            <a:ext cx="8680450" cy="3713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2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2" name="Group 1"/>
          <p:cNvGrpSpPr/>
          <p:nvPr/>
        </p:nvGrpSpPr>
        <p:grpSpPr>
          <a:xfrm>
            <a:off x="362585" y="215265"/>
            <a:ext cx="6912610" cy="450850"/>
            <a:chOff x="530" y="355"/>
            <a:chExt cx="10886" cy="710"/>
          </a:xfrm>
        </p:grpSpPr>
        <p:grpSp>
          <p:nvGrpSpPr>
            <p:cNvPr id="3" name="Group 2"/>
            <p:cNvGrpSpPr/>
            <p:nvPr/>
          </p:nvGrpSpPr>
          <p:grpSpPr>
            <a:xfrm>
              <a:off x="530" y="355"/>
              <a:ext cx="722" cy="710"/>
              <a:chOff x="530" y="355"/>
              <a:chExt cx="722" cy="710"/>
            </a:xfrm>
          </p:grpSpPr>
          <p:sp>
            <p:nvSpPr>
              <p:cNvPr id="4"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5"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07</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6" name="Rectangle 39"/>
            <p:cNvSpPr>
              <a:spLocks noChangeArrowheads="1"/>
            </p:cNvSpPr>
            <p:nvPr/>
          </p:nvSpPr>
          <p:spPr bwMode="auto">
            <a:xfrm>
              <a:off x="1465" y="468"/>
              <a:ext cx="9951"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Grid </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sp>
        <p:nvSpPr>
          <p:cNvPr id="8" name="Text Box 7"/>
          <p:cNvSpPr txBox="1"/>
          <p:nvPr/>
        </p:nvSpPr>
        <p:spPr>
          <a:xfrm>
            <a:off x="589280" y="824865"/>
            <a:ext cx="7965440" cy="3692525"/>
          </a:xfrm>
          <a:prstGeom prst="rect">
            <a:avLst/>
          </a:prstGeom>
          <a:noFill/>
        </p:spPr>
        <p:txBody>
          <a:bodyPr wrap="square" rtlCol="0" anchor="t">
            <a:spAutoFit/>
          </a:bodyPr>
          <a:p>
            <a:pPr marL="342900" indent="-342900" algn="just">
              <a:lnSpc>
                <a:spcPct val="150000"/>
              </a:lnSpc>
              <a:buFont typeface="Wingdings" panose="05000000000000000000" pitchFamily="2" charset="2"/>
              <a:buChar char="v"/>
            </a:pPr>
            <a:r>
              <a:rPr lang="en-US" dirty="0">
                <a:sym typeface="+mn-ea"/>
              </a:rPr>
              <a:t>Selenium Grid is a tool </a:t>
            </a:r>
            <a:r>
              <a:rPr lang="en-US" b="1" dirty="0">
                <a:sym typeface="+mn-ea"/>
              </a:rPr>
              <a:t>used together with Selenium RC to run parallel tests</a:t>
            </a:r>
            <a:r>
              <a:rPr lang="en-US" dirty="0">
                <a:sym typeface="+mn-ea"/>
              </a:rPr>
              <a:t> across different machines and different browsers all at the same time. Parallel execution means running multiple tests at once.</a:t>
            </a:r>
            <a:endParaRPr lang="en-US" dirty="0"/>
          </a:p>
          <a:p>
            <a:pPr marL="342900" indent="-342900" algn="just">
              <a:lnSpc>
                <a:spcPct val="150000"/>
              </a:lnSpc>
              <a:buFont typeface="Wingdings" panose="05000000000000000000" pitchFamily="2" charset="2"/>
              <a:buChar char="v"/>
            </a:pPr>
            <a:r>
              <a:rPr lang="en-US" b="1" dirty="0">
                <a:sym typeface="+mn-ea"/>
              </a:rPr>
              <a:t>Features:</a:t>
            </a:r>
            <a:endParaRPr lang="en-US" dirty="0"/>
          </a:p>
          <a:p>
            <a:pPr marL="342900" lvl="0" indent="-342900" algn="just">
              <a:lnSpc>
                <a:spcPct val="150000"/>
              </a:lnSpc>
              <a:buFont typeface="Arial" panose="020B0604020202020204" pitchFamily="34" charset="0"/>
              <a:buChar char="•"/>
            </a:pPr>
            <a:r>
              <a:rPr lang="en-US" dirty="0" smtClean="0">
                <a:sym typeface="+mn-ea"/>
              </a:rPr>
              <a:t>Enables</a:t>
            </a:r>
            <a:r>
              <a:rPr lang="en-US" dirty="0">
                <a:sym typeface="+mn-ea"/>
              </a:rPr>
              <a:t> </a:t>
            </a:r>
            <a:r>
              <a:rPr lang="en-US" b="1" dirty="0">
                <a:sym typeface="+mn-ea"/>
              </a:rPr>
              <a:t>simultaneous running of tests</a:t>
            </a:r>
            <a:r>
              <a:rPr lang="en-US" dirty="0">
                <a:sym typeface="+mn-ea"/>
              </a:rPr>
              <a:t> in </a:t>
            </a:r>
            <a:r>
              <a:rPr lang="en-US" b="1" dirty="0">
                <a:sym typeface="+mn-ea"/>
              </a:rPr>
              <a:t>multiple browsers </a:t>
            </a:r>
            <a:r>
              <a:rPr lang="en-US" b="1" dirty="0" smtClean="0">
                <a:sym typeface="+mn-ea"/>
              </a:rPr>
              <a:t>and environments</a:t>
            </a:r>
            <a:r>
              <a:rPr lang="en-US" b="1" dirty="0">
                <a:sym typeface="+mn-ea"/>
              </a:rPr>
              <a:t>.</a:t>
            </a:r>
            <a:endParaRPr lang="en-US" dirty="0"/>
          </a:p>
          <a:p>
            <a:pPr marL="342900" lvl="0" indent="-342900" algn="just">
              <a:lnSpc>
                <a:spcPct val="150000"/>
              </a:lnSpc>
              <a:buFont typeface="Arial" panose="020B0604020202020204" pitchFamily="34" charset="0"/>
              <a:buChar char="•"/>
            </a:pPr>
            <a:r>
              <a:rPr lang="en-US" b="1" dirty="0" smtClean="0">
                <a:sym typeface="+mn-ea"/>
              </a:rPr>
              <a:t>Saves </a:t>
            </a:r>
            <a:r>
              <a:rPr lang="en-US" b="1" dirty="0">
                <a:sym typeface="+mn-ea"/>
              </a:rPr>
              <a:t>time </a:t>
            </a:r>
            <a:r>
              <a:rPr lang="en-US" dirty="0">
                <a:sym typeface="+mn-ea"/>
              </a:rPr>
              <a:t>enormously.</a:t>
            </a:r>
            <a:endParaRPr lang="en-US" dirty="0"/>
          </a:p>
          <a:p>
            <a:pPr marL="342900" lvl="0" indent="-342900" algn="just">
              <a:lnSpc>
                <a:spcPct val="150000"/>
              </a:lnSpc>
              <a:buFont typeface="Arial" panose="020B0604020202020204" pitchFamily="34" charset="0"/>
              <a:buChar char="•"/>
            </a:pPr>
            <a:r>
              <a:rPr lang="en-US" dirty="0" smtClean="0">
                <a:sym typeface="+mn-ea"/>
              </a:rPr>
              <a:t>Utilizes </a:t>
            </a:r>
            <a:r>
              <a:rPr lang="en-US" dirty="0">
                <a:sym typeface="+mn-ea"/>
              </a:rPr>
              <a:t>the </a:t>
            </a:r>
            <a:r>
              <a:rPr lang="en-US" b="1" dirty="0">
                <a:sym typeface="+mn-ea"/>
              </a:rPr>
              <a:t>hub-and-nodes</a:t>
            </a:r>
            <a:r>
              <a:rPr lang="en-US" dirty="0">
                <a:sym typeface="+mn-ea"/>
              </a:rPr>
              <a:t> concept. The hub acts as a central source of Selenium commands to each node connected to it.</a:t>
            </a:r>
            <a:endParaRPr lang="en-US" dirty="0"/>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759148" y="61023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698500" y="535940"/>
            <a:ext cx="1912620" cy="130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54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rPr>
              <a:t>Katalon</a:t>
            </a:r>
            <a:endPar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300" b="0" i="0" u="none" strike="noStrike" cap="none" normalizeH="0" baseline="0" dirty="0" smtClean="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6" name="Oval 14"/>
          <p:cNvSpPr>
            <a:spLocks noChangeArrowheads="1"/>
          </p:cNvSpPr>
          <p:nvPr/>
        </p:nvSpPr>
        <p:spPr bwMode="auto">
          <a:xfrm>
            <a:off x="3692907" y="1041772"/>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0" name="Rectangle 39"/>
          <p:cNvSpPr>
            <a:spLocks noChangeArrowheads="1"/>
          </p:cNvSpPr>
          <p:nvPr/>
        </p:nvSpPr>
        <p:spPr bwMode="auto">
          <a:xfrm>
            <a:off x="3692906" y="1127252"/>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01</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41" name="Rectangle 39"/>
          <p:cNvSpPr>
            <a:spLocks noChangeArrowheads="1"/>
          </p:cNvSpPr>
          <p:nvPr/>
        </p:nvSpPr>
        <p:spPr bwMode="auto">
          <a:xfrm>
            <a:off x="4457700" y="1173480"/>
            <a:ext cx="388112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b="1" dirty="0">
                <a:solidFill>
                  <a:srgbClr val="575757"/>
                </a:solidFill>
                <a:latin typeface="Microsoft YaHei" panose="020B0503020204020204" pitchFamily="34" charset="-122"/>
                <a:ea typeface="Microsoft YaHei" panose="020B0503020204020204" pitchFamily="34" charset="-122"/>
                <a:sym typeface="+mn-ea"/>
              </a:rPr>
              <a:t>What is Katalon Studio?</a:t>
            </a:r>
            <a:endParaRPr lang="en-US" altLang="zh-CN" b="1" dirty="0">
              <a:solidFill>
                <a:srgbClr val="575757"/>
              </a:solidFill>
              <a:latin typeface="Microsoft YaHei" panose="020B0503020204020204" pitchFamily="34" charset="-122"/>
              <a:ea typeface="Microsoft YaHei" panose="020B0503020204020204" pitchFamily="34" charset="-122"/>
              <a:sym typeface="+mn-ea"/>
            </a:endParaRPr>
          </a:p>
        </p:txBody>
      </p:sp>
      <p:sp>
        <p:nvSpPr>
          <p:cNvPr id="42" name="Oval 14"/>
          <p:cNvSpPr>
            <a:spLocks noChangeArrowheads="1"/>
          </p:cNvSpPr>
          <p:nvPr/>
        </p:nvSpPr>
        <p:spPr bwMode="auto">
          <a:xfrm>
            <a:off x="3692907" y="172497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3" name="Rectangle 39"/>
          <p:cNvSpPr>
            <a:spLocks noChangeArrowheads="1"/>
          </p:cNvSpPr>
          <p:nvPr/>
        </p:nvSpPr>
        <p:spPr bwMode="auto">
          <a:xfrm>
            <a:off x="3692906" y="181045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02</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44" name="Rectangle 39"/>
          <p:cNvSpPr>
            <a:spLocks noChangeArrowheads="1"/>
          </p:cNvSpPr>
          <p:nvPr/>
        </p:nvSpPr>
        <p:spPr bwMode="auto">
          <a:xfrm>
            <a:off x="4457700" y="1856740"/>
            <a:ext cx="37903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rPr>
              <a:t>Features of Katalon</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7" grpId="0" bldLvl="0" animBg="1"/>
          <p:bldP spid="7" grpId="1" bldLvl="0" animBg="1"/>
          <p:bldP spid="8" grpId="0" bldLvl="0" animBg="1"/>
          <p:bldP spid="8" grpId="1" bldLvl="0" animBg="1"/>
          <p:bldP spid="9" grpId="0" bldLvl="0" animBg="1"/>
          <p:bldP spid="9" grpId="1" bldLvl="0" animBg="1"/>
          <p:bldP spid="10" grpId="0" bldLvl="0" animBg="1"/>
          <p:bldP spid="10"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bldLvl="0" animBg="1"/>
          <p:bldP spid="36" grpId="1" bldLvl="0" animBg="1"/>
          <p:bldP spid="40" grpId="0"/>
          <p:bldP spid="40" grpId="1"/>
          <p:bldP spid="41" grpId="0"/>
          <p:bldP spid="42" grpId="0" bldLvl="0" animBg="1"/>
          <p:bldP spid="42" grpId="1" bldLvl="0" animBg="1"/>
          <p:bldP spid="43" grpId="0"/>
          <p:bldP spid="43" grpId="1"/>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7" grpId="0" bldLvl="0" animBg="1"/>
          <p:bldP spid="7" grpId="1" bldLvl="0" animBg="1"/>
          <p:bldP spid="8" grpId="0" bldLvl="0" animBg="1"/>
          <p:bldP spid="8" grpId="1" bldLvl="0" animBg="1"/>
          <p:bldP spid="9" grpId="0" bldLvl="0" animBg="1"/>
          <p:bldP spid="9" grpId="1" bldLvl="0" animBg="1"/>
          <p:bldP spid="10" grpId="0" bldLvl="0" animBg="1"/>
          <p:bldP spid="10"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bldLvl="0" animBg="1"/>
          <p:bldP spid="36" grpId="1" bldLvl="0" animBg="1"/>
          <p:bldP spid="40" grpId="0"/>
          <p:bldP spid="40" grpId="1"/>
          <p:bldP spid="41" grpId="0"/>
          <p:bldP spid="42" grpId="0" bldLvl="0" animBg="1"/>
          <p:bldP spid="42" grpId="1" bldLvl="0" animBg="1"/>
          <p:bldP spid="43" grpId="0"/>
          <p:bldP spid="43" grpId="1"/>
          <p:bldP spid="4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4" name="Group 3"/>
          <p:cNvGrpSpPr/>
          <p:nvPr/>
        </p:nvGrpSpPr>
        <p:grpSpPr>
          <a:xfrm>
            <a:off x="336550" y="225425"/>
            <a:ext cx="458470" cy="450850"/>
            <a:chOff x="530" y="355"/>
            <a:chExt cx="722" cy="710"/>
          </a:xfrm>
        </p:grpSpPr>
        <p:sp>
          <p:nvSpPr>
            <p:cNvPr id="17"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633" y="516"/>
              <a:ext cx="52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19" name="Rectangle 39"/>
          <p:cNvSpPr>
            <a:spLocks noChangeArrowheads="1"/>
          </p:cNvSpPr>
          <p:nvPr/>
        </p:nvSpPr>
        <p:spPr bwMode="auto">
          <a:xfrm>
            <a:off x="937260" y="297180"/>
            <a:ext cx="54222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What is Katalon Studio?</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sp>
        <p:nvSpPr>
          <p:cNvPr id="5" name="Text Box 4"/>
          <p:cNvSpPr txBox="1"/>
          <p:nvPr/>
        </p:nvSpPr>
        <p:spPr>
          <a:xfrm>
            <a:off x="563245" y="817880"/>
            <a:ext cx="5518785" cy="3830955"/>
          </a:xfrm>
          <a:prstGeom prst="rect">
            <a:avLst/>
          </a:prstGeom>
          <a:noFill/>
        </p:spPr>
        <p:txBody>
          <a:bodyPr wrap="square" rtlCol="0" anchor="t">
            <a:spAutoFit/>
          </a:bodyPr>
          <a:p>
            <a:pPr algn="just">
              <a:lnSpc>
                <a:spcPct val="150000"/>
              </a:lnSpc>
            </a:pPr>
            <a:r>
              <a:rPr lang="en-US">
                <a:latin typeface="Arial" panose="020B0604020202020204" pitchFamily="34" charset="0"/>
                <a:cs typeface="Arial" panose="020B0604020202020204" pitchFamily="34" charset="0"/>
              </a:rPr>
              <a:t>A comprehensive set of tools for testing automation of web and mobile applications. The tool includes a full package of powerful features that help overcome common challenges in web interface testing automation, such as pop-ups, iFrame and wait-time. This user-friendly and flexible solution helps tester perform better testing, work faster and launch high-quality software thanks to the intelligence it provides for the entire test automation process. .</a:t>
            </a:r>
            <a:endParaRPr lang="en-US">
              <a:latin typeface="Arial" panose="020B0604020202020204" pitchFamily="34" charset="0"/>
              <a:cs typeface="Arial" panose="020B0604020202020204" pitchFamily="34" charset="0"/>
            </a:endParaRPr>
          </a:p>
        </p:txBody>
      </p:sp>
      <p:pic>
        <p:nvPicPr>
          <p:cNvPr id="10" name="Content Placeholder 9"/>
          <p:cNvPicPr>
            <a:picLocks noChangeAspect="1"/>
          </p:cNvPicPr>
          <p:nvPr>
            <p:ph idx="1"/>
          </p:nvPr>
        </p:nvPicPr>
        <p:blipFill>
          <a:blip r:embed="rId1"/>
          <a:stretch>
            <a:fillRect/>
          </a:stretch>
        </p:blipFill>
        <p:spPr>
          <a:xfrm>
            <a:off x="6004560" y="1652905"/>
            <a:ext cx="3011170" cy="2995930"/>
          </a:xfrm>
          <a:prstGeom prst="rect">
            <a:avLst/>
          </a:prstGeom>
        </p:spPr>
      </p:pic>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80"/>
          <p:cNvSpPr>
            <a:spLocks noEditPoints="1"/>
          </p:cNvSpPr>
          <p:nvPr/>
        </p:nvSpPr>
        <p:spPr bwMode="auto">
          <a:xfrm flipH="1">
            <a:off x="151923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3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49" name="Group 48"/>
          <p:cNvGrpSpPr/>
          <p:nvPr/>
        </p:nvGrpSpPr>
        <p:grpSpPr>
          <a:xfrm>
            <a:off x="336550" y="225425"/>
            <a:ext cx="6015990" cy="450850"/>
            <a:chOff x="530" y="355"/>
            <a:chExt cx="9474" cy="710"/>
          </a:xfrm>
        </p:grpSpPr>
        <p:grpSp>
          <p:nvGrpSpPr>
            <p:cNvPr id="26" name="Group 25"/>
            <p:cNvGrpSpPr/>
            <p:nvPr/>
          </p:nvGrpSpPr>
          <p:grpSpPr>
            <a:xfrm>
              <a:off x="530" y="355"/>
              <a:ext cx="722" cy="710"/>
              <a:chOff x="530" y="355"/>
              <a:chExt cx="722" cy="710"/>
            </a:xfrm>
          </p:grpSpPr>
          <p:sp>
            <p:nvSpPr>
              <p:cNvPr id="30"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31"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02</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32" name="Rectangle 39"/>
            <p:cNvSpPr>
              <a:spLocks noChangeArrowheads="1"/>
            </p:cNvSpPr>
            <p:nvPr/>
          </p:nvSpPr>
          <p:spPr bwMode="auto">
            <a:xfrm>
              <a:off x="1465" y="468"/>
              <a:ext cx="8539"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Features of Katalon</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pic>
        <p:nvPicPr>
          <p:cNvPr id="5" name="Content Placeholder 4"/>
          <p:cNvPicPr>
            <a:picLocks noChangeAspect="1"/>
          </p:cNvPicPr>
          <p:nvPr>
            <p:ph idx="1"/>
          </p:nvPr>
        </p:nvPicPr>
        <p:blipFill>
          <a:blip r:embed="rId1"/>
          <a:stretch>
            <a:fillRect/>
          </a:stretch>
        </p:blipFill>
        <p:spPr>
          <a:xfrm>
            <a:off x="333375" y="676275"/>
            <a:ext cx="8477250" cy="4130675"/>
          </a:xfrm>
          <a:prstGeom prst="rect">
            <a:avLst/>
          </a:prstGeom>
        </p:spPr>
      </p:pic>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759148" y="61023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698500" y="535940"/>
            <a:ext cx="1912620" cy="130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54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rPr>
              <a:t>Selenium</a:t>
            </a:r>
            <a:endPar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300" b="0" i="0" u="none" strike="noStrike" cap="none" normalizeH="0" baseline="0" dirty="0" smtClean="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6" name="Oval 14"/>
          <p:cNvSpPr>
            <a:spLocks noChangeArrowheads="1"/>
          </p:cNvSpPr>
          <p:nvPr/>
        </p:nvSpPr>
        <p:spPr bwMode="auto">
          <a:xfrm>
            <a:off x="3719577" y="260087"/>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0" name="Rectangle 39"/>
          <p:cNvSpPr>
            <a:spLocks noChangeArrowheads="1"/>
          </p:cNvSpPr>
          <p:nvPr/>
        </p:nvSpPr>
        <p:spPr bwMode="auto">
          <a:xfrm>
            <a:off x="3719576" y="345567"/>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01</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41" name="Rectangle 39"/>
          <p:cNvSpPr>
            <a:spLocks noChangeArrowheads="1"/>
          </p:cNvSpPr>
          <p:nvPr/>
        </p:nvSpPr>
        <p:spPr bwMode="auto">
          <a:xfrm>
            <a:off x="4484370" y="391795"/>
            <a:ext cx="388112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rPr>
              <a:t>What is Selenium?</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42" name="Oval 14"/>
          <p:cNvSpPr>
            <a:spLocks noChangeArrowheads="1"/>
          </p:cNvSpPr>
          <p:nvPr/>
        </p:nvSpPr>
        <p:spPr bwMode="auto">
          <a:xfrm>
            <a:off x="3719577" y="943290"/>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3" name="Rectangle 39"/>
          <p:cNvSpPr>
            <a:spLocks noChangeArrowheads="1"/>
          </p:cNvSpPr>
          <p:nvPr/>
        </p:nvSpPr>
        <p:spPr bwMode="auto">
          <a:xfrm>
            <a:off x="3719576" y="102877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02</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44" name="Rectangle 39"/>
          <p:cNvSpPr>
            <a:spLocks noChangeArrowheads="1"/>
          </p:cNvSpPr>
          <p:nvPr/>
        </p:nvSpPr>
        <p:spPr bwMode="auto">
          <a:xfrm>
            <a:off x="4484370" y="1075055"/>
            <a:ext cx="37903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rPr>
              <a:t>Components of Selenium</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45" name="Oval 14"/>
          <p:cNvSpPr>
            <a:spLocks noChangeArrowheads="1"/>
          </p:cNvSpPr>
          <p:nvPr/>
        </p:nvSpPr>
        <p:spPr bwMode="auto">
          <a:xfrm>
            <a:off x="3719577" y="1590345"/>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6" name="Rectangle 39"/>
          <p:cNvSpPr>
            <a:spLocks noChangeArrowheads="1"/>
          </p:cNvSpPr>
          <p:nvPr/>
        </p:nvSpPr>
        <p:spPr bwMode="auto">
          <a:xfrm>
            <a:off x="3719576" y="167582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03</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48" name="Oval 14"/>
          <p:cNvSpPr>
            <a:spLocks noChangeArrowheads="1"/>
          </p:cNvSpPr>
          <p:nvPr/>
        </p:nvSpPr>
        <p:spPr bwMode="auto">
          <a:xfrm>
            <a:off x="3719577" y="223803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9" name="Rectangle 39"/>
          <p:cNvSpPr>
            <a:spLocks noChangeArrowheads="1"/>
          </p:cNvSpPr>
          <p:nvPr/>
        </p:nvSpPr>
        <p:spPr bwMode="auto">
          <a:xfrm>
            <a:off x="3719576" y="232351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04</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50" name="Rectangle 39"/>
          <p:cNvSpPr>
            <a:spLocks noChangeArrowheads="1"/>
          </p:cNvSpPr>
          <p:nvPr/>
        </p:nvSpPr>
        <p:spPr bwMode="auto">
          <a:xfrm>
            <a:off x="4484370" y="2375535"/>
            <a:ext cx="362585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buFont typeface="Arial" panose="020B0604020202020204" pitchFamily="34" charset="0"/>
              <a:buNone/>
            </a:pPr>
            <a:r>
              <a:rPr lang="en-US" b="1" dirty="0">
                <a:solidFill>
                  <a:srgbClr val="575757"/>
                </a:solidFill>
                <a:latin typeface="Microsoft YaHei" panose="020B0503020204020204" pitchFamily="34" charset="-122"/>
                <a:ea typeface="Microsoft YaHei" panose="020B0503020204020204" pitchFamily="34" charset="-122"/>
                <a:sym typeface="+mn-ea"/>
              </a:rPr>
              <a:t>Selenium Remote Control (RC)</a:t>
            </a:r>
            <a:endParaRPr lang="en-US" altLang="zh-CN" b="1" dirty="0">
              <a:solidFill>
                <a:srgbClr val="575757"/>
              </a:solidFill>
              <a:latin typeface="Microsoft YaHei" panose="020B0503020204020204" pitchFamily="34" charset="-122"/>
              <a:ea typeface="Microsoft YaHei" panose="020B0503020204020204" pitchFamily="34" charset="-122"/>
              <a:sym typeface="+mn-ea"/>
            </a:endParaRPr>
          </a:p>
        </p:txBody>
      </p:sp>
      <p:sp>
        <p:nvSpPr>
          <p:cNvPr id="54" name="Oval 14"/>
          <p:cNvSpPr>
            <a:spLocks noChangeArrowheads="1"/>
          </p:cNvSpPr>
          <p:nvPr/>
        </p:nvSpPr>
        <p:spPr bwMode="auto">
          <a:xfrm>
            <a:off x="3719577" y="2902235"/>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55" name="Rectangle 39"/>
          <p:cNvSpPr>
            <a:spLocks noChangeArrowheads="1"/>
          </p:cNvSpPr>
          <p:nvPr/>
        </p:nvSpPr>
        <p:spPr bwMode="auto">
          <a:xfrm>
            <a:off x="3719576" y="298771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05</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56" name="Rectangle 39"/>
          <p:cNvSpPr>
            <a:spLocks noChangeArrowheads="1"/>
          </p:cNvSpPr>
          <p:nvPr/>
        </p:nvSpPr>
        <p:spPr bwMode="auto">
          <a:xfrm>
            <a:off x="4484370" y="3034030"/>
            <a:ext cx="336804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b="1" dirty="0">
                <a:solidFill>
                  <a:srgbClr val="575757"/>
                </a:solidFill>
                <a:latin typeface="Microsoft YaHei" panose="020B0503020204020204" pitchFamily="34" charset="-122"/>
                <a:ea typeface="Microsoft YaHei" panose="020B0503020204020204" pitchFamily="34" charset="-122"/>
                <a:sym typeface="+mn-ea"/>
              </a:rPr>
              <a:t>Selenium Web-Driver</a:t>
            </a:r>
            <a:endParaRPr lang="en-US" altLang="zh-CN" b="1" dirty="0">
              <a:solidFill>
                <a:srgbClr val="575757"/>
              </a:solidFill>
              <a:latin typeface="Microsoft YaHei" panose="020B0503020204020204" pitchFamily="34" charset="-122"/>
              <a:ea typeface="Microsoft YaHei" panose="020B0503020204020204" pitchFamily="34" charset="-122"/>
              <a:sym typeface="+mn-ea"/>
            </a:endParaRPr>
          </a:p>
        </p:txBody>
      </p:sp>
      <p:grpSp>
        <p:nvGrpSpPr>
          <p:cNvPr id="60" name="Group 59"/>
          <p:cNvGrpSpPr/>
          <p:nvPr/>
        </p:nvGrpSpPr>
        <p:grpSpPr>
          <a:xfrm>
            <a:off x="3719830" y="3565525"/>
            <a:ext cx="4390390" cy="553720"/>
            <a:chOff x="5858" y="5615"/>
            <a:chExt cx="6914" cy="872"/>
          </a:xfrm>
        </p:grpSpPr>
        <p:sp>
          <p:nvSpPr>
            <p:cNvPr id="51" name="Oval 14"/>
            <p:cNvSpPr>
              <a:spLocks noChangeArrowheads="1"/>
            </p:cNvSpPr>
            <p:nvPr/>
          </p:nvSpPr>
          <p:spPr bwMode="auto">
            <a:xfrm>
              <a:off x="5858" y="5626"/>
              <a:ext cx="820" cy="820"/>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52" name="Rectangle 39"/>
            <p:cNvSpPr>
              <a:spLocks noChangeArrowheads="1"/>
            </p:cNvSpPr>
            <p:nvPr/>
          </p:nvSpPr>
          <p:spPr bwMode="auto">
            <a:xfrm>
              <a:off x="5858" y="5761"/>
              <a:ext cx="820"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06</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53" name="Rectangle 39"/>
            <p:cNvSpPr>
              <a:spLocks noChangeArrowheads="1"/>
            </p:cNvSpPr>
            <p:nvPr/>
          </p:nvSpPr>
          <p:spPr bwMode="auto">
            <a:xfrm>
              <a:off x="7062" y="5615"/>
              <a:ext cx="5710"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b="1" dirty="0">
                  <a:solidFill>
                    <a:srgbClr val="575757"/>
                  </a:solidFill>
                  <a:latin typeface="Microsoft YaHei" panose="020B0503020204020204" pitchFamily="34" charset="-122"/>
                  <a:ea typeface="Microsoft YaHei" panose="020B0503020204020204" pitchFamily="34" charset="-122"/>
                  <a:sym typeface="+mn-ea"/>
                </a:rPr>
                <a:t>Difference between Selenium RC and Selenim Web-Driver</a:t>
              </a:r>
              <a:endParaRPr lang="en-US" altLang="zh-CN" b="1" dirty="0">
                <a:solidFill>
                  <a:srgbClr val="575757"/>
                </a:solidFill>
                <a:latin typeface="Microsoft YaHei" panose="020B0503020204020204" pitchFamily="34" charset="-122"/>
                <a:ea typeface="Microsoft YaHei" panose="020B0503020204020204" pitchFamily="34" charset="-122"/>
                <a:sym typeface="+mn-ea"/>
              </a:endParaRPr>
            </a:p>
          </p:txBody>
        </p:sp>
      </p:grpSp>
      <p:grpSp>
        <p:nvGrpSpPr>
          <p:cNvPr id="61" name="Group 60"/>
          <p:cNvGrpSpPr/>
          <p:nvPr/>
        </p:nvGrpSpPr>
        <p:grpSpPr>
          <a:xfrm>
            <a:off x="3719830" y="4236720"/>
            <a:ext cx="4132580" cy="520700"/>
            <a:chOff x="5858" y="6672"/>
            <a:chExt cx="6508" cy="820"/>
          </a:xfrm>
        </p:grpSpPr>
        <p:sp>
          <p:nvSpPr>
            <p:cNvPr id="57" name="Oval 14"/>
            <p:cNvSpPr>
              <a:spLocks noChangeArrowheads="1"/>
            </p:cNvSpPr>
            <p:nvPr/>
          </p:nvSpPr>
          <p:spPr bwMode="auto">
            <a:xfrm>
              <a:off x="5858" y="6672"/>
              <a:ext cx="820" cy="820"/>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58" name="Rectangle 39"/>
            <p:cNvSpPr>
              <a:spLocks noChangeArrowheads="1"/>
            </p:cNvSpPr>
            <p:nvPr/>
          </p:nvSpPr>
          <p:spPr bwMode="auto">
            <a:xfrm>
              <a:off x="5858" y="6807"/>
              <a:ext cx="820"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07</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59" name="Rectangle 39"/>
            <p:cNvSpPr>
              <a:spLocks noChangeArrowheads="1"/>
            </p:cNvSpPr>
            <p:nvPr/>
          </p:nvSpPr>
          <p:spPr bwMode="auto">
            <a:xfrm>
              <a:off x="7062" y="6880"/>
              <a:ext cx="530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b="1" dirty="0">
                  <a:solidFill>
                    <a:srgbClr val="575757"/>
                  </a:solidFill>
                  <a:latin typeface="Microsoft YaHei" panose="020B0503020204020204" pitchFamily="34" charset="-122"/>
                  <a:ea typeface="Microsoft YaHei" panose="020B0503020204020204" pitchFamily="34" charset="-122"/>
                  <a:sym typeface="+mn-ea"/>
                </a:rPr>
                <a:t>Selenium Grid</a:t>
              </a: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sym typeface="+mn-ea"/>
                </a:rPr>
                <a:t> </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grpSp>
      <p:sp>
        <p:nvSpPr>
          <p:cNvPr id="2" name="Rectangle 39"/>
          <p:cNvSpPr>
            <a:spLocks noChangeArrowheads="1"/>
          </p:cNvSpPr>
          <p:nvPr/>
        </p:nvSpPr>
        <p:spPr bwMode="auto">
          <a:xfrm>
            <a:off x="4484370" y="1573530"/>
            <a:ext cx="37903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rPr>
              <a:t>Selenium Integrated Development Environment (IDE) </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390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300" fill="hold"/>
                                            <p:tgtEl>
                                              <p:spTgt spid="45"/>
                                            </p:tgtEl>
                                            <p:attrNameLst>
                                              <p:attrName>ppt_w</p:attrName>
                                            </p:attrNameLst>
                                          </p:cBhvr>
                                          <p:tavLst>
                                            <p:tav tm="0">
                                              <p:val>
                                                <p:fltVal val="0"/>
                                              </p:val>
                                            </p:tav>
                                            <p:tav tm="100000">
                                              <p:val>
                                                <p:strVal val="#ppt_w"/>
                                              </p:val>
                                            </p:tav>
                                          </p:tavLst>
                                        </p:anim>
                                        <p:anim calcmode="lin" valueType="num">
                                          <p:cBhvr>
                                            <p:cTn id="247" dur="300" fill="hold"/>
                                            <p:tgtEl>
                                              <p:spTgt spid="45"/>
                                            </p:tgtEl>
                                            <p:attrNameLst>
                                              <p:attrName>ppt_h</p:attrName>
                                            </p:attrNameLst>
                                          </p:cBhvr>
                                          <p:tavLst>
                                            <p:tav tm="0">
                                              <p:val>
                                                <p:fltVal val="0"/>
                                              </p:val>
                                            </p:tav>
                                            <p:tav tm="100000">
                                              <p:val>
                                                <p:strVal val="#ppt_h"/>
                                              </p:val>
                                            </p:tav>
                                          </p:tavLst>
                                        </p:anim>
                                        <p:animEffect transition="in" filter="fade">
                                          <p:cBhvr>
                                            <p:cTn id="248" dur="300"/>
                                            <p:tgtEl>
                                              <p:spTgt spid="45"/>
                                            </p:tgtEl>
                                          </p:cBhvr>
                                        </p:animEffect>
                                      </p:childTnLst>
                                    </p:cTn>
                                  </p:par>
                                  <p:par>
                                    <p:cTn id="249" presetID="6" presetClass="emph" presetSubtype="0" autoRev="1" fill="hold" grpId="1" nodeType="withEffect">
                                      <p:stCondLst>
                                        <p:cond delay="4200"/>
                                      </p:stCondLst>
                                      <p:childTnLst>
                                        <p:animScale>
                                          <p:cBhvr>
                                            <p:cTn id="250" dur="150" fill="hold"/>
                                            <p:tgtEl>
                                              <p:spTgt spid="45"/>
                                            </p:tgtEl>
                                          </p:cBhvr>
                                          <p:by x="110000" y="110000"/>
                                        </p:animScale>
                                      </p:childTnLst>
                                    </p:cTn>
                                  </p:par>
                                  <p:par>
                                    <p:cTn id="251" presetID="53" presetClass="entr" presetSubtype="16" fill="hold" grpId="0" nodeType="withEffect">
                                      <p:stCondLst>
                                        <p:cond delay="4500"/>
                                      </p:stCondLst>
                                      <p:childTnLst>
                                        <p:set>
                                          <p:cBhvr>
                                            <p:cTn id="252" dur="1" fill="hold">
                                              <p:stCondLst>
                                                <p:cond delay="0"/>
                                              </p:stCondLst>
                                            </p:cTn>
                                            <p:tgtEl>
                                              <p:spTgt spid="46"/>
                                            </p:tgtEl>
                                            <p:attrNameLst>
                                              <p:attrName>style.visibility</p:attrName>
                                            </p:attrNameLst>
                                          </p:cBhvr>
                                          <p:to>
                                            <p:strVal val="visible"/>
                                          </p:to>
                                        </p:set>
                                        <p:anim calcmode="lin" valueType="num">
                                          <p:cBhvr>
                                            <p:cTn id="253" dur="300" fill="hold"/>
                                            <p:tgtEl>
                                              <p:spTgt spid="46"/>
                                            </p:tgtEl>
                                            <p:attrNameLst>
                                              <p:attrName>ppt_w</p:attrName>
                                            </p:attrNameLst>
                                          </p:cBhvr>
                                          <p:tavLst>
                                            <p:tav tm="0">
                                              <p:val>
                                                <p:fltVal val="0"/>
                                              </p:val>
                                            </p:tav>
                                            <p:tav tm="100000">
                                              <p:val>
                                                <p:strVal val="#ppt_w"/>
                                              </p:val>
                                            </p:tav>
                                          </p:tavLst>
                                        </p:anim>
                                        <p:anim calcmode="lin" valueType="num">
                                          <p:cBhvr>
                                            <p:cTn id="254" dur="300" fill="hold"/>
                                            <p:tgtEl>
                                              <p:spTgt spid="46"/>
                                            </p:tgtEl>
                                            <p:attrNameLst>
                                              <p:attrName>ppt_h</p:attrName>
                                            </p:attrNameLst>
                                          </p:cBhvr>
                                          <p:tavLst>
                                            <p:tav tm="0">
                                              <p:val>
                                                <p:fltVal val="0"/>
                                              </p:val>
                                            </p:tav>
                                            <p:tav tm="100000">
                                              <p:val>
                                                <p:strVal val="#ppt_h"/>
                                              </p:val>
                                            </p:tav>
                                          </p:tavLst>
                                        </p:anim>
                                        <p:animEffect transition="in" filter="fade">
                                          <p:cBhvr>
                                            <p:cTn id="255" dur="300"/>
                                            <p:tgtEl>
                                              <p:spTgt spid="46"/>
                                            </p:tgtEl>
                                          </p:cBhvr>
                                        </p:animEffect>
                                      </p:childTnLst>
                                    </p:cTn>
                                  </p:par>
                                  <p:par>
                                    <p:cTn id="256" presetID="6" presetClass="emph" presetSubtype="0" autoRev="1" fill="hold" grpId="1" nodeType="withEffect">
                                      <p:stCondLst>
                                        <p:cond delay="4800"/>
                                      </p:stCondLst>
                                      <p:childTnLst>
                                        <p:animScale>
                                          <p:cBhvr>
                                            <p:cTn id="257" dur="150" fill="hold"/>
                                            <p:tgtEl>
                                              <p:spTgt spid="46"/>
                                            </p:tgtEl>
                                          </p:cBhvr>
                                          <p:by x="110000" y="110000"/>
                                        </p:animScale>
                                      </p:childTnLst>
                                    </p:cTn>
                                  </p:par>
                                  <p:par>
                                    <p:cTn id="258" presetID="53" presetClass="entr" presetSubtype="16" fill="hold" grpId="0" nodeType="withEffect">
                                      <p:stCondLst>
                                        <p:cond delay="5200"/>
                                      </p:stCondLst>
                                      <p:childTnLst>
                                        <p:set>
                                          <p:cBhvr>
                                            <p:cTn id="259" dur="1" fill="hold">
                                              <p:stCondLst>
                                                <p:cond delay="0"/>
                                              </p:stCondLst>
                                            </p:cTn>
                                            <p:tgtEl>
                                              <p:spTgt spid="48"/>
                                            </p:tgtEl>
                                            <p:attrNameLst>
                                              <p:attrName>style.visibility</p:attrName>
                                            </p:attrNameLst>
                                          </p:cBhvr>
                                          <p:to>
                                            <p:strVal val="visible"/>
                                          </p:to>
                                        </p:set>
                                        <p:anim calcmode="lin" valueType="num">
                                          <p:cBhvr>
                                            <p:cTn id="260" dur="300" fill="hold"/>
                                            <p:tgtEl>
                                              <p:spTgt spid="48"/>
                                            </p:tgtEl>
                                            <p:attrNameLst>
                                              <p:attrName>ppt_w</p:attrName>
                                            </p:attrNameLst>
                                          </p:cBhvr>
                                          <p:tavLst>
                                            <p:tav tm="0">
                                              <p:val>
                                                <p:fltVal val="0"/>
                                              </p:val>
                                            </p:tav>
                                            <p:tav tm="100000">
                                              <p:val>
                                                <p:strVal val="#ppt_w"/>
                                              </p:val>
                                            </p:tav>
                                          </p:tavLst>
                                        </p:anim>
                                        <p:anim calcmode="lin" valueType="num">
                                          <p:cBhvr>
                                            <p:cTn id="261" dur="300" fill="hold"/>
                                            <p:tgtEl>
                                              <p:spTgt spid="48"/>
                                            </p:tgtEl>
                                            <p:attrNameLst>
                                              <p:attrName>ppt_h</p:attrName>
                                            </p:attrNameLst>
                                          </p:cBhvr>
                                          <p:tavLst>
                                            <p:tav tm="0">
                                              <p:val>
                                                <p:fltVal val="0"/>
                                              </p:val>
                                            </p:tav>
                                            <p:tav tm="100000">
                                              <p:val>
                                                <p:strVal val="#ppt_h"/>
                                              </p:val>
                                            </p:tav>
                                          </p:tavLst>
                                        </p:anim>
                                        <p:animEffect transition="in" filter="fade">
                                          <p:cBhvr>
                                            <p:cTn id="262" dur="300"/>
                                            <p:tgtEl>
                                              <p:spTgt spid="48"/>
                                            </p:tgtEl>
                                          </p:cBhvr>
                                        </p:animEffect>
                                      </p:childTnLst>
                                    </p:cTn>
                                  </p:par>
                                  <p:par>
                                    <p:cTn id="263" presetID="6" presetClass="emph" presetSubtype="0" autoRev="1" fill="hold" grpId="1" nodeType="withEffect">
                                      <p:stCondLst>
                                        <p:cond delay="5500"/>
                                      </p:stCondLst>
                                      <p:childTnLst>
                                        <p:animScale>
                                          <p:cBhvr>
                                            <p:cTn id="264" dur="150" fill="hold"/>
                                            <p:tgtEl>
                                              <p:spTgt spid="48"/>
                                            </p:tgtEl>
                                          </p:cBhvr>
                                          <p:by x="110000" y="110000"/>
                                        </p:animScale>
                                      </p:childTnLst>
                                    </p:cTn>
                                  </p:par>
                                  <p:par>
                                    <p:cTn id="265" presetID="53" presetClass="entr" presetSubtype="16" fill="hold" grpId="0" nodeType="withEffect">
                                      <p:stCondLst>
                                        <p:cond delay="5800"/>
                                      </p:stCondLst>
                                      <p:childTnLst>
                                        <p:set>
                                          <p:cBhvr>
                                            <p:cTn id="266" dur="1" fill="hold">
                                              <p:stCondLst>
                                                <p:cond delay="0"/>
                                              </p:stCondLst>
                                            </p:cTn>
                                            <p:tgtEl>
                                              <p:spTgt spid="49"/>
                                            </p:tgtEl>
                                            <p:attrNameLst>
                                              <p:attrName>style.visibility</p:attrName>
                                            </p:attrNameLst>
                                          </p:cBhvr>
                                          <p:to>
                                            <p:strVal val="visible"/>
                                          </p:to>
                                        </p:set>
                                        <p:anim calcmode="lin" valueType="num">
                                          <p:cBhvr>
                                            <p:cTn id="267" dur="300" fill="hold"/>
                                            <p:tgtEl>
                                              <p:spTgt spid="49"/>
                                            </p:tgtEl>
                                            <p:attrNameLst>
                                              <p:attrName>ppt_w</p:attrName>
                                            </p:attrNameLst>
                                          </p:cBhvr>
                                          <p:tavLst>
                                            <p:tav tm="0">
                                              <p:val>
                                                <p:fltVal val="0"/>
                                              </p:val>
                                            </p:tav>
                                            <p:tav tm="100000">
                                              <p:val>
                                                <p:strVal val="#ppt_w"/>
                                              </p:val>
                                            </p:tav>
                                          </p:tavLst>
                                        </p:anim>
                                        <p:anim calcmode="lin" valueType="num">
                                          <p:cBhvr>
                                            <p:cTn id="268" dur="300" fill="hold"/>
                                            <p:tgtEl>
                                              <p:spTgt spid="49"/>
                                            </p:tgtEl>
                                            <p:attrNameLst>
                                              <p:attrName>ppt_h</p:attrName>
                                            </p:attrNameLst>
                                          </p:cBhvr>
                                          <p:tavLst>
                                            <p:tav tm="0">
                                              <p:val>
                                                <p:fltVal val="0"/>
                                              </p:val>
                                            </p:tav>
                                            <p:tav tm="100000">
                                              <p:val>
                                                <p:strVal val="#ppt_h"/>
                                              </p:val>
                                            </p:tav>
                                          </p:tavLst>
                                        </p:anim>
                                        <p:animEffect transition="in" filter="fade">
                                          <p:cBhvr>
                                            <p:cTn id="269" dur="300"/>
                                            <p:tgtEl>
                                              <p:spTgt spid="49"/>
                                            </p:tgtEl>
                                          </p:cBhvr>
                                        </p:animEffect>
                                      </p:childTnLst>
                                    </p:cTn>
                                  </p:par>
                                  <p:par>
                                    <p:cTn id="270" presetID="6" presetClass="emph" presetSubtype="0" autoRev="1" fill="hold" grpId="1" nodeType="withEffect">
                                      <p:stCondLst>
                                        <p:cond delay="6100"/>
                                      </p:stCondLst>
                                      <p:childTnLst>
                                        <p:animScale>
                                          <p:cBhvr>
                                            <p:cTn id="271" dur="150" fill="hold"/>
                                            <p:tgtEl>
                                              <p:spTgt spid="49"/>
                                            </p:tgtEl>
                                          </p:cBhvr>
                                          <p:by x="110000" y="110000"/>
                                        </p:animScale>
                                      </p:childTnLst>
                                    </p:cTn>
                                  </p:par>
                                  <p:par>
                                    <p:cTn id="272" presetID="2" presetClass="entr" presetSubtype="2" fill="hold" grpId="0" nodeType="withEffect" p14:presetBounceEnd="50000">
                                      <p:stCondLst>
                                        <p:cond delay="6100"/>
                                      </p:stCondLst>
                                      <p:childTnLst>
                                        <p:set>
                                          <p:cBhvr>
                                            <p:cTn id="273" dur="1" fill="hold">
                                              <p:stCondLst>
                                                <p:cond delay="0"/>
                                              </p:stCondLst>
                                            </p:cTn>
                                            <p:tgtEl>
                                              <p:spTgt spid="50"/>
                                            </p:tgtEl>
                                            <p:attrNameLst>
                                              <p:attrName>style.visibility</p:attrName>
                                            </p:attrNameLst>
                                          </p:cBhvr>
                                          <p:to>
                                            <p:strVal val="visible"/>
                                          </p:to>
                                        </p:set>
                                        <p:anim calcmode="lin" valueType="num" p14:bounceEnd="50000">
                                          <p:cBhvr additive="base">
                                            <p:cTn id="274" dur="500" fill="hold"/>
                                            <p:tgtEl>
                                              <p:spTgt spid="50"/>
                                            </p:tgtEl>
                                            <p:attrNameLst>
                                              <p:attrName>ppt_x</p:attrName>
                                            </p:attrNameLst>
                                          </p:cBhvr>
                                          <p:tavLst>
                                            <p:tav tm="0">
                                              <p:val>
                                                <p:strVal val="1+#ppt_w/2"/>
                                              </p:val>
                                            </p:tav>
                                            <p:tav tm="100000">
                                              <p:val>
                                                <p:strVal val="#ppt_x"/>
                                              </p:val>
                                            </p:tav>
                                          </p:tavLst>
                                        </p:anim>
                                        <p:anim calcmode="lin" valueType="num" p14:bounceEnd="50000">
                                          <p:cBhvr additive="base">
                                            <p:cTn id="275" dur="500" fill="hold"/>
                                            <p:tgtEl>
                                              <p:spTgt spid="50"/>
                                            </p:tgtEl>
                                            <p:attrNameLst>
                                              <p:attrName>ppt_y</p:attrName>
                                            </p:attrNameLst>
                                          </p:cBhvr>
                                          <p:tavLst>
                                            <p:tav tm="0">
                                              <p:val>
                                                <p:strVal val="#ppt_y"/>
                                              </p:val>
                                            </p:tav>
                                            <p:tav tm="100000">
                                              <p:val>
                                                <p:strVal val="#ppt_y"/>
                                              </p:val>
                                            </p:tav>
                                          </p:tavLst>
                                        </p:anim>
                                      </p:childTnLst>
                                    </p:cTn>
                                  </p:par>
                                  <p:par>
                                    <p:cTn id="276" presetID="53" presetClass="entr" presetSubtype="16" fill="hold" grpId="0" nodeType="withEffect">
                                      <p:stCondLst>
                                        <p:cond delay="6500"/>
                                      </p:stCondLst>
                                      <p:childTnLst>
                                        <p:set>
                                          <p:cBhvr>
                                            <p:cTn id="277" dur="1" fill="hold">
                                              <p:stCondLst>
                                                <p:cond delay="0"/>
                                              </p:stCondLst>
                                            </p:cTn>
                                            <p:tgtEl>
                                              <p:spTgt spid="54"/>
                                            </p:tgtEl>
                                            <p:attrNameLst>
                                              <p:attrName>style.visibility</p:attrName>
                                            </p:attrNameLst>
                                          </p:cBhvr>
                                          <p:to>
                                            <p:strVal val="visible"/>
                                          </p:to>
                                        </p:set>
                                        <p:anim calcmode="lin" valueType="num">
                                          <p:cBhvr>
                                            <p:cTn id="278" dur="300" fill="hold"/>
                                            <p:tgtEl>
                                              <p:spTgt spid="54"/>
                                            </p:tgtEl>
                                            <p:attrNameLst>
                                              <p:attrName>ppt_w</p:attrName>
                                            </p:attrNameLst>
                                          </p:cBhvr>
                                          <p:tavLst>
                                            <p:tav tm="0">
                                              <p:val>
                                                <p:fltVal val="0"/>
                                              </p:val>
                                            </p:tav>
                                            <p:tav tm="100000">
                                              <p:val>
                                                <p:strVal val="#ppt_w"/>
                                              </p:val>
                                            </p:tav>
                                          </p:tavLst>
                                        </p:anim>
                                        <p:anim calcmode="lin" valueType="num">
                                          <p:cBhvr>
                                            <p:cTn id="279" dur="300" fill="hold"/>
                                            <p:tgtEl>
                                              <p:spTgt spid="54"/>
                                            </p:tgtEl>
                                            <p:attrNameLst>
                                              <p:attrName>ppt_h</p:attrName>
                                            </p:attrNameLst>
                                          </p:cBhvr>
                                          <p:tavLst>
                                            <p:tav tm="0">
                                              <p:val>
                                                <p:fltVal val="0"/>
                                              </p:val>
                                            </p:tav>
                                            <p:tav tm="100000">
                                              <p:val>
                                                <p:strVal val="#ppt_h"/>
                                              </p:val>
                                            </p:tav>
                                          </p:tavLst>
                                        </p:anim>
                                        <p:animEffect transition="in" filter="fade">
                                          <p:cBhvr>
                                            <p:cTn id="280" dur="300"/>
                                            <p:tgtEl>
                                              <p:spTgt spid="54"/>
                                            </p:tgtEl>
                                          </p:cBhvr>
                                        </p:animEffect>
                                      </p:childTnLst>
                                    </p:cTn>
                                  </p:par>
                                  <p:par>
                                    <p:cTn id="281" presetID="6" presetClass="emph" presetSubtype="0" autoRev="1" fill="hold" grpId="1" nodeType="withEffect">
                                      <p:stCondLst>
                                        <p:cond delay="6800"/>
                                      </p:stCondLst>
                                      <p:childTnLst>
                                        <p:animScale>
                                          <p:cBhvr>
                                            <p:cTn id="282" dur="150" fill="hold"/>
                                            <p:tgtEl>
                                              <p:spTgt spid="54"/>
                                            </p:tgtEl>
                                          </p:cBhvr>
                                          <p:by x="110000" y="110000"/>
                                        </p:animScale>
                                      </p:childTnLst>
                                    </p:cTn>
                                  </p:par>
                                  <p:par>
                                    <p:cTn id="283" presetID="53" presetClass="entr" presetSubtype="16" fill="hold" grpId="0" nodeType="withEffect">
                                      <p:stCondLst>
                                        <p:cond delay="7100"/>
                                      </p:stCondLst>
                                      <p:childTnLst>
                                        <p:set>
                                          <p:cBhvr>
                                            <p:cTn id="284" dur="1" fill="hold">
                                              <p:stCondLst>
                                                <p:cond delay="0"/>
                                              </p:stCondLst>
                                            </p:cTn>
                                            <p:tgtEl>
                                              <p:spTgt spid="55"/>
                                            </p:tgtEl>
                                            <p:attrNameLst>
                                              <p:attrName>style.visibility</p:attrName>
                                            </p:attrNameLst>
                                          </p:cBhvr>
                                          <p:to>
                                            <p:strVal val="visible"/>
                                          </p:to>
                                        </p:set>
                                        <p:anim calcmode="lin" valueType="num">
                                          <p:cBhvr>
                                            <p:cTn id="285" dur="300" fill="hold"/>
                                            <p:tgtEl>
                                              <p:spTgt spid="55"/>
                                            </p:tgtEl>
                                            <p:attrNameLst>
                                              <p:attrName>ppt_w</p:attrName>
                                            </p:attrNameLst>
                                          </p:cBhvr>
                                          <p:tavLst>
                                            <p:tav tm="0">
                                              <p:val>
                                                <p:fltVal val="0"/>
                                              </p:val>
                                            </p:tav>
                                            <p:tav tm="100000">
                                              <p:val>
                                                <p:strVal val="#ppt_w"/>
                                              </p:val>
                                            </p:tav>
                                          </p:tavLst>
                                        </p:anim>
                                        <p:anim calcmode="lin" valueType="num">
                                          <p:cBhvr>
                                            <p:cTn id="286" dur="300" fill="hold"/>
                                            <p:tgtEl>
                                              <p:spTgt spid="55"/>
                                            </p:tgtEl>
                                            <p:attrNameLst>
                                              <p:attrName>ppt_h</p:attrName>
                                            </p:attrNameLst>
                                          </p:cBhvr>
                                          <p:tavLst>
                                            <p:tav tm="0">
                                              <p:val>
                                                <p:fltVal val="0"/>
                                              </p:val>
                                            </p:tav>
                                            <p:tav tm="100000">
                                              <p:val>
                                                <p:strVal val="#ppt_h"/>
                                              </p:val>
                                            </p:tav>
                                          </p:tavLst>
                                        </p:anim>
                                        <p:animEffect transition="in" filter="fade">
                                          <p:cBhvr>
                                            <p:cTn id="287" dur="300"/>
                                            <p:tgtEl>
                                              <p:spTgt spid="55"/>
                                            </p:tgtEl>
                                          </p:cBhvr>
                                        </p:animEffect>
                                      </p:childTnLst>
                                    </p:cTn>
                                  </p:par>
                                  <p:par>
                                    <p:cTn id="288" presetID="6" presetClass="emph" presetSubtype="0" autoRev="1" fill="hold" grpId="1" nodeType="withEffect">
                                      <p:stCondLst>
                                        <p:cond delay="7400"/>
                                      </p:stCondLst>
                                      <p:childTnLst>
                                        <p:animScale>
                                          <p:cBhvr>
                                            <p:cTn id="289" dur="150" fill="hold"/>
                                            <p:tgtEl>
                                              <p:spTgt spid="55"/>
                                            </p:tgtEl>
                                          </p:cBhvr>
                                          <p:by x="110000" y="110000"/>
                                        </p:animScale>
                                      </p:childTnLst>
                                    </p:cTn>
                                  </p:par>
                                  <p:par>
                                    <p:cTn id="290" presetID="2" presetClass="entr" presetSubtype="2" fill="hold" grpId="0" nodeType="withEffect" p14:presetBounceEnd="50000">
                                      <p:stCondLst>
                                        <p:cond delay="7400"/>
                                      </p:stCondLst>
                                      <p:childTnLst>
                                        <p:set>
                                          <p:cBhvr>
                                            <p:cTn id="291" dur="1" fill="hold">
                                              <p:stCondLst>
                                                <p:cond delay="0"/>
                                              </p:stCondLst>
                                            </p:cTn>
                                            <p:tgtEl>
                                              <p:spTgt spid="56"/>
                                            </p:tgtEl>
                                            <p:attrNameLst>
                                              <p:attrName>style.visibility</p:attrName>
                                            </p:attrNameLst>
                                          </p:cBhvr>
                                          <p:to>
                                            <p:strVal val="visible"/>
                                          </p:to>
                                        </p:set>
                                        <p:anim calcmode="lin" valueType="num" p14:bounceEnd="50000">
                                          <p:cBhvr additive="base">
                                            <p:cTn id="292" dur="50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293" dur="500" fill="hold"/>
                                            <p:tgtEl>
                                              <p:spTgt spid="56"/>
                                            </p:tgtEl>
                                            <p:attrNameLst>
                                              <p:attrName>ppt_y</p:attrName>
                                            </p:attrNameLst>
                                          </p:cBhvr>
                                          <p:tavLst>
                                            <p:tav tm="0">
                                              <p:val>
                                                <p:strVal val="#ppt_y"/>
                                              </p:val>
                                            </p:tav>
                                            <p:tav tm="100000">
                                              <p:val>
                                                <p:strVal val="#ppt_y"/>
                                              </p:val>
                                            </p:tav>
                                          </p:tavLst>
                                        </p:anim>
                                      </p:childTnLst>
                                    </p:cTn>
                                  </p:par>
                                </p:childTnLst>
                              </p:cTn>
                            </p:par>
                            <p:par>
                              <p:cTn id="294" fill="hold">
                                <p:stCondLst>
                                  <p:cond delay="700"/>
                                </p:stCondLst>
                                <p:childTnLst>
                                  <p:par>
                                    <p:cTn id="295" presetID="4" presetClass="entr" presetSubtype="16" fill="hold" nodeType="afterEffect">
                                      <p:stCondLst>
                                        <p:cond delay="0"/>
                                      </p:stCondLst>
                                      <p:childTnLst>
                                        <p:set>
                                          <p:cBhvr>
                                            <p:cTn id="296" dur="500" fill="hold">
                                              <p:stCondLst>
                                                <p:cond delay="0"/>
                                              </p:stCondLst>
                                            </p:cTn>
                                            <p:tgtEl>
                                              <p:spTgt spid="60"/>
                                            </p:tgtEl>
                                            <p:attrNameLst>
                                              <p:attrName>style.visibility</p:attrName>
                                            </p:attrNameLst>
                                          </p:cBhvr>
                                          <p:to>
                                            <p:strVal val="visible"/>
                                          </p:to>
                                        </p:set>
                                        <p:animEffect transition="in" filter="box(in)">
                                          <p:cBhvr>
                                            <p:cTn id="297" dur="500"/>
                                            <p:tgtEl>
                                              <p:spTgt spid="60"/>
                                            </p:tgtEl>
                                          </p:cBhvr>
                                        </p:animEffect>
                                      </p:childTnLst>
                                    </p:cTn>
                                  </p:par>
                                </p:childTnLst>
                              </p:cTn>
                            </p:par>
                            <p:par>
                              <p:cTn id="298" fill="hold">
                                <p:stCondLst>
                                  <p:cond delay="1200"/>
                                </p:stCondLst>
                                <p:childTnLst>
                                  <p:par>
                                    <p:cTn id="299" presetID="5" presetClass="entr" presetSubtype="10" fill="hold" nodeType="afterEffect">
                                      <p:stCondLst>
                                        <p:cond delay="0"/>
                                      </p:stCondLst>
                                      <p:childTnLst>
                                        <p:set>
                                          <p:cBhvr>
                                            <p:cTn id="300" dur="1" fill="hold">
                                              <p:stCondLst>
                                                <p:cond delay="0"/>
                                              </p:stCondLst>
                                            </p:cTn>
                                            <p:tgtEl>
                                              <p:spTgt spid="61"/>
                                            </p:tgtEl>
                                            <p:attrNameLst>
                                              <p:attrName>style.visibility</p:attrName>
                                            </p:attrNameLst>
                                          </p:cBhvr>
                                          <p:to>
                                            <p:strVal val="visible"/>
                                          </p:to>
                                        </p:set>
                                        <p:animEffect transition="in" filter="checkerboard(across)">
                                          <p:cBhvr>
                                            <p:cTn id="30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7" grpId="0" bldLvl="0" animBg="1"/>
          <p:bldP spid="7" grpId="1" bldLvl="0" animBg="1"/>
          <p:bldP spid="8" grpId="0" bldLvl="0" animBg="1"/>
          <p:bldP spid="8" grpId="1" bldLvl="0" animBg="1"/>
          <p:bldP spid="9" grpId="0" bldLvl="0" animBg="1"/>
          <p:bldP spid="9" grpId="1" bldLvl="0" animBg="1"/>
          <p:bldP spid="10" grpId="0" bldLvl="0" animBg="1"/>
          <p:bldP spid="10"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bldLvl="0" animBg="1"/>
          <p:bldP spid="36" grpId="1" bldLvl="0" animBg="1"/>
          <p:bldP spid="40" grpId="0"/>
          <p:bldP spid="40" grpId="1"/>
          <p:bldP spid="41" grpId="0"/>
          <p:bldP spid="42" grpId="0" bldLvl="0" animBg="1"/>
          <p:bldP spid="42" grpId="1" bldLvl="0" animBg="1"/>
          <p:bldP spid="43" grpId="0"/>
          <p:bldP spid="43" grpId="1"/>
          <p:bldP spid="44" grpId="0"/>
          <p:bldP spid="45" grpId="0" bldLvl="0" animBg="1"/>
          <p:bldP spid="45" grpId="1" bldLvl="0" animBg="1"/>
          <p:bldP spid="46" grpId="0"/>
          <p:bldP spid="46" grpId="1"/>
          <p:bldP spid="48" grpId="0" bldLvl="0" animBg="1"/>
          <p:bldP spid="48" grpId="1" bldLvl="0" animBg="1"/>
          <p:bldP spid="49" grpId="0"/>
          <p:bldP spid="49" grpId="1"/>
          <p:bldP spid="50" grpId="0"/>
          <p:bldP spid="54" grpId="0" bldLvl="0" animBg="1"/>
          <p:bldP spid="54" grpId="1" bldLvl="0" animBg="1"/>
          <p:bldP spid="55" grpId="0"/>
          <p:bldP spid="55" grpId="1"/>
          <p:bldP spid="5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390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300" fill="hold"/>
                                            <p:tgtEl>
                                              <p:spTgt spid="45"/>
                                            </p:tgtEl>
                                            <p:attrNameLst>
                                              <p:attrName>ppt_w</p:attrName>
                                            </p:attrNameLst>
                                          </p:cBhvr>
                                          <p:tavLst>
                                            <p:tav tm="0">
                                              <p:val>
                                                <p:fltVal val="0"/>
                                              </p:val>
                                            </p:tav>
                                            <p:tav tm="100000">
                                              <p:val>
                                                <p:strVal val="#ppt_w"/>
                                              </p:val>
                                            </p:tav>
                                          </p:tavLst>
                                        </p:anim>
                                        <p:anim calcmode="lin" valueType="num">
                                          <p:cBhvr>
                                            <p:cTn id="247" dur="300" fill="hold"/>
                                            <p:tgtEl>
                                              <p:spTgt spid="45"/>
                                            </p:tgtEl>
                                            <p:attrNameLst>
                                              <p:attrName>ppt_h</p:attrName>
                                            </p:attrNameLst>
                                          </p:cBhvr>
                                          <p:tavLst>
                                            <p:tav tm="0">
                                              <p:val>
                                                <p:fltVal val="0"/>
                                              </p:val>
                                            </p:tav>
                                            <p:tav tm="100000">
                                              <p:val>
                                                <p:strVal val="#ppt_h"/>
                                              </p:val>
                                            </p:tav>
                                          </p:tavLst>
                                        </p:anim>
                                        <p:animEffect transition="in" filter="fade">
                                          <p:cBhvr>
                                            <p:cTn id="248" dur="300"/>
                                            <p:tgtEl>
                                              <p:spTgt spid="45"/>
                                            </p:tgtEl>
                                          </p:cBhvr>
                                        </p:animEffect>
                                      </p:childTnLst>
                                    </p:cTn>
                                  </p:par>
                                  <p:par>
                                    <p:cTn id="249" presetID="6" presetClass="emph" presetSubtype="0" autoRev="1" fill="hold" grpId="1" nodeType="withEffect">
                                      <p:stCondLst>
                                        <p:cond delay="4200"/>
                                      </p:stCondLst>
                                      <p:childTnLst>
                                        <p:animScale>
                                          <p:cBhvr>
                                            <p:cTn id="250" dur="150" fill="hold"/>
                                            <p:tgtEl>
                                              <p:spTgt spid="45"/>
                                            </p:tgtEl>
                                          </p:cBhvr>
                                          <p:by x="110000" y="110000"/>
                                        </p:animScale>
                                      </p:childTnLst>
                                    </p:cTn>
                                  </p:par>
                                  <p:par>
                                    <p:cTn id="251" presetID="53" presetClass="entr" presetSubtype="16" fill="hold" grpId="0" nodeType="withEffect">
                                      <p:stCondLst>
                                        <p:cond delay="4500"/>
                                      </p:stCondLst>
                                      <p:childTnLst>
                                        <p:set>
                                          <p:cBhvr>
                                            <p:cTn id="252" dur="1" fill="hold">
                                              <p:stCondLst>
                                                <p:cond delay="0"/>
                                              </p:stCondLst>
                                            </p:cTn>
                                            <p:tgtEl>
                                              <p:spTgt spid="46"/>
                                            </p:tgtEl>
                                            <p:attrNameLst>
                                              <p:attrName>style.visibility</p:attrName>
                                            </p:attrNameLst>
                                          </p:cBhvr>
                                          <p:to>
                                            <p:strVal val="visible"/>
                                          </p:to>
                                        </p:set>
                                        <p:anim calcmode="lin" valueType="num">
                                          <p:cBhvr>
                                            <p:cTn id="253" dur="300" fill="hold"/>
                                            <p:tgtEl>
                                              <p:spTgt spid="46"/>
                                            </p:tgtEl>
                                            <p:attrNameLst>
                                              <p:attrName>ppt_w</p:attrName>
                                            </p:attrNameLst>
                                          </p:cBhvr>
                                          <p:tavLst>
                                            <p:tav tm="0">
                                              <p:val>
                                                <p:fltVal val="0"/>
                                              </p:val>
                                            </p:tav>
                                            <p:tav tm="100000">
                                              <p:val>
                                                <p:strVal val="#ppt_w"/>
                                              </p:val>
                                            </p:tav>
                                          </p:tavLst>
                                        </p:anim>
                                        <p:anim calcmode="lin" valueType="num">
                                          <p:cBhvr>
                                            <p:cTn id="254" dur="300" fill="hold"/>
                                            <p:tgtEl>
                                              <p:spTgt spid="46"/>
                                            </p:tgtEl>
                                            <p:attrNameLst>
                                              <p:attrName>ppt_h</p:attrName>
                                            </p:attrNameLst>
                                          </p:cBhvr>
                                          <p:tavLst>
                                            <p:tav tm="0">
                                              <p:val>
                                                <p:fltVal val="0"/>
                                              </p:val>
                                            </p:tav>
                                            <p:tav tm="100000">
                                              <p:val>
                                                <p:strVal val="#ppt_h"/>
                                              </p:val>
                                            </p:tav>
                                          </p:tavLst>
                                        </p:anim>
                                        <p:animEffect transition="in" filter="fade">
                                          <p:cBhvr>
                                            <p:cTn id="255" dur="300"/>
                                            <p:tgtEl>
                                              <p:spTgt spid="46"/>
                                            </p:tgtEl>
                                          </p:cBhvr>
                                        </p:animEffect>
                                      </p:childTnLst>
                                    </p:cTn>
                                  </p:par>
                                  <p:par>
                                    <p:cTn id="256" presetID="6" presetClass="emph" presetSubtype="0" autoRev="1" fill="hold" grpId="1" nodeType="withEffect">
                                      <p:stCondLst>
                                        <p:cond delay="4800"/>
                                      </p:stCondLst>
                                      <p:childTnLst>
                                        <p:animScale>
                                          <p:cBhvr>
                                            <p:cTn id="257" dur="150" fill="hold"/>
                                            <p:tgtEl>
                                              <p:spTgt spid="46"/>
                                            </p:tgtEl>
                                          </p:cBhvr>
                                          <p:by x="110000" y="110000"/>
                                        </p:animScale>
                                      </p:childTnLst>
                                    </p:cTn>
                                  </p:par>
                                  <p:par>
                                    <p:cTn id="258" presetID="53" presetClass="entr" presetSubtype="16" fill="hold" grpId="0" nodeType="withEffect">
                                      <p:stCondLst>
                                        <p:cond delay="5200"/>
                                      </p:stCondLst>
                                      <p:childTnLst>
                                        <p:set>
                                          <p:cBhvr>
                                            <p:cTn id="259" dur="1" fill="hold">
                                              <p:stCondLst>
                                                <p:cond delay="0"/>
                                              </p:stCondLst>
                                            </p:cTn>
                                            <p:tgtEl>
                                              <p:spTgt spid="48"/>
                                            </p:tgtEl>
                                            <p:attrNameLst>
                                              <p:attrName>style.visibility</p:attrName>
                                            </p:attrNameLst>
                                          </p:cBhvr>
                                          <p:to>
                                            <p:strVal val="visible"/>
                                          </p:to>
                                        </p:set>
                                        <p:anim calcmode="lin" valueType="num">
                                          <p:cBhvr>
                                            <p:cTn id="260" dur="300" fill="hold"/>
                                            <p:tgtEl>
                                              <p:spTgt spid="48"/>
                                            </p:tgtEl>
                                            <p:attrNameLst>
                                              <p:attrName>ppt_w</p:attrName>
                                            </p:attrNameLst>
                                          </p:cBhvr>
                                          <p:tavLst>
                                            <p:tav tm="0">
                                              <p:val>
                                                <p:fltVal val="0"/>
                                              </p:val>
                                            </p:tav>
                                            <p:tav tm="100000">
                                              <p:val>
                                                <p:strVal val="#ppt_w"/>
                                              </p:val>
                                            </p:tav>
                                          </p:tavLst>
                                        </p:anim>
                                        <p:anim calcmode="lin" valueType="num">
                                          <p:cBhvr>
                                            <p:cTn id="261" dur="300" fill="hold"/>
                                            <p:tgtEl>
                                              <p:spTgt spid="48"/>
                                            </p:tgtEl>
                                            <p:attrNameLst>
                                              <p:attrName>ppt_h</p:attrName>
                                            </p:attrNameLst>
                                          </p:cBhvr>
                                          <p:tavLst>
                                            <p:tav tm="0">
                                              <p:val>
                                                <p:fltVal val="0"/>
                                              </p:val>
                                            </p:tav>
                                            <p:tav tm="100000">
                                              <p:val>
                                                <p:strVal val="#ppt_h"/>
                                              </p:val>
                                            </p:tav>
                                          </p:tavLst>
                                        </p:anim>
                                        <p:animEffect transition="in" filter="fade">
                                          <p:cBhvr>
                                            <p:cTn id="262" dur="300"/>
                                            <p:tgtEl>
                                              <p:spTgt spid="48"/>
                                            </p:tgtEl>
                                          </p:cBhvr>
                                        </p:animEffect>
                                      </p:childTnLst>
                                    </p:cTn>
                                  </p:par>
                                  <p:par>
                                    <p:cTn id="263" presetID="6" presetClass="emph" presetSubtype="0" autoRev="1" fill="hold" grpId="1" nodeType="withEffect">
                                      <p:stCondLst>
                                        <p:cond delay="5500"/>
                                      </p:stCondLst>
                                      <p:childTnLst>
                                        <p:animScale>
                                          <p:cBhvr>
                                            <p:cTn id="264" dur="150" fill="hold"/>
                                            <p:tgtEl>
                                              <p:spTgt spid="48"/>
                                            </p:tgtEl>
                                          </p:cBhvr>
                                          <p:by x="110000" y="110000"/>
                                        </p:animScale>
                                      </p:childTnLst>
                                    </p:cTn>
                                  </p:par>
                                  <p:par>
                                    <p:cTn id="265" presetID="53" presetClass="entr" presetSubtype="16" fill="hold" grpId="0" nodeType="withEffect">
                                      <p:stCondLst>
                                        <p:cond delay="5800"/>
                                      </p:stCondLst>
                                      <p:childTnLst>
                                        <p:set>
                                          <p:cBhvr>
                                            <p:cTn id="266" dur="1" fill="hold">
                                              <p:stCondLst>
                                                <p:cond delay="0"/>
                                              </p:stCondLst>
                                            </p:cTn>
                                            <p:tgtEl>
                                              <p:spTgt spid="49"/>
                                            </p:tgtEl>
                                            <p:attrNameLst>
                                              <p:attrName>style.visibility</p:attrName>
                                            </p:attrNameLst>
                                          </p:cBhvr>
                                          <p:to>
                                            <p:strVal val="visible"/>
                                          </p:to>
                                        </p:set>
                                        <p:anim calcmode="lin" valueType="num">
                                          <p:cBhvr>
                                            <p:cTn id="267" dur="300" fill="hold"/>
                                            <p:tgtEl>
                                              <p:spTgt spid="49"/>
                                            </p:tgtEl>
                                            <p:attrNameLst>
                                              <p:attrName>ppt_w</p:attrName>
                                            </p:attrNameLst>
                                          </p:cBhvr>
                                          <p:tavLst>
                                            <p:tav tm="0">
                                              <p:val>
                                                <p:fltVal val="0"/>
                                              </p:val>
                                            </p:tav>
                                            <p:tav tm="100000">
                                              <p:val>
                                                <p:strVal val="#ppt_w"/>
                                              </p:val>
                                            </p:tav>
                                          </p:tavLst>
                                        </p:anim>
                                        <p:anim calcmode="lin" valueType="num">
                                          <p:cBhvr>
                                            <p:cTn id="268" dur="300" fill="hold"/>
                                            <p:tgtEl>
                                              <p:spTgt spid="49"/>
                                            </p:tgtEl>
                                            <p:attrNameLst>
                                              <p:attrName>ppt_h</p:attrName>
                                            </p:attrNameLst>
                                          </p:cBhvr>
                                          <p:tavLst>
                                            <p:tav tm="0">
                                              <p:val>
                                                <p:fltVal val="0"/>
                                              </p:val>
                                            </p:tav>
                                            <p:tav tm="100000">
                                              <p:val>
                                                <p:strVal val="#ppt_h"/>
                                              </p:val>
                                            </p:tav>
                                          </p:tavLst>
                                        </p:anim>
                                        <p:animEffect transition="in" filter="fade">
                                          <p:cBhvr>
                                            <p:cTn id="269" dur="300"/>
                                            <p:tgtEl>
                                              <p:spTgt spid="49"/>
                                            </p:tgtEl>
                                          </p:cBhvr>
                                        </p:animEffect>
                                      </p:childTnLst>
                                    </p:cTn>
                                  </p:par>
                                  <p:par>
                                    <p:cTn id="270" presetID="6" presetClass="emph" presetSubtype="0" autoRev="1" fill="hold" grpId="1" nodeType="withEffect">
                                      <p:stCondLst>
                                        <p:cond delay="6100"/>
                                      </p:stCondLst>
                                      <p:childTnLst>
                                        <p:animScale>
                                          <p:cBhvr>
                                            <p:cTn id="271" dur="150" fill="hold"/>
                                            <p:tgtEl>
                                              <p:spTgt spid="49"/>
                                            </p:tgtEl>
                                          </p:cBhvr>
                                          <p:by x="110000" y="110000"/>
                                        </p:animScale>
                                      </p:childTnLst>
                                    </p:cTn>
                                  </p:par>
                                  <p:par>
                                    <p:cTn id="272" presetID="2" presetClass="entr" presetSubtype="2" fill="hold" grpId="0" nodeType="withEffect">
                                      <p:stCondLst>
                                        <p:cond delay="6100"/>
                                      </p:stCondLst>
                                      <p:childTnLst>
                                        <p:set>
                                          <p:cBhvr>
                                            <p:cTn id="273" dur="1" fill="hold">
                                              <p:stCondLst>
                                                <p:cond delay="0"/>
                                              </p:stCondLst>
                                            </p:cTn>
                                            <p:tgtEl>
                                              <p:spTgt spid="50"/>
                                            </p:tgtEl>
                                            <p:attrNameLst>
                                              <p:attrName>style.visibility</p:attrName>
                                            </p:attrNameLst>
                                          </p:cBhvr>
                                          <p:to>
                                            <p:strVal val="visible"/>
                                          </p:to>
                                        </p:set>
                                        <p:anim calcmode="lin" valueType="num">
                                          <p:cBhvr additive="base">
                                            <p:cTn id="274" dur="500" fill="hold"/>
                                            <p:tgtEl>
                                              <p:spTgt spid="50"/>
                                            </p:tgtEl>
                                            <p:attrNameLst>
                                              <p:attrName>ppt_x</p:attrName>
                                            </p:attrNameLst>
                                          </p:cBhvr>
                                          <p:tavLst>
                                            <p:tav tm="0">
                                              <p:val>
                                                <p:strVal val="1+#ppt_w/2"/>
                                              </p:val>
                                            </p:tav>
                                            <p:tav tm="100000">
                                              <p:val>
                                                <p:strVal val="#ppt_x"/>
                                              </p:val>
                                            </p:tav>
                                          </p:tavLst>
                                        </p:anim>
                                        <p:anim calcmode="lin" valueType="num">
                                          <p:cBhvr additive="base">
                                            <p:cTn id="275" dur="500" fill="hold"/>
                                            <p:tgtEl>
                                              <p:spTgt spid="50"/>
                                            </p:tgtEl>
                                            <p:attrNameLst>
                                              <p:attrName>ppt_y</p:attrName>
                                            </p:attrNameLst>
                                          </p:cBhvr>
                                          <p:tavLst>
                                            <p:tav tm="0">
                                              <p:val>
                                                <p:strVal val="#ppt_y"/>
                                              </p:val>
                                            </p:tav>
                                            <p:tav tm="100000">
                                              <p:val>
                                                <p:strVal val="#ppt_y"/>
                                              </p:val>
                                            </p:tav>
                                          </p:tavLst>
                                        </p:anim>
                                      </p:childTnLst>
                                    </p:cTn>
                                  </p:par>
                                  <p:par>
                                    <p:cTn id="276" presetID="53" presetClass="entr" presetSubtype="16" fill="hold" grpId="0" nodeType="withEffect">
                                      <p:stCondLst>
                                        <p:cond delay="6500"/>
                                      </p:stCondLst>
                                      <p:childTnLst>
                                        <p:set>
                                          <p:cBhvr>
                                            <p:cTn id="277" dur="1" fill="hold">
                                              <p:stCondLst>
                                                <p:cond delay="0"/>
                                              </p:stCondLst>
                                            </p:cTn>
                                            <p:tgtEl>
                                              <p:spTgt spid="54"/>
                                            </p:tgtEl>
                                            <p:attrNameLst>
                                              <p:attrName>style.visibility</p:attrName>
                                            </p:attrNameLst>
                                          </p:cBhvr>
                                          <p:to>
                                            <p:strVal val="visible"/>
                                          </p:to>
                                        </p:set>
                                        <p:anim calcmode="lin" valueType="num">
                                          <p:cBhvr>
                                            <p:cTn id="278" dur="300" fill="hold"/>
                                            <p:tgtEl>
                                              <p:spTgt spid="54"/>
                                            </p:tgtEl>
                                            <p:attrNameLst>
                                              <p:attrName>ppt_w</p:attrName>
                                            </p:attrNameLst>
                                          </p:cBhvr>
                                          <p:tavLst>
                                            <p:tav tm="0">
                                              <p:val>
                                                <p:fltVal val="0"/>
                                              </p:val>
                                            </p:tav>
                                            <p:tav tm="100000">
                                              <p:val>
                                                <p:strVal val="#ppt_w"/>
                                              </p:val>
                                            </p:tav>
                                          </p:tavLst>
                                        </p:anim>
                                        <p:anim calcmode="lin" valueType="num">
                                          <p:cBhvr>
                                            <p:cTn id="279" dur="300" fill="hold"/>
                                            <p:tgtEl>
                                              <p:spTgt spid="54"/>
                                            </p:tgtEl>
                                            <p:attrNameLst>
                                              <p:attrName>ppt_h</p:attrName>
                                            </p:attrNameLst>
                                          </p:cBhvr>
                                          <p:tavLst>
                                            <p:tav tm="0">
                                              <p:val>
                                                <p:fltVal val="0"/>
                                              </p:val>
                                            </p:tav>
                                            <p:tav tm="100000">
                                              <p:val>
                                                <p:strVal val="#ppt_h"/>
                                              </p:val>
                                            </p:tav>
                                          </p:tavLst>
                                        </p:anim>
                                        <p:animEffect transition="in" filter="fade">
                                          <p:cBhvr>
                                            <p:cTn id="280" dur="300"/>
                                            <p:tgtEl>
                                              <p:spTgt spid="54"/>
                                            </p:tgtEl>
                                          </p:cBhvr>
                                        </p:animEffect>
                                      </p:childTnLst>
                                    </p:cTn>
                                  </p:par>
                                  <p:par>
                                    <p:cTn id="281" presetID="6" presetClass="emph" presetSubtype="0" autoRev="1" fill="hold" grpId="1" nodeType="withEffect">
                                      <p:stCondLst>
                                        <p:cond delay="6800"/>
                                      </p:stCondLst>
                                      <p:childTnLst>
                                        <p:animScale>
                                          <p:cBhvr>
                                            <p:cTn id="282" dur="150" fill="hold"/>
                                            <p:tgtEl>
                                              <p:spTgt spid="54"/>
                                            </p:tgtEl>
                                          </p:cBhvr>
                                          <p:by x="110000" y="110000"/>
                                        </p:animScale>
                                      </p:childTnLst>
                                    </p:cTn>
                                  </p:par>
                                  <p:par>
                                    <p:cTn id="283" presetID="53" presetClass="entr" presetSubtype="16" fill="hold" grpId="0" nodeType="withEffect">
                                      <p:stCondLst>
                                        <p:cond delay="7100"/>
                                      </p:stCondLst>
                                      <p:childTnLst>
                                        <p:set>
                                          <p:cBhvr>
                                            <p:cTn id="284" dur="1" fill="hold">
                                              <p:stCondLst>
                                                <p:cond delay="0"/>
                                              </p:stCondLst>
                                            </p:cTn>
                                            <p:tgtEl>
                                              <p:spTgt spid="55"/>
                                            </p:tgtEl>
                                            <p:attrNameLst>
                                              <p:attrName>style.visibility</p:attrName>
                                            </p:attrNameLst>
                                          </p:cBhvr>
                                          <p:to>
                                            <p:strVal val="visible"/>
                                          </p:to>
                                        </p:set>
                                        <p:anim calcmode="lin" valueType="num">
                                          <p:cBhvr>
                                            <p:cTn id="285" dur="300" fill="hold"/>
                                            <p:tgtEl>
                                              <p:spTgt spid="55"/>
                                            </p:tgtEl>
                                            <p:attrNameLst>
                                              <p:attrName>ppt_w</p:attrName>
                                            </p:attrNameLst>
                                          </p:cBhvr>
                                          <p:tavLst>
                                            <p:tav tm="0">
                                              <p:val>
                                                <p:fltVal val="0"/>
                                              </p:val>
                                            </p:tav>
                                            <p:tav tm="100000">
                                              <p:val>
                                                <p:strVal val="#ppt_w"/>
                                              </p:val>
                                            </p:tav>
                                          </p:tavLst>
                                        </p:anim>
                                        <p:anim calcmode="lin" valueType="num">
                                          <p:cBhvr>
                                            <p:cTn id="286" dur="300" fill="hold"/>
                                            <p:tgtEl>
                                              <p:spTgt spid="55"/>
                                            </p:tgtEl>
                                            <p:attrNameLst>
                                              <p:attrName>ppt_h</p:attrName>
                                            </p:attrNameLst>
                                          </p:cBhvr>
                                          <p:tavLst>
                                            <p:tav tm="0">
                                              <p:val>
                                                <p:fltVal val="0"/>
                                              </p:val>
                                            </p:tav>
                                            <p:tav tm="100000">
                                              <p:val>
                                                <p:strVal val="#ppt_h"/>
                                              </p:val>
                                            </p:tav>
                                          </p:tavLst>
                                        </p:anim>
                                        <p:animEffect transition="in" filter="fade">
                                          <p:cBhvr>
                                            <p:cTn id="287" dur="300"/>
                                            <p:tgtEl>
                                              <p:spTgt spid="55"/>
                                            </p:tgtEl>
                                          </p:cBhvr>
                                        </p:animEffect>
                                      </p:childTnLst>
                                    </p:cTn>
                                  </p:par>
                                  <p:par>
                                    <p:cTn id="288" presetID="6" presetClass="emph" presetSubtype="0" autoRev="1" fill="hold" grpId="1" nodeType="withEffect">
                                      <p:stCondLst>
                                        <p:cond delay="7400"/>
                                      </p:stCondLst>
                                      <p:childTnLst>
                                        <p:animScale>
                                          <p:cBhvr>
                                            <p:cTn id="289" dur="150" fill="hold"/>
                                            <p:tgtEl>
                                              <p:spTgt spid="55"/>
                                            </p:tgtEl>
                                          </p:cBhvr>
                                          <p:by x="110000" y="110000"/>
                                        </p:animScale>
                                      </p:childTnLst>
                                    </p:cTn>
                                  </p:par>
                                  <p:par>
                                    <p:cTn id="290" presetID="2" presetClass="entr" presetSubtype="2" fill="hold" grpId="0" nodeType="withEffect">
                                      <p:stCondLst>
                                        <p:cond delay="7400"/>
                                      </p:stCondLst>
                                      <p:childTnLst>
                                        <p:set>
                                          <p:cBhvr>
                                            <p:cTn id="291" dur="1" fill="hold">
                                              <p:stCondLst>
                                                <p:cond delay="0"/>
                                              </p:stCondLst>
                                            </p:cTn>
                                            <p:tgtEl>
                                              <p:spTgt spid="56"/>
                                            </p:tgtEl>
                                            <p:attrNameLst>
                                              <p:attrName>style.visibility</p:attrName>
                                            </p:attrNameLst>
                                          </p:cBhvr>
                                          <p:to>
                                            <p:strVal val="visible"/>
                                          </p:to>
                                        </p:set>
                                        <p:anim calcmode="lin" valueType="num">
                                          <p:cBhvr additive="base">
                                            <p:cTn id="292" dur="500" fill="hold"/>
                                            <p:tgtEl>
                                              <p:spTgt spid="56"/>
                                            </p:tgtEl>
                                            <p:attrNameLst>
                                              <p:attrName>ppt_x</p:attrName>
                                            </p:attrNameLst>
                                          </p:cBhvr>
                                          <p:tavLst>
                                            <p:tav tm="0">
                                              <p:val>
                                                <p:strVal val="1+#ppt_w/2"/>
                                              </p:val>
                                            </p:tav>
                                            <p:tav tm="100000">
                                              <p:val>
                                                <p:strVal val="#ppt_x"/>
                                              </p:val>
                                            </p:tav>
                                          </p:tavLst>
                                        </p:anim>
                                        <p:anim calcmode="lin" valueType="num">
                                          <p:cBhvr additive="base">
                                            <p:cTn id="293" dur="500" fill="hold"/>
                                            <p:tgtEl>
                                              <p:spTgt spid="56"/>
                                            </p:tgtEl>
                                            <p:attrNameLst>
                                              <p:attrName>ppt_y</p:attrName>
                                            </p:attrNameLst>
                                          </p:cBhvr>
                                          <p:tavLst>
                                            <p:tav tm="0">
                                              <p:val>
                                                <p:strVal val="#ppt_y"/>
                                              </p:val>
                                            </p:tav>
                                            <p:tav tm="100000">
                                              <p:val>
                                                <p:strVal val="#ppt_y"/>
                                              </p:val>
                                            </p:tav>
                                          </p:tavLst>
                                        </p:anim>
                                      </p:childTnLst>
                                    </p:cTn>
                                  </p:par>
                                </p:childTnLst>
                              </p:cTn>
                            </p:par>
                            <p:par>
                              <p:cTn id="294" fill="hold">
                                <p:stCondLst>
                                  <p:cond delay="700"/>
                                </p:stCondLst>
                                <p:childTnLst>
                                  <p:par>
                                    <p:cTn id="295" presetID="4" presetClass="entr" presetSubtype="16" fill="hold" nodeType="afterEffect">
                                      <p:stCondLst>
                                        <p:cond delay="0"/>
                                      </p:stCondLst>
                                      <p:childTnLst>
                                        <p:set>
                                          <p:cBhvr>
                                            <p:cTn id="296" dur="500" fill="hold">
                                              <p:stCondLst>
                                                <p:cond delay="0"/>
                                              </p:stCondLst>
                                            </p:cTn>
                                            <p:tgtEl>
                                              <p:spTgt spid="60"/>
                                            </p:tgtEl>
                                            <p:attrNameLst>
                                              <p:attrName>style.visibility</p:attrName>
                                            </p:attrNameLst>
                                          </p:cBhvr>
                                          <p:to>
                                            <p:strVal val="visible"/>
                                          </p:to>
                                        </p:set>
                                        <p:animEffect transition="in" filter="box(in)">
                                          <p:cBhvr>
                                            <p:cTn id="297" dur="500"/>
                                            <p:tgtEl>
                                              <p:spTgt spid="60"/>
                                            </p:tgtEl>
                                          </p:cBhvr>
                                        </p:animEffect>
                                      </p:childTnLst>
                                    </p:cTn>
                                  </p:par>
                                </p:childTnLst>
                              </p:cTn>
                            </p:par>
                            <p:par>
                              <p:cTn id="298" fill="hold">
                                <p:stCondLst>
                                  <p:cond delay="1200"/>
                                </p:stCondLst>
                                <p:childTnLst>
                                  <p:par>
                                    <p:cTn id="299" presetID="5" presetClass="entr" presetSubtype="10" fill="hold" nodeType="afterEffect">
                                      <p:stCondLst>
                                        <p:cond delay="0"/>
                                      </p:stCondLst>
                                      <p:childTnLst>
                                        <p:set>
                                          <p:cBhvr>
                                            <p:cTn id="300" dur="1" fill="hold">
                                              <p:stCondLst>
                                                <p:cond delay="0"/>
                                              </p:stCondLst>
                                            </p:cTn>
                                            <p:tgtEl>
                                              <p:spTgt spid="61"/>
                                            </p:tgtEl>
                                            <p:attrNameLst>
                                              <p:attrName>style.visibility</p:attrName>
                                            </p:attrNameLst>
                                          </p:cBhvr>
                                          <p:to>
                                            <p:strVal val="visible"/>
                                          </p:to>
                                        </p:set>
                                        <p:animEffect transition="in" filter="checkerboard(across)">
                                          <p:cBhvr>
                                            <p:cTn id="30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7" grpId="0" bldLvl="0" animBg="1"/>
          <p:bldP spid="7" grpId="1" bldLvl="0" animBg="1"/>
          <p:bldP spid="8" grpId="0" bldLvl="0" animBg="1"/>
          <p:bldP spid="8" grpId="1" bldLvl="0" animBg="1"/>
          <p:bldP spid="9" grpId="0" bldLvl="0" animBg="1"/>
          <p:bldP spid="9" grpId="1" bldLvl="0" animBg="1"/>
          <p:bldP spid="10" grpId="0" bldLvl="0" animBg="1"/>
          <p:bldP spid="10"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bldLvl="0" animBg="1"/>
          <p:bldP spid="36" grpId="1" bldLvl="0" animBg="1"/>
          <p:bldP spid="40" grpId="0"/>
          <p:bldP spid="40" grpId="1"/>
          <p:bldP spid="41" grpId="0"/>
          <p:bldP spid="42" grpId="0" bldLvl="0" animBg="1"/>
          <p:bldP spid="42" grpId="1" bldLvl="0" animBg="1"/>
          <p:bldP spid="43" grpId="0"/>
          <p:bldP spid="43" grpId="1"/>
          <p:bldP spid="44" grpId="0"/>
          <p:bldP spid="45" grpId="0" bldLvl="0" animBg="1"/>
          <p:bldP spid="45" grpId="1" bldLvl="0" animBg="1"/>
          <p:bldP spid="46" grpId="0"/>
          <p:bldP spid="46" grpId="1"/>
          <p:bldP spid="48" grpId="0" bldLvl="0" animBg="1"/>
          <p:bldP spid="48" grpId="1" bldLvl="0" animBg="1"/>
          <p:bldP spid="49" grpId="0"/>
          <p:bldP spid="49" grpId="1"/>
          <p:bldP spid="50" grpId="0"/>
          <p:bldP spid="54" grpId="0" bldLvl="0" animBg="1"/>
          <p:bldP spid="54" grpId="1" bldLvl="0" animBg="1"/>
          <p:bldP spid="55" grpId="0"/>
          <p:bldP spid="55" grpId="1"/>
          <p:bldP spid="5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4" name="Group 3"/>
          <p:cNvGrpSpPr/>
          <p:nvPr/>
        </p:nvGrpSpPr>
        <p:grpSpPr>
          <a:xfrm>
            <a:off x="336550" y="225425"/>
            <a:ext cx="458470" cy="450850"/>
            <a:chOff x="530" y="355"/>
            <a:chExt cx="722" cy="710"/>
          </a:xfrm>
        </p:grpSpPr>
        <p:sp>
          <p:nvSpPr>
            <p:cNvPr id="17"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633" y="516"/>
              <a:ext cx="52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19" name="Rectangle 39"/>
          <p:cNvSpPr>
            <a:spLocks noChangeArrowheads="1"/>
          </p:cNvSpPr>
          <p:nvPr/>
        </p:nvSpPr>
        <p:spPr bwMode="auto">
          <a:xfrm>
            <a:off x="937260" y="297180"/>
            <a:ext cx="54222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What is Selenium?</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pic>
        <p:nvPicPr>
          <p:cNvPr id="6" name="Content Placeholder 5"/>
          <p:cNvPicPr>
            <a:picLocks noChangeAspect="1"/>
          </p:cNvPicPr>
          <p:nvPr>
            <p:ph idx="1"/>
          </p:nvPr>
        </p:nvPicPr>
        <p:blipFill>
          <a:blip r:embed="rId1"/>
          <a:stretch>
            <a:fillRect/>
          </a:stretch>
        </p:blipFill>
        <p:spPr>
          <a:xfrm>
            <a:off x="5364480" y="935990"/>
            <a:ext cx="3467735" cy="3370580"/>
          </a:xfrm>
          <a:prstGeom prst="rect">
            <a:avLst/>
          </a:prstGeom>
        </p:spPr>
      </p:pic>
      <p:sp>
        <p:nvSpPr>
          <p:cNvPr id="8" name="Text Box 7"/>
          <p:cNvSpPr txBox="1"/>
          <p:nvPr/>
        </p:nvSpPr>
        <p:spPr>
          <a:xfrm>
            <a:off x="336550" y="913765"/>
            <a:ext cx="4923155" cy="3415030"/>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en-US" dirty="0">
                <a:solidFill>
                  <a:schemeClr val="tx1">
                    <a:lumMod val="95000"/>
                    <a:lumOff val="5000"/>
                  </a:schemeClr>
                </a:solidFill>
                <a:latin typeface="Arial" panose="020B0604020202020204" pitchFamily="34" charset="0"/>
                <a:cs typeface="Arial" panose="020B0604020202020204" pitchFamily="34" charset="0"/>
                <a:sym typeface="+mn-ea"/>
              </a:rPr>
              <a:t>Selenium is a free (open source) automated testing suite for web applications across different browsers and platforms. </a:t>
            </a:r>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smtClean="0">
                <a:solidFill>
                  <a:schemeClr val="tx1">
                    <a:lumMod val="95000"/>
                    <a:lumOff val="5000"/>
                  </a:schemeClr>
                </a:solidFill>
                <a:latin typeface="Arial" panose="020B0604020202020204" pitchFamily="34" charset="0"/>
                <a:cs typeface="Arial" panose="020B0604020202020204" pitchFamily="34" charset="0"/>
                <a:sym typeface="+mn-ea"/>
              </a:rPr>
              <a:t>It </a:t>
            </a:r>
            <a:r>
              <a:rPr lang="en-US" dirty="0">
                <a:solidFill>
                  <a:schemeClr val="tx1">
                    <a:lumMod val="95000"/>
                    <a:lumOff val="5000"/>
                  </a:schemeClr>
                </a:solidFill>
                <a:latin typeface="Arial" panose="020B0604020202020204" pitchFamily="34" charset="0"/>
                <a:cs typeface="Arial" panose="020B0604020202020204" pitchFamily="34" charset="0"/>
                <a:sym typeface="+mn-ea"/>
              </a:rPr>
              <a:t>is quite similar to HP Quick Test Pro (QTP now UFT) only that Selenium focuses on automating web-based applications. </a:t>
            </a:r>
            <a:endParaRPr lang="en-US"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dirty="0" smtClean="0">
                <a:solidFill>
                  <a:schemeClr val="tx1">
                    <a:lumMod val="95000"/>
                    <a:lumOff val="5000"/>
                  </a:schemeClr>
                </a:solidFill>
                <a:latin typeface="Arial" panose="020B0604020202020204" pitchFamily="34" charset="0"/>
                <a:cs typeface="Arial" panose="020B0604020202020204" pitchFamily="34" charset="0"/>
                <a:sym typeface="+mn-ea"/>
              </a:rPr>
              <a:t>Testing </a:t>
            </a:r>
            <a:r>
              <a:rPr lang="en-US" dirty="0">
                <a:solidFill>
                  <a:schemeClr val="tx1">
                    <a:lumMod val="95000"/>
                    <a:lumOff val="5000"/>
                  </a:schemeClr>
                </a:solidFill>
                <a:latin typeface="Arial" panose="020B0604020202020204" pitchFamily="34" charset="0"/>
                <a:cs typeface="Arial" panose="020B0604020202020204" pitchFamily="34" charset="0"/>
                <a:sym typeface="+mn-ea"/>
              </a:rPr>
              <a:t>done using Selenium tool is usually referred as Selenium Testing.</a:t>
            </a:r>
            <a:endParaRPr lang="en-US" dirty="0">
              <a:solidFill>
                <a:schemeClr val="tx1">
                  <a:lumMod val="95000"/>
                  <a:lumOff val="5000"/>
                </a:schemeClr>
              </a:solidFill>
              <a:latin typeface="Arial" panose="020B0604020202020204" pitchFamily="34" charset="0"/>
              <a:cs typeface="Arial" panose="020B0604020202020204" pitchFamily="34" charset="0"/>
              <a:sym typeface="+mn-ea"/>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80"/>
          <p:cNvSpPr>
            <a:spLocks noEditPoints="1"/>
          </p:cNvSpPr>
          <p:nvPr/>
        </p:nvSpPr>
        <p:spPr bwMode="auto">
          <a:xfrm flipH="1">
            <a:off x="151923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3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49" name="Group 48"/>
          <p:cNvGrpSpPr/>
          <p:nvPr/>
        </p:nvGrpSpPr>
        <p:grpSpPr>
          <a:xfrm>
            <a:off x="336550" y="225425"/>
            <a:ext cx="6015990" cy="450850"/>
            <a:chOff x="530" y="355"/>
            <a:chExt cx="9474" cy="710"/>
          </a:xfrm>
        </p:grpSpPr>
        <p:grpSp>
          <p:nvGrpSpPr>
            <p:cNvPr id="26" name="Group 25"/>
            <p:cNvGrpSpPr/>
            <p:nvPr/>
          </p:nvGrpSpPr>
          <p:grpSpPr>
            <a:xfrm>
              <a:off x="530" y="355"/>
              <a:ext cx="722" cy="710"/>
              <a:chOff x="530" y="355"/>
              <a:chExt cx="722" cy="710"/>
            </a:xfrm>
          </p:grpSpPr>
          <p:sp>
            <p:nvSpPr>
              <p:cNvPr id="30"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31"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02</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32" name="Rectangle 39"/>
            <p:cNvSpPr>
              <a:spLocks noChangeArrowheads="1"/>
            </p:cNvSpPr>
            <p:nvPr/>
          </p:nvSpPr>
          <p:spPr bwMode="auto">
            <a:xfrm>
              <a:off x="1465" y="468"/>
              <a:ext cx="8539"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Components of Selenium</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sp>
        <p:nvSpPr>
          <p:cNvPr id="3" name="Text Box 2"/>
          <p:cNvSpPr txBox="1"/>
          <p:nvPr/>
        </p:nvSpPr>
        <p:spPr>
          <a:xfrm>
            <a:off x="4783455" y="874395"/>
            <a:ext cx="4299585" cy="239966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Selenium Integrated Development Environment (IDE)</a:t>
            </a:r>
            <a:endParaRPr lang="en-US" sz="20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Selenium Remote Control (RC)</a:t>
            </a:r>
            <a:endParaRPr lang="en-US" sz="20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Selenium Web-Driver</a:t>
            </a:r>
            <a:endParaRPr lang="en-US" sz="20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Selenium Grid</a:t>
            </a:r>
            <a:endParaRPr lang="en-US" sz="2000">
              <a:latin typeface="Arial" panose="020B0604020202020204" pitchFamily="34" charset="0"/>
              <a:cs typeface="Arial" panose="020B0604020202020204" pitchFamily="34" charset="0"/>
            </a:endParaRPr>
          </a:p>
        </p:txBody>
      </p:sp>
      <p:pic>
        <p:nvPicPr>
          <p:cNvPr id="4" name="Content Placeholder 3" descr="Selenium-Components-1"/>
          <p:cNvPicPr>
            <a:picLocks noChangeAspect="1"/>
          </p:cNvPicPr>
          <p:nvPr>
            <p:ph idx="1"/>
          </p:nvPr>
        </p:nvPicPr>
        <p:blipFill>
          <a:blip r:embed="rId1"/>
          <a:stretch>
            <a:fillRect/>
          </a:stretch>
        </p:blipFill>
        <p:spPr>
          <a:xfrm>
            <a:off x="-247650" y="604520"/>
            <a:ext cx="5031105" cy="4577080"/>
          </a:xfrm>
          <a:prstGeom prst="rect">
            <a:avLst/>
          </a:prstGeom>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79"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80"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49" name="Group 48"/>
          <p:cNvGrpSpPr/>
          <p:nvPr/>
        </p:nvGrpSpPr>
        <p:grpSpPr>
          <a:xfrm>
            <a:off x="336550" y="225425"/>
            <a:ext cx="8053705" cy="450850"/>
            <a:chOff x="530" y="355"/>
            <a:chExt cx="12683" cy="710"/>
          </a:xfrm>
        </p:grpSpPr>
        <p:grpSp>
          <p:nvGrpSpPr>
            <p:cNvPr id="2" name="Group 1"/>
            <p:cNvGrpSpPr/>
            <p:nvPr/>
          </p:nvGrpSpPr>
          <p:grpSpPr>
            <a:xfrm>
              <a:off x="530" y="355"/>
              <a:ext cx="722" cy="710"/>
              <a:chOff x="530" y="355"/>
              <a:chExt cx="722" cy="710"/>
            </a:xfrm>
          </p:grpSpPr>
          <p:sp>
            <p:nvSpPr>
              <p:cNvPr id="3"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4"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03</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5" name="Rectangle 39"/>
            <p:cNvSpPr>
              <a:spLocks noChangeArrowheads="1"/>
            </p:cNvSpPr>
            <p:nvPr/>
          </p:nvSpPr>
          <p:spPr bwMode="auto">
            <a:xfrm>
              <a:off x="1465" y="468"/>
              <a:ext cx="1174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2000" b="1" dirty="0">
                  <a:solidFill>
                    <a:schemeClr val="accent6">
                      <a:lumMod val="75000"/>
                    </a:schemeClr>
                  </a:solidFill>
                  <a:latin typeface="Microsoft YaHei" panose="020B0503020204020204" pitchFamily="34" charset="-122"/>
                  <a:ea typeface="Microsoft YaHei" panose="020B0503020204020204" pitchFamily="34" charset="-122"/>
                  <a:sym typeface="+mn-ea"/>
                </a:rPr>
                <a:t>Selenium Integrated Development Environment (IDE)</a:t>
              </a:r>
              <a:r>
                <a:rPr lang="en-US" altLang="zh-CN" sz="2000" b="1" dirty="0">
                  <a:solidFill>
                    <a:schemeClr val="tx1">
                      <a:lumMod val="65000"/>
                      <a:lumOff val="35000"/>
                    </a:schemeClr>
                  </a:solidFill>
                  <a:latin typeface="Microsoft YaHei" panose="020B0503020204020204" pitchFamily="34" charset="-122"/>
                  <a:ea typeface="Microsoft YaHei" panose="020B0503020204020204" pitchFamily="34" charset="-122"/>
                  <a:sym typeface="+mn-ea"/>
                </a:rPr>
                <a:t> </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sp>
        <p:nvSpPr>
          <p:cNvPr id="7" name="Text Box 6"/>
          <p:cNvSpPr txBox="1"/>
          <p:nvPr/>
        </p:nvSpPr>
        <p:spPr>
          <a:xfrm>
            <a:off x="491490" y="1047750"/>
            <a:ext cx="7602220" cy="304609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sym typeface="+mn-ea"/>
              </a:rPr>
              <a:t>Selenium Integrated Development Environment (IDE) is the </a:t>
            </a:r>
            <a:r>
              <a:rPr lang="en-US" sz="1600" b="1" dirty="0">
                <a:latin typeface="Arial" panose="020B0604020202020204" pitchFamily="34" charset="0"/>
                <a:cs typeface="Arial" panose="020B0604020202020204" pitchFamily="34" charset="0"/>
                <a:sym typeface="+mn-ea"/>
              </a:rPr>
              <a:t>simplest framework</a:t>
            </a:r>
            <a:r>
              <a:rPr lang="en-US" sz="1600" dirty="0">
                <a:latin typeface="Arial" panose="020B0604020202020204" pitchFamily="34" charset="0"/>
                <a:cs typeface="Arial" panose="020B0604020202020204" pitchFamily="34" charset="0"/>
                <a:sym typeface="+mn-ea"/>
              </a:rPr>
              <a:t> in the Selenium </a:t>
            </a:r>
            <a:r>
              <a:rPr lang="en-US" sz="1600" dirty="0" smtClean="0">
                <a:latin typeface="Arial" panose="020B0604020202020204" pitchFamily="34" charset="0"/>
                <a:cs typeface="Arial" panose="020B0604020202020204" pitchFamily="34" charset="0"/>
                <a:sym typeface="+mn-ea"/>
              </a:rPr>
              <a:t>suite </a:t>
            </a:r>
            <a:r>
              <a:rPr lang="en-US" sz="1600" dirty="0">
                <a:latin typeface="Arial" panose="020B0604020202020204" pitchFamily="34" charset="0"/>
                <a:cs typeface="Arial" panose="020B0604020202020204" pitchFamily="34" charset="0"/>
                <a:sym typeface="+mn-ea"/>
              </a:rPr>
              <a:t>for Selenium scripts</a:t>
            </a:r>
            <a:r>
              <a:rPr lang="en-US" sz="1600" dirty="0" smtClean="0">
                <a:latin typeface="Arial" panose="020B0604020202020204" pitchFamily="34" charset="0"/>
                <a:cs typeface="Arial" panose="020B0604020202020204" pitchFamily="34" charset="0"/>
                <a:sym typeface="+mn-ea"/>
              </a:rPr>
              <a:t>.</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sym typeface="+mn-ea"/>
              </a:rPr>
              <a:t>It </a:t>
            </a:r>
            <a:r>
              <a:rPr lang="en-US" sz="1600" dirty="0">
                <a:latin typeface="Arial" panose="020B0604020202020204" pitchFamily="34" charset="0"/>
                <a:cs typeface="Arial" panose="020B0604020202020204" pitchFamily="34" charset="0"/>
                <a:sym typeface="+mn-ea"/>
              </a:rPr>
              <a:t>is implemented as a Chrome and Firefox extension, and allows you to record, </a:t>
            </a:r>
            <a:r>
              <a:rPr lang="en-US" sz="1600" dirty="0" smtClean="0">
                <a:latin typeface="Arial" panose="020B0604020202020204" pitchFamily="34" charset="0"/>
                <a:cs typeface="Arial" panose="020B0604020202020204" pitchFamily="34" charset="0"/>
                <a:sym typeface="+mn-ea"/>
              </a:rPr>
              <a:t>playback test automation.</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sym typeface="+mn-ea"/>
              </a:rPr>
              <a:t>However</a:t>
            </a:r>
            <a:r>
              <a:rPr lang="en-US" sz="1600" dirty="0">
                <a:latin typeface="Arial" panose="020B0604020202020204" pitchFamily="34" charset="0"/>
                <a:cs typeface="Arial" panose="020B0604020202020204" pitchFamily="34" charset="0"/>
                <a:sym typeface="+mn-ea"/>
              </a:rPr>
              <a:t>, because of its simplicity, Selenium IDE should only be used as a </a:t>
            </a:r>
            <a:r>
              <a:rPr lang="en-US" sz="1600" b="1" dirty="0">
                <a:latin typeface="Arial" panose="020B0604020202020204" pitchFamily="34" charset="0"/>
                <a:cs typeface="Arial" panose="020B0604020202020204" pitchFamily="34" charset="0"/>
                <a:sym typeface="+mn-ea"/>
              </a:rPr>
              <a:t>prototyping tool</a:t>
            </a:r>
            <a:r>
              <a:rPr lang="en-US" sz="1600" dirty="0">
                <a:latin typeface="Arial" panose="020B0604020202020204" pitchFamily="34" charset="0"/>
                <a:cs typeface="Arial" panose="020B0604020202020204" pitchFamily="34" charset="0"/>
                <a:sym typeface="+mn-ea"/>
              </a:rPr>
              <a:t>. </a:t>
            </a:r>
            <a:endParaRPr lang="en-US" sz="16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sym typeface="+mn-ea"/>
              </a:rPr>
              <a:t>If </a:t>
            </a:r>
            <a:r>
              <a:rPr lang="en-US" sz="1600" dirty="0">
                <a:latin typeface="Arial" panose="020B0604020202020204" pitchFamily="34" charset="0"/>
                <a:cs typeface="Arial" panose="020B0604020202020204" pitchFamily="34" charset="0"/>
                <a:sym typeface="+mn-ea"/>
              </a:rPr>
              <a:t>you want to create more advanced test cases, you will need to use either Selenium RC or WebDriver</a:t>
            </a:r>
            <a:r>
              <a:rPr lang="en-US" sz="1600" dirty="0" smtClean="0">
                <a:latin typeface="Arial" panose="020B0604020202020204" pitchFamily="34" charset="0"/>
                <a:cs typeface="Arial" panose="020B0604020202020204" pitchFamily="34" charset="0"/>
                <a:sym typeface="+mn-ea"/>
              </a:rPr>
              <a:t>.</a:t>
            </a:r>
            <a:endParaRPr lang="en-US" sz="1600" dirty="0" smtClean="0">
              <a:latin typeface="Arial" panose="020B0604020202020204" pitchFamily="34" charset="0"/>
              <a:cs typeface="Arial" panose="020B0604020202020204" pitchFamily="34" charset="0"/>
              <a:sym typeface="+mn-ea"/>
            </a:endParaRPr>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nvGrpSpPr>
          <p:cNvPr id="49" name="Group 48"/>
          <p:cNvGrpSpPr/>
          <p:nvPr/>
        </p:nvGrpSpPr>
        <p:grpSpPr>
          <a:xfrm>
            <a:off x="336550" y="225425"/>
            <a:ext cx="6249670" cy="450850"/>
            <a:chOff x="530" y="355"/>
            <a:chExt cx="9842" cy="710"/>
          </a:xfrm>
        </p:grpSpPr>
        <p:grpSp>
          <p:nvGrpSpPr>
            <p:cNvPr id="2" name="Group 1"/>
            <p:cNvGrpSpPr/>
            <p:nvPr/>
          </p:nvGrpSpPr>
          <p:grpSpPr>
            <a:xfrm>
              <a:off x="530" y="355"/>
              <a:ext cx="722" cy="710"/>
              <a:chOff x="530" y="355"/>
              <a:chExt cx="722" cy="710"/>
            </a:xfrm>
          </p:grpSpPr>
          <p:sp>
            <p:nvSpPr>
              <p:cNvPr id="3"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29"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04</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30" name="Rectangle 39"/>
            <p:cNvSpPr>
              <a:spLocks noChangeArrowheads="1"/>
            </p:cNvSpPr>
            <p:nvPr/>
          </p:nvSpPr>
          <p:spPr bwMode="auto">
            <a:xfrm>
              <a:off x="1465" y="468"/>
              <a:ext cx="8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Remote Control (RC)</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sp>
        <p:nvSpPr>
          <p:cNvPr id="4" name="Text Box 3"/>
          <p:cNvSpPr txBox="1"/>
          <p:nvPr/>
        </p:nvSpPr>
        <p:spPr>
          <a:xfrm>
            <a:off x="666115" y="770890"/>
            <a:ext cx="7811135" cy="4048125"/>
          </a:xfrm>
          <a:prstGeom prst="rect">
            <a:avLst/>
          </a:prstGeom>
          <a:noFill/>
        </p:spPr>
        <p:txBody>
          <a:bodyPr wrap="square" rtlCol="0" anchor="t">
            <a:spAutoFit/>
          </a:bodyPr>
          <a:p>
            <a:pPr algn="just">
              <a:lnSpc>
                <a:spcPct val="130000"/>
              </a:lnSpc>
              <a:spcBef>
                <a:spcPts val="0"/>
              </a:spcBef>
              <a:spcAft>
                <a:spcPts val="0"/>
              </a:spcAft>
            </a:pPr>
            <a:r>
              <a:rPr lang="en-US" b="1" dirty="0">
                <a:latin typeface="Arial" panose="020B0604020202020204" pitchFamily="34" charset="0"/>
                <a:cs typeface="Arial" panose="020B0604020202020204" pitchFamily="34" charset="0"/>
                <a:sym typeface="+mn-ea"/>
              </a:rPr>
              <a:t>Selenium Remote Control</a:t>
            </a:r>
            <a:r>
              <a:rPr lang="en-US" dirty="0">
                <a:latin typeface="Arial" panose="020B0604020202020204" pitchFamily="34" charset="0"/>
                <a:cs typeface="Arial" panose="020B0604020202020204" pitchFamily="34" charset="0"/>
                <a:sym typeface="+mn-ea"/>
              </a:rPr>
              <a:t> (RC) is a test tool that allows you to write automated web application UI tests in any programming language against any HTTP website using any mainstream JavaScript-enabled browser.</a:t>
            </a:r>
            <a:endParaRPr lang="en-US" dirty="0">
              <a:latin typeface="Arial" panose="020B0604020202020204" pitchFamily="34" charset="0"/>
              <a:cs typeface="Arial" panose="020B0604020202020204" pitchFamily="34" charset="0"/>
            </a:endParaRPr>
          </a:p>
          <a:p>
            <a:pPr algn="just">
              <a:lnSpc>
                <a:spcPct val="130000"/>
              </a:lnSpc>
              <a:spcBef>
                <a:spcPts val="0"/>
              </a:spcBef>
              <a:spcAft>
                <a:spcPts val="0"/>
              </a:spcAft>
            </a:pPr>
            <a:r>
              <a:rPr lang="en-US" dirty="0">
                <a:latin typeface="Arial" panose="020B0604020202020204" pitchFamily="34" charset="0"/>
                <a:cs typeface="Arial" panose="020B0604020202020204" pitchFamily="34" charset="0"/>
                <a:sym typeface="+mn-ea"/>
              </a:rPr>
              <a:t>Selenium RC comes in two parts. </a:t>
            </a:r>
            <a:endParaRPr lang="en-US" dirty="0" smtClean="0">
              <a:latin typeface="Arial" panose="020B0604020202020204" pitchFamily="34" charset="0"/>
              <a:cs typeface="Arial" panose="020B0604020202020204" pitchFamily="34" charset="0"/>
            </a:endParaRPr>
          </a:p>
          <a:p>
            <a:pPr marL="457200" indent="-457200" algn="just">
              <a:lnSpc>
                <a:spcPct val="130000"/>
              </a:lnSpc>
              <a:spcBef>
                <a:spcPts val="0"/>
              </a:spcBef>
              <a:spcAft>
                <a:spcPts val="0"/>
              </a:spcAft>
              <a:buFont typeface="+mj-lt"/>
              <a:buAutoNum type="arabicPeriod"/>
            </a:pPr>
            <a:r>
              <a:rPr lang="en-US" dirty="0">
                <a:latin typeface="Arial" panose="020B0604020202020204" pitchFamily="34" charset="0"/>
                <a:cs typeface="Arial" panose="020B0604020202020204" pitchFamily="34" charset="0"/>
                <a:sym typeface="+mn-ea"/>
              </a:rPr>
              <a:t>A server which automatically launches and kills browsers, </a:t>
            </a:r>
            <a:r>
              <a:rPr lang="en-US" dirty="0" smtClean="0">
                <a:latin typeface="Arial" panose="020B0604020202020204" pitchFamily="34" charset="0"/>
                <a:cs typeface="Arial" panose="020B0604020202020204" pitchFamily="34" charset="0"/>
                <a:sym typeface="+mn-ea"/>
              </a:rPr>
              <a:t>acts </a:t>
            </a:r>
            <a:r>
              <a:rPr lang="en-US" dirty="0">
                <a:latin typeface="Arial" panose="020B0604020202020204" pitchFamily="34" charset="0"/>
                <a:cs typeface="Arial" panose="020B0604020202020204" pitchFamily="34" charset="0"/>
                <a:sym typeface="+mn-ea"/>
              </a:rPr>
              <a:t>as a HTTP proxy for web requests from them.</a:t>
            </a:r>
            <a:endParaRPr lang="en-US" dirty="0">
              <a:latin typeface="Arial" panose="020B0604020202020204" pitchFamily="34" charset="0"/>
              <a:cs typeface="Arial" panose="020B0604020202020204" pitchFamily="34" charset="0"/>
            </a:endParaRPr>
          </a:p>
          <a:p>
            <a:pPr marL="457200" indent="-457200" algn="just">
              <a:lnSpc>
                <a:spcPct val="130000"/>
              </a:lnSpc>
              <a:spcBef>
                <a:spcPts val="0"/>
              </a:spcBef>
              <a:spcAft>
                <a:spcPts val="0"/>
              </a:spcAft>
              <a:buFont typeface="+mj-lt"/>
              <a:buAutoNum type="arabicPeriod"/>
            </a:pPr>
            <a:r>
              <a:rPr lang="en-US" dirty="0" smtClean="0">
                <a:latin typeface="Arial" panose="020B0604020202020204" pitchFamily="34" charset="0"/>
                <a:cs typeface="Arial" panose="020B0604020202020204" pitchFamily="34" charset="0"/>
                <a:sym typeface="+mn-ea"/>
              </a:rPr>
              <a:t>Client </a:t>
            </a:r>
            <a:r>
              <a:rPr lang="en-US" dirty="0">
                <a:latin typeface="Arial" panose="020B0604020202020204" pitchFamily="34" charset="0"/>
                <a:cs typeface="Arial" panose="020B0604020202020204" pitchFamily="34" charset="0"/>
                <a:sym typeface="+mn-ea"/>
              </a:rPr>
              <a:t>libraries for your favorite computer language</a:t>
            </a:r>
            <a:r>
              <a:rPr lang="en-US" dirty="0" smtClean="0">
                <a:latin typeface="Arial" panose="020B0604020202020204" pitchFamily="34" charset="0"/>
                <a:cs typeface="Arial" panose="020B0604020202020204" pitchFamily="34" charset="0"/>
                <a:sym typeface="+mn-ea"/>
              </a:rPr>
              <a:t>.</a:t>
            </a:r>
            <a:endParaRPr lang="en-US" dirty="0" smtClean="0">
              <a:latin typeface="Arial" panose="020B0604020202020204" pitchFamily="34" charset="0"/>
              <a:cs typeface="Arial" panose="020B0604020202020204" pitchFamily="34" charset="0"/>
            </a:endParaRPr>
          </a:p>
          <a:p>
            <a:pPr marL="0" indent="0" algn="just">
              <a:lnSpc>
                <a:spcPct val="130000"/>
              </a:lnSpc>
              <a:spcBef>
                <a:spcPts val="0"/>
              </a:spcBef>
              <a:spcAft>
                <a:spcPts val="0"/>
              </a:spcAft>
              <a:buNone/>
            </a:pP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smtClean="0">
                <a:latin typeface="Arial" panose="020B0604020202020204" pitchFamily="34" charset="0"/>
                <a:cs typeface="Arial" panose="020B0604020202020204" pitchFamily="34" charset="0"/>
                <a:sym typeface="+mn-ea"/>
              </a:rPr>
              <a:t>Selenium </a:t>
            </a:r>
            <a:r>
              <a:rPr lang="en-US" dirty="0">
                <a:latin typeface="Arial" panose="020B0604020202020204" pitchFamily="34" charset="0"/>
                <a:cs typeface="Arial" panose="020B0604020202020204" pitchFamily="34" charset="0"/>
                <a:sym typeface="+mn-ea"/>
              </a:rPr>
              <a:t>Remote Control is great for testing complex AJAX-based web user interfaces under a Continuous Integration system. It is also an ideal solution for users of Selenium IDE who want to write tests in a more expressive programming language than the </a:t>
            </a:r>
            <a:r>
              <a:rPr lang="en-US" dirty="0" err="1">
                <a:latin typeface="Arial" panose="020B0604020202020204" pitchFamily="34" charset="0"/>
                <a:cs typeface="Arial" panose="020B0604020202020204" pitchFamily="34" charset="0"/>
                <a:sym typeface="+mn-ea"/>
              </a:rPr>
              <a:t>Selenese</a:t>
            </a:r>
            <a:r>
              <a:rPr lang="en-US" dirty="0">
                <a:latin typeface="Arial" panose="020B0604020202020204" pitchFamily="34" charset="0"/>
                <a:cs typeface="Arial" panose="020B0604020202020204" pitchFamily="34" charset="0"/>
                <a:sym typeface="+mn-ea"/>
              </a:rPr>
              <a:t> HTML table format.</a:t>
            </a:r>
            <a:endParaRPr lang="en-US">
              <a:latin typeface="Arial" panose="020B0604020202020204" pitchFamily="34" charset="0"/>
              <a:cs typeface="Arial" panose="020B0604020202020204" pitchFamily="34" charset="0"/>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nvGrpSpPr>
          <p:cNvPr id="49" name="Group 48"/>
          <p:cNvGrpSpPr/>
          <p:nvPr/>
        </p:nvGrpSpPr>
        <p:grpSpPr>
          <a:xfrm>
            <a:off x="336550" y="225425"/>
            <a:ext cx="6249670" cy="450850"/>
            <a:chOff x="530" y="355"/>
            <a:chExt cx="9842" cy="710"/>
          </a:xfrm>
        </p:grpSpPr>
        <p:grpSp>
          <p:nvGrpSpPr>
            <p:cNvPr id="2" name="Group 1"/>
            <p:cNvGrpSpPr/>
            <p:nvPr/>
          </p:nvGrpSpPr>
          <p:grpSpPr>
            <a:xfrm>
              <a:off x="530" y="355"/>
              <a:ext cx="722" cy="710"/>
              <a:chOff x="530" y="355"/>
              <a:chExt cx="722" cy="710"/>
            </a:xfrm>
          </p:grpSpPr>
          <p:sp>
            <p:nvSpPr>
              <p:cNvPr id="3"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29"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04</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30" name="Rectangle 39"/>
            <p:cNvSpPr>
              <a:spLocks noChangeArrowheads="1"/>
            </p:cNvSpPr>
            <p:nvPr/>
          </p:nvSpPr>
          <p:spPr bwMode="auto">
            <a:xfrm>
              <a:off x="1465" y="468"/>
              <a:ext cx="8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Remote Control (RC)</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pic>
        <p:nvPicPr>
          <p:cNvPr id="6" name="Content Placeholder 5"/>
          <p:cNvPicPr>
            <a:picLocks noChangeAspect="1"/>
          </p:cNvPicPr>
          <p:nvPr>
            <p:ph idx="1"/>
          </p:nvPr>
        </p:nvPicPr>
        <p:blipFill>
          <a:blip r:embed="rId1"/>
          <a:stretch>
            <a:fillRect/>
          </a:stretch>
        </p:blipFill>
        <p:spPr>
          <a:xfrm>
            <a:off x="1043940" y="766445"/>
            <a:ext cx="6898005" cy="4364990"/>
          </a:xfrm>
          <a:prstGeom prst="rect">
            <a:avLst/>
          </a:prstGeom>
        </p:spPr>
      </p:pic>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nvGrpSpPr>
          <p:cNvPr id="49" name="Group 48"/>
          <p:cNvGrpSpPr/>
          <p:nvPr/>
        </p:nvGrpSpPr>
        <p:grpSpPr>
          <a:xfrm>
            <a:off x="336550" y="225425"/>
            <a:ext cx="6249670" cy="450850"/>
            <a:chOff x="530" y="355"/>
            <a:chExt cx="9842" cy="710"/>
          </a:xfrm>
        </p:grpSpPr>
        <p:grpSp>
          <p:nvGrpSpPr>
            <p:cNvPr id="2" name="Group 1"/>
            <p:cNvGrpSpPr/>
            <p:nvPr/>
          </p:nvGrpSpPr>
          <p:grpSpPr>
            <a:xfrm>
              <a:off x="530" y="355"/>
              <a:ext cx="722" cy="710"/>
              <a:chOff x="530" y="355"/>
              <a:chExt cx="722" cy="710"/>
            </a:xfrm>
          </p:grpSpPr>
          <p:sp>
            <p:nvSpPr>
              <p:cNvPr id="3"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29"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04</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30" name="Rectangle 39"/>
            <p:cNvSpPr>
              <a:spLocks noChangeArrowheads="1"/>
            </p:cNvSpPr>
            <p:nvPr/>
          </p:nvSpPr>
          <p:spPr bwMode="auto">
            <a:xfrm>
              <a:off x="1465" y="468"/>
              <a:ext cx="8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RC Architecture</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sp>
        <p:nvSpPr>
          <p:cNvPr id="7" name="Text Box 6"/>
          <p:cNvSpPr txBox="1"/>
          <p:nvPr/>
        </p:nvSpPr>
        <p:spPr>
          <a:xfrm>
            <a:off x="336550" y="819150"/>
            <a:ext cx="8399145" cy="3969385"/>
          </a:xfrm>
          <a:prstGeom prst="rect">
            <a:avLst/>
          </a:prstGeom>
          <a:noFill/>
        </p:spPr>
        <p:txBody>
          <a:bodyPr wrap="square" rtlCol="0" anchor="t">
            <a:spAutoFit/>
          </a:bodyPr>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sym typeface="+mn-ea"/>
              </a:rPr>
              <a:t>L</a:t>
            </a:r>
            <a:r>
              <a:rPr lang="en-US" dirty="0" smtClean="0">
                <a:latin typeface="Arial" panose="020B0604020202020204" pitchFamily="34" charset="0"/>
                <a:cs typeface="Arial" panose="020B0604020202020204" pitchFamily="34" charset="0"/>
                <a:sym typeface="+mn-ea"/>
              </a:rPr>
              <a:t>aunch</a:t>
            </a:r>
            <a:r>
              <a:rPr lang="en-US" dirty="0">
                <a:latin typeface="Arial" panose="020B0604020202020204" pitchFamily="34" charset="0"/>
                <a:cs typeface="Arial" panose="020B0604020202020204" pitchFamily="34" charset="0"/>
                <a:sym typeface="+mn-ea"/>
              </a:rPr>
              <a:t> </a:t>
            </a:r>
            <a:r>
              <a:rPr lang="en-US" b="1" dirty="0">
                <a:latin typeface="Arial" panose="020B0604020202020204" pitchFamily="34" charset="0"/>
                <a:cs typeface="Arial" panose="020B0604020202020204" pitchFamily="34" charset="0"/>
                <a:sym typeface="+mn-ea"/>
              </a:rPr>
              <a:t>a separate application called </a:t>
            </a:r>
            <a:r>
              <a:rPr lang="en-US" b="1" dirty="0" smtClean="0">
                <a:latin typeface="Arial" panose="020B0604020202020204" pitchFamily="34" charset="0"/>
                <a:cs typeface="Arial" panose="020B0604020202020204" pitchFamily="34" charset="0"/>
                <a:sym typeface="+mn-ea"/>
              </a:rPr>
              <a:t>Selenium RC server</a:t>
            </a:r>
            <a:r>
              <a:rPr lang="en-US" dirty="0">
                <a:latin typeface="Arial" panose="020B0604020202020204" pitchFamily="34" charset="0"/>
                <a:cs typeface="Arial" panose="020B0604020202020204" pitchFamily="34" charset="0"/>
                <a:sym typeface="+mn-ea"/>
              </a:rPr>
              <a:t> </a:t>
            </a:r>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sym typeface="+mn-ea"/>
              </a:rPr>
              <a:t>The </a:t>
            </a:r>
            <a:r>
              <a:rPr lang="en-US" dirty="0">
                <a:latin typeface="Arial" panose="020B0604020202020204" pitchFamily="34" charset="0"/>
                <a:cs typeface="Arial" panose="020B0604020202020204" pitchFamily="34" charset="0"/>
                <a:sym typeface="+mn-ea"/>
              </a:rPr>
              <a:t>Selenium RC Server </a:t>
            </a:r>
            <a:r>
              <a:rPr lang="en-US" b="1" dirty="0">
                <a:latin typeface="Arial" panose="020B0604020202020204" pitchFamily="34" charset="0"/>
                <a:cs typeface="Arial" panose="020B0604020202020204" pitchFamily="34" charset="0"/>
                <a:sym typeface="+mn-ea"/>
              </a:rPr>
              <a:t>acts as a "middleman" between your Selenium commands and your </a:t>
            </a:r>
            <a:r>
              <a:rPr lang="en-US" b="1" dirty="0" smtClean="0">
                <a:latin typeface="Arial" panose="020B0604020202020204" pitchFamily="34" charset="0"/>
                <a:cs typeface="Arial" panose="020B0604020202020204" pitchFamily="34" charset="0"/>
                <a:sym typeface="+mn-ea"/>
              </a:rPr>
              <a:t>browser</a:t>
            </a:r>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sym typeface="+mn-ea"/>
              </a:rPr>
              <a:t>When you begin testing, Selenium RC Server "injects" a </a:t>
            </a:r>
            <a:r>
              <a:rPr lang="en-US" b="1" dirty="0" err="1" smtClean="0">
                <a:latin typeface="Arial" panose="020B0604020202020204" pitchFamily="34" charset="0"/>
                <a:cs typeface="Arial" panose="020B0604020202020204" pitchFamily="34" charset="0"/>
                <a:sym typeface="+mn-ea"/>
              </a:rPr>
              <a:t>Javascript</a:t>
            </a:r>
            <a:r>
              <a:rPr lang="en-US" b="1" dirty="0" smtClean="0">
                <a:latin typeface="Arial" panose="020B0604020202020204" pitchFamily="34" charset="0"/>
                <a:cs typeface="Arial" panose="020B0604020202020204" pitchFamily="34" charset="0"/>
                <a:sym typeface="+mn-ea"/>
              </a:rPr>
              <a:t> program called Selenium Core</a:t>
            </a:r>
            <a:r>
              <a:rPr lang="en-US" dirty="0" smtClean="0">
                <a:latin typeface="Arial" panose="020B0604020202020204" pitchFamily="34" charset="0"/>
                <a:cs typeface="Arial" panose="020B0604020202020204" pitchFamily="34" charset="0"/>
                <a:sym typeface="+mn-ea"/>
              </a:rPr>
              <a:t> into the browser.</a:t>
            </a:r>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sym typeface="+mn-ea"/>
              </a:rPr>
              <a:t>Once </a:t>
            </a:r>
            <a:r>
              <a:rPr lang="en-US" dirty="0">
                <a:latin typeface="Arial" panose="020B0604020202020204" pitchFamily="34" charset="0"/>
                <a:cs typeface="Arial" panose="020B0604020202020204" pitchFamily="34" charset="0"/>
                <a:sym typeface="+mn-ea"/>
              </a:rPr>
              <a:t>injected, Selenium Core will start receiving instructions relayed by the RC Server from your test program.</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sym typeface="+mn-ea"/>
              </a:rPr>
              <a:t>When the instructions are received, </a:t>
            </a:r>
            <a:r>
              <a:rPr lang="en-US" b="1" dirty="0">
                <a:latin typeface="Arial" panose="020B0604020202020204" pitchFamily="34" charset="0"/>
                <a:cs typeface="Arial" panose="020B0604020202020204" pitchFamily="34" charset="0"/>
                <a:sym typeface="+mn-ea"/>
              </a:rPr>
              <a:t>Selenium Core will execute them as </a:t>
            </a:r>
            <a:r>
              <a:rPr lang="en-US" b="1" dirty="0" err="1">
                <a:latin typeface="Arial" panose="020B0604020202020204" pitchFamily="34" charset="0"/>
                <a:cs typeface="Arial" panose="020B0604020202020204" pitchFamily="34" charset="0"/>
                <a:sym typeface="+mn-ea"/>
              </a:rPr>
              <a:t>Javascript</a:t>
            </a:r>
            <a:r>
              <a:rPr lang="en-US" b="1" dirty="0">
                <a:latin typeface="Arial" panose="020B0604020202020204" pitchFamily="34" charset="0"/>
                <a:cs typeface="Arial" panose="020B0604020202020204" pitchFamily="34" charset="0"/>
                <a:sym typeface="+mn-ea"/>
              </a:rPr>
              <a:t> commands.</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sym typeface="+mn-ea"/>
              </a:rPr>
              <a:t>The browser will obey the instructions of Selenium Core and will relay its response to the RC Server.</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sym typeface="+mn-ea"/>
              </a:rPr>
              <a:t>The RC Server will receive the response of the browser and then display the results to you</a:t>
            </a:r>
            <a:r>
              <a:rPr lang="en-US" dirty="0" smtClean="0">
                <a:latin typeface="Arial" panose="020B0604020202020204" pitchFamily="34" charset="0"/>
                <a:cs typeface="Arial" panose="020B0604020202020204" pitchFamily="34" charset="0"/>
                <a:sym typeface="+mn-ea"/>
              </a:rPr>
              <a:t>.</a:t>
            </a:r>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sym typeface="+mn-ea"/>
              </a:rPr>
              <a:t>RC Server will fetch the next instruction from your test </a:t>
            </a:r>
            <a:r>
              <a:rPr lang="en-US" dirty="0" smtClean="0">
                <a:latin typeface="Arial" panose="020B0604020202020204" pitchFamily="34" charset="0"/>
                <a:cs typeface="Arial" panose="020B0604020202020204" pitchFamily="34" charset="0"/>
                <a:sym typeface="+mn-ea"/>
              </a:rPr>
              <a:t>script</a:t>
            </a:r>
            <a:endParaRPr lang="en-US" dirty="0" smtClean="0">
              <a:latin typeface="Arial" panose="020B0604020202020204" pitchFamily="34" charset="0"/>
              <a:cs typeface="Arial" panose="020B0604020202020204" pitchFamily="34" charset="0"/>
              <a:sym typeface="+mn-ea"/>
            </a:endParaRPr>
          </a:p>
        </p:txBody>
      </p:sp>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2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grpSp>
        <p:nvGrpSpPr>
          <p:cNvPr id="2" name="Group 1"/>
          <p:cNvGrpSpPr/>
          <p:nvPr/>
        </p:nvGrpSpPr>
        <p:grpSpPr>
          <a:xfrm>
            <a:off x="336550" y="225425"/>
            <a:ext cx="6249670" cy="450850"/>
            <a:chOff x="530" y="355"/>
            <a:chExt cx="9842" cy="710"/>
          </a:xfrm>
        </p:grpSpPr>
        <p:grpSp>
          <p:nvGrpSpPr>
            <p:cNvPr id="3" name="Group 2"/>
            <p:cNvGrpSpPr/>
            <p:nvPr/>
          </p:nvGrpSpPr>
          <p:grpSpPr>
            <a:xfrm>
              <a:off x="530" y="355"/>
              <a:ext cx="722" cy="710"/>
              <a:chOff x="530" y="355"/>
              <a:chExt cx="722" cy="710"/>
            </a:xfrm>
          </p:grpSpPr>
          <p:sp>
            <p:nvSpPr>
              <p:cNvPr id="4" name="Oval 5"/>
              <p:cNvSpPr>
                <a:spLocks noChangeArrowheads="1"/>
              </p:cNvSpPr>
              <p:nvPr/>
            </p:nvSpPr>
            <p:spPr bwMode="auto">
              <a:xfrm>
                <a:off x="530" y="355"/>
                <a:ext cx="722" cy="710"/>
              </a:xfrm>
              <a:prstGeom prst="ellipse">
                <a:avLst/>
              </a:prstGeom>
              <a:solidFill>
                <a:srgbClr val="EA5514">
                  <a:alpha val="80000"/>
                </a:srgbClr>
              </a:solidFill>
              <a:ln>
                <a:noFill/>
              </a:ln>
            </p:spPr>
            <p:txBody>
              <a:bodyPr/>
              <a:lstStyle/>
              <a:p>
                <a:endParaRPr lang="zh-CN" altLang="en-US"/>
              </a:p>
            </p:txBody>
          </p:sp>
          <p:sp>
            <p:nvSpPr>
              <p:cNvPr id="5" name="Rectangle 39"/>
              <p:cNvSpPr>
                <a:spLocks noChangeArrowheads="1"/>
              </p:cNvSpPr>
              <p:nvPr/>
            </p:nvSpPr>
            <p:spPr bwMode="auto">
              <a:xfrm>
                <a:off x="633" y="516"/>
                <a:ext cx="5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05</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grpSp>
        <p:sp>
          <p:nvSpPr>
            <p:cNvPr id="6" name="Rectangle 39"/>
            <p:cNvSpPr>
              <a:spLocks noChangeArrowheads="1"/>
            </p:cNvSpPr>
            <p:nvPr/>
          </p:nvSpPr>
          <p:spPr bwMode="auto">
            <a:xfrm>
              <a:off x="1465" y="468"/>
              <a:ext cx="8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sz="2000" b="1" dirty="0">
                  <a:solidFill>
                    <a:srgbClr val="EA5514"/>
                  </a:solidFill>
                  <a:latin typeface="Microsoft YaHei" panose="020B0503020204020204" pitchFamily="34" charset="-122"/>
                  <a:ea typeface="Microsoft YaHei" panose="020B0503020204020204" pitchFamily="34" charset="-122"/>
                  <a:sym typeface="+mn-ea"/>
                </a:rPr>
                <a:t>Selenium Web-Driver</a:t>
              </a:r>
              <a:endParaRPr lang="en-US" sz="2000" b="1" dirty="0">
                <a:solidFill>
                  <a:srgbClr val="EA5514"/>
                </a:solidFill>
                <a:latin typeface="Microsoft YaHei" panose="020B0503020204020204" pitchFamily="34" charset="-122"/>
                <a:ea typeface="Microsoft YaHei" panose="020B0503020204020204" pitchFamily="34" charset="-122"/>
                <a:sym typeface="+mn-ea"/>
              </a:endParaRPr>
            </a:p>
          </p:txBody>
        </p:sp>
      </p:grpSp>
      <p:pic>
        <p:nvPicPr>
          <p:cNvPr id="12" name="Content Placeholder 4"/>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4315" y="414020"/>
            <a:ext cx="8834120" cy="4970145"/>
          </a:xfrm>
          <a:prstGeom prst="rect">
            <a:avLst/>
          </a:prstGeom>
        </p:spPr>
      </p:pic>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4329</Words>
  <Application>WPS Presentation</Application>
  <PresentationFormat>自定义</PresentationFormat>
  <Paragraphs>150</Paragraphs>
  <Slides>16</Slides>
  <Notes>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Microsoft YaHei</vt:lpstr>
      <vt:lpstr>Impact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Phuong Mai</cp:lastModifiedBy>
  <cp:revision>93</cp:revision>
  <dcterms:created xsi:type="dcterms:W3CDTF">2015-10-14T02:35:00Z</dcterms:created>
  <dcterms:modified xsi:type="dcterms:W3CDTF">2019-12-07T00:38:09Z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