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8FF16-C141-465B-8158-5AA93E34873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7DD2-631E-4FF1-95C6-0DF2D17F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6713-04DB-445B-AEB2-75A690669D02}" type="datetime1">
              <a:rPr lang="en-US" smtClean="0"/>
              <a:t>11/17/2015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9673-6595-41CE-9C63-F21BB62A3BD3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A08F-003F-467A-A9C1-BBC6A407FD02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9CB-CAFF-4721-AC26-DFB6AB603976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57F7-3606-42EA-A4E7-C9B2422B49B5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35F3-1C23-44BA-887E-4DA55FC935DB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3CDC-A139-464F-8030-F5EA440C86E8}" type="datetime1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5910-FFDF-4EF9-8088-BE2AEED124A4}" type="datetime1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9695-E7E2-440F-A719-7325AE7D0CCB}" type="datetime1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7C1-DCC6-418A-B876-8F45F457A1DD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6CE4-965D-43D0-AED6-8C2E62FB980A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0BBAF35-3F07-4E0F-8CEC-2E5EB3D7B30A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8F42F2-ABD7-4F1B-A1EA-B1AD116F75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772400" cy="19751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Learning Features and Parts for Fine-Grained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038600"/>
            <a:ext cx="7772400" cy="24384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 smtClean="0"/>
              <a:t>Authors: Jonathan Krause, </a:t>
            </a:r>
            <a:r>
              <a:rPr lang="en-US" b="1" dirty="0" err="1" smtClean="0"/>
              <a:t>Timnit</a:t>
            </a:r>
            <a:r>
              <a:rPr lang="en-US" b="1" dirty="0" smtClean="0"/>
              <a:t> </a:t>
            </a:r>
            <a:r>
              <a:rPr lang="en-US" b="1" dirty="0" err="1" smtClean="0"/>
              <a:t>Gebru</a:t>
            </a:r>
            <a:r>
              <a:rPr lang="en-US" b="1" dirty="0" smtClean="0"/>
              <a:t>, </a:t>
            </a:r>
            <a:r>
              <a:rPr lang="en-US" b="1" dirty="0" err="1" smtClean="0"/>
              <a:t>Jia</a:t>
            </a:r>
            <a:r>
              <a:rPr lang="en-US" b="1" dirty="0" smtClean="0"/>
              <a:t> Deng , Li-</a:t>
            </a:r>
            <a:r>
              <a:rPr lang="en-US" b="1" dirty="0" err="1" smtClean="0"/>
              <a:t>Jia</a:t>
            </a:r>
            <a:r>
              <a:rPr lang="en-US" b="1" dirty="0" smtClean="0"/>
              <a:t> Li, Li </a:t>
            </a:r>
            <a:r>
              <a:rPr lang="en-US" b="1" dirty="0" err="1" smtClean="0"/>
              <a:t>Fei-Fei</a:t>
            </a:r>
            <a:endParaRPr lang="en-US" b="1" dirty="0" smtClean="0"/>
          </a:p>
          <a:p>
            <a:pPr algn="ctr"/>
            <a:endParaRPr lang="en-US" i="1" dirty="0" smtClean="0"/>
          </a:p>
          <a:p>
            <a:pPr algn="ctr"/>
            <a:endParaRPr lang="en-US" i="1" dirty="0" smtClean="0"/>
          </a:p>
          <a:p>
            <a:pPr algn="ctr"/>
            <a:endParaRPr lang="en-US" i="1" dirty="0" smtClean="0"/>
          </a:p>
          <a:p>
            <a:pPr algn="ctr"/>
            <a:r>
              <a:rPr lang="en-US" i="1" dirty="0" smtClean="0"/>
              <a:t>ICPR, 2014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r"/>
            <a:r>
              <a:rPr lang="en-US" dirty="0" smtClean="0"/>
              <a:t>Presented by: Paritosh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315200" cy="1154097"/>
          </a:xfrm>
        </p:spPr>
        <p:txBody>
          <a:bodyPr/>
          <a:lstStyle/>
          <a:p>
            <a:r>
              <a:rPr lang="en-US" dirty="0" smtClean="0"/>
              <a:t>Dataset, ‘Cars’ </a:t>
            </a:r>
            <a:r>
              <a:rPr lang="en-US" sz="2400" dirty="0" smtClean="0"/>
              <a:t>- some images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dministrator\Dropbox\Screenshots\Screenshot 2015-11-17 13.48.5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t="14664" r="29215" b="10421"/>
          <a:stretch/>
        </p:blipFill>
        <p:spPr bwMode="auto">
          <a:xfrm>
            <a:off x="156094" y="1524000"/>
            <a:ext cx="8835506" cy="512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3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315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Dataset (</a:t>
            </a:r>
            <a:r>
              <a:rPr lang="en-US" sz="3100" dirty="0" smtClean="0"/>
              <a:t>annotations - BB’s, labels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43200"/>
            <a:ext cx="472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315200" cy="64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315200" cy="1154097"/>
          </a:xfrm>
        </p:spPr>
        <p:txBody>
          <a:bodyPr/>
          <a:lstStyle/>
          <a:p>
            <a:r>
              <a:rPr lang="en-US" dirty="0" smtClean="0"/>
              <a:t>The pipeline for FG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Step 1: Detect parts using trained part detectors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Step 2: determine the appearance of these parts using CNN’s features. Concatenate these features. Concatenated features form what is known as ELLF (Ensemble of Localized Learned Features)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Step 3: Train Linear SVM’s for classification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4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315200" cy="7938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1: Part discovery &amp;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63040"/>
            <a:ext cx="8001000" cy="5013960"/>
          </a:xfrm>
        </p:spPr>
        <p:txBody>
          <a:bodyPr/>
          <a:lstStyle/>
          <a:p>
            <a:r>
              <a:rPr lang="en-US" dirty="0" smtClean="0"/>
              <a:t>For the purpose of scalability, go for unsupervised learning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Remove the human intervention (in the form of annotations) from the loop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Observation made by the authors:</a:t>
            </a:r>
          </a:p>
          <a:p>
            <a:pPr lvl="1"/>
            <a:r>
              <a:rPr lang="en-US" dirty="0" smtClean="0"/>
              <a:t>Objects with same pose can be discovered using local low-level cues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Images within a set are well aligned</a:t>
            </a:r>
          </a:p>
          <a:p>
            <a:pPr lvl="1"/>
            <a:r>
              <a:rPr lang="en-US" dirty="0" smtClean="0"/>
              <a:t>Implies that same parts will have similar locations – for example, given a small set of car images, probability of finding wheels, grills, </a:t>
            </a:r>
            <a:r>
              <a:rPr lang="en-US" dirty="0" err="1" smtClean="0"/>
              <a:t>etc</a:t>
            </a:r>
            <a:r>
              <a:rPr lang="en-US" dirty="0" smtClean="0"/>
              <a:t>, in similar positions, is very high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5200" cy="1154097"/>
          </a:xfrm>
        </p:spPr>
        <p:txBody>
          <a:bodyPr/>
          <a:lstStyle/>
          <a:p>
            <a:r>
              <a:rPr lang="en-US" dirty="0" smtClean="0"/>
              <a:t>Part discovery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Discovering aligned images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Step 1: Randomly pick a seed image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Step 2: Perform </a:t>
            </a:r>
            <a:r>
              <a:rPr lang="en-US" dirty="0" err="1" smtClean="0"/>
              <a:t>Grabcut</a:t>
            </a:r>
            <a:r>
              <a:rPr lang="en-US" dirty="0" smtClean="0"/>
              <a:t> – removes background efficiently – we are left with just car, no background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Step 3: Find HOG features for the car images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Step 4: find nearest neighbors, based on HOG features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Repeat the above process multiple times</a:t>
            </a:r>
          </a:p>
          <a:p>
            <a:endParaRPr lang="en-US" dirty="0"/>
          </a:p>
          <a:p>
            <a:r>
              <a:rPr lang="en-US" dirty="0" smtClean="0"/>
              <a:t>Results in set of images with more or less same 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315200" cy="1154097"/>
          </a:xfrm>
        </p:spPr>
        <p:txBody>
          <a:bodyPr/>
          <a:lstStyle/>
          <a:p>
            <a:r>
              <a:rPr lang="en-US" dirty="0" smtClean="0"/>
              <a:t>Part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Step 1: randomly sample large no. of regions of various sizes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Step 2: select parts which high variance in their HOG features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Step 3: keep the parts which have high variance in HOG features (these are the ones useful for discrimination)</a:t>
            </a:r>
          </a:p>
          <a:p>
            <a:endParaRPr lang="en-US" dirty="0" smtClean="0"/>
          </a:p>
          <a:p>
            <a:r>
              <a:rPr lang="en-US" dirty="0" smtClean="0"/>
              <a:t>Step 4: get rid of redundant parts</a:t>
            </a:r>
          </a:p>
          <a:p>
            <a:endParaRPr lang="en-US" dirty="0"/>
          </a:p>
          <a:p>
            <a:r>
              <a:rPr lang="en-US" dirty="0" smtClean="0"/>
              <a:t>At last, they have 10 parts, started with 5000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315200" cy="641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Detector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Equivalently, find template that minimize hinge loss (a loss function) – difference between true label and the outcome of the classifier</a:t>
            </a:r>
          </a:p>
          <a:p>
            <a:endParaRPr lang="en-US" dirty="0" smtClean="0"/>
          </a:p>
          <a:p>
            <a:r>
              <a:rPr lang="en-US" dirty="0" smtClean="0"/>
              <a:t>Essentially, this is telling the detector, what is positive and what is negative, based on HOG features</a:t>
            </a:r>
          </a:p>
          <a:p>
            <a:endParaRPr lang="en-US" dirty="0" smtClean="0"/>
          </a:p>
          <a:p>
            <a:r>
              <a:rPr lang="en-US" dirty="0" smtClean="0"/>
              <a:t>We start this learning under the assumption that images are well aligned</a:t>
            </a:r>
          </a:p>
          <a:p>
            <a:endParaRPr lang="en-US" dirty="0" smtClean="0"/>
          </a:p>
          <a:p>
            <a:r>
              <a:rPr lang="en-US" dirty="0" smtClean="0"/>
              <a:t>Once trained, we retrain, only this time we relax the assumption that images are well aligned</a:t>
            </a:r>
          </a:p>
          <a:p>
            <a:endParaRPr lang="en-US" dirty="0" smtClean="0"/>
          </a:p>
          <a:p>
            <a:r>
              <a:rPr lang="en-US" dirty="0" smtClean="0"/>
              <a:t>We do this by allowing the usage of true positive patch location – because, remember, we assumed that the parts will be occupying similar positions and not the same</a:t>
            </a:r>
          </a:p>
          <a:p>
            <a:endParaRPr lang="en-US" dirty="0" smtClean="0"/>
          </a:p>
          <a:p>
            <a:r>
              <a:rPr lang="en-US" dirty="0" smtClean="0"/>
              <a:t>If true positions are too far away, they are penalized</a:t>
            </a:r>
          </a:p>
          <a:p>
            <a:endParaRPr lang="en-US" dirty="0" smtClean="0"/>
          </a:p>
          <a:p>
            <a:r>
              <a:rPr lang="en-US" dirty="0" smtClean="0"/>
              <a:t>In effect, this is Gaussian distribution about the original location (the one under the well alignment assumption)</a:t>
            </a:r>
          </a:p>
          <a:p>
            <a:endParaRPr lang="en-US" dirty="0" smtClean="0"/>
          </a:p>
          <a:p>
            <a:r>
              <a:rPr lang="en-US" dirty="0" smtClean="0"/>
              <a:t>Helps in neglecting parts with appearance similar to positive patches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7" y="1295400"/>
            <a:ext cx="8477250" cy="502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3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315200" cy="1154097"/>
          </a:xfrm>
        </p:spPr>
        <p:txBody>
          <a:bodyPr/>
          <a:lstStyle/>
          <a:p>
            <a:r>
              <a:rPr lang="en-US" dirty="0" smtClean="0"/>
              <a:t>Ensemble of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there are multiple parts as an outcome part discovery</a:t>
            </a:r>
          </a:p>
          <a:p>
            <a:endParaRPr lang="en-US" dirty="0"/>
          </a:p>
          <a:p>
            <a:r>
              <a:rPr lang="en-US" dirty="0" smtClean="0"/>
              <a:t>Learn detector for every part</a:t>
            </a:r>
          </a:p>
          <a:p>
            <a:endParaRPr lang="en-US" dirty="0"/>
          </a:p>
          <a:p>
            <a:r>
              <a:rPr lang="en-US" dirty="0" smtClean="0"/>
              <a:t>Consequently, we would have a collection pf part detector, each detecting a specific – in cars, wheels, grills, etc.</a:t>
            </a:r>
          </a:p>
          <a:p>
            <a:endParaRPr lang="en-US" dirty="0"/>
          </a:p>
          <a:p>
            <a:r>
              <a:rPr lang="en-US" dirty="0" smtClean="0"/>
              <a:t>Authors call this Ensemble of  parts.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7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315200" cy="717612"/>
          </a:xfrm>
        </p:spPr>
        <p:txBody>
          <a:bodyPr/>
          <a:lstStyle/>
          <a:p>
            <a:r>
              <a:rPr lang="en-US" dirty="0" smtClean="0"/>
              <a:t>Feature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3152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Take </a:t>
            </a:r>
            <a:r>
              <a:rPr lang="en-US" dirty="0" err="1" smtClean="0"/>
              <a:t>AlexNet</a:t>
            </a:r>
            <a:r>
              <a:rPr lang="en-US" dirty="0" smtClean="0"/>
              <a:t>, CNN implementation of Alex </a:t>
            </a:r>
            <a:r>
              <a:rPr lang="en-US" dirty="0" err="1" smtClean="0"/>
              <a:t>Krizhevsky</a:t>
            </a:r>
            <a:r>
              <a:rPr lang="en-US" dirty="0" smtClean="0"/>
              <a:t> et al.</a:t>
            </a:r>
          </a:p>
          <a:p>
            <a:endParaRPr lang="en-US" dirty="0"/>
          </a:p>
          <a:p>
            <a:r>
              <a:rPr lang="en-US" dirty="0" smtClean="0"/>
              <a:t>Tweak (for details refer the paper) to account for smaller dataset</a:t>
            </a:r>
          </a:p>
          <a:p>
            <a:endParaRPr lang="en-US" dirty="0"/>
          </a:p>
          <a:p>
            <a:r>
              <a:rPr lang="en-US" dirty="0" smtClean="0"/>
              <a:t>Train the modified CNN – inputs are whole images from the dataset</a:t>
            </a:r>
          </a:p>
          <a:p>
            <a:endParaRPr lang="en-US" dirty="0"/>
          </a:p>
          <a:p>
            <a:r>
              <a:rPr lang="en-US" dirty="0" smtClean="0"/>
              <a:t>Retain only the first two convolutional layers</a:t>
            </a:r>
          </a:p>
          <a:p>
            <a:endParaRPr lang="en-US" dirty="0" smtClean="0"/>
          </a:p>
          <a:p>
            <a:r>
              <a:rPr lang="en-US" dirty="0" smtClean="0"/>
              <a:t>Unlike regular CNN’s which do pooling at fixed positions, we do max pooling, of the descriptors, in the regions marked by bounding boxes (BB’s), which are obtained from part detectors</a:t>
            </a:r>
          </a:p>
          <a:p>
            <a:endParaRPr lang="en-US" dirty="0"/>
          </a:p>
          <a:p>
            <a:r>
              <a:rPr lang="en-US" dirty="0" smtClean="0"/>
              <a:t>This yields us Ensemble of Local Learned Features (ELLF)</a:t>
            </a:r>
          </a:p>
          <a:p>
            <a:endParaRPr lang="en-US" dirty="0"/>
          </a:p>
          <a:p>
            <a:r>
              <a:rPr lang="en-US" dirty="0" smtClean="0"/>
              <a:t>Feed these ELLF’s to a linear SVM – final classifier </a:t>
            </a:r>
          </a:p>
          <a:p>
            <a:endParaRPr lang="en-US" dirty="0"/>
          </a:p>
          <a:p>
            <a:r>
              <a:rPr lang="en-US" dirty="0" smtClean="0"/>
              <a:t>Overfitting is taken care of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8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14400"/>
          </a:xfrm>
        </p:spPr>
        <p:txBody>
          <a:bodyPr/>
          <a:lstStyle/>
          <a:p>
            <a:r>
              <a:rPr lang="en-US" dirty="0" smtClean="0"/>
              <a:t>Problem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Authors address the problem of Fine-Grained Recognition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Fine-Grained Recognition – distinguish at subordinate level – </a:t>
            </a:r>
            <a:r>
              <a:rPr lang="en-US" dirty="0" err="1" smtClean="0"/>
              <a:t>intraclass</a:t>
            </a:r>
            <a:r>
              <a:rPr lang="en-US" dirty="0" smtClean="0"/>
              <a:t> classification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Examples: Bird species, car models, cat breeds, etc. </a:t>
            </a:r>
          </a:p>
          <a:p>
            <a:pPr lvl="1"/>
            <a:r>
              <a:rPr lang="en-US" dirty="0" smtClean="0"/>
              <a:t>what specie that bird belongs to? Is that car </a:t>
            </a:r>
            <a:r>
              <a:rPr lang="en-US" dirty="0" err="1" smtClean="0"/>
              <a:t>Mclaren</a:t>
            </a:r>
            <a:r>
              <a:rPr lang="en-US" dirty="0" smtClean="0"/>
              <a:t> P1 or </a:t>
            </a:r>
            <a:r>
              <a:rPr lang="en-US" dirty="0" err="1" smtClean="0"/>
              <a:t>Mclaren</a:t>
            </a:r>
            <a:r>
              <a:rPr lang="en-US" dirty="0" smtClean="0"/>
              <a:t> MP4-12C 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868" y="40386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6533072"/>
            <a:ext cx="3140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(All the images are taken from the paper being presented)</a:t>
            </a:r>
            <a:endParaRPr lang="en-US" sz="9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315200" cy="1154097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of intuitive details were included in the previous slides</a:t>
            </a:r>
          </a:p>
          <a:p>
            <a:endParaRPr lang="en-US" dirty="0" smtClean="0"/>
          </a:p>
          <a:p>
            <a:r>
              <a:rPr lang="en-US" dirty="0" smtClean="0"/>
              <a:t>For minute details, CNN parameters and their tuning, please refer the paper  </a:t>
            </a:r>
          </a:p>
          <a:p>
            <a:endParaRPr lang="en-US" dirty="0"/>
          </a:p>
          <a:p>
            <a:r>
              <a:rPr lang="en-US" dirty="0" smtClean="0"/>
              <a:t>One important observation regarding number of parts used in ELLF features (different from part discovery)</a:t>
            </a:r>
          </a:p>
          <a:p>
            <a:r>
              <a:rPr lang="en-US" dirty="0" smtClean="0"/>
              <a:t>100 parts is where ELLF significantly gets ahead of CNN</a:t>
            </a:r>
          </a:p>
          <a:p>
            <a:r>
              <a:rPr lang="en-US" dirty="0" smtClean="0"/>
              <a:t>1000 parts – ELLF almost reaches saturation</a:t>
            </a:r>
          </a:p>
          <a:p>
            <a:endParaRPr lang="en-US" dirty="0" smtClean="0"/>
          </a:p>
          <a:p>
            <a:r>
              <a:rPr lang="en-US" dirty="0" smtClean="0"/>
              <a:t>Performance is hurt when </a:t>
            </a:r>
            <a:r>
              <a:rPr lang="en-US" dirty="0" err="1" smtClean="0"/>
              <a:t>GrabCut</a:t>
            </a:r>
            <a:r>
              <a:rPr lang="en-US" dirty="0" smtClean="0"/>
              <a:t> performs poorly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do Fine-Grained (FG) recognition?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By noticing distinguishing parts – parts which are </a:t>
            </a:r>
            <a:r>
              <a:rPr lang="en-US" dirty="0" smtClean="0"/>
              <a:t>different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In the previous example grills and lights are some parts that help in distinguishing, visually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0386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not use popular descriptors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862" y="1313766"/>
            <a:ext cx="7772400" cy="2609165"/>
          </a:xfrm>
        </p:spPr>
        <p:txBody>
          <a:bodyPr>
            <a:normAutofit/>
          </a:bodyPr>
          <a:lstStyle/>
          <a:p>
            <a:r>
              <a:rPr lang="en-US" dirty="0" smtClean="0"/>
              <a:t>Popular descriptors:</a:t>
            </a:r>
          </a:p>
          <a:p>
            <a:pPr lvl="1"/>
            <a:r>
              <a:rPr lang="en-US" dirty="0" smtClean="0"/>
              <a:t>SIFT</a:t>
            </a:r>
          </a:p>
          <a:p>
            <a:pPr lvl="1"/>
            <a:r>
              <a:rPr lang="en-US" dirty="0" smtClean="0"/>
              <a:t>HOG</a:t>
            </a:r>
          </a:p>
          <a:p>
            <a:endParaRPr lang="en-US" dirty="0" smtClean="0"/>
          </a:p>
          <a:p>
            <a:r>
              <a:rPr lang="en-US" dirty="0" smtClean="0"/>
              <a:t>They are not expressive enough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Doesn’t, reliably, capture intricacies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343400"/>
            <a:ext cx="803812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086600" y="3276600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Almost similar</a:t>
            </a:r>
          </a:p>
          <a:p>
            <a:r>
              <a:rPr lang="en-US" dirty="0" smtClean="0"/>
              <a:t>HOG patterns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9006009">
            <a:off x="4050366" y="4631614"/>
            <a:ext cx="3387284" cy="34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960027">
            <a:off x="6719843" y="4453080"/>
            <a:ext cx="1497332" cy="388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315200" cy="773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 for very </a:t>
            </a:r>
            <a:r>
              <a:rPr lang="en-US" dirty="0" smtClean="0"/>
              <a:t>expressive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772400" cy="3810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Convolutional</a:t>
            </a:r>
            <a:r>
              <a:rPr lang="en-US" dirty="0" smtClean="0"/>
              <a:t> Neural Networks or </a:t>
            </a:r>
            <a:r>
              <a:rPr lang="en-US" dirty="0" err="1" smtClean="0"/>
              <a:t>ConvNets</a:t>
            </a:r>
            <a:r>
              <a:rPr lang="en-US" dirty="0" smtClean="0"/>
              <a:t> or CNN’s are the State-of-the-Art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Very rich descriptions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Highly scalable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Consistently, best performance on the </a:t>
            </a:r>
            <a:r>
              <a:rPr lang="en-US" dirty="0" err="1" smtClean="0"/>
              <a:t>ImageNet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315200" cy="1154097"/>
          </a:xfrm>
        </p:spPr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1"/>
            <a:ext cx="7924800" cy="42519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Deep learning is a kind of hierarchical learning paradigm</a:t>
            </a:r>
          </a:p>
          <a:p>
            <a:endParaRPr lang="en-US" dirty="0" smtClean="0"/>
          </a:p>
          <a:p>
            <a:r>
              <a:rPr lang="en-US" dirty="0" smtClean="0"/>
              <a:t>For example, a neural network with 5 hidden layers; shallow (typical) neural nets are the ones with 1 or 2 hidden layers</a:t>
            </a:r>
          </a:p>
          <a:p>
            <a:endParaRPr lang="en-US" dirty="0" smtClean="0"/>
          </a:p>
          <a:p>
            <a:r>
              <a:rPr lang="en-US" dirty="0" smtClean="0"/>
              <a:t>Layers and their learned representation:</a:t>
            </a:r>
          </a:p>
          <a:p>
            <a:pPr lvl="1"/>
            <a:r>
              <a:rPr lang="en-US" dirty="0" smtClean="0"/>
              <a:t>Input layer – raw data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Hidden layer 1 – learns very low level features from raw data  - edges can be a good example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Hidden layer 2 – learns features that are of higher level than Hidden layer 1 – may be learns to identify squares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Level of features increase in a similar fashion as we go on to subsequent hidden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315200" cy="1154097"/>
          </a:xfrm>
        </p:spPr>
        <p:txBody>
          <a:bodyPr/>
          <a:lstStyle/>
          <a:p>
            <a:r>
              <a:rPr lang="en-US" dirty="0" smtClean="0"/>
              <a:t>Deep Learning – CNN’s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1"/>
            <a:ext cx="7315200" cy="4175760"/>
          </a:xfrm>
        </p:spPr>
        <p:txBody>
          <a:bodyPr>
            <a:normAutofit/>
          </a:bodyPr>
          <a:lstStyle/>
          <a:p>
            <a:r>
              <a:rPr lang="en-US" dirty="0" smtClean="0"/>
              <a:t>CNN’s are deep learners</a:t>
            </a:r>
          </a:p>
          <a:p>
            <a:endParaRPr lang="en-US" dirty="0" smtClean="0"/>
          </a:p>
          <a:p>
            <a:r>
              <a:rPr lang="en-US" dirty="0" smtClean="0"/>
              <a:t>Combination of </a:t>
            </a:r>
          </a:p>
          <a:p>
            <a:pPr lvl="1"/>
            <a:r>
              <a:rPr lang="en-US" dirty="0" smtClean="0"/>
              <a:t>Input layer</a:t>
            </a:r>
          </a:p>
          <a:p>
            <a:pPr lvl="1"/>
            <a:r>
              <a:rPr lang="en-US" dirty="0" err="1" smtClean="0"/>
              <a:t>Convolutional</a:t>
            </a:r>
            <a:r>
              <a:rPr lang="en-US" dirty="0" smtClean="0"/>
              <a:t> layers</a:t>
            </a:r>
          </a:p>
          <a:p>
            <a:pPr lvl="1"/>
            <a:r>
              <a:rPr lang="en-US" dirty="0" smtClean="0"/>
              <a:t>Activation layers (</a:t>
            </a:r>
            <a:r>
              <a:rPr lang="en-US" dirty="0" err="1" smtClean="0"/>
              <a:t>ReLU</a:t>
            </a:r>
            <a:r>
              <a:rPr lang="en-US" dirty="0" smtClean="0"/>
              <a:t> layers)</a:t>
            </a:r>
          </a:p>
          <a:p>
            <a:pPr lvl="1"/>
            <a:r>
              <a:rPr lang="en-US" dirty="0" smtClean="0"/>
              <a:t>Sub-sampling/pooling </a:t>
            </a:r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Fully connected layers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Contains several of these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 to the paper…</a:t>
            </a:r>
            <a:br>
              <a:rPr lang="en-US" dirty="0" smtClean="0"/>
            </a:br>
            <a:r>
              <a:rPr lang="en-US" dirty="0" smtClean="0"/>
              <a:t>			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772400" cy="4572000"/>
          </a:xfrm>
        </p:spPr>
        <p:txBody>
          <a:bodyPr/>
          <a:lstStyle/>
          <a:p>
            <a:r>
              <a:rPr lang="en-US" dirty="0" smtClean="0"/>
              <a:t>Find discriminative parts</a:t>
            </a:r>
          </a:p>
          <a:p>
            <a:endParaRPr lang="en-US" dirty="0"/>
          </a:p>
          <a:p>
            <a:r>
              <a:rPr lang="en-US" dirty="0" smtClean="0"/>
              <a:t>Describe these parts using rich descriptions, like the ones obtained from the CNN’s</a:t>
            </a:r>
          </a:p>
          <a:p>
            <a:endParaRPr lang="en-US" dirty="0"/>
          </a:p>
          <a:p>
            <a:r>
              <a:rPr lang="en-US" dirty="0" smtClean="0"/>
              <a:t>Rich descriptions shoul</a:t>
            </a:r>
            <a:r>
              <a:rPr lang="en-US" dirty="0" smtClean="0"/>
              <a:t>d be able to capture the subtle differences</a:t>
            </a:r>
          </a:p>
          <a:p>
            <a:endParaRPr lang="en-US" dirty="0"/>
          </a:p>
          <a:p>
            <a:r>
              <a:rPr lang="en-US" dirty="0" smtClean="0"/>
              <a:t>Train</a:t>
            </a:r>
            <a:r>
              <a:rPr lang="en-US" dirty="0" smtClean="0"/>
              <a:t> a multiclass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2F2-ABD7-4F1B-A1EA-B1AD116F75A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489</TotalTime>
  <Words>1046</Words>
  <Application>Microsoft Office PowerPoint</Application>
  <PresentationFormat>On-screen Show (4:3)</PresentationFormat>
  <Paragraphs>189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Perspective</vt:lpstr>
      <vt:lpstr>Learning Features and Parts for Fine-Grained Recognition</vt:lpstr>
      <vt:lpstr>Problem addressed</vt:lpstr>
      <vt:lpstr>How do we do Fine-Grained (FG) recognition?</vt:lpstr>
      <vt:lpstr>Why not use popular descriptors ?</vt:lpstr>
      <vt:lpstr>Go for very expressive framework</vt:lpstr>
      <vt:lpstr>Deep Learning</vt:lpstr>
      <vt:lpstr>Deep Learning – CNN’s</vt:lpstr>
      <vt:lpstr>CNN’s</vt:lpstr>
      <vt:lpstr>back to the paper…    The Big picture</vt:lpstr>
      <vt:lpstr>Dataset, ‘Cars’ - some images</vt:lpstr>
      <vt:lpstr>Dataset (annotations - BB’s, labels)</vt:lpstr>
      <vt:lpstr>The pipeline for FG recognition</vt:lpstr>
      <vt:lpstr>Step 1: Part discovery &amp; detection</vt:lpstr>
      <vt:lpstr>Part discovery contd…</vt:lpstr>
      <vt:lpstr>Part selection</vt:lpstr>
      <vt:lpstr>Detector learning</vt:lpstr>
      <vt:lpstr>PowerPoint Presentation</vt:lpstr>
      <vt:lpstr>Ensemble of parts</vt:lpstr>
      <vt:lpstr>Feature Learning </vt:lpstr>
      <vt:lpstr>Experiments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Features and Parts for Fine-Grained Recognition</dc:title>
  <dc:creator>Paritosh</dc:creator>
  <cp:lastModifiedBy>Administrator</cp:lastModifiedBy>
  <cp:revision>55</cp:revision>
  <dcterms:created xsi:type="dcterms:W3CDTF">2015-11-17T08:21:37Z</dcterms:created>
  <dcterms:modified xsi:type="dcterms:W3CDTF">2015-11-17T23:51:46Z</dcterms:modified>
</cp:coreProperties>
</file>