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31"/>
  </p:notesMasterIdLst>
  <p:sldIdLst>
    <p:sldId id="262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65" r:id="rId22"/>
    <p:sldId id="356" r:id="rId23"/>
    <p:sldId id="357" r:id="rId24"/>
    <p:sldId id="361" r:id="rId25"/>
    <p:sldId id="358" r:id="rId26"/>
    <p:sldId id="359" r:id="rId27"/>
    <p:sldId id="340" r:id="rId28"/>
    <p:sldId id="332" r:id="rId29"/>
    <p:sldId id="360" r:id="rId3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FDEADA"/>
    <a:srgbClr val="D8DD09"/>
    <a:srgbClr val="7F7F7F"/>
    <a:srgbClr val="9C0058"/>
    <a:srgbClr val="0070C0"/>
    <a:srgbClr val="F89820"/>
    <a:srgbClr val="E95513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9" autoAdjust="0"/>
  </p:normalViewPr>
  <p:slideViewPr>
    <p:cSldViewPr>
      <p:cViewPr varScale="1">
        <p:scale>
          <a:sx n="56" d="100"/>
          <a:sy n="56" d="100"/>
        </p:scale>
        <p:origin x="18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05634-EEDF-4156-901A-35D77B632FBC}" type="doc">
      <dgm:prSet loTypeId="urn:microsoft.com/office/officeart/2008/layout/LinedList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AE1830-7C49-4E0B-955E-9A3A358732AD}">
      <dgm:prSet custT="1"/>
      <dgm:spPr/>
      <dgm:t>
        <a:bodyPr/>
        <a:lstStyle/>
        <a:p>
          <a:pPr rtl="0">
            <a:spcBef>
              <a:spcPts val="200"/>
            </a:spcBef>
            <a:spcAft>
              <a:spcPts val="200"/>
            </a:spcAft>
          </a:pP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Hiểm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NĐBH: 30</a:t>
          </a:r>
          <a:r>
            <a:rPr lang="en-US" sz="18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– 65t</a:t>
          </a:r>
          <a:endParaRPr lang="en-U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44F765-C122-4C28-98F1-1B15B1272594}" type="parTrans" cxnId="{287A1D8D-47C2-451D-8DD8-CBF1B3D85E80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11BCC5B2-44A2-452D-8F19-D7BD1FFB5D22}" type="sibTrans" cxnId="{287A1D8D-47C2-451D-8DD8-CBF1B3D85E80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57DFCF3E-A5A9-46FE-87ED-6464A46D0E0A}">
      <dgm:prSet custT="1"/>
      <dgm:spPr/>
      <dgm:t>
        <a:bodyPr/>
        <a:lstStyle/>
        <a:p>
          <a:pPr rtl="0">
            <a:spcBef>
              <a:spcPts val="200"/>
            </a:spcBef>
            <a:spcAft>
              <a:spcPts val="200"/>
            </a:spcAft>
          </a:pP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Đồng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NĐBH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đạt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100t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9F49E5-E5CF-4092-A8AB-77F3F27F6B4A}" type="parTrans" cxnId="{8F85744E-475D-4D8B-ADC7-093A9A0D583E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F960BCCE-6411-4066-86E6-267510BE9EBB}" type="sibTrans" cxnId="{8F85744E-475D-4D8B-ADC7-093A9A0D583E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C9109E0B-2619-492D-9A10-0400EA2E2559}">
      <dgm:prSet custT="1"/>
      <dgm:spPr/>
      <dgm:t>
        <a:bodyPr/>
        <a:lstStyle/>
        <a:p>
          <a:pPr rtl="0">
            <a:spcBef>
              <a:spcPts val="200"/>
            </a:spcBef>
            <a:spcAft>
              <a:spcPts val="200"/>
            </a:spcAft>
          </a:pP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đồng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trọn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đời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NĐBH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đạt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100t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9CC897-60D0-4CE1-BE03-5D8486B9A97F}" type="parTrans" cxnId="{61D04A59-AD2A-4723-AAFC-EFE9807AD94D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4EB35AC4-B292-4AA3-B328-915EF874E39F}" type="sibTrans" cxnId="{61D04A59-AD2A-4723-AAFC-EFE9807AD94D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7D3B5B4B-2BFB-4FA7-B191-36205D071004}">
      <dgm:prSet custT="1"/>
      <dgm:spPr/>
      <dgm:t>
        <a:bodyPr/>
        <a:lstStyle/>
        <a:p>
          <a:pPr rtl="0">
            <a:spcBef>
              <a:spcPts val="200"/>
            </a:spcBef>
            <a:spcAft>
              <a:spcPts val="200"/>
            </a:spcAft>
          </a:pP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theo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đồng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BDBCCF-BAE0-4627-9E77-5F83C07E0A8D}" type="parTrans" cxnId="{BC5BB549-56B0-4931-9AC1-6985C9E37436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0D4824C6-60F3-459A-8FAA-585E1691B06B}" type="sibTrans" cxnId="{BC5BB549-56B0-4931-9AC1-6985C9E37436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368D242F-AD7D-4FA7-928D-EDC251138508}">
      <dgm:prSet custT="1"/>
      <dgm:spPr/>
      <dgm:t>
        <a:bodyPr/>
        <a:lstStyle/>
        <a:p>
          <a:pPr rtl="0">
            <a:spcBef>
              <a:spcPts val="200"/>
            </a:spcBef>
            <a:spcAft>
              <a:spcPts val="200"/>
            </a:spcAft>
          </a:pP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BH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tối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thiểu: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5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tr.đ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DC599-0248-4950-9068-CC2C268E5F37}" type="parTrans" cxnId="{CB41978D-5A46-43D4-B8B7-BADCF78D5878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F4565E8D-C688-44AC-B6A5-50A0F1387221}" type="sibTrans" cxnId="{CB41978D-5A46-43D4-B8B7-BADCF78D5878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E91DFBF0-6C9A-4173-ACEC-9690C09E06D5}">
      <dgm:prSet custT="1"/>
      <dgm:spPr/>
      <dgm:t>
        <a:bodyPr/>
        <a:lstStyle/>
        <a:p>
          <a:pPr rtl="0">
            <a:spcBef>
              <a:spcPts val="200"/>
            </a:spcBef>
            <a:spcAft>
              <a:spcPts val="200"/>
            </a:spcAft>
          </a:pP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kỳ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Năm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/ ½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Năm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Quý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Tháng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B3128-4CBA-44D5-A4EE-8B50F48190CC}" type="parTrans" cxnId="{B49AE34C-0EAA-4325-89A4-FD0DE8BFA481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D5E5A9B0-301E-4752-8345-653F95B8F634}" type="sibTrans" cxnId="{B49AE34C-0EAA-4325-89A4-FD0DE8BFA481}">
      <dgm:prSet/>
      <dgm:spPr/>
      <dgm:t>
        <a:bodyPr/>
        <a:lstStyle/>
        <a:p>
          <a:pPr>
            <a:spcBef>
              <a:spcPts val="200"/>
            </a:spcBef>
            <a:spcAft>
              <a:spcPts val="200"/>
            </a:spcAft>
          </a:pPr>
          <a:endParaRPr lang="en-US"/>
        </a:p>
      </dgm:t>
    </dgm:pt>
    <dgm:pt modelId="{C8EF5526-C3E3-4AE2-AA10-16964BC998CD}" type="pres">
      <dgm:prSet presAssocID="{B6C05634-EEDF-4156-901A-35D77B632FBC}" presName="vert0" presStyleCnt="0">
        <dgm:presLayoutVars>
          <dgm:dir/>
          <dgm:animOne val="branch"/>
          <dgm:animLvl val="lvl"/>
        </dgm:presLayoutVars>
      </dgm:prSet>
      <dgm:spPr/>
    </dgm:pt>
    <dgm:pt modelId="{B160C7E8-3A08-4CFC-9CCB-0D81A5B4011F}" type="pres">
      <dgm:prSet presAssocID="{6BAE1830-7C49-4E0B-955E-9A3A358732AD}" presName="thickLine" presStyleLbl="alignNode1" presStyleIdx="0" presStyleCnt="6"/>
      <dgm:spPr/>
    </dgm:pt>
    <dgm:pt modelId="{BA220099-FA60-43F1-8EBA-50D54AB468F8}" type="pres">
      <dgm:prSet presAssocID="{6BAE1830-7C49-4E0B-955E-9A3A358732AD}" presName="horz1" presStyleCnt="0"/>
      <dgm:spPr/>
    </dgm:pt>
    <dgm:pt modelId="{B3E6ABC4-2A63-415E-B8E4-898E58CD7E65}" type="pres">
      <dgm:prSet presAssocID="{6BAE1830-7C49-4E0B-955E-9A3A358732AD}" presName="tx1" presStyleLbl="revTx" presStyleIdx="0" presStyleCnt="6"/>
      <dgm:spPr/>
    </dgm:pt>
    <dgm:pt modelId="{E962EC48-FCAF-4044-A20B-4003A66866C0}" type="pres">
      <dgm:prSet presAssocID="{6BAE1830-7C49-4E0B-955E-9A3A358732AD}" presName="vert1" presStyleCnt="0"/>
      <dgm:spPr/>
    </dgm:pt>
    <dgm:pt modelId="{CEE9FF16-87D2-403B-87BA-F63CF46B86BA}" type="pres">
      <dgm:prSet presAssocID="{57DFCF3E-A5A9-46FE-87ED-6464A46D0E0A}" presName="thickLine" presStyleLbl="alignNode1" presStyleIdx="1" presStyleCnt="6"/>
      <dgm:spPr/>
    </dgm:pt>
    <dgm:pt modelId="{0FD1793E-A6C1-4F2F-8D0E-1961A448A007}" type="pres">
      <dgm:prSet presAssocID="{57DFCF3E-A5A9-46FE-87ED-6464A46D0E0A}" presName="horz1" presStyleCnt="0"/>
      <dgm:spPr/>
    </dgm:pt>
    <dgm:pt modelId="{F7F78700-EC2D-42F0-ADAF-37BDD3BDF448}" type="pres">
      <dgm:prSet presAssocID="{57DFCF3E-A5A9-46FE-87ED-6464A46D0E0A}" presName="tx1" presStyleLbl="revTx" presStyleIdx="1" presStyleCnt="6"/>
      <dgm:spPr/>
    </dgm:pt>
    <dgm:pt modelId="{F290BE90-BD55-4210-8BCD-DB1F7E0EEADB}" type="pres">
      <dgm:prSet presAssocID="{57DFCF3E-A5A9-46FE-87ED-6464A46D0E0A}" presName="vert1" presStyleCnt="0"/>
      <dgm:spPr/>
    </dgm:pt>
    <dgm:pt modelId="{DFD053DC-1C90-43E4-BD2C-EDDB2D59C134}" type="pres">
      <dgm:prSet presAssocID="{C9109E0B-2619-492D-9A10-0400EA2E2559}" presName="thickLine" presStyleLbl="alignNode1" presStyleIdx="2" presStyleCnt="6"/>
      <dgm:spPr/>
    </dgm:pt>
    <dgm:pt modelId="{B569C8D3-4763-4132-9C7A-F60E7EE52876}" type="pres">
      <dgm:prSet presAssocID="{C9109E0B-2619-492D-9A10-0400EA2E2559}" presName="horz1" presStyleCnt="0"/>
      <dgm:spPr/>
    </dgm:pt>
    <dgm:pt modelId="{8D8B3937-4859-43C8-9D05-37901DF110D9}" type="pres">
      <dgm:prSet presAssocID="{C9109E0B-2619-492D-9A10-0400EA2E2559}" presName="tx1" presStyleLbl="revTx" presStyleIdx="2" presStyleCnt="6"/>
      <dgm:spPr/>
    </dgm:pt>
    <dgm:pt modelId="{3D7BB583-4E2A-4054-9EDC-ACA96896487B}" type="pres">
      <dgm:prSet presAssocID="{C9109E0B-2619-492D-9A10-0400EA2E2559}" presName="vert1" presStyleCnt="0"/>
      <dgm:spPr/>
    </dgm:pt>
    <dgm:pt modelId="{7FE089EB-7DFF-47EB-A7DF-96C92408CA2F}" type="pres">
      <dgm:prSet presAssocID="{7D3B5B4B-2BFB-4FA7-B191-36205D071004}" presName="thickLine" presStyleLbl="alignNode1" presStyleIdx="3" presStyleCnt="6"/>
      <dgm:spPr/>
    </dgm:pt>
    <dgm:pt modelId="{B90D6327-EDFF-441C-8C8C-694A3AA41E2F}" type="pres">
      <dgm:prSet presAssocID="{7D3B5B4B-2BFB-4FA7-B191-36205D071004}" presName="horz1" presStyleCnt="0"/>
      <dgm:spPr/>
    </dgm:pt>
    <dgm:pt modelId="{2A92219C-1FEB-465F-89A8-1588E7A166E8}" type="pres">
      <dgm:prSet presAssocID="{7D3B5B4B-2BFB-4FA7-B191-36205D071004}" presName="tx1" presStyleLbl="revTx" presStyleIdx="3" presStyleCnt="6"/>
      <dgm:spPr/>
    </dgm:pt>
    <dgm:pt modelId="{5E3ABF66-E798-4434-8CC9-E80D53A83D32}" type="pres">
      <dgm:prSet presAssocID="{7D3B5B4B-2BFB-4FA7-B191-36205D071004}" presName="vert1" presStyleCnt="0"/>
      <dgm:spPr/>
    </dgm:pt>
    <dgm:pt modelId="{CFE1FDEF-653E-4BEE-99DE-FE67F2B59F55}" type="pres">
      <dgm:prSet presAssocID="{368D242F-AD7D-4FA7-928D-EDC251138508}" presName="thickLine" presStyleLbl="alignNode1" presStyleIdx="4" presStyleCnt="6"/>
      <dgm:spPr/>
    </dgm:pt>
    <dgm:pt modelId="{892AF3DF-94F5-43A9-A1DE-0CBE03739C5D}" type="pres">
      <dgm:prSet presAssocID="{368D242F-AD7D-4FA7-928D-EDC251138508}" presName="horz1" presStyleCnt="0"/>
      <dgm:spPr/>
    </dgm:pt>
    <dgm:pt modelId="{F2E9C2DB-475E-4FA5-84F2-03C7730650DF}" type="pres">
      <dgm:prSet presAssocID="{368D242F-AD7D-4FA7-928D-EDC251138508}" presName="tx1" presStyleLbl="revTx" presStyleIdx="4" presStyleCnt="6"/>
      <dgm:spPr/>
    </dgm:pt>
    <dgm:pt modelId="{E324C133-2B07-4EC2-9375-22785EFC3BC1}" type="pres">
      <dgm:prSet presAssocID="{368D242F-AD7D-4FA7-928D-EDC251138508}" presName="vert1" presStyleCnt="0"/>
      <dgm:spPr/>
    </dgm:pt>
    <dgm:pt modelId="{E39F10CD-EDCE-4C0D-8D86-7CB257F45265}" type="pres">
      <dgm:prSet presAssocID="{E91DFBF0-6C9A-4173-ACEC-9690C09E06D5}" presName="thickLine" presStyleLbl="alignNode1" presStyleIdx="5" presStyleCnt="6"/>
      <dgm:spPr/>
    </dgm:pt>
    <dgm:pt modelId="{8694D579-AD22-41AE-92A8-7D8DFDC2D04D}" type="pres">
      <dgm:prSet presAssocID="{E91DFBF0-6C9A-4173-ACEC-9690C09E06D5}" presName="horz1" presStyleCnt="0"/>
      <dgm:spPr/>
    </dgm:pt>
    <dgm:pt modelId="{B4C9785D-336A-4B41-8D19-61E076A913DE}" type="pres">
      <dgm:prSet presAssocID="{E91DFBF0-6C9A-4173-ACEC-9690C09E06D5}" presName="tx1" presStyleLbl="revTx" presStyleIdx="5" presStyleCnt="6"/>
      <dgm:spPr/>
    </dgm:pt>
    <dgm:pt modelId="{48EC7D8B-2302-41FD-9864-115944E4FFCE}" type="pres">
      <dgm:prSet presAssocID="{E91DFBF0-6C9A-4173-ACEC-9690C09E06D5}" presName="vert1" presStyleCnt="0"/>
      <dgm:spPr/>
    </dgm:pt>
  </dgm:ptLst>
  <dgm:cxnLst>
    <dgm:cxn modelId="{68A4DC39-11CC-4530-A747-CC6C0600299F}" type="presOf" srcId="{368D242F-AD7D-4FA7-928D-EDC251138508}" destId="{F2E9C2DB-475E-4FA5-84F2-03C7730650DF}" srcOrd="0" destOrd="0" presId="urn:microsoft.com/office/officeart/2008/layout/LinedList"/>
    <dgm:cxn modelId="{D4746E5D-393C-4CA2-BE29-B7C42778F0C3}" type="presOf" srcId="{C9109E0B-2619-492D-9A10-0400EA2E2559}" destId="{8D8B3937-4859-43C8-9D05-37901DF110D9}" srcOrd="0" destOrd="0" presId="urn:microsoft.com/office/officeart/2008/layout/LinedList"/>
    <dgm:cxn modelId="{3164CB65-C1DA-4347-9826-2E93A10623E7}" type="presOf" srcId="{57DFCF3E-A5A9-46FE-87ED-6464A46D0E0A}" destId="{F7F78700-EC2D-42F0-ADAF-37BDD3BDF448}" srcOrd="0" destOrd="0" presId="urn:microsoft.com/office/officeart/2008/layout/LinedList"/>
    <dgm:cxn modelId="{4CB85066-04FB-42CF-85F7-F95054DE2FEA}" type="presOf" srcId="{7D3B5B4B-2BFB-4FA7-B191-36205D071004}" destId="{2A92219C-1FEB-465F-89A8-1588E7A166E8}" srcOrd="0" destOrd="0" presId="urn:microsoft.com/office/officeart/2008/layout/LinedList"/>
    <dgm:cxn modelId="{BC5BB549-56B0-4931-9AC1-6985C9E37436}" srcId="{B6C05634-EEDF-4156-901A-35D77B632FBC}" destId="{7D3B5B4B-2BFB-4FA7-B191-36205D071004}" srcOrd="3" destOrd="0" parTransId="{78BDBCCF-BAE0-4627-9E77-5F83C07E0A8D}" sibTransId="{0D4824C6-60F3-459A-8FAA-585E1691B06B}"/>
    <dgm:cxn modelId="{B49AE34C-0EAA-4325-89A4-FD0DE8BFA481}" srcId="{B6C05634-EEDF-4156-901A-35D77B632FBC}" destId="{E91DFBF0-6C9A-4173-ACEC-9690C09E06D5}" srcOrd="5" destOrd="0" parTransId="{B4EB3128-4CBA-44D5-A4EE-8B50F48190CC}" sibTransId="{D5E5A9B0-301E-4752-8345-653F95B8F634}"/>
    <dgm:cxn modelId="{8F85744E-475D-4D8B-ADC7-093A9A0D583E}" srcId="{B6C05634-EEDF-4156-901A-35D77B632FBC}" destId="{57DFCF3E-A5A9-46FE-87ED-6464A46D0E0A}" srcOrd="1" destOrd="0" parTransId="{CF9F49E5-E5CF-4092-A8AB-77F3F27F6B4A}" sibTransId="{F960BCCE-6411-4066-86E6-267510BE9EBB}"/>
    <dgm:cxn modelId="{61D04A59-AD2A-4723-AAFC-EFE9807AD94D}" srcId="{B6C05634-EEDF-4156-901A-35D77B632FBC}" destId="{C9109E0B-2619-492D-9A10-0400EA2E2559}" srcOrd="2" destOrd="0" parTransId="{0F9CC897-60D0-4CE1-BE03-5D8486B9A97F}" sibTransId="{4EB35AC4-B292-4AA3-B328-915EF874E39F}"/>
    <dgm:cxn modelId="{1F23E18B-D88A-4428-9E7F-AA5CC5AD25E3}" type="presOf" srcId="{E91DFBF0-6C9A-4173-ACEC-9690C09E06D5}" destId="{B4C9785D-336A-4B41-8D19-61E076A913DE}" srcOrd="0" destOrd="0" presId="urn:microsoft.com/office/officeart/2008/layout/LinedList"/>
    <dgm:cxn modelId="{287A1D8D-47C2-451D-8DD8-CBF1B3D85E80}" srcId="{B6C05634-EEDF-4156-901A-35D77B632FBC}" destId="{6BAE1830-7C49-4E0B-955E-9A3A358732AD}" srcOrd="0" destOrd="0" parTransId="{9F44F765-C122-4C28-98F1-1B15B1272594}" sibTransId="{11BCC5B2-44A2-452D-8F19-D7BD1FFB5D22}"/>
    <dgm:cxn modelId="{CB41978D-5A46-43D4-B8B7-BADCF78D5878}" srcId="{B6C05634-EEDF-4156-901A-35D77B632FBC}" destId="{368D242F-AD7D-4FA7-928D-EDC251138508}" srcOrd="4" destOrd="0" parTransId="{D68DC599-0248-4950-9068-CC2C268E5F37}" sibTransId="{F4565E8D-C688-44AC-B6A5-50A0F1387221}"/>
    <dgm:cxn modelId="{A64F1496-3A32-4AAC-9FE5-31371FF3BA81}" type="presOf" srcId="{6BAE1830-7C49-4E0B-955E-9A3A358732AD}" destId="{B3E6ABC4-2A63-415E-B8E4-898E58CD7E65}" srcOrd="0" destOrd="0" presId="urn:microsoft.com/office/officeart/2008/layout/LinedList"/>
    <dgm:cxn modelId="{5E08CEBB-53B1-4975-BBCE-79B7A8298B8D}" type="presOf" srcId="{B6C05634-EEDF-4156-901A-35D77B632FBC}" destId="{C8EF5526-C3E3-4AE2-AA10-16964BC998CD}" srcOrd="0" destOrd="0" presId="urn:microsoft.com/office/officeart/2008/layout/LinedList"/>
    <dgm:cxn modelId="{2675A195-EF6F-4217-BCF4-912BAE8B6666}" type="presParOf" srcId="{C8EF5526-C3E3-4AE2-AA10-16964BC998CD}" destId="{B160C7E8-3A08-4CFC-9CCB-0D81A5B4011F}" srcOrd="0" destOrd="0" presId="urn:microsoft.com/office/officeart/2008/layout/LinedList"/>
    <dgm:cxn modelId="{F9E4BBCF-CD82-442E-8A6E-E8F373B91EDC}" type="presParOf" srcId="{C8EF5526-C3E3-4AE2-AA10-16964BC998CD}" destId="{BA220099-FA60-43F1-8EBA-50D54AB468F8}" srcOrd="1" destOrd="0" presId="urn:microsoft.com/office/officeart/2008/layout/LinedList"/>
    <dgm:cxn modelId="{F849B21A-0A3F-402D-BBCB-739B16CBF614}" type="presParOf" srcId="{BA220099-FA60-43F1-8EBA-50D54AB468F8}" destId="{B3E6ABC4-2A63-415E-B8E4-898E58CD7E65}" srcOrd="0" destOrd="0" presId="urn:microsoft.com/office/officeart/2008/layout/LinedList"/>
    <dgm:cxn modelId="{33EC89C2-26B9-4808-83A2-731AFA34C1CE}" type="presParOf" srcId="{BA220099-FA60-43F1-8EBA-50D54AB468F8}" destId="{E962EC48-FCAF-4044-A20B-4003A66866C0}" srcOrd="1" destOrd="0" presId="urn:microsoft.com/office/officeart/2008/layout/LinedList"/>
    <dgm:cxn modelId="{686E81CD-2990-42E9-B061-3A61310629E2}" type="presParOf" srcId="{C8EF5526-C3E3-4AE2-AA10-16964BC998CD}" destId="{CEE9FF16-87D2-403B-87BA-F63CF46B86BA}" srcOrd="2" destOrd="0" presId="urn:microsoft.com/office/officeart/2008/layout/LinedList"/>
    <dgm:cxn modelId="{5E859643-2D71-40FA-B3C3-D12B045A927C}" type="presParOf" srcId="{C8EF5526-C3E3-4AE2-AA10-16964BC998CD}" destId="{0FD1793E-A6C1-4F2F-8D0E-1961A448A007}" srcOrd="3" destOrd="0" presId="urn:microsoft.com/office/officeart/2008/layout/LinedList"/>
    <dgm:cxn modelId="{A5CBA0DA-BC9E-4C3E-8F43-3DA6D803965A}" type="presParOf" srcId="{0FD1793E-A6C1-4F2F-8D0E-1961A448A007}" destId="{F7F78700-EC2D-42F0-ADAF-37BDD3BDF448}" srcOrd="0" destOrd="0" presId="urn:microsoft.com/office/officeart/2008/layout/LinedList"/>
    <dgm:cxn modelId="{16ED6323-6FD6-41AF-B4B9-FDD55A7EFD30}" type="presParOf" srcId="{0FD1793E-A6C1-4F2F-8D0E-1961A448A007}" destId="{F290BE90-BD55-4210-8BCD-DB1F7E0EEADB}" srcOrd="1" destOrd="0" presId="urn:microsoft.com/office/officeart/2008/layout/LinedList"/>
    <dgm:cxn modelId="{B5842007-AAB3-484F-82E0-674DD8C27D26}" type="presParOf" srcId="{C8EF5526-C3E3-4AE2-AA10-16964BC998CD}" destId="{DFD053DC-1C90-43E4-BD2C-EDDB2D59C134}" srcOrd="4" destOrd="0" presId="urn:microsoft.com/office/officeart/2008/layout/LinedList"/>
    <dgm:cxn modelId="{B5C1692F-13C9-488C-BD6E-7BB6756FA349}" type="presParOf" srcId="{C8EF5526-C3E3-4AE2-AA10-16964BC998CD}" destId="{B569C8D3-4763-4132-9C7A-F60E7EE52876}" srcOrd="5" destOrd="0" presId="urn:microsoft.com/office/officeart/2008/layout/LinedList"/>
    <dgm:cxn modelId="{7A831CBC-8A5E-4202-8A48-229CFAB52E89}" type="presParOf" srcId="{B569C8D3-4763-4132-9C7A-F60E7EE52876}" destId="{8D8B3937-4859-43C8-9D05-37901DF110D9}" srcOrd="0" destOrd="0" presId="urn:microsoft.com/office/officeart/2008/layout/LinedList"/>
    <dgm:cxn modelId="{C2857B13-CE8F-4364-B5AF-9F98DEA2D1EB}" type="presParOf" srcId="{B569C8D3-4763-4132-9C7A-F60E7EE52876}" destId="{3D7BB583-4E2A-4054-9EDC-ACA96896487B}" srcOrd="1" destOrd="0" presId="urn:microsoft.com/office/officeart/2008/layout/LinedList"/>
    <dgm:cxn modelId="{0CF77D4A-9C7E-4340-9FBC-708399309DA2}" type="presParOf" srcId="{C8EF5526-C3E3-4AE2-AA10-16964BC998CD}" destId="{7FE089EB-7DFF-47EB-A7DF-96C92408CA2F}" srcOrd="6" destOrd="0" presId="urn:microsoft.com/office/officeart/2008/layout/LinedList"/>
    <dgm:cxn modelId="{ACF9BE38-1D0F-4535-A81C-BFBD78028E96}" type="presParOf" srcId="{C8EF5526-C3E3-4AE2-AA10-16964BC998CD}" destId="{B90D6327-EDFF-441C-8C8C-694A3AA41E2F}" srcOrd="7" destOrd="0" presId="urn:microsoft.com/office/officeart/2008/layout/LinedList"/>
    <dgm:cxn modelId="{14493543-78D5-4699-9486-8CC386D96513}" type="presParOf" srcId="{B90D6327-EDFF-441C-8C8C-694A3AA41E2F}" destId="{2A92219C-1FEB-465F-89A8-1588E7A166E8}" srcOrd="0" destOrd="0" presId="urn:microsoft.com/office/officeart/2008/layout/LinedList"/>
    <dgm:cxn modelId="{BE553E6D-4D46-4D9C-9B84-5663B543D2C2}" type="presParOf" srcId="{B90D6327-EDFF-441C-8C8C-694A3AA41E2F}" destId="{5E3ABF66-E798-4434-8CC9-E80D53A83D32}" srcOrd="1" destOrd="0" presId="urn:microsoft.com/office/officeart/2008/layout/LinedList"/>
    <dgm:cxn modelId="{CE1F4AF1-E8EE-4B97-8231-72AA829E4DF1}" type="presParOf" srcId="{C8EF5526-C3E3-4AE2-AA10-16964BC998CD}" destId="{CFE1FDEF-653E-4BEE-99DE-FE67F2B59F55}" srcOrd="8" destOrd="0" presId="urn:microsoft.com/office/officeart/2008/layout/LinedList"/>
    <dgm:cxn modelId="{A1693715-C40E-4074-BCB5-CEFCF41E7F73}" type="presParOf" srcId="{C8EF5526-C3E3-4AE2-AA10-16964BC998CD}" destId="{892AF3DF-94F5-43A9-A1DE-0CBE03739C5D}" srcOrd="9" destOrd="0" presId="urn:microsoft.com/office/officeart/2008/layout/LinedList"/>
    <dgm:cxn modelId="{36D8EBF1-1D8E-4E1E-BEB4-65B083C0D114}" type="presParOf" srcId="{892AF3DF-94F5-43A9-A1DE-0CBE03739C5D}" destId="{F2E9C2DB-475E-4FA5-84F2-03C7730650DF}" srcOrd="0" destOrd="0" presId="urn:microsoft.com/office/officeart/2008/layout/LinedList"/>
    <dgm:cxn modelId="{6F444EF9-0366-4A68-9786-9709A2197939}" type="presParOf" srcId="{892AF3DF-94F5-43A9-A1DE-0CBE03739C5D}" destId="{E324C133-2B07-4EC2-9375-22785EFC3BC1}" srcOrd="1" destOrd="0" presId="urn:microsoft.com/office/officeart/2008/layout/LinedList"/>
    <dgm:cxn modelId="{CD568687-782A-4F77-8E8D-D0E9939EC330}" type="presParOf" srcId="{C8EF5526-C3E3-4AE2-AA10-16964BC998CD}" destId="{E39F10CD-EDCE-4C0D-8D86-7CB257F45265}" srcOrd="10" destOrd="0" presId="urn:microsoft.com/office/officeart/2008/layout/LinedList"/>
    <dgm:cxn modelId="{35534D0A-61FC-4CCE-8B62-509EDA5B9B28}" type="presParOf" srcId="{C8EF5526-C3E3-4AE2-AA10-16964BC998CD}" destId="{8694D579-AD22-41AE-92A8-7D8DFDC2D04D}" srcOrd="11" destOrd="0" presId="urn:microsoft.com/office/officeart/2008/layout/LinedList"/>
    <dgm:cxn modelId="{F1854F03-3F02-4855-A4AD-3847A0706DEB}" type="presParOf" srcId="{8694D579-AD22-41AE-92A8-7D8DFDC2D04D}" destId="{B4C9785D-336A-4B41-8D19-61E076A913DE}" srcOrd="0" destOrd="0" presId="urn:microsoft.com/office/officeart/2008/layout/LinedList"/>
    <dgm:cxn modelId="{3F2DB7AD-C922-4C24-9763-E2ECD40C89BE}" type="presParOf" srcId="{8694D579-AD22-41AE-92A8-7D8DFDC2D04D}" destId="{48EC7D8B-2302-41FD-9864-115944E4FF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C7E8-3A08-4CFC-9CCB-0D81A5B4011F}">
      <dsp:nvSpPr>
        <dsp:cNvPr id="0" name=""/>
        <dsp:cNvSpPr/>
      </dsp:nvSpPr>
      <dsp:spPr>
        <a:xfrm>
          <a:off x="0" y="1413"/>
          <a:ext cx="6342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6ABC4-2A63-415E-B8E4-898E58CD7E65}">
      <dsp:nvSpPr>
        <dsp:cNvPr id="0" name=""/>
        <dsp:cNvSpPr/>
      </dsp:nvSpPr>
      <dsp:spPr>
        <a:xfrm>
          <a:off x="0" y="1413"/>
          <a:ext cx="6342304" cy="48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Hiểm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NĐBH: 30</a:t>
          </a:r>
          <a:r>
            <a:rPr lang="en-US" sz="1800" b="1" kern="12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U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– 65t</a:t>
          </a:r>
          <a:endParaRPr lang="en-U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413"/>
        <a:ext cx="6342304" cy="482128"/>
      </dsp:txXfrm>
    </dsp:sp>
    <dsp:sp modelId="{CEE9FF16-87D2-403B-87BA-F63CF46B86BA}">
      <dsp:nvSpPr>
        <dsp:cNvPr id="0" name=""/>
        <dsp:cNvSpPr/>
      </dsp:nvSpPr>
      <dsp:spPr>
        <a:xfrm>
          <a:off x="0" y="483542"/>
          <a:ext cx="6342304" cy="0"/>
        </a:xfrm>
        <a:prstGeom prst="lin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78700-EC2D-42F0-ADAF-37BDD3BDF448}">
      <dsp:nvSpPr>
        <dsp:cNvPr id="0" name=""/>
        <dsp:cNvSpPr/>
      </dsp:nvSpPr>
      <dsp:spPr>
        <a:xfrm>
          <a:off x="0" y="483542"/>
          <a:ext cx="6342304" cy="48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Tuổi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Đồng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NĐBH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đạt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100t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83542"/>
        <a:ext cx="6342304" cy="482128"/>
      </dsp:txXfrm>
    </dsp:sp>
    <dsp:sp modelId="{DFD053DC-1C90-43E4-BD2C-EDDB2D59C134}">
      <dsp:nvSpPr>
        <dsp:cNvPr id="0" name=""/>
        <dsp:cNvSpPr/>
      </dsp:nvSpPr>
      <dsp:spPr>
        <a:xfrm>
          <a:off x="0" y="965671"/>
          <a:ext cx="6342304" cy="0"/>
        </a:xfrm>
        <a:prstGeom prst="lin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B3937-4859-43C8-9D05-37901DF110D9}">
      <dsp:nvSpPr>
        <dsp:cNvPr id="0" name=""/>
        <dsp:cNvSpPr/>
      </dsp:nvSpPr>
      <dsp:spPr>
        <a:xfrm>
          <a:off x="0" y="965671"/>
          <a:ext cx="6342304" cy="48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đồng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trọn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đời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NĐBH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đạt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100t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965671"/>
        <a:ext cx="6342304" cy="482128"/>
      </dsp:txXfrm>
    </dsp:sp>
    <dsp:sp modelId="{7FE089EB-7DFF-47EB-A7DF-96C92408CA2F}">
      <dsp:nvSpPr>
        <dsp:cNvPr id="0" name=""/>
        <dsp:cNvSpPr/>
      </dsp:nvSpPr>
      <dsp:spPr>
        <a:xfrm>
          <a:off x="0" y="1447799"/>
          <a:ext cx="6342304" cy="0"/>
        </a:xfrm>
        <a:prstGeom prst="line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2219C-1FEB-465F-89A8-1588E7A166E8}">
      <dsp:nvSpPr>
        <dsp:cNvPr id="0" name=""/>
        <dsp:cNvSpPr/>
      </dsp:nvSpPr>
      <dsp:spPr>
        <a:xfrm>
          <a:off x="0" y="1447800"/>
          <a:ext cx="6342304" cy="48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theo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447800"/>
        <a:ext cx="6342304" cy="482128"/>
      </dsp:txXfrm>
    </dsp:sp>
    <dsp:sp modelId="{CFE1FDEF-653E-4BEE-99DE-FE67F2B59F55}">
      <dsp:nvSpPr>
        <dsp:cNvPr id="0" name=""/>
        <dsp:cNvSpPr/>
      </dsp:nvSpPr>
      <dsp:spPr>
        <a:xfrm>
          <a:off x="0" y="1929928"/>
          <a:ext cx="6342304" cy="0"/>
        </a:xfrm>
        <a:prstGeom prst="lin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9C2DB-475E-4FA5-84F2-03C7730650DF}">
      <dsp:nvSpPr>
        <dsp:cNvPr id="0" name=""/>
        <dsp:cNvSpPr/>
      </dsp:nvSpPr>
      <dsp:spPr>
        <a:xfrm>
          <a:off x="0" y="1929928"/>
          <a:ext cx="6342304" cy="48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BH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tối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thiểu: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5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tr.đ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929928"/>
        <a:ext cx="6342304" cy="482128"/>
      </dsp:txXfrm>
    </dsp:sp>
    <dsp:sp modelId="{E39F10CD-EDCE-4C0D-8D86-7CB257F45265}">
      <dsp:nvSpPr>
        <dsp:cNvPr id="0" name=""/>
        <dsp:cNvSpPr/>
      </dsp:nvSpPr>
      <dsp:spPr>
        <a:xfrm>
          <a:off x="0" y="2412057"/>
          <a:ext cx="634230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785D-336A-4B41-8D19-61E076A913DE}">
      <dsp:nvSpPr>
        <dsp:cNvPr id="0" name=""/>
        <dsp:cNvSpPr/>
      </dsp:nvSpPr>
      <dsp:spPr>
        <a:xfrm>
          <a:off x="0" y="2412057"/>
          <a:ext cx="6342304" cy="48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Định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Năm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/ ½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Năm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Quý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Tháng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12057"/>
        <a:ext cx="6342304" cy="482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96ADE-DD39-4932-B35D-AAF748A67533}" type="datetimeFigureOut">
              <a:rPr lang="vi-VN" smtClean="0"/>
              <a:pPr/>
              <a:t>21/06/2018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755C-8C40-4C54-9AEA-56769CA540C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2 </a:t>
            </a:r>
            <a:r>
              <a:rPr lang="en-US" baseline="0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: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tiền</a:t>
            </a:r>
            <a:r>
              <a:rPr lang="en-US" baseline="0" dirty="0"/>
              <a:t> </a:t>
            </a:r>
            <a:r>
              <a:rPr lang="en-US" baseline="0" dirty="0" err="1"/>
              <a:t>hoa</a:t>
            </a:r>
            <a:r>
              <a:rPr lang="en-US" baseline="0" dirty="0"/>
              <a:t> </a:t>
            </a:r>
            <a:r>
              <a:rPr lang="en-US" baseline="0" dirty="0" err="1"/>
              <a:t>hồng</a:t>
            </a:r>
            <a:r>
              <a:rPr lang="en-US" baseline="0" dirty="0"/>
              <a:t>, chi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họat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, chi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hồ</a:t>
            </a:r>
            <a:r>
              <a:rPr lang="en-US" baseline="0" dirty="0"/>
              <a:t> </a:t>
            </a:r>
            <a:r>
              <a:rPr lang="en-US" baseline="0" dirty="0" err="1"/>
              <a:t>sơ</a:t>
            </a:r>
            <a:r>
              <a:rPr lang="en-US" baseline="0" dirty="0"/>
              <a:t> </a:t>
            </a:r>
            <a:r>
              <a:rPr lang="en-US" baseline="0" dirty="0" err="1"/>
              <a:t>giấy</a:t>
            </a:r>
            <a:r>
              <a:rPr lang="en-US" baseline="0" dirty="0"/>
              <a:t> </a:t>
            </a:r>
            <a:r>
              <a:rPr lang="en-US" baseline="0" dirty="0" err="1"/>
              <a:t>tờ</a:t>
            </a:r>
            <a:r>
              <a:rPr lang="en-US" baseline="0" dirty="0"/>
              <a:t>. BTC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ty BH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trích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chi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endParaRPr lang="en-US" baseline="0" dirty="0"/>
          </a:p>
          <a:p>
            <a:r>
              <a:rPr lang="en-US" baseline="0" dirty="0">
                <a:sym typeface="Wingdings" panose="05000000000000000000" pitchFamily="2" charset="2"/>
              </a:rPr>
              <a:t> Handle: </a:t>
            </a:r>
            <a:r>
              <a:rPr lang="en-US" baseline="0" dirty="0" err="1">
                <a:sym typeface="Wingdings" panose="05000000000000000000" pitchFamily="2" charset="2"/>
              </a:rPr>
              <a:t>Mở</a:t>
            </a:r>
            <a:r>
              <a:rPr lang="en-US" baseline="0" dirty="0">
                <a:sym typeface="Wingdings" panose="05000000000000000000" pitchFamily="2" charset="2"/>
              </a:rPr>
              <a:t> shop </a:t>
            </a:r>
            <a:r>
              <a:rPr lang="en-US" baseline="0" dirty="0" err="1">
                <a:sym typeface="Wingdings" panose="05000000000000000000" pitchFamily="2" charset="2"/>
              </a:rPr>
              <a:t>cần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bỏ</a:t>
            </a:r>
            <a:r>
              <a:rPr lang="en-US" baseline="0" dirty="0">
                <a:sym typeface="Wingdings" panose="05000000000000000000" pitchFamily="2" charset="2"/>
              </a:rPr>
              <a:t> chi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ban </a:t>
            </a:r>
            <a:r>
              <a:rPr lang="en-US" baseline="0" dirty="0" err="1">
                <a:sym typeface="Wingdings" panose="05000000000000000000" pitchFamily="2" charset="2"/>
              </a:rPr>
              <a:t>đầu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thuê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mặt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bằng</a:t>
            </a:r>
            <a:r>
              <a:rPr lang="en-US" baseline="0" dirty="0">
                <a:sym typeface="Wingdings" panose="05000000000000000000" pitchFamily="2" charset="2"/>
              </a:rPr>
              <a:t>,…), </a:t>
            </a:r>
            <a:r>
              <a:rPr lang="en-US" baseline="0" dirty="0" err="1">
                <a:sym typeface="Wingdings" panose="05000000000000000000" pitchFamily="2" charset="2"/>
              </a:rPr>
              <a:t>khấu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hao</a:t>
            </a:r>
            <a:r>
              <a:rPr lang="en-US" baseline="0" dirty="0">
                <a:sym typeface="Wingdings" panose="05000000000000000000" pitchFamily="2" charset="2"/>
              </a:rPr>
              <a:t> TSCĐ,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7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BTC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ty BH </a:t>
            </a:r>
            <a:r>
              <a:rPr lang="en-US" baseline="0" dirty="0" err="1"/>
              <a:t>thu</a:t>
            </a:r>
            <a:r>
              <a:rPr lang="en-US" baseline="0" dirty="0"/>
              <a:t> chi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HĐ </a:t>
            </a:r>
            <a:r>
              <a:rPr lang="en-US" baseline="0" dirty="0" err="1"/>
              <a:t>từ</a:t>
            </a:r>
            <a:r>
              <a:rPr lang="en-US" baseline="0" dirty="0"/>
              <a:t> 25,000 – 60,000đ/</a:t>
            </a:r>
            <a:r>
              <a:rPr lang="en-US" baseline="0" dirty="0" err="1"/>
              <a:t>tháng</a:t>
            </a:r>
            <a:r>
              <a:rPr lang="en-US" baseline="0" dirty="0"/>
              <a:t>.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AIA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aseline="0" dirty="0"/>
              <a:t> 25,000đ/</a:t>
            </a:r>
            <a:r>
              <a:rPr lang="en-US" baseline="0" dirty="0" err="1"/>
              <a:t>tháng</a:t>
            </a:r>
            <a:r>
              <a:rPr lang="en-US" baseline="0" dirty="0"/>
              <a:t>.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qua BTC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KH.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 </a:t>
            </a:r>
            <a:r>
              <a:rPr lang="en-US" baseline="0" dirty="0" err="1"/>
              <a:t>khoản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cố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665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tiền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KH </a:t>
            </a:r>
            <a:r>
              <a:rPr lang="en-US" baseline="0" dirty="0" err="1"/>
              <a:t>tiết</a:t>
            </a:r>
            <a:r>
              <a:rPr lang="en-US" baseline="0" dirty="0"/>
              <a:t> </a:t>
            </a:r>
            <a:r>
              <a:rPr lang="en-US" baseline="0" dirty="0" err="1"/>
              <a:t>kiệm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HĐ UL3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Qũy</a:t>
            </a:r>
            <a:r>
              <a:rPr lang="en-US" baseline="0" dirty="0"/>
              <a:t> </a:t>
            </a:r>
            <a:r>
              <a:rPr lang="en-US" baseline="0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. </a:t>
            </a:r>
            <a:r>
              <a:rPr lang="en-US" baseline="0" dirty="0" err="1"/>
              <a:t>Công</a:t>
            </a:r>
            <a:r>
              <a:rPr lang="en-US" baseline="0" dirty="0"/>
              <a:t> ty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đem</a:t>
            </a:r>
            <a:r>
              <a:rPr lang="en-US" baseline="0" dirty="0"/>
              <a:t> </a:t>
            </a:r>
            <a:r>
              <a:rPr lang="en-US" baseline="0" dirty="0" err="1"/>
              <a:t>quỹ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tư</a:t>
            </a:r>
            <a:r>
              <a:rPr lang="en-US" baseline="0" dirty="0"/>
              <a:t> (</a:t>
            </a:r>
            <a:r>
              <a:rPr lang="en-US" baseline="0" dirty="0" err="1"/>
              <a:t>Vietcombank</a:t>
            </a:r>
            <a:r>
              <a:rPr lang="en-US" baseline="0" dirty="0"/>
              <a:t>)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Trả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tiền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đem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tiền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đầu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Hàng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công</a:t>
            </a:r>
            <a:r>
              <a:rPr lang="en-US" baseline="0" dirty="0">
                <a:sym typeface="Wingdings" panose="05000000000000000000" pitchFamily="2" charset="2"/>
              </a:rPr>
              <a:t> ty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bố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nhưng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quá</a:t>
            </a:r>
            <a:r>
              <a:rPr lang="en-US" baseline="0" dirty="0">
                <a:sym typeface="Wingdings" panose="05000000000000000000" pitchFamily="2" charset="2"/>
              </a:rPr>
              <a:t> 2%/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49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65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rút</a:t>
            </a:r>
            <a:r>
              <a:rPr lang="en-US" baseline="0" dirty="0"/>
              <a:t> GTTK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GTTK&gt;=STBH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STBH</a:t>
            </a:r>
          </a:p>
          <a:p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rút</a:t>
            </a:r>
            <a:r>
              <a:rPr lang="en-US" baseline="0" dirty="0"/>
              <a:t> GTTK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GTTK&lt;STBH </a:t>
            </a:r>
            <a:r>
              <a:rPr lang="en-US" baseline="0" dirty="0" err="1"/>
              <a:t>thì</a:t>
            </a:r>
            <a:r>
              <a:rPr lang="en-US" baseline="0" dirty="0"/>
              <a:t> STBH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giảm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giảm</a:t>
            </a:r>
            <a:r>
              <a:rPr lang="en-US" baseline="0" dirty="0"/>
              <a:t> GTTK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: </a:t>
            </a:r>
            <a:r>
              <a:rPr lang="en-US" dirty="0"/>
              <a:t>STBH : 1 </a:t>
            </a:r>
            <a:r>
              <a:rPr lang="en-US" dirty="0" err="1"/>
              <a:t>tỷ</a:t>
            </a:r>
            <a:endParaRPr lang="en-US" dirty="0"/>
          </a:p>
          <a:p>
            <a:r>
              <a:rPr lang="en-US" dirty="0"/>
              <a:t>GTTK</a:t>
            </a:r>
            <a:r>
              <a:rPr lang="en-US" baseline="0" dirty="0"/>
              <a:t> : 1,5 </a:t>
            </a:r>
            <a:r>
              <a:rPr lang="en-US" baseline="0" dirty="0" err="1"/>
              <a:t>tỷ</a:t>
            </a:r>
            <a:r>
              <a:rPr lang="en-US" baseline="0" dirty="0"/>
              <a:t>,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quyền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endParaRPr lang="en-US" baseline="0" dirty="0"/>
          </a:p>
          <a:p>
            <a:r>
              <a:rPr lang="en-US" baseline="0" dirty="0" err="1"/>
              <a:t>Rút</a:t>
            </a:r>
            <a:r>
              <a:rPr lang="en-US" baseline="0" dirty="0"/>
              <a:t> 200tr </a:t>
            </a:r>
            <a:r>
              <a:rPr lang="en-US" baseline="0" dirty="0">
                <a:sym typeface="Wingdings" panose="05000000000000000000" pitchFamily="2" charset="2"/>
              </a:rPr>
              <a:t> GTTK : 1,3 </a:t>
            </a:r>
            <a:r>
              <a:rPr lang="en-US" baseline="0" dirty="0" err="1">
                <a:sym typeface="Wingdings" panose="05000000000000000000" pitchFamily="2" charset="2"/>
              </a:rPr>
              <a:t>tỷ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rủi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ro</a:t>
            </a:r>
            <a:r>
              <a:rPr lang="en-US" baseline="0" dirty="0">
                <a:sym typeface="Wingdings" panose="05000000000000000000" pitchFamily="2" charset="2"/>
              </a:rPr>
              <a:t>, KH </a:t>
            </a:r>
            <a:r>
              <a:rPr lang="en-US" baseline="0" dirty="0" err="1">
                <a:sym typeface="Wingdings" panose="05000000000000000000" pitchFamily="2" charset="2"/>
              </a:rPr>
              <a:t>nhận</a:t>
            </a:r>
            <a:r>
              <a:rPr lang="en-US" baseline="0" dirty="0">
                <a:sym typeface="Wingdings" panose="05000000000000000000" pitchFamily="2" charset="2"/>
              </a:rPr>
              <a:t> : 1,3 </a:t>
            </a:r>
            <a:r>
              <a:rPr lang="en-US" baseline="0" dirty="0" err="1">
                <a:sym typeface="Wingdings" panose="05000000000000000000" pitchFamily="2" charset="2"/>
              </a:rPr>
              <a:t>tỷ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rút</a:t>
            </a:r>
            <a:r>
              <a:rPr lang="en-US" baseline="0" dirty="0">
                <a:sym typeface="Wingdings" panose="05000000000000000000" pitchFamily="2" charset="2"/>
              </a:rPr>
              <a:t> them 300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  GTTK : 1 </a:t>
            </a:r>
            <a:r>
              <a:rPr lang="en-US" baseline="0" dirty="0" err="1">
                <a:sym typeface="Wingdings" panose="05000000000000000000" pitchFamily="2" charset="2"/>
              </a:rPr>
              <a:t>tỷ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rủi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ro</a:t>
            </a:r>
            <a:r>
              <a:rPr lang="en-US" baseline="0" dirty="0">
                <a:sym typeface="Wingdings" panose="05000000000000000000" pitchFamily="2" charset="2"/>
              </a:rPr>
              <a:t>, KH </a:t>
            </a:r>
            <a:r>
              <a:rPr lang="en-US" baseline="0" dirty="0" err="1">
                <a:sym typeface="Wingdings" panose="05000000000000000000" pitchFamily="2" charset="2"/>
              </a:rPr>
              <a:t>nhận</a:t>
            </a:r>
            <a:r>
              <a:rPr lang="en-US" baseline="0" dirty="0">
                <a:sym typeface="Wingdings" panose="05000000000000000000" pitchFamily="2" charset="2"/>
              </a:rPr>
              <a:t> : 1 </a:t>
            </a:r>
            <a:r>
              <a:rPr lang="en-US" baseline="0" dirty="0" err="1">
                <a:sym typeface="Wingdings" panose="05000000000000000000" pitchFamily="2" charset="2"/>
              </a:rPr>
              <a:t>tỷ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tiếp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tục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rút</a:t>
            </a:r>
            <a:r>
              <a:rPr lang="en-US" baseline="0" dirty="0">
                <a:sym typeface="Wingdings" panose="05000000000000000000" pitchFamily="2" charset="2"/>
              </a:rPr>
              <a:t> 300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  GTTK : 700 tr. </a:t>
            </a:r>
            <a:r>
              <a:rPr lang="en-US" baseline="0" dirty="0" err="1">
                <a:sym typeface="Wingdings" panose="05000000000000000000" pitchFamily="2" charset="2"/>
              </a:rPr>
              <a:t>Khi</a:t>
            </a:r>
            <a:r>
              <a:rPr lang="en-US" baseline="0" dirty="0">
                <a:sym typeface="Wingdings" panose="05000000000000000000" pitchFamily="2" charset="2"/>
              </a:rPr>
              <a:t> GTTK &lt;STBH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STBH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giảm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tiền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rút</a:t>
            </a:r>
            <a:r>
              <a:rPr lang="en-US" baseline="0" dirty="0">
                <a:sym typeface="Wingdings" panose="05000000000000000000" pitchFamily="2" charset="2"/>
              </a:rPr>
              <a:t>  STBH </a:t>
            </a:r>
            <a:r>
              <a:rPr lang="en-US" baseline="0" dirty="0" err="1">
                <a:sym typeface="Wingdings" panose="05000000000000000000" pitchFamily="2" charset="2"/>
              </a:rPr>
              <a:t>mới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700 tr.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rủi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ro</a:t>
            </a:r>
            <a:r>
              <a:rPr lang="en-US" baseline="0" dirty="0">
                <a:sym typeface="Wingdings" panose="05000000000000000000" pitchFamily="2" charset="2"/>
              </a:rPr>
              <a:t>, KH </a:t>
            </a:r>
            <a:r>
              <a:rPr lang="en-US" baseline="0" dirty="0" err="1">
                <a:sym typeface="Wingdings" panose="05000000000000000000" pitchFamily="2" charset="2"/>
              </a:rPr>
              <a:t>nhận</a:t>
            </a:r>
            <a:r>
              <a:rPr lang="en-US" baseline="0" dirty="0">
                <a:sym typeface="Wingdings" panose="05000000000000000000" pitchFamily="2" charset="2"/>
              </a:rPr>
              <a:t> 700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khác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STBH: 1 </a:t>
            </a:r>
            <a:r>
              <a:rPr lang="en-US" baseline="0" dirty="0" err="1">
                <a:sym typeface="Wingdings" panose="05000000000000000000" pitchFamily="2" charset="2"/>
              </a:rPr>
              <a:t>tỷ</a:t>
            </a:r>
            <a:endParaRPr lang="en-US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GTTK: 500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rút</a:t>
            </a:r>
            <a:r>
              <a:rPr lang="en-US" baseline="0" dirty="0">
                <a:sym typeface="Wingdings" panose="05000000000000000000" pitchFamily="2" charset="2"/>
              </a:rPr>
              <a:t> 300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  STBH </a:t>
            </a:r>
            <a:r>
              <a:rPr lang="en-US" baseline="0" dirty="0" err="1">
                <a:sym typeface="Wingdings" panose="05000000000000000000" pitchFamily="2" charset="2"/>
              </a:rPr>
              <a:t>mới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700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, GTTK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200tr.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rủi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KH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nhận</a:t>
            </a:r>
            <a:r>
              <a:rPr lang="en-US" baseline="0" dirty="0">
                <a:sym typeface="Wingdings" panose="05000000000000000000" pitchFamily="2" charset="2"/>
              </a:rPr>
              <a:t> 700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859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 36 </a:t>
            </a:r>
            <a:r>
              <a:rPr lang="en-US" dirty="0" err="1"/>
              <a:t>tuổi</a:t>
            </a:r>
            <a:r>
              <a:rPr lang="en-US" baseline="0" dirty="0"/>
              <a:t> </a:t>
            </a:r>
            <a:r>
              <a:rPr lang="en-US" dirty="0" err="1"/>
              <a:t>gửi</a:t>
            </a:r>
            <a:r>
              <a:rPr lang="en-US" baseline="0" dirty="0"/>
              <a:t> </a:t>
            </a:r>
            <a:r>
              <a:rPr lang="en-US" baseline="0" dirty="0" err="1"/>
              <a:t>tiết</a:t>
            </a:r>
            <a:r>
              <a:rPr lang="en-US" baseline="0" dirty="0"/>
              <a:t> </a:t>
            </a:r>
            <a:r>
              <a:rPr lang="en-US" baseline="0" dirty="0" err="1"/>
              <a:t>kiệm</a:t>
            </a:r>
            <a:r>
              <a:rPr lang="en-US" baseline="0" dirty="0"/>
              <a:t> 10 </a:t>
            </a:r>
            <a:r>
              <a:rPr lang="en-US" baseline="0" dirty="0" err="1"/>
              <a:t>tỷ</a:t>
            </a:r>
            <a:r>
              <a:rPr lang="en-US" baseline="0" dirty="0"/>
              <a:t>, </a:t>
            </a:r>
            <a:r>
              <a:rPr lang="en-US" baseline="0" dirty="0" err="1"/>
              <a:t>lãi</a:t>
            </a:r>
            <a:r>
              <a:rPr lang="en-US" baseline="0" dirty="0"/>
              <a:t> 7.2%/</a:t>
            </a:r>
            <a:r>
              <a:rPr lang="en-US" baseline="0" dirty="0" err="1"/>
              <a:t>năm</a:t>
            </a:r>
            <a:r>
              <a:rPr lang="en-US" baseline="0" dirty="0"/>
              <a:t>, </a:t>
            </a:r>
            <a:r>
              <a:rPr lang="en-US" baseline="0" dirty="0" err="1"/>
              <a:t>lãi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năm</a:t>
            </a:r>
            <a:r>
              <a:rPr lang="en-US" baseline="0" dirty="0"/>
              <a:t> 720tr. KH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trích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20% </a:t>
            </a:r>
            <a:r>
              <a:rPr lang="en-US" baseline="0" dirty="0" err="1"/>
              <a:t>tiền</a:t>
            </a:r>
            <a:r>
              <a:rPr lang="en-US" baseline="0" dirty="0"/>
              <a:t> </a:t>
            </a:r>
            <a:r>
              <a:rPr lang="en-US" baseline="0" dirty="0" err="1"/>
              <a:t>lãi</a:t>
            </a:r>
            <a:r>
              <a:rPr lang="en-US" baseline="0" dirty="0"/>
              <a:t> 1 </a:t>
            </a:r>
            <a:r>
              <a:rPr lang="en-US" baseline="0" dirty="0" err="1"/>
              <a:t>năm</a:t>
            </a:r>
            <a:r>
              <a:rPr lang="en-US" baseline="0" dirty="0"/>
              <a:t>= 144tr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gia</a:t>
            </a:r>
            <a:r>
              <a:rPr lang="en-US" baseline="0" dirty="0"/>
              <a:t> tang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gấp</a:t>
            </a:r>
            <a:r>
              <a:rPr lang="en-US" baseline="0" dirty="0"/>
              <a:t> </a:t>
            </a:r>
            <a:r>
              <a:rPr lang="en-US" baseline="0" dirty="0" err="1"/>
              <a:t>đôi</a:t>
            </a:r>
            <a:r>
              <a:rPr lang="en-US" baseline="0" dirty="0"/>
              <a:t> (STBH= 144.000.000 * 100 = 14.400.000.000)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58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4 </a:t>
            </a:r>
            <a:r>
              <a:rPr lang="en-US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KH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buộc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r>
              <a:rPr lang="en-US" baseline="0" dirty="0"/>
              <a:t>  BH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. </a:t>
            </a:r>
            <a:r>
              <a:rPr lang="en-US" b="1" baseline="0" dirty="0" err="1"/>
              <a:t>Phí</a:t>
            </a:r>
            <a:r>
              <a:rPr lang="en-US" b="1" baseline="0" dirty="0"/>
              <a:t> </a:t>
            </a:r>
            <a:r>
              <a:rPr lang="en-US" b="1" baseline="0" dirty="0" err="1"/>
              <a:t>định</a:t>
            </a:r>
            <a:r>
              <a:rPr lang="en-US" b="1" baseline="0" dirty="0"/>
              <a:t> </a:t>
            </a:r>
            <a:r>
              <a:rPr lang="en-US" b="1" baseline="0" dirty="0" err="1"/>
              <a:t>kỳ</a:t>
            </a:r>
            <a:r>
              <a:rPr lang="en-US" b="1" baseline="0" dirty="0"/>
              <a:t> </a:t>
            </a:r>
            <a:r>
              <a:rPr lang="en-US" b="1" baseline="0" dirty="0" err="1"/>
              <a:t>bao</a:t>
            </a:r>
            <a:r>
              <a:rPr lang="en-US" b="1" baseline="0" dirty="0"/>
              <a:t> </a:t>
            </a:r>
            <a:r>
              <a:rPr lang="en-US" b="1" baseline="0" dirty="0" err="1"/>
              <a:t>gồm</a:t>
            </a:r>
            <a:r>
              <a:rPr lang="en-US" b="1" baseline="0" dirty="0"/>
              <a:t>: </a:t>
            </a:r>
            <a:r>
              <a:rPr lang="en-US" b="1" baseline="0" dirty="0" err="1"/>
              <a:t>Phí</a:t>
            </a:r>
            <a:r>
              <a:rPr lang="en-US" b="1" baseline="0" dirty="0"/>
              <a:t> </a:t>
            </a:r>
            <a:r>
              <a:rPr lang="en-US" b="1" baseline="0" dirty="0" err="1"/>
              <a:t>cơ</a:t>
            </a:r>
            <a:r>
              <a:rPr lang="en-US" b="1" baseline="0" dirty="0"/>
              <a:t> </a:t>
            </a:r>
            <a:r>
              <a:rPr lang="en-US" b="1" baseline="0" dirty="0" err="1"/>
              <a:t>bản</a:t>
            </a:r>
            <a:r>
              <a:rPr lang="en-US" b="1" baseline="0" dirty="0"/>
              <a:t>, </a:t>
            </a:r>
            <a:r>
              <a:rPr lang="en-US" b="1" baseline="0" dirty="0" err="1"/>
              <a:t>phí</a:t>
            </a:r>
            <a:r>
              <a:rPr lang="en-US" b="1" baseline="0" dirty="0"/>
              <a:t> </a:t>
            </a:r>
            <a:r>
              <a:rPr lang="en-US" b="1" baseline="0" dirty="0" err="1"/>
              <a:t>tích</a:t>
            </a:r>
            <a:r>
              <a:rPr lang="en-US" b="1" baseline="0" dirty="0"/>
              <a:t> </a:t>
            </a:r>
            <a:r>
              <a:rPr lang="en-US" b="1" baseline="0" dirty="0" err="1"/>
              <a:t>lũy</a:t>
            </a:r>
            <a:r>
              <a:rPr lang="en-US" b="1" baseline="0" dirty="0"/>
              <a:t> (</a:t>
            </a:r>
            <a:r>
              <a:rPr lang="en-US" b="1" baseline="0" dirty="0" err="1"/>
              <a:t>nếu</a:t>
            </a:r>
            <a:r>
              <a:rPr lang="en-US" b="1" baseline="0" dirty="0"/>
              <a:t> </a:t>
            </a:r>
            <a:r>
              <a:rPr lang="en-US" b="1" baseline="0" dirty="0" err="1"/>
              <a:t>có</a:t>
            </a:r>
            <a:r>
              <a:rPr lang="en-US" b="1" baseline="0" dirty="0"/>
              <a:t>) </a:t>
            </a:r>
            <a:r>
              <a:rPr lang="en-US" b="1" baseline="0" dirty="0" err="1"/>
              <a:t>và</a:t>
            </a:r>
            <a:r>
              <a:rPr lang="en-US" b="1" baseline="0" dirty="0"/>
              <a:t> </a:t>
            </a:r>
            <a:r>
              <a:rPr lang="en-US" b="1" baseline="0" dirty="0" err="1"/>
              <a:t>phí</a:t>
            </a:r>
            <a:r>
              <a:rPr lang="en-US" b="1" baseline="0" dirty="0"/>
              <a:t> </a:t>
            </a:r>
            <a:r>
              <a:rPr lang="en-US" b="1" baseline="0" dirty="0" err="1"/>
              <a:t>của</a:t>
            </a:r>
            <a:r>
              <a:rPr lang="en-US" b="1" baseline="0" dirty="0"/>
              <a:t> </a:t>
            </a:r>
            <a:r>
              <a:rPr lang="en-US" b="1" baseline="0" dirty="0" err="1"/>
              <a:t>các</a:t>
            </a:r>
            <a:r>
              <a:rPr lang="en-US" b="1" baseline="0" dirty="0"/>
              <a:t> SPBS</a:t>
            </a:r>
          </a:p>
          <a:p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5 </a:t>
            </a:r>
            <a:r>
              <a:rPr lang="en-US" baseline="0" dirty="0" err="1"/>
              <a:t>trở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/>
              <a:t>linh</a:t>
            </a:r>
            <a:r>
              <a:rPr lang="en-US" baseline="0" dirty="0"/>
              <a:t> </a:t>
            </a:r>
            <a:r>
              <a:rPr lang="en-US" baseline="0" dirty="0" err="1"/>
              <a:t>họat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r>
              <a:rPr lang="en-US" baseline="0" dirty="0"/>
              <a:t>, </a:t>
            </a:r>
            <a:r>
              <a:rPr lang="en-US" baseline="0" dirty="0" err="1"/>
              <a:t>khi</a:t>
            </a:r>
            <a:r>
              <a:rPr lang="en-US" baseline="0" dirty="0"/>
              <a:t> GTTK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còn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phí</a:t>
            </a:r>
            <a:r>
              <a:rPr lang="en-US" baseline="0" dirty="0"/>
              <a:t> RR, </a:t>
            </a:r>
            <a:r>
              <a:rPr lang="en-US" baseline="0" dirty="0" err="1"/>
              <a:t>phí</a:t>
            </a:r>
            <a:r>
              <a:rPr lang="en-US" baseline="0" dirty="0"/>
              <a:t> </a:t>
            </a:r>
            <a:r>
              <a:rPr lang="en-US" baseline="0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HĐ, </a:t>
            </a:r>
            <a:r>
              <a:rPr lang="en-US" baseline="0" dirty="0" err="1"/>
              <a:t>phí</a:t>
            </a:r>
            <a:r>
              <a:rPr lang="en-US" baseline="0" dirty="0"/>
              <a:t> SPBS</a:t>
            </a:r>
            <a:r>
              <a:rPr lang="en-US" baseline="0" dirty="0">
                <a:sym typeface="Wingdings" panose="05000000000000000000" pitchFamily="2" charset="2"/>
              </a:rPr>
              <a:t> HĐ </a:t>
            </a:r>
            <a:r>
              <a:rPr lang="en-US" baseline="0" dirty="0" err="1">
                <a:sym typeface="Wingdings" panose="05000000000000000000" pitchFamily="2" charset="2"/>
              </a:rPr>
              <a:t>vẫn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chạy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dù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BH </a:t>
            </a:r>
            <a:r>
              <a:rPr lang="en-US" baseline="0" dirty="0" err="1">
                <a:sym typeface="Wingdings" panose="05000000000000000000" pitchFamily="2" charset="2"/>
              </a:rPr>
              <a:t>cơ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bản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tiếp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tục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đóng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nửa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của</a:t>
            </a:r>
            <a:r>
              <a:rPr lang="en-US" baseline="0" dirty="0">
                <a:sym typeface="Wingdings" panose="05000000000000000000" pitchFamily="2" charset="2"/>
              </a:rPr>
              <a:t> KH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5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, KH </a:t>
            </a:r>
            <a:r>
              <a:rPr lang="en-US" baseline="0" dirty="0" err="1">
                <a:sym typeface="Wingdings" panose="05000000000000000000" pitchFamily="2" charset="2"/>
              </a:rPr>
              <a:t>nộp</a:t>
            </a:r>
            <a:r>
              <a:rPr lang="en-US" baseline="0" dirty="0">
                <a:sym typeface="Wingdings" panose="05000000000000000000" pitchFamily="2" charset="2"/>
              </a:rPr>
              <a:t> 10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  5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dôi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dung </a:t>
            </a:r>
            <a:r>
              <a:rPr lang="en-US" baseline="0" dirty="0" err="1">
                <a:sym typeface="Wingdings" panose="05000000000000000000" pitchFamily="2" charset="2"/>
              </a:rPr>
              <a:t>để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đóng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nửa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lại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Khi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đã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thành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phần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dôi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được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Top up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Ví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UL3 :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10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/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BH </a:t>
            </a:r>
            <a:r>
              <a:rPr lang="en-US" baseline="0" dirty="0" err="1">
                <a:sym typeface="Wingdings" panose="05000000000000000000" pitchFamily="2" charset="2"/>
              </a:rPr>
              <a:t>toàn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diện</a:t>
            </a:r>
            <a:r>
              <a:rPr lang="en-US" baseline="0" dirty="0">
                <a:sym typeface="Wingdings" panose="05000000000000000000" pitchFamily="2" charset="2"/>
              </a:rPr>
              <a:t> BHN :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5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/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MTPĐB :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2 </a:t>
            </a:r>
            <a:r>
              <a:rPr lang="en-US" baseline="0" dirty="0" err="1">
                <a:sym typeface="Wingdings" panose="05000000000000000000" pitchFamily="2" charset="2"/>
              </a:rPr>
              <a:t>tr</a:t>
            </a:r>
            <a:r>
              <a:rPr lang="en-US" baseline="0" dirty="0">
                <a:sym typeface="Wingdings" panose="05000000000000000000" pitchFamily="2" charset="2"/>
              </a:rPr>
              <a:t>/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endParaRPr lang="en-US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>
                <a:sym typeface="Wingdings" panose="05000000000000000000" pitchFamily="2" charset="2"/>
              </a:rPr>
              <a:t>4 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đầu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bắt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đóng</a:t>
            </a:r>
            <a:r>
              <a:rPr lang="en-US" baseline="0" dirty="0">
                <a:sym typeface="Wingdings" panose="05000000000000000000" pitchFamily="2" charset="2"/>
              </a:rPr>
              <a:t> 17tr/</a:t>
            </a:r>
            <a:r>
              <a:rPr lang="en-US" baseline="0" dirty="0" err="1">
                <a:sym typeface="Wingdings" panose="05000000000000000000" pitchFamily="2" charset="2"/>
              </a:rPr>
              <a:t>năm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đóng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áp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ân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hạn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nộp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endParaRPr lang="en-US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5 </a:t>
            </a:r>
            <a:r>
              <a:rPr lang="en-US" baseline="0" dirty="0" err="1"/>
              <a:t>trở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,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SPBS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được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khấu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trừ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từ</a:t>
            </a:r>
            <a:r>
              <a:rPr lang="en-US" baseline="0" dirty="0">
                <a:sym typeface="Wingdings" panose="05000000000000000000" pitchFamily="2" charset="2"/>
              </a:rPr>
              <a:t> GTTK.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GTTK (</a:t>
            </a:r>
            <a:r>
              <a:rPr lang="en-US" baseline="0" dirty="0" err="1">
                <a:sym typeface="Wingdings" panose="05000000000000000000" pitchFamily="2" charset="2"/>
              </a:rPr>
              <a:t>sau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trừ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RR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QLHĐ)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đủ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trả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SPBS </a:t>
            </a:r>
            <a:r>
              <a:rPr lang="en-US" baseline="0" dirty="0" err="1">
                <a:sym typeface="Wingdings" panose="05000000000000000000" pitchFamily="2" charset="2"/>
              </a:rPr>
              <a:t>Áp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thời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hạn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đóng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GTTK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đủ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bù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RR, </a:t>
            </a:r>
            <a:r>
              <a:rPr lang="en-US" baseline="0" dirty="0" err="1">
                <a:sym typeface="Wingdings" panose="05000000000000000000" pitchFamily="2" charset="2"/>
              </a:rPr>
              <a:t>phí</a:t>
            </a:r>
            <a:r>
              <a:rPr lang="en-US" baseline="0" dirty="0">
                <a:sym typeface="Wingdings" panose="05000000000000000000" pitchFamily="2" charset="2"/>
              </a:rPr>
              <a:t> QLHĐ  HĐ </a:t>
            </a:r>
            <a:r>
              <a:rPr lang="en-US" baseline="0" dirty="0" err="1">
                <a:sym typeface="Wingdings" panose="05000000000000000000" pitchFamily="2" charset="2"/>
              </a:rPr>
              <a:t>mất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755C-8C40-4C54-9AEA-56769CA540C5}" type="slidenum">
              <a:rPr lang="vi-VN" smtClean="0"/>
              <a:pPr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19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7861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cademy endframe"/>
          <p:cNvPicPr>
            <a:picLocks noChangeAspect="1" noChangeArrowheads="1"/>
          </p:cNvPicPr>
          <p:nvPr userDrawn="1"/>
        </p:nvPicPr>
        <p:blipFill>
          <a:blip r:embed="rId2"/>
          <a:srcRect l="1905" r="18689" b="36715"/>
          <a:stretch>
            <a:fillRect/>
          </a:stretch>
        </p:blipFill>
        <p:spPr bwMode="auto">
          <a:xfrm>
            <a:off x="214314" y="0"/>
            <a:ext cx="8929718" cy="536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88" y="5429264"/>
            <a:ext cx="7715304" cy="709602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pic>
        <p:nvPicPr>
          <p:cNvPr id="1026" name="Picture 2" descr="E:\D&amp;D\Thong tin MKT\2013\AIA Premier Academy Branding\Premier Academy_BrushStroke.png"/>
          <p:cNvPicPr>
            <a:picLocks noChangeAspect="1" noChangeArrowheads="1"/>
          </p:cNvPicPr>
          <p:nvPr userDrawn="1"/>
        </p:nvPicPr>
        <p:blipFill>
          <a:blip r:embed="rId3">
            <a:lum bright="-30000"/>
          </a:blip>
          <a:srcRect/>
          <a:stretch>
            <a:fillRect/>
          </a:stretch>
        </p:blipFill>
        <p:spPr bwMode="auto">
          <a:xfrm>
            <a:off x="1714480" y="2143116"/>
            <a:ext cx="7176624" cy="2571768"/>
          </a:xfrm>
          <a:prstGeom prst="rect">
            <a:avLst/>
          </a:prstGeom>
          <a:noFill/>
        </p:spPr>
      </p:pic>
      <p:pic>
        <p:nvPicPr>
          <p:cNvPr id="10" name="Picture 8" descr="AIA thumbprin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137525" y="4902034"/>
            <a:ext cx="100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017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017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7861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8" descr="Academy endframe"/>
          <p:cNvPicPr>
            <a:picLocks noChangeAspect="1" noChangeArrowheads="1"/>
          </p:cNvPicPr>
          <p:nvPr userDrawn="1"/>
        </p:nvPicPr>
        <p:blipFill>
          <a:blip r:embed="rId2"/>
          <a:srcRect l="1905" r="18689" b="36715"/>
          <a:stretch>
            <a:fillRect/>
          </a:stretch>
        </p:blipFill>
        <p:spPr bwMode="auto">
          <a:xfrm>
            <a:off x="214314" y="0"/>
            <a:ext cx="8929718" cy="536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88" y="5429264"/>
            <a:ext cx="7715304" cy="709602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pic>
        <p:nvPicPr>
          <p:cNvPr id="1026" name="Picture 2" descr="E:\D&amp;D\Thong tin MKT\2013\AIA Premier Academy Branding\Premier Academy_BrushStroke.png"/>
          <p:cNvPicPr>
            <a:picLocks noChangeAspect="1" noChangeArrowheads="1"/>
          </p:cNvPicPr>
          <p:nvPr userDrawn="1"/>
        </p:nvPicPr>
        <p:blipFill>
          <a:blip r:embed="rId3">
            <a:lum bright="-30000"/>
          </a:blip>
          <a:srcRect/>
          <a:stretch>
            <a:fillRect/>
          </a:stretch>
        </p:blipFill>
        <p:spPr bwMode="auto">
          <a:xfrm>
            <a:off x="1714480" y="2143116"/>
            <a:ext cx="7176624" cy="2571768"/>
          </a:xfrm>
          <a:prstGeom prst="rect">
            <a:avLst/>
          </a:prstGeom>
          <a:noFill/>
        </p:spPr>
      </p:pic>
      <p:pic>
        <p:nvPicPr>
          <p:cNvPr id="10" name="Picture 8" descr="AIA thumbprin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137525" y="4902034"/>
            <a:ext cx="100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782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592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017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017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7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 userDrawn="1"/>
        </p:nvSpPr>
        <p:spPr bwMode="auto">
          <a:xfrm flipV="1">
            <a:off x="0" y="990600"/>
            <a:ext cx="8077200" cy="76200"/>
          </a:xfrm>
          <a:prstGeom prst="rect">
            <a:avLst/>
          </a:prstGeom>
          <a:solidFill>
            <a:srgbClr val="D311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vi-VN" sz="1200">
              <a:solidFill>
                <a:srgbClr val="000000"/>
              </a:solidFill>
              <a:ea typeface="微軟正黑體" pitchFamily="34" charset="-120"/>
            </a:endParaRPr>
          </a:p>
        </p:txBody>
      </p:sp>
      <p:pic>
        <p:nvPicPr>
          <p:cNvPr id="9" name="Picture 37" descr="AIA-red-Logo-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229600" y="695325"/>
            <a:ext cx="55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686700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071934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/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457200" y="6477000"/>
            <a:ext cx="3770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8223590" y="6477000"/>
            <a:ext cx="920445" cy="24622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Trang |  </a:t>
            </a:r>
            <a:fld id="{9B993A41-E8B1-46C3-9FFB-59C856BD6E93}" type="slidenum">
              <a:rPr lang="en-US" sz="100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>
                <a:defRPr/>
              </a:pPr>
              <a:t>‹#›</a:t>
            </a:fld>
            <a:r>
              <a:rPr lang="en-US" sz="10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 userDrawn="1"/>
        </p:nvSpPr>
        <p:spPr bwMode="auto">
          <a:xfrm flipV="1">
            <a:off x="0" y="990600"/>
            <a:ext cx="8077200" cy="76200"/>
          </a:xfrm>
          <a:prstGeom prst="rect">
            <a:avLst/>
          </a:prstGeom>
          <a:solidFill>
            <a:srgbClr val="D311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vi-VN" sz="1200">
              <a:solidFill>
                <a:srgbClr val="000000"/>
              </a:solidFill>
              <a:ea typeface="微軟正黑體" pitchFamily="34" charset="-120"/>
            </a:endParaRPr>
          </a:p>
        </p:txBody>
      </p:sp>
      <p:pic>
        <p:nvPicPr>
          <p:cNvPr id="9" name="Picture 37" descr="AIA-red-Logo-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229600" y="695325"/>
            <a:ext cx="55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686700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071934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457200" y="6477000"/>
            <a:ext cx="3770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8223590" y="6477000"/>
            <a:ext cx="920445" cy="24622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prstClr val="white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Trang |  </a:t>
            </a:r>
            <a:fld id="{9B993A41-E8B1-46C3-9FFB-59C856BD6E93}" type="slidenum">
              <a:rPr lang="en-US" sz="1000" smtClean="0">
                <a:solidFill>
                  <a:prstClr val="white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pPr algn="r">
                <a:defRPr/>
              </a:pPr>
              <a:t>‹#›</a:t>
            </a:fld>
            <a:r>
              <a:rPr lang="en-US" sz="1000">
                <a:solidFill>
                  <a:prstClr val="white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3768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4" y="5517232"/>
            <a:ext cx="7715304" cy="709602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3300" b="0" dirty="0"/>
              <a:t>HUẤN LUYỆN SẢN PHẨM</a:t>
            </a:r>
            <a:br>
              <a:rPr lang="en-US" dirty="0">
                <a:solidFill>
                  <a:srgbClr val="D8274B"/>
                </a:solidFill>
              </a:rPr>
            </a:br>
            <a:r>
              <a:rPr lang="en-US" dirty="0">
                <a:solidFill>
                  <a:srgbClr val="D31145"/>
                </a:solidFill>
              </a:rPr>
              <a:t>AN PHÚC TRỌN ĐỜI ƯU VIỆT</a:t>
            </a:r>
            <a:endParaRPr lang="vi-VN" dirty="0">
              <a:solidFill>
                <a:srgbClr val="D31145"/>
              </a:solidFill>
            </a:endParaRPr>
          </a:p>
          <a:p>
            <a:endParaRPr lang="vi-VN" dirty="0">
              <a:solidFill>
                <a:srgbClr val="D8274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653237"/>
            <a:ext cx="428628" cy="428628"/>
          </a:xfrm>
          <a:prstGeom prst="rect">
            <a:avLst/>
          </a:prstGeom>
          <a:solidFill>
            <a:srgbClr val="D31145"/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ound Single Corner Rectangle 4"/>
          <p:cNvSpPr/>
          <p:nvPr/>
        </p:nvSpPr>
        <p:spPr>
          <a:xfrm>
            <a:off x="7236310" y="625907"/>
            <a:ext cx="1407656" cy="500066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31145"/>
                </a:solidFill>
              </a:rPr>
              <a:t>BUỔI 2</a:t>
            </a:r>
            <a:endParaRPr lang="vi-VN" sz="2400" b="1" dirty="0">
              <a:solidFill>
                <a:srgbClr val="D31145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78808" y="317256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normalizeH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kumimoji="0" lang="en-US" sz="2000" b="1" i="0" u="none" strike="noStrike" kern="1200" cap="all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PHÁP </a:t>
            </a:r>
            <a:r>
              <a:rPr kumimoji="0" lang="en-US" sz="2000" b="1" i="0" u="none" strike="noStrike" kern="1200" cap="all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TOÀN</a:t>
            </a:r>
            <a:b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1" i="0" u="none" strike="noStrike" kern="1200" cap="all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all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SỐNG ĐÍCH THỰC</a:t>
            </a:r>
          </a:p>
        </p:txBody>
      </p:sp>
    </p:spTree>
    <p:extLst>
      <p:ext uri="{BB962C8B-B14F-4D97-AF65-F5344CB8AC3E}">
        <p14:creationId xmlns:p14="http://schemas.microsoft.com/office/powerpoint/2010/main" val="29765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Gia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tăng</a:t>
            </a:r>
            <a:r>
              <a:rPr lang="en-US" sz="2000" b="1" cap="all" dirty="0">
                <a:solidFill>
                  <a:srgbClr val="D31145"/>
                </a:solidFill>
              </a:rPr>
              <a:t> STBH </a:t>
            </a:r>
            <a:r>
              <a:rPr lang="en-US" sz="2000" b="1" cap="all" dirty="0" err="1">
                <a:solidFill>
                  <a:srgbClr val="D31145"/>
                </a:solidFill>
              </a:rPr>
              <a:t>theo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sự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kiện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quan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trọng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0480" y="2225986"/>
            <a:ext cx="857256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69470" y="229034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STBH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đa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5" y="5455936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STBH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thiểu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77042" y="3884300"/>
            <a:ext cx="1214446" cy="193738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77041" y="3361895"/>
            <a:ext cx="1218683" cy="5366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4350" y="35263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25%STBH</a:t>
            </a:r>
            <a:endParaRPr lang="vi-VN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49090" y="2598416"/>
            <a:ext cx="1214446" cy="322326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49090" y="1652585"/>
            <a:ext cx="1213673" cy="9667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6398" y="189189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25%STBH</a:t>
            </a:r>
            <a:endParaRPr lang="vi-VN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44" name="Picture 13" descr="C:\Users\vagt809\Desktop\Picture2.jpg"/>
          <p:cNvPicPr>
            <a:picLocks noChangeAspect="1" noChangeArrowheads="1"/>
          </p:cNvPicPr>
          <p:nvPr/>
        </p:nvPicPr>
        <p:blipFill>
          <a:blip r:embed="rId2" cstate="print"/>
          <a:srcRect b="45316"/>
          <a:stretch>
            <a:fillRect/>
          </a:stretch>
        </p:blipFill>
        <p:spPr bwMode="auto">
          <a:xfrm>
            <a:off x="860089" y="3455764"/>
            <a:ext cx="1291404" cy="952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45" name="Picture 12" descr="C:\Users\vagt809\Desktop\Pictur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1903" y="2955213"/>
            <a:ext cx="1392475" cy="9277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2887968" y="45272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8424" y="45272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4000" y="1150287"/>
            <a:ext cx="178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thẩm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65852" y="4967782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chuẩn</a:t>
            </a:r>
            <a:endParaRPr lang="vi-VN" sz="16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27" idx="3"/>
            <a:endCxn id="55" idx="1"/>
          </p:cNvCxnSpPr>
          <p:nvPr/>
        </p:nvCxnSpPr>
        <p:spPr>
          <a:xfrm>
            <a:off x="3891488" y="4852990"/>
            <a:ext cx="374364" cy="5302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282889" y="4731070"/>
            <a:ext cx="365443" cy="5908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0480" y="5834742"/>
            <a:ext cx="857256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82874" y="5791200"/>
            <a:ext cx="154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1</a:t>
            </a:r>
            <a:endParaRPr lang="vi-VN" sz="1600" b="1" u="sng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45124" y="5806440"/>
            <a:ext cx="154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2</a:t>
            </a:r>
            <a:endParaRPr lang="vi-VN" sz="1600" b="1" u="sng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3737" y="4431273"/>
            <a:ext cx="108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16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hôn</a:t>
            </a:r>
            <a:endParaRPr lang="vi-VN" sz="1600" b="1" dirty="0">
              <a:solidFill>
                <a:srgbClr val="D31145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76148" y="3864921"/>
            <a:ext cx="134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16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con</a:t>
            </a:r>
            <a:endParaRPr lang="vi-VN" sz="1600" b="1" dirty="0">
              <a:solidFill>
                <a:srgbClr val="D31145"/>
              </a:solidFill>
              <a:cs typeface="Arial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4618834" y="4168771"/>
            <a:ext cx="4429156" cy="15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1394759" y="3955738"/>
            <a:ext cx="4429156" cy="15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20897" y="19007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65t</a:t>
            </a:r>
            <a:endParaRPr lang="vi-VN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3889" y="1654482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niệm</a:t>
            </a:r>
            <a:b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HĐ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vi-VN" sz="1400" b="1" dirty="0">
              <a:solidFill>
                <a:srgbClr val="D31145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0" y="2840335"/>
            <a:ext cx="1771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thẩm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2000" y="1422776"/>
            <a:ext cx="4572000" cy="4038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000" b="1" dirty="0">
                <a:solidFill>
                  <a:srgbClr val="D31145"/>
                </a:solidFill>
              </a:rPr>
              <a:t>GIA TĂNG STBH THEO SỰ KIỆN QUAN TRỌNG</a:t>
            </a:r>
            <a:endParaRPr lang="en-US" altLang="en-US" sz="2000" b="1" dirty="0">
              <a:solidFill>
                <a:srgbClr val="D3114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5" y="610224"/>
            <a:ext cx="1099433" cy="8282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1912" y="1695736"/>
            <a:ext cx="54102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sz="1400" u="sng" dirty="0">
                <a:latin typeface="Arial" pitchFamily="34" charset="0"/>
                <a:cs typeface="Arial" pitchFamily="34" charset="0"/>
              </a:rPr>
              <a:t>VD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K/H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nam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30t,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phí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10tr.đ/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năm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74638" indent="-274638">
              <a:spcBef>
                <a:spcPts val="600"/>
              </a:spcBef>
            </a:pPr>
            <a:r>
              <a:rPr lang="en-US" sz="1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căn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bảng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STBH,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74638" indent="-274638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STBH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tối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thiểu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450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triệu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74638" indent="-274638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STBH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tối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1.2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tỷ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5560" y="3042296"/>
            <a:ext cx="518160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HĐ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5, K/H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bé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, K/H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tăng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STBH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20%: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     STBH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= 450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+ 90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= 540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(90tr.đ &lt;500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74638" indent="-2746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K/H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thẩm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sức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khỏe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74638" indent="-2746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HĐ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7, K/H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bé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, K/H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tăng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STBH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25%: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    STBH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=  540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+ 135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= 675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(135 + 90 = 225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&lt; 500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74638" indent="-2746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K/H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thẩm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sức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khỏe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(*)</a:t>
            </a:r>
            <a:endParaRPr lang="vi-V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3009" y="2291661"/>
            <a:ext cx="147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K/H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STBH 450 Tr. Đ</a:t>
            </a:r>
            <a:endParaRPr lang="vi-VN" sz="1400" b="1" dirty="0">
              <a:solidFill>
                <a:srgbClr val="D31145"/>
              </a:solidFill>
              <a:cs typeface="Arial" pitchFamily="34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588400" y="2309864"/>
            <a:ext cx="45719" cy="457200"/>
          </a:xfrm>
          <a:prstGeom prst="rightBr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" y="1061112"/>
            <a:ext cx="3535363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30172" y="5815253"/>
            <a:ext cx="54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(*)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Không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thẩm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sức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khỏe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nếu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STBH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không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vượt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quá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STBH </a:t>
            </a:r>
            <a:r>
              <a:rPr lang="en-US" sz="1200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tối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đa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khi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tham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gia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khoản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tăng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STBH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không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vượt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quá</a:t>
            </a:r>
            <a:r>
              <a:rPr lang="en-US" sz="12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2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500 </a:t>
            </a:r>
            <a:r>
              <a:rPr lang="en-US" sz="1200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triệu</a:t>
            </a:r>
            <a:endParaRPr lang="en-US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1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58596"/>
            <a:ext cx="9144000" cy="1651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Chuyển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đổi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Lựa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chọn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9071" y="1702736"/>
            <a:ext cx="1835129" cy="964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" y="1905000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lợi</a:t>
            </a:r>
            <a:endParaRPr lang="vi-VN" sz="1400" b="1" cap="all" dirty="0">
              <a:solidFill>
                <a:prstClr val="white"/>
              </a:solidFill>
              <a:cs typeface="Arial" pitchFamily="34" charset="0"/>
            </a:endParaRPr>
          </a:p>
          <a:p>
            <a:pPr algn="ctr"/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BH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vi-VN" sz="1400" b="1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3812" y="491020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18t</a:t>
            </a:r>
            <a:endParaRPr lang="vi-VN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2839157" y="3708261"/>
            <a:ext cx="271413" cy="3986109"/>
          </a:xfrm>
          <a:prstGeom prst="rightBrace">
            <a:avLst>
              <a:gd name="adj1" fmla="val 58525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" y="3258596"/>
            <a:ext cx="8465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Tuổi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NĐBH </a:t>
            </a:r>
            <a:r>
              <a:rPr lang="en-GB" sz="16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18t</a:t>
            </a:r>
            <a:r>
              <a:rPr lang="en-GB" sz="160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HĐ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trở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HĐ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lực</a:t>
            </a:r>
            <a:endParaRPr lang="en-GB" sz="1600" i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NĐBH 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  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35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tuổi</a:t>
            </a:r>
            <a:endParaRPr lang="en-GB" sz="1600" i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1 sang 2 hay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ngược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suốt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HĐ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theo</a:t>
            </a:r>
            <a:endParaRPr lang="vi-VN" sz="1600" i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9616" y="586665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STBH </a:t>
            </a:r>
            <a:r>
              <a:rPr lang="en-GB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 STBH </a:t>
            </a:r>
            <a:r>
              <a:rPr lang="en-GB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hiện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tại</a:t>
            </a:r>
            <a:endParaRPr lang="vi-VN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029200" y="2743200"/>
            <a:ext cx="321943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vệ</a:t>
            </a:r>
            <a:r>
              <a:rPr lang="en-US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5" name="Notched Right Arrow 24"/>
          <p:cNvSpPr/>
          <p:nvPr/>
        </p:nvSpPr>
        <p:spPr>
          <a:xfrm>
            <a:off x="657253" y="5111263"/>
            <a:ext cx="7915275" cy="548640"/>
          </a:xfrm>
          <a:prstGeom prst="notchedRightArrow">
            <a:avLst/>
          </a:prstGeom>
          <a:solidFill>
            <a:srgbClr val="D31145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Oval 25"/>
          <p:cNvSpPr/>
          <p:nvPr/>
        </p:nvSpPr>
        <p:spPr>
          <a:xfrm>
            <a:off x="4857752" y="5289741"/>
            <a:ext cx="161114" cy="1611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9476" y="4910207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35t</a:t>
            </a:r>
            <a:endParaRPr lang="vi-VN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5325577"/>
            <a:ext cx="1880616" cy="10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57488" y="5318792"/>
            <a:ext cx="161114" cy="1611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6291" y="1702735"/>
            <a:ext cx="1835129" cy="96426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1904999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lợi</a:t>
            </a:r>
            <a:endParaRPr lang="vi-VN" sz="1400" b="1" cap="all" dirty="0">
              <a:solidFill>
                <a:prstClr val="white"/>
              </a:solidFill>
              <a:cs typeface="Arial" pitchFamily="34" charset="0"/>
            </a:endParaRPr>
          </a:p>
          <a:p>
            <a:pPr algn="ctr"/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BH </a:t>
            </a:r>
            <a:r>
              <a:rPr lang="vi-VN" sz="1400" b="1" cap="all" dirty="0">
                <a:solidFill>
                  <a:prstClr val="white"/>
                </a:solidFill>
                <a:cs typeface="Arial" pitchFamily="34" charset="0"/>
              </a:rPr>
              <a:t>nâng cao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619500" y="1988820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bject 85"/>
          <p:cNvSpPr/>
          <p:nvPr/>
        </p:nvSpPr>
        <p:spPr>
          <a:xfrm flipV="1">
            <a:off x="1308101" y="5992384"/>
            <a:ext cx="292099" cy="162423"/>
          </a:xfrm>
          <a:custGeom>
            <a:avLst/>
            <a:gdLst/>
            <a:ahLst/>
            <a:cxnLst/>
            <a:rect l="l" t="t" r="r" b="b"/>
            <a:pathLst>
              <a:path w="679703" h="377951">
                <a:moveTo>
                  <a:pt x="35756" y="239704"/>
                </a:moveTo>
                <a:lnTo>
                  <a:pt x="67490" y="236035"/>
                </a:lnTo>
                <a:lnTo>
                  <a:pt x="95441" y="232802"/>
                </a:lnTo>
                <a:lnTo>
                  <a:pt x="119849" y="229979"/>
                </a:lnTo>
                <a:lnTo>
                  <a:pt x="140955" y="227538"/>
                </a:lnTo>
                <a:lnTo>
                  <a:pt x="158999" y="225452"/>
                </a:lnTo>
                <a:lnTo>
                  <a:pt x="174220" y="223692"/>
                </a:lnTo>
                <a:lnTo>
                  <a:pt x="186859" y="222230"/>
                </a:lnTo>
                <a:lnTo>
                  <a:pt x="197155" y="221039"/>
                </a:lnTo>
                <a:lnTo>
                  <a:pt x="205350" y="220092"/>
                </a:lnTo>
                <a:lnTo>
                  <a:pt x="211682" y="219359"/>
                </a:lnTo>
                <a:lnTo>
                  <a:pt x="216391" y="218815"/>
                </a:lnTo>
                <a:lnTo>
                  <a:pt x="219719" y="218430"/>
                </a:lnTo>
                <a:lnTo>
                  <a:pt x="223189" y="218029"/>
                </a:lnTo>
                <a:lnTo>
                  <a:pt x="224027" y="217931"/>
                </a:lnTo>
                <a:lnTo>
                  <a:pt x="179831" y="175260"/>
                </a:lnTo>
                <a:lnTo>
                  <a:pt x="189814" y="167891"/>
                </a:lnTo>
                <a:lnTo>
                  <a:pt x="200622" y="161450"/>
                </a:lnTo>
                <a:lnTo>
                  <a:pt x="212123" y="155903"/>
                </a:lnTo>
                <a:lnTo>
                  <a:pt x="224180" y="151216"/>
                </a:lnTo>
                <a:lnTo>
                  <a:pt x="236661" y="147356"/>
                </a:lnTo>
                <a:lnTo>
                  <a:pt x="249430" y="144288"/>
                </a:lnTo>
                <a:lnTo>
                  <a:pt x="262352" y="141980"/>
                </a:lnTo>
                <a:lnTo>
                  <a:pt x="275293" y="140397"/>
                </a:lnTo>
                <a:lnTo>
                  <a:pt x="277368" y="140208"/>
                </a:lnTo>
                <a:lnTo>
                  <a:pt x="284840" y="139234"/>
                </a:lnTo>
                <a:lnTo>
                  <a:pt x="300712" y="137621"/>
                </a:lnTo>
                <a:lnTo>
                  <a:pt x="310896" y="137160"/>
                </a:lnTo>
                <a:lnTo>
                  <a:pt x="330362" y="138384"/>
                </a:lnTo>
                <a:lnTo>
                  <a:pt x="349398" y="141104"/>
                </a:lnTo>
                <a:lnTo>
                  <a:pt x="367940" y="145259"/>
                </a:lnTo>
                <a:lnTo>
                  <a:pt x="385925" y="150790"/>
                </a:lnTo>
                <a:lnTo>
                  <a:pt x="403288" y="157638"/>
                </a:lnTo>
                <a:lnTo>
                  <a:pt x="419965" y="165744"/>
                </a:lnTo>
                <a:lnTo>
                  <a:pt x="435892" y="175047"/>
                </a:lnTo>
                <a:lnTo>
                  <a:pt x="451006" y="185489"/>
                </a:lnTo>
                <a:lnTo>
                  <a:pt x="465242" y="197009"/>
                </a:lnTo>
                <a:lnTo>
                  <a:pt x="478535" y="209550"/>
                </a:lnTo>
                <a:lnTo>
                  <a:pt x="490824" y="223050"/>
                </a:lnTo>
                <a:lnTo>
                  <a:pt x="502042" y="237451"/>
                </a:lnTo>
                <a:lnTo>
                  <a:pt x="512126" y="252693"/>
                </a:lnTo>
                <a:lnTo>
                  <a:pt x="521012" y="268717"/>
                </a:lnTo>
                <a:lnTo>
                  <a:pt x="528637" y="285464"/>
                </a:lnTo>
                <a:lnTo>
                  <a:pt x="534936" y="302873"/>
                </a:lnTo>
                <a:lnTo>
                  <a:pt x="539844" y="320886"/>
                </a:lnTo>
                <a:lnTo>
                  <a:pt x="543299" y="339443"/>
                </a:lnTo>
                <a:lnTo>
                  <a:pt x="545236" y="358485"/>
                </a:lnTo>
                <a:lnTo>
                  <a:pt x="545592" y="377951"/>
                </a:lnTo>
                <a:lnTo>
                  <a:pt x="580099" y="375207"/>
                </a:lnTo>
                <a:lnTo>
                  <a:pt x="608113" y="372978"/>
                </a:lnTo>
                <a:lnTo>
                  <a:pt x="630310" y="371213"/>
                </a:lnTo>
                <a:lnTo>
                  <a:pt x="647367" y="369856"/>
                </a:lnTo>
                <a:lnTo>
                  <a:pt x="659962" y="368854"/>
                </a:lnTo>
                <a:lnTo>
                  <a:pt x="668770" y="368153"/>
                </a:lnTo>
                <a:lnTo>
                  <a:pt x="674469" y="367700"/>
                </a:lnTo>
                <a:lnTo>
                  <a:pt x="677736" y="367440"/>
                </a:lnTo>
                <a:lnTo>
                  <a:pt x="679703" y="367284"/>
                </a:lnTo>
                <a:lnTo>
                  <a:pt x="678612" y="345036"/>
                </a:lnTo>
                <a:lnTo>
                  <a:pt x="676275" y="323126"/>
                </a:lnTo>
                <a:lnTo>
                  <a:pt x="672725" y="301592"/>
                </a:lnTo>
                <a:lnTo>
                  <a:pt x="667999" y="280476"/>
                </a:lnTo>
                <a:lnTo>
                  <a:pt x="662130" y="259818"/>
                </a:lnTo>
                <a:lnTo>
                  <a:pt x="655152" y="239656"/>
                </a:lnTo>
                <a:lnTo>
                  <a:pt x="647099" y="220032"/>
                </a:lnTo>
                <a:lnTo>
                  <a:pt x="638007" y="200985"/>
                </a:lnTo>
                <a:lnTo>
                  <a:pt x="627908" y="182555"/>
                </a:lnTo>
                <a:lnTo>
                  <a:pt x="616838" y="164782"/>
                </a:lnTo>
                <a:lnTo>
                  <a:pt x="604831" y="147707"/>
                </a:lnTo>
                <a:lnTo>
                  <a:pt x="591921" y="131368"/>
                </a:lnTo>
                <a:lnTo>
                  <a:pt x="578142" y="115807"/>
                </a:lnTo>
                <a:lnTo>
                  <a:pt x="563529" y="101064"/>
                </a:lnTo>
                <a:lnTo>
                  <a:pt x="548116" y="87177"/>
                </a:lnTo>
                <a:lnTo>
                  <a:pt x="531936" y="74188"/>
                </a:lnTo>
                <a:lnTo>
                  <a:pt x="515026" y="62136"/>
                </a:lnTo>
                <a:lnTo>
                  <a:pt x="497418" y="51061"/>
                </a:lnTo>
                <a:lnTo>
                  <a:pt x="479147" y="41004"/>
                </a:lnTo>
                <a:lnTo>
                  <a:pt x="460248" y="32003"/>
                </a:lnTo>
                <a:lnTo>
                  <a:pt x="457200" y="32003"/>
                </a:lnTo>
                <a:lnTo>
                  <a:pt x="445533" y="26836"/>
                </a:lnTo>
                <a:lnTo>
                  <a:pt x="433783" y="22177"/>
                </a:lnTo>
                <a:lnTo>
                  <a:pt x="421935" y="18012"/>
                </a:lnTo>
                <a:lnTo>
                  <a:pt x="409970" y="14322"/>
                </a:lnTo>
                <a:lnTo>
                  <a:pt x="397873" y="11091"/>
                </a:lnTo>
                <a:lnTo>
                  <a:pt x="385626" y="8303"/>
                </a:lnTo>
                <a:lnTo>
                  <a:pt x="373214" y="5940"/>
                </a:lnTo>
                <a:lnTo>
                  <a:pt x="360618" y="3986"/>
                </a:lnTo>
                <a:lnTo>
                  <a:pt x="347823" y="2425"/>
                </a:lnTo>
                <a:lnTo>
                  <a:pt x="334812" y="1239"/>
                </a:lnTo>
                <a:lnTo>
                  <a:pt x="321567" y="411"/>
                </a:lnTo>
                <a:lnTo>
                  <a:pt x="310896" y="0"/>
                </a:lnTo>
                <a:lnTo>
                  <a:pt x="301751" y="0"/>
                </a:lnTo>
                <a:lnTo>
                  <a:pt x="295655" y="1524"/>
                </a:lnTo>
                <a:lnTo>
                  <a:pt x="266700" y="1524"/>
                </a:lnTo>
                <a:lnTo>
                  <a:pt x="253368" y="3558"/>
                </a:lnTo>
                <a:lnTo>
                  <a:pt x="240243" y="5996"/>
                </a:lnTo>
                <a:lnTo>
                  <a:pt x="227327" y="8830"/>
                </a:lnTo>
                <a:lnTo>
                  <a:pt x="214624" y="12055"/>
                </a:lnTo>
                <a:lnTo>
                  <a:pt x="202135" y="15667"/>
                </a:lnTo>
                <a:lnTo>
                  <a:pt x="189864" y="19659"/>
                </a:lnTo>
                <a:lnTo>
                  <a:pt x="177812" y="24026"/>
                </a:lnTo>
                <a:lnTo>
                  <a:pt x="165984" y="28763"/>
                </a:lnTo>
                <a:lnTo>
                  <a:pt x="154382" y="33864"/>
                </a:lnTo>
                <a:lnTo>
                  <a:pt x="143008" y="39324"/>
                </a:lnTo>
                <a:lnTo>
                  <a:pt x="131865" y="45137"/>
                </a:lnTo>
                <a:lnTo>
                  <a:pt x="120956" y="51298"/>
                </a:lnTo>
                <a:lnTo>
                  <a:pt x="110283" y="57802"/>
                </a:lnTo>
                <a:lnTo>
                  <a:pt x="99850" y="64642"/>
                </a:lnTo>
                <a:lnTo>
                  <a:pt x="89916" y="71627"/>
                </a:lnTo>
                <a:lnTo>
                  <a:pt x="73144" y="45377"/>
                </a:lnTo>
                <a:lnTo>
                  <a:pt x="62814" y="29208"/>
                </a:lnTo>
                <a:lnTo>
                  <a:pt x="57365" y="20679"/>
                </a:lnTo>
                <a:lnTo>
                  <a:pt x="55235" y="17346"/>
                </a:lnTo>
                <a:lnTo>
                  <a:pt x="54864" y="16763"/>
                </a:lnTo>
                <a:lnTo>
                  <a:pt x="46393" y="51821"/>
                </a:lnTo>
                <a:lnTo>
                  <a:pt x="38843" y="83071"/>
                </a:lnTo>
                <a:lnTo>
                  <a:pt x="32160" y="110732"/>
                </a:lnTo>
                <a:lnTo>
                  <a:pt x="26291" y="135023"/>
                </a:lnTo>
                <a:lnTo>
                  <a:pt x="21183" y="156162"/>
                </a:lnTo>
                <a:lnTo>
                  <a:pt x="16784" y="174370"/>
                </a:lnTo>
                <a:lnTo>
                  <a:pt x="13040" y="189865"/>
                </a:lnTo>
                <a:lnTo>
                  <a:pt x="9899" y="202865"/>
                </a:lnTo>
                <a:lnTo>
                  <a:pt x="7308" y="213589"/>
                </a:lnTo>
                <a:lnTo>
                  <a:pt x="5214" y="222258"/>
                </a:lnTo>
                <a:lnTo>
                  <a:pt x="3564" y="229088"/>
                </a:lnTo>
                <a:lnTo>
                  <a:pt x="2304" y="234300"/>
                </a:lnTo>
                <a:lnTo>
                  <a:pt x="1383" y="238112"/>
                </a:lnTo>
                <a:lnTo>
                  <a:pt x="748" y="240743"/>
                </a:lnTo>
                <a:lnTo>
                  <a:pt x="121" y="243339"/>
                </a:lnTo>
                <a:lnTo>
                  <a:pt x="0" y="243839"/>
                </a:lnTo>
                <a:lnTo>
                  <a:pt x="35756" y="23970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86"/>
          <p:cNvSpPr/>
          <p:nvPr/>
        </p:nvSpPr>
        <p:spPr>
          <a:xfrm flipV="1">
            <a:off x="1289050" y="5856822"/>
            <a:ext cx="292099" cy="163077"/>
          </a:xfrm>
          <a:custGeom>
            <a:avLst/>
            <a:gdLst/>
            <a:ahLst/>
            <a:cxnLst/>
            <a:rect l="l" t="t" r="r" b="b"/>
            <a:pathLst>
              <a:path w="679703" h="379475">
                <a:moveTo>
                  <a:pt x="0" y="15239"/>
                </a:moveTo>
                <a:lnTo>
                  <a:pt x="1102" y="37454"/>
                </a:lnTo>
                <a:lnTo>
                  <a:pt x="3471" y="59272"/>
                </a:lnTo>
                <a:lnTo>
                  <a:pt x="7070" y="80663"/>
                </a:lnTo>
                <a:lnTo>
                  <a:pt x="11862" y="101595"/>
                </a:lnTo>
                <a:lnTo>
                  <a:pt x="17811" y="122039"/>
                </a:lnTo>
                <a:lnTo>
                  <a:pt x="24880" y="141962"/>
                </a:lnTo>
                <a:lnTo>
                  <a:pt x="33033" y="161334"/>
                </a:lnTo>
                <a:lnTo>
                  <a:pt x="42233" y="180124"/>
                </a:lnTo>
                <a:lnTo>
                  <a:pt x="52443" y="198302"/>
                </a:lnTo>
                <a:lnTo>
                  <a:pt x="63626" y="215836"/>
                </a:lnTo>
                <a:lnTo>
                  <a:pt x="75748" y="232696"/>
                </a:lnTo>
                <a:lnTo>
                  <a:pt x="88769" y="248850"/>
                </a:lnTo>
                <a:lnTo>
                  <a:pt x="102655" y="264269"/>
                </a:lnTo>
                <a:lnTo>
                  <a:pt x="117369" y="278920"/>
                </a:lnTo>
                <a:lnTo>
                  <a:pt x="132873" y="292774"/>
                </a:lnTo>
                <a:lnTo>
                  <a:pt x="149132" y="305799"/>
                </a:lnTo>
                <a:lnTo>
                  <a:pt x="166109" y="317965"/>
                </a:lnTo>
                <a:lnTo>
                  <a:pt x="183766" y="329240"/>
                </a:lnTo>
                <a:lnTo>
                  <a:pt x="202069" y="339594"/>
                </a:lnTo>
                <a:lnTo>
                  <a:pt x="220979" y="348996"/>
                </a:lnTo>
                <a:lnTo>
                  <a:pt x="224027" y="348996"/>
                </a:lnTo>
                <a:lnTo>
                  <a:pt x="235478" y="353566"/>
                </a:lnTo>
                <a:lnTo>
                  <a:pt x="247075" y="357844"/>
                </a:lnTo>
                <a:lnTo>
                  <a:pt x="258829" y="361807"/>
                </a:lnTo>
                <a:lnTo>
                  <a:pt x="270753" y="365430"/>
                </a:lnTo>
                <a:lnTo>
                  <a:pt x="282858" y="368692"/>
                </a:lnTo>
                <a:lnTo>
                  <a:pt x="295156" y="371568"/>
                </a:lnTo>
                <a:lnTo>
                  <a:pt x="307657" y="374036"/>
                </a:lnTo>
                <a:lnTo>
                  <a:pt x="320375" y="376073"/>
                </a:lnTo>
                <a:lnTo>
                  <a:pt x="333320" y="377655"/>
                </a:lnTo>
                <a:lnTo>
                  <a:pt x="346503" y="378759"/>
                </a:lnTo>
                <a:lnTo>
                  <a:pt x="359937" y="379363"/>
                </a:lnTo>
                <a:lnTo>
                  <a:pt x="411479" y="379475"/>
                </a:lnTo>
                <a:lnTo>
                  <a:pt x="414527" y="376427"/>
                </a:lnTo>
                <a:lnTo>
                  <a:pt x="427786" y="374936"/>
                </a:lnTo>
                <a:lnTo>
                  <a:pt x="440870" y="372953"/>
                </a:lnTo>
                <a:lnTo>
                  <a:pt x="453775" y="370493"/>
                </a:lnTo>
                <a:lnTo>
                  <a:pt x="466494" y="367571"/>
                </a:lnTo>
                <a:lnTo>
                  <a:pt x="479021" y="364200"/>
                </a:lnTo>
                <a:lnTo>
                  <a:pt x="491351" y="360395"/>
                </a:lnTo>
                <a:lnTo>
                  <a:pt x="503479" y="356171"/>
                </a:lnTo>
                <a:lnTo>
                  <a:pt x="515398" y="351541"/>
                </a:lnTo>
                <a:lnTo>
                  <a:pt x="527102" y="346520"/>
                </a:lnTo>
                <a:lnTo>
                  <a:pt x="538587" y="341122"/>
                </a:lnTo>
                <a:lnTo>
                  <a:pt x="549846" y="335362"/>
                </a:lnTo>
                <a:lnTo>
                  <a:pt x="560874" y="329253"/>
                </a:lnTo>
                <a:lnTo>
                  <a:pt x="571664" y="322810"/>
                </a:lnTo>
                <a:lnTo>
                  <a:pt x="582212" y="316048"/>
                </a:lnTo>
                <a:lnTo>
                  <a:pt x="589787" y="310896"/>
                </a:lnTo>
                <a:lnTo>
                  <a:pt x="607380" y="336551"/>
                </a:lnTo>
                <a:lnTo>
                  <a:pt x="618172" y="352290"/>
                </a:lnTo>
                <a:lnTo>
                  <a:pt x="623826" y="360535"/>
                </a:lnTo>
                <a:lnTo>
                  <a:pt x="626002" y="363709"/>
                </a:lnTo>
                <a:lnTo>
                  <a:pt x="626363" y="364236"/>
                </a:lnTo>
                <a:lnTo>
                  <a:pt x="634610" y="329128"/>
                </a:lnTo>
                <a:lnTo>
                  <a:pt x="641960" y="297839"/>
                </a:lnTo>
                <a:lnTo>
                  <a:pt x="648464" y="270150"/>
                </a:lnTo>
                <a:lnTo>
                  <a:pt x="654175" y="245839"/>
                </a:lnTo>
                <a:lnTo>
                  <a:pt x="659143" y="224688"/>
                </a:lnTo>
                <a:lnTo>
                  <a:pt x="663421" y="206476"/>
                </a:lnTo>
                <a:lnTo>
                  <a:pt x="667060" y="190984"/>
                </a:lnTo>
                <a:lnTo>
                  <a:pt x="670112" y="177991"/>
                </a:lnTo>
                <a:lnTo>
                  <a:pt x="672629" y="167278"/>
                </a:lnTo>
                <a:lnTo>
                  <a:pt x="674661" y="158625"/>
                </a:lnTo>
                <a:lnTo>
                  <a:pt x="676262" y="151811"/>
                </a:lnTo>
                <a:lnTo>
                  <a:pt x="677482" y="146618"/>
                </a:lnTo>
                <a:lnTo>
                  <a:pt x="678373" y="142824"/>
                </a:lnTo>
                <a:lnTo>
                  <a:pt x="678987" y="140211"/>
                </a:lnTo>
                <a:lnTo>
                  <a:pt x="679589" y="137645"/>
                </a:lnTo>
                <a:lnTo>
                  <a:pt x="679703" y="137160"/>
                </a:lnTo>
                <a:lnTo>
                  <a:pt x="643922" y="141054"/>
                </a:lnTo>
                <a:lnTo>
                  <a:pt x="612168" y="144510"/>
                </a:lnTo>
                <a:lnTo>
                  <a:pt x="584203" y="147554"/>
                </a:lnTo>
                <a:lnTo>
                  <a:pt x="559785" y="150212"/>
                </a:lnTo>
                <a:lnTo>
                  <a:pt x="538674" y="152510"/>
                </a:lnTo>
                <a:lnTo>
                  <a:pt x="520629" y="154474"/>
                </a:lnTo>
                <a:lnTo>
                  <a:pt x="505410" y="156130"/>
                </a:lnTo>
                <a:lnTo>
                  <a:pt x="492775" y="157505"/>
                </a:lnTo>
                <a:lnTo>
                  <a:pt x="482485" y="158625"/>
                </a:lnTo>
                <a:lnTo>
                  <a:pt x="474299" y="159516"/>
                </a:lnTo>
                <a:lnTo>
                  <a:pt x="467976" y="160205"/>
                </a:lnTo>
                <a:lnTo>
                  <a:pt x="463276" y="160716"/>
                </a:lnTo>
                <a:lnTo>
                  <a:pt x="459957" y="161077"/>
                </a:lnTo>
                <a:lnTo>
                  <a:pt x="456504" y="161453"/>
                </a:lnTo>
                <a:lnTo>
                  <a:pt x="455675" y="161544"/>
                </a:lnTo>
                <a:lnTo>
                  <a:pt x="499871" y="205739"/>
                </a:lnTo>
                <a:lnTo>
                  <a:pt x="489782" y="212455"/>
                </a:lnTo>
                <a:lnTo>
                  <a:pt x="479046" y="218775"/>
                </a:lnTo>
                <a:lnTo>
                  <a:pt x="467736" y="224591"/>
                </a:lnTo>
                <a:lnTo>
                  <a:pt x="455924" y="229796"/>
                </a:lnTo>
                <a:lnTo>
                  <a:pt x="443681" y="234282"/>
                </a:lnTo>
                <a:lnTo>
                  <a:pt x="431081" y="237940"/>
                </a:lnTo>
                <a:lnTo>
                  <a:pt x="418194" y="240662"/>
                </a:lnTo>
                <a:lnTo>
                  <a:pt x="405383" y="242315"/>
                </a:lnTo>
                <a:lnTo>
                  <a:pt x="382472" y="244674"/>
                </a:lnTo>
                <a:lnTo>
                  <a:pt x="368807" y="245363"/>
                </a:lnTo>
                <a:lnTo>
                  <a:pt x="349341" y="244128"/>
                </a:lnTo>
                <a:lnTo>
                  <a:pt x="330305" y="241374"/>
                </a:lnTo>
                <a:lnTo>
                  <a:pt x="311763" y="237161"/>
                </a:lnTo>
                <a:lnTo>
                  <a:pt x="293778" y="231550"/>
                </a:lnTo>
                <a:lnTo>
                  <a:pt x="276415" y="224599"/>
                </a:lnTo>
                <a:lnTo>
                  <a:pt x="259738" y="216368"/>
                </a:lnTo>
                <a:lnTo>
                  <a:pt x="243811" y="206916"/>
                </a:lnTo>
                <a:lnTo>
                  <a:pt x="228697" y="196303"/>
                </a:lnTo>
                <a:lnTo>
                  <a:pt x="214461" y="184588"/>
                </a:lnTo>
                <a:lnTo>
                  <a:pt x="201167" y="171831"/>
                </a:lnTo>
                <a:lnTo>
                  <a:pt x="188879" y="158090"/>
                </a:lnTo>
                <a:lnTo>
                  <a:pt x="177661" y="143426"/>
                </a:lnTo>
                <a:lnTo>
                  <a:pt x="167577" y="127898"/>
                </a:lnTo>
                <a:lnTo>
                  <a:pt x="158691" y="111565"/>
                </a:lnTo>
                <a:lnTo>
                  <a:pt x="151066" y="94487"/>
                </a:lnTo>
                <a:lnTo>
                  <a:pt x="144767" y="76724"/>
                </a:lnTo>
                <a:lnTo>
                  <a:pt x="139859" y="58334"/>
                </a:lnTo>
                <a:lnTo>
                  <a:pt x="136404" y="39377"/>
                </a:lnTo>
                <a:lnTo>
                  <a:pt x="134467" y="19912"/>
                </a:lnTo>
                <a:lnTo>
                  <a:pt x="134111" y="0"/>
                </a:lnTo>
                <a:lnTo>
                  <a:pt x="99705" y="3909"/>
                </a:lnTo>
                <a:lnTo>
                  <a:pt x="71753" y="7086"/>
                </a:lnTo>
                <a:lnTo>
                  <a:pt x="49584" y="9605"/>
                </a:lnTo>
                <a:lnTo>
                  <a:pt x="32528" y="11543"/>
                </a:lnTo>
                <a:lnTo>
                  <a:pt x="19914" y="12976"/>
                </a:lnTo>
                <a:lnTo>
                  <a:pt x="11073" y="13981"/>
                </a:lnTo>
                <a:lnTo>
                  <a:pt x="5334" y="14633"/>
                </a:lnTo>
                <a:lnTo>
                  <a:pt x="2027" y="15009"/>
                </a:lnTo>
                <a:lnTo>
                  <a:pt x="0" y="1523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3376163"/>
            <a:ext cx="9144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Chuyển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đổi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Lựa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chọn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9071" y="1702736"/>
            <a:ext cx="1835129" cy="964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" y="1905000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lợi</a:t>
            </a:r>
            <a:endParaRPr lang="vi-VN" sz="1400" b="1" cap="all" dirty="0">
              <a:solidFill>
                <a:prstClr val="white"/>
              </a:solidFill>
              <a:cs typeface="Arial" pitchFamily="34" charset="0"/>
            </a:endParaRPr>
          </a:p>
          <a:p>
            <a:pPr algn="ctr"/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BH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vi-VN" sz="1400" b="1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093" y="3487872"/>
            <a:ext cx="846690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HĐ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trở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HĐ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lực</a:t>
            </a:r>
            <a:endParaRPr lang="en-GB" sz="1600" i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NĐBH 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  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65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tuổi</a:t>
            </a:r>
            <a:endParaRPr lang="en-GB" sz="1600" i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2 sang 1 hay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ngược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suốt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HĐ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GB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theo</a:t>
            </a:r>
            <a:endParaRPr lang="vi-VN" sz="1600" i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9616" y="5680844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STBH </a:t>
            </a:r>
            <a:r>
              <a:rPr lang="en-GB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 STBH </a:t>
            </a:r>
            <a:r>
              <a:rPr lang="en-GB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hiện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tại</a:t>
            </a:r>
            <a:endParaRPr lang="vi-VN" sz="14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90562" y="2814004"/>
            <a:ext cx="321943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vi-VN" b="1" dirty="0">
                <a:solidFill>
                  <a:srgbClr val="D31145"/>
                </a:solidFill>
                <a:cs typeface="Arial" pitchFamily="34" charset="0"/>
              </a:rPr>
              <a:t>Tiết kiệm </a:t>
            </a:r>
            <a:r>
              <a:rPr lang="en-US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5139770"/>
            <a:ext cx="1880616" cy="10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6291" y="1702735"/>
            <a:ext cx="1835129" cy="96426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1904999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lợi</a:t>
            </a:r>
            <a:endParaRPr lang="vi-VN" sz="1400" b="1" cap="all" dirty="0">
              <a:solidFill>
                <a:prstClr val="white"/>
              </a:solidFill>
              <a:cs typeface="Arial" pitchFamily="34" charset="0"/>
            </a:endParaRPr>
          </a:p>
          <a:p>
            <a:pPr algn="ctr"/>
            <a:r>
              <a:rPr lang="en-US" sz="1400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BH </a:t>
            </a:r>
            <a:r>
              <a:rPr lang="vi-VN" sz="1400" b="1" cap="all" dirty="0">
                <a:solidFill>
                  <a:prstClr val="white"/>
                </a:solidFill>
                <a:cs typeface="Arial" pitchFamily="34" charset="0"/>
              </a:rPr>
              <a:t>nâng cao</a:t>
            </a:r>
          </a:p>
        </p:txBody>
      </p:sp>
      <p:sp>
        <p:nvSpPr>
          <p:cNvPr id="33" name="Right Arrow 32"/>
          <p:cNvSpPr/>
          <p:nvPr/>
        </p:nvSpPr>
        <p:spPr>
          <a:xfrm rot="10800000">
            <a:off x="3619500" y="1988820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bject 85"/>
          <p:cNvSpPr/>
          <p:nvPr/>
        </p:nvSpPr>
        <p:spPr>
          <a:xfrm flipV="1">
            <a:off x="1308101" y="5806577"/>
            <a:ext cx="292099" cy="162423"/>
          </a:xfrm>
          <a:custGeom>
            <a:avLst/>
            <a:gdLst/>
            <a:ahLst/>
            <a:cxnLst/>
            <a:rect l="l" t="t" r="r" b="b"/>
            <a:pathLst>
              <a:path w="679703" h="377951">
                <a:moveTo>
                  <a:pt x="35756" y="239704"/>
                </a:moveTo>
                <a:lnTo>
                  <a:pt x="67490" y="236035"/>
                </a:lnTo>
                <a:lnTo>
                  <a:pt x="95441" y="232802"/>
                </a:lnTo>
                <a:lnTo>
                  <a:pt x="119849" y="229979"/>
                </a:lnTo>
                <a:lnTo>
                  <a:pt x="140955" y="227538"/>
                </a:lnTo>
                <a:lnTo>
                  <a:pt x="158999" y="225452"/>
                </a:lnTo>
                <a:lnTo>
                  <a:pt x="174220" y="223692"/>
                </a:lnTo>
                <a:lnTo>
                  <a:pt x="186859" y="222230"/>
                </a:lnTo>
                <a:lnTo>
                  <a:pt x="197155" y="221039"/>
                </a:lnTo>
                <a:lnTo>
                  <a:pt x="205350" y="220092"/>
                </a:lnTo>
                <a:lnTo>
                  <a:pt x="211682" y="219359"/>
                </a:lnTo>
                <a:lnTo>
                  <a:pt x="216391" y="218815"/>
                </a:lnTo>
                <a:lnTo>
                  <a:pt x="219719" y="218430"/>
                </a:lnTo>
                <a:lnTo>
                  <a:pt x="223189" y="218029"/>
                </a:lnTo>
                <a:lnTo>
                  <a:pt x="224027" y="217931"/>
                </a:lnTo>
                <a:lnTo>
                  <a:pt x="179831" y="175260"/>
                </a:lnTo>
                <a:lnTo>
                  <a:pt x="189814" y="167891"/>
                </a:lnTo>
                <a:lnTo>
                  <a:pt x="200622" y="161450"/>
                </a:lnTo>
                <a:lnTo>
                  <a:pt x="212123" y="155903"/>
                </a:lnTo>
                <a:lnTo>
                  <a:pt x="224180" y="151216"/>
                </a:lnTo>
                <a:lnTo>
                  <a:pt x="236661" y="147356"/>
                </a:lnTo>
                <a:lnTo>
                  <a:pt x="249430" y="144288"/>
                </a:lnTo>
                <a:lnTo>
                  <a:pt x="262352" y="141980"/>
                </a:lnTo>
                <a:lnTo>
                  <a:pt x="275293" y="140397"/>
                </a:lnTo>
                <a:lnTo>
                  <a:pt x="277368" y="140208"/>
                </a:lnTo>
                <a:lnTo>
                  <a:pt x="284840" y="139234"/>
                </a:lnTo>
                <a:lnTo>
                  <a:pt x="300712" y="137621"/>
                </a:lnTo>
                <a:lnTo>
                  <a:pt x="310896" y="137160"/>
                </a:lnTo>
                <a:lnTo>
                  <a:pt x="330362" y="138384"/>
                </a:lnTo>
                <a:lnTo>
                  <a:pt x="349398" y="141104"/>
                </a:lnTo>
                <a:lnTo>
                  <a:pt x="367940" y="145259"/>
                </a:lnTo>
                <a:lnTo>
                  <a:pt x="385925" y="150790"/>
                </a:lnTo>
                <a:lnTo>
                  <a:pt x="403288" y="157638"/>
                </a:lnTo>
                <a:lnTo>
                  <a:pt x="419965" y="165744"/>
                </a:lnTo>
                <a:lnTo>
                  <a:pt x="435892" y="175047"/>
                </a:lnTo>
                <a:lnTo>
                  <a:pt x="451006" y="185489"/>
                </a:lnTo>
                <a:lnTo>
                  <a:pt x="465242" y="197009"/>
                </a:lnTo>
                <a:lnTo>
                  <a:pt x="478535" y="209550"/>
                </a:lnTo>
                <a:lnTo>
                  <a:pt x="490824" y="223050"/>
                </a:lnTo>
                <a:lnTo>
                  <a:pt x="502042" y="237451"/>
                </a:lnTo>
                <a:lnTo>
                  <a:pt x="512126" y="252693"/>
                </a:lnTo>
                <a:lnTo>
                  <a:pt x="521012" y="268717"/>
                </a:lnTo>
                <a:lnTo>
                  <a:pt x="528637" y="285464"/>
                </a:lnTo>
                <a:lnTo>
                  <a:pt x="534936" y="302873"/>
                </a:lnTo>
                <a:lnTo>
                  <a:pt x="539844" y="320886"/>
                </a:lnTo>
                <a:lnTo>
                  <a:pt x="543299" y="339443"/>
                </a:lnTo>
                <a:lnTo>
                  <a:pt x="545236" y="358485"/>
                </a:lnTo>
                <a:lnTo>
                  <a:pt x="545592" y="377951"/>
                </a:lnTo>
                <a:lnTo>
                  <a:pt x="580099" y="375207"/>
                </a:lnTo>
                <a:lnTo>
                  <a:pt x="608113" y="372978"/>
                </a:lnTo>
                <a:lnTo>
                  <a:pt x="630310" y="371213"/>
                </a:lnTo>
                <a:lnTo>
                  <a:pt x="647367" y="369856"/>
                </a:lnTo>
                <a:lnTo>
                  <a:pt x="659962" y="368854"/>
                </a:lnTo>
                <a:lnTo>
                  <a:pt x="668770" y="368153"/>
                </a:lnTo>
                <a:lnTo>
                  <a:pt x="674469" y="367700"/>
                </a:lnTo>
                <a:lnTo>
                  <a:pt x="677736" y="367440"/>
                </a:lnTo>
                <a:lnTo>
                  <a:pt x="679703" y="367284"/>
                </a:lnTo>
                <a:lnTo>
                  <a:pt x="678612" y="345036"/>
                </a:lnTo>
                <a:lnTo>
                  <a:pt x="676275" y="323126"/>
                </a:lnTo>
                <a:lnTo>
                  <a:pt x="672725" y="301592"/>
                </a:lnTo>
                <a:lnTo>
                  <a:pt x="667999" y="280476"/>
                </a:lnTo>
                <a:lnTo>
                  <a:pt x="662130" y="259818"/>
                </a:lnTo>
                <a:lnTo>
                  <a:pt x="655152" y="239656"/>
                </a:lnTo>
                <a:lnTo>
                  <a:pt x="647099" y="220032"/>
                </a:lnTo>
                <a:lnTo>
                  <a:pt x="638007" y="200985"/>
                </a:lnTo>
                <a:lnTo>
                  <a:pt x="627908" y="182555"/>
                </a:lnTo>
                <a:lnTo>
                  <a:pt x="616838" y="164782"/>
                </a:lnTo>
                <a:lnTo>
                  <a:pt x="604831" y="147707"/>
                </a:lnTo>
                <a:lnTo>
                  <a:pt x="591921" y="131368"/>
                </a:lnTo>
                <a:lnTo>
                  <a:pt x="578142" y="115807"/>
                </a:lnTo>
                <a:lnTo>
                  <a:pt x="563529" y="101064"/>
                </a:lnTo>
                <a:lnTo>
                  <a:pt x="548116" y="87177"/>
                </a:lnTo>
                <a:lnTo>
                  <a:pt x="531936" y="74188"/>
                </a:lnTo>
                <a:lnTo>
                  <a:pt x="515026" y="62136"/>
                </a:lnTo>
                <a:lnTo>
                  <a:pt x="497418" y="51061"/>
                </a:lnTo>
                <a:lnTo>
                  <a:pt x="479147" y="41004"/>
                </a:lnTo>
                <a:lnTo>
                  <a:pt x="460248" y="32003"/>
                </a:lnTo>
                <a:lnTo>
                  <a:pt x="457200" y="32003"/>
                </a:lnTo>
                <a:lnTo>
                  <a:pt x="445533" y="26836"/>
                </a:lnTo>
                <a:lnTo>
                  <a:pt x="433783" y="22177"/>
                </a:lnTo>
                <a:lnTo>
                  <a:pt x="421935" y="18012"/>
                </a:lnTo>
                <a:lnTo>
                  <a:pt x="409970" y="14322"/>
                </a:lnTo>
                <a:lnTo>
                  <a:pt x="397873" y="11091"/>
                </a:lnTo>
                <a:lnTo>
                  <a:pt x="385626" y="8303"/>
                </a:lnTo>
                <a:lnTo>
                  <a:pt x="373214" y="5940"/>
                </a:lnTo>
                <a:lnTo>
                  <a:pt x="360618" y="3986"/>
                </a:lnTo>
                <a:lnTo>
                  <a:pt x="347823" y="2425"/>
                </a:lnTo>
                <a:lnTo>
                  <a:pt x="334812" y="1239"/>
                </a:lnTo>
                <a:lnTo>
                  <a:pt x="321567" y="411"/>
                </a:lnTo>
                <a:lnTo>
                  <a:pt x="310896" y="0"/>
                </a:lnTo>
                <a:lnTo>
                  <a:pt x="301751" y="0"/>
                </a:lnTo>
                <a:lnTo>
                  <a:pt x="295655" y="1524"/>
                </a:lnTo>
                <a:lnTo>
                  <a:pt x="266700" y="1524"/>
                </a:lnTo>
                <a:lnTo>
                  <a:pt x="253368" y="3558"/>
                </a:lnTo>
                <a:lnTo>
                  <a:pt x="240243" y="5996"/>
                </a:lnTo>
                <a:lnTo>
                  <a:pt x="227327" y="8830"/>
                </a:lnTo>
                <a:lnTo>
                  <a:pt x="214624" y="12055"/>
                </a:lnTo>
                <a:lnTo>
                  <a:pt x="202135" y="15667"/>
                </a:lnTo>
                <a:lnTo>
                  <a:pt x="189864" y="19659"/>
                </a:lnTo>
                <a:lnTo>
                  <a:pt x="177812" y="24026"/>
                </a:lnTo>
                <a:lnTo>
                  <a:pt x="165984" y="28763"/>
                </a:lnTo>
                <a:lnTo>
                  <a:pt x="154382" y="33864"/>
                </a:lnTo>
                <a:lnTo>
                  <a:pt x="143008" y="39324"/>
                </a:lnTo>
                <a:lnTo>
                  <a:pt x="131865" y="45137"/>
                </a:lnTo>
                <a:lnTo>
                  <a:pt x="120956" y="51298"/>
                </a:lnTo>
                <a:lnTo>
                  <a:pt x="110283" y="57802"/>
                </a:lnTo>
                <a:lnTo>
                  <a:pt x="99850" y="64642"/>
                </a:lnTo>
                <a:lnTo>
                  <a:pt x="89916" y="71627"/>
                </a:lnTo>
                <a:lnTo>
                  <a:pt x="73144" y="45377"/>
                </a:lnTo>
                <a:lnTo>
                  <a:pt x="62814" y="29208"/>
                </a:lnTo>
                <a:lnTo>
                  <a:pt x="57365" y="20679"/>
                </a:lnTo>
                <a:lnTo>
                  <a:pt x="55235" y="17346"/>
                </a:lnTo>
                <a:lnTo>
                  <a:pt x="54864" y="16763"/>
                </a:lnTo>
                <a:lnTo>
                  <a:pt x="46393" y="51821"/>
                </a:lnTo>
                <a:lnTo>
                  <a:pt x="38843" y="83071"/>
                </a:lnTo>
                <a:lnTo>
                  <a:pt x="32160" y="110732"/>
                </a:lnTo>
                <a:lnTo>
                  <a:pt x="26291" y="135023"/>
                </a:lnTo>
                <a:lnTo>
                  <a:pt x="21183" y="156162"/>
                </a:lnTo>
                <a:lnTo>
                  <a:pt x="16784" y="174370"/>
                </a:lnTo>
                <a:lnTo>
                  <a:pt x="13040" y="189865"/>
                </a:lnTo>
                <a:lnTo>
                  <a:pt x="9899" y="202865"/>
                </a:lnTo>
                <a:lnTo>
                  <a:pt x="7308" y="213589"/>
                </a:lnTo>
                <a:lnTo>
                  <a:pt x="5214" y="222258"/>
                </a:lnTo>
                <a:lnTo>
                  <a:pt x="3564" y="229088"/>
                </a:lnTo>
                <a:lnTo>
                  <a:pt x="2304" y="234300"/>
                </a:lnTo>
                <a:lnTo>
                  <a:pt x="1383" y="238112"/>
                </a:lnTo>
                <a:lnTo>
                  <a:pt x="748" y="240743"/>
                </a:lnTo>
                <a:lnTo>
                  <a:pt x="121" y="243339"/>
                </a:lnTo>
                <a:lnTo>
                  <a:pt x="0" y="243839"/>
                </a:lnTo>
                <a:lnTo>
                  <a:pt x="35756" y="23970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86"/>
          <p:cNvSpPr/>
          <p:nvPr/>
        </p:nvSpPr>
        <p:spPr>
          <a:xfrm flipV="1">
            <a:off x="1289050" y="5631826"/>
            <a:ext cx="292099" cy="163077"/>
          </a:xfrm>
          <a:custGeom>
            <a:avLst/>
            <a:gdLst/>
            <a:ahLst/>
            <a:cxnLst/>
            <a:rect l="l" t="t" r="r" b="b"/>
            <a:pathLst>
              <a:path w="679703" h="379475">
                <a:moveTo>
                  <a:pt x="0" y="15239"/>
                </a:moveTo>
                <a:lnTo>
                  <a:pt x="1102" y="37454"/>
                </a:lnTo>
                <a:lnTo>
                  <a:pt x="3471" y="59272"/>
                </a:lnTo>
                <a:lnTo>
                  <a:pt x="7070" y="80663"/>
                </a:lnTo>
                <a:lnTo>
                  <a:pt x="11862" y="101595"/>
                </a:lnTo>
                <a:lnTo>
                  <a:pt x="17811" y="122039"/>
                </a:lnTo>
                <a:lnTo>
                  <a:pt x="24880" y="141962"/>
                </a:lnTo>
                <a:lnTo>
                  <a:pt x="33033" y="161334"/>
                </a:lnTo>
                <a:lnTo>
                  <a:pt x="42233" y="180124"/>
                </a:lnTo>
                <a:lnTo>
                  <a:pt x="52443" y="198302"/>
                </a:lnTo>
                <a:lnTo>
                  <a:pt x="63626" y="215836"/>
                </a:lnTo>
                <a:lnTo>
                  <a:pt x="75748" y="232696"/>
                </a:lnTo>
                <a:lnTo>
                  <a:pt x="88769" y="248850"/>
                </a:lnTo>
                <a:lnTo>
                  <a:pt x="102655" y="264269"/>
                </a:lnTo>
                <a:lnTo>
                  <a:pt x="117369" y="278920"/>
                </a:lnTo>
                <a:lnTo>
                  <a:pt x="132873" y="292774"/>
                </a:lnTo>
                <a:lnTo>
                  <a:pt x="149132" y="305799"/>
                </a:lnTo>
                <a:lnTo>
                  <a:pt x="166109" y="317965"/>
                </a:lnTo>
                <a:lnTo>
                  <a:pt x="183766" y="329240"/>
                </a:lnTo>
                <a:lnTo>
                  <a:pt x="202069" y="339594"/>
                </a:lnTo>
                <a:lnTo>
                  <a:pt x="220979" y="348996"/>
                </a:lnTo>
                <a:lnTo>
                  <a:pt x="224027" y="348996"/>
                </a:lnTo>
                <a:lnTo>
                  <a:pt x="235478" y="353566"/>
                </a:lnTo>
                <a:lnTo>
                  <a:pt x="247075" y="357844"/>
                </a:lnTo>
                <a:lnTo>
                  <a:pt x="258829" y="361807"/>
                </a:lnTo>
                <a:lnTo>
                  <a:pt x="270753" y="365430"/>
                </a:lnTo>
                <a:lnTo>
                  <a:pt x="282858" y="368692"/>
                </a:lnTo>
                <a:lnTo>
                  <a:pt x="295156" y="371568"/>
                </a:lnTo>
                <a:lnTo>
                  <a:pt x="307657" y="374036"/>
                </a:lnTo>
                <a:lnTo>
                  <a:pt x="320375" y="376073"/>
                </a:lnTo>
                <a:lnTo>
                  <a:pt x="333320" y="377655"/>
                </a:lnTo>
                <a:lnTo>
                  <a:pt x="346503" y="378759"/>
                </a:lnTo>
                <a:lnTo>
                  <a:pt x="359937" y="379363"/>
                </a:lnTo>
                <a:lnTo>
                  <a:pt x="411479" y="379475"/>
                </a:lnTo>
                <a:lnTo>
                  <a:pt x="414527" y="376427"/>
                </a:lnTo>
                <a:lnTo>
                  <a:pt x="427786" y="374936"/>
                </a:lnTo>
                <a:lnTo>
                  <a:pt x="440870" y="372953"/>
                </a:lnTo>
                <a:lnTo>
                  <a:pt x="453775" y="370493"/>
                </a:lnTo>
                <a:lnTo>
                  <a:pt x="466494" y="367571"/>
                </a:lnTo>
                <a:lnTo>
                  <a:pt x="479021" y="364200"/>
                </a:lnTo>
                <a:lnTo>
                  <a:pt x="491351" y="360395"/>
                </a:lnTo>
                <a:lnTo>
                  <a:pt x="503479" y="356171"/>
                </a:lnTo>
                <a:lnTo>
                  <a:pt x="515398" y="351541"/>
                </a:lnTo>
                <a:lnTo>
                  <a:pt x="527102" y="346520"/>
                </a:lnTo>
                <a:lnTo>
                  <a:pt x="538587" y="341122"/>
                </a:lnTo>
                <a:lnTo>
                  <a:pt x="549846" y="335362"/>
                </a:lnTo>
                <a:lnTo>
                  <a:pt x="560874" y="329253"/>
                </a:lnTo>
                <a:lnTo>
                  <a:pt x="571664" y="322810"/>
                </a:lnTo>
                <a:lnTo>
                  <a:pt x="582212" y="316048"/>
                </a:lnTo>
                <a:lnTo>
                  <a:pt x="589787" y="310896"/>
                </a:lnTo>
                <a:lnTo>
                  <a:pt x="607380" y="336551"/>
                </a:lnTo>
                <a:lnTo>
                  <a:pt x="618172" y="352290"/>
                </a:lnTo>
                <a:lnTo>
                  <a:pt x="623826" y="360535"/>
                </a:lnTo>
                <a:lnTo>
                  <a:pt x="626002" y="363709"/>
                </a:lnTo>
                <a:lnTo>
                  <a:pt x="626363" y="364236"/>
                </a:lnTo>
                <a:lnTo>
                  <a:pt x="634610" y="329128"/>
                </a:lnTo>
                <a:lnTo>
                  <a:pt x="641960" y="297839"/>
                </a:lnTo>
                <a:lnTo>
                  <a:pt x="648464" y="270150"/>
                </a:lnTo>
                <a:lnTo>
                  <a:pt x="654175" y="245839"/>
                </a:lnTo>
                <a:lnTo>
                  <a:pt x="659143" y="224688"/>
                </a:lnTo>
                <a:lnTo>
                  <a:pt x="663421" y="206476"/>
                </a:lnTo>
                <a:lnTo>
                  <a:pt x="667060" y="190984"/>
                </a:lnTo>
                <a:lnTo>
                  <a:pt x="670112" y="177991"/>
                </a:lnTo>
                <a:lnTo>
                  <a:pt x="672629" y="167278"/>
                </a:lnTo>
                <a:lnTo>
                  <a:pt x="674661" y="158625"/>
                </a:lnTo>
                <a:lnTo>
                  <a:pt x="676262" y="151811"/>
                </a:lnTo>
                <a:lnTo>
                  <a:pt x="677482" y="146618"/>
                </a:lnTo>
                <a:lnTo>
                  <a:pt x="678373" y="142824"/>
                </a:lnTo>
                <a:lnTo>
                  <a:pt x="678987" y="140211"/>
                </a:lnTo>
                <a:lnTo>
                  <a:pt x="679589" y="137645"/>
                </a:lnTo>
                <a:lnTo>
                  <a:pt x="679703" y="137160"/>
                </a:lnTo>
                <a:lnTo>
                  <a:pt x="643922" y="141054"/>
                </a:lnTo>
                <a:lnTo>
                  <a:pt x="612168" y="144510"/>
                </a:lnTo>
                <a:lnTo>
                  <a:pt x="584203" y="147554"/>
                </a:lnTo>
                <a:lnTo>
                  <a:pt x="559785" y="150212"/>
                </a:lnTo>
                <a:lnTo>
                  <a:pt x="538674" y="152510"/>
                </a:lnTo>
                <a:lnTo>
                  <a:pt x="520629" y="154474"/>
                </a:lnTo>
                <a:lnTo>
                  <a:pt x="505410" y="156130"/>
                </a:lnTo>
                <a:lnTo>
                  <a:pt x="492775" y="157505"/>
                </a:lnTo>
                <a:lnTo>
                  <a:pt x="482485" y="158625"/>
                </a:lnTo>
                <a:lnTo>
                  <a:pt x="474299" y="159516"/>
                </a:lnTo>
                <a:lnTo>
                  <a:pt x="467976" y="160205"/>
                </a:lnTo>
                <a:lnTo>
                  <a:pt x="463276" y="160716"/>
                </a:lnTo>
                <a:lnTo>
                  <a:pt x="459957" y="161077"/>
                </a:lnTo>
                <a:lnTo>
                  <a:pt x="456504" y="161453"/>
                </a:lnTo>
                <a:lnTo>
                  <a:pt x="455675" y="161544"/>
                </a:lnTo>
                <a:lnTo>
                  <a:pt x="499871" y="205739"/>
                </a:lnTo>
                <a:lnTo>
                  <a:pt x="489782" y="212455"/>
                </a:lnTo>
                <a:lnTo>
                  <a:pt x="479046" y="218775"/>
                </a:lnTo>
                <a:lnTo>
                  <a:pt x="467736" y="224591"/>
                </a:lnTo>
                <a:lnTo>
                  <a:pt x="455924" y="229796"/>
                </a:lnTo>
                <a:lnTo>
                  <a:pt x="443681" y="234282"/>
                </a:lnTo>
                <a:lnTo>
                  <a:pt x="431081" y="237940"/>
                </a:lnTo>
                <a:lnTo>
                  <a:pt x="418194" y="240662"/>
                </a:lnTo>
                <a:lnTo>
                  <a:pt x="405383" y="242315"/>
                </a:lnTo>
                <a:lnTo>
                  <a:pt x="382472" y="244674"/>
                </a:lnTo>
                <a:lnTo>
                  <a:pt x="368807" y="245363"/>
                </a:lnTo>
                <a:lnTo>
                  <a:pt x="349341" y="244128"/>
                </a:lnTo>
                <a:lnTo>
                  <a:pt x="330305" y="241374"/>
                </a:lnTo>
                <a:lnTo>
                  <a:pt x="311763" y="237161"/>
                </a:lnTo>
                <a:lnTo>
                  <a:pt x="293778" y="231550"/>
                </a:lnTo>
                <a:lnTo>
                  <a:pt x="276415" y="224599"/>
                </a:lnTo>
                <a:lnTo>
                  <a:pt x="259738" y="216368"/>
                </a:lnTo>
                <a:lnTo>
                  <a:pt x="243811" y="206916"/>
                </a:lnTo>
                <a:lnTo>
                  <a:pt x="228697" y="196303"/>
                </a:lnTo>
                <a:lnTo>
                  <a:pt x="214461" y="184588"/>
                </a:lnTo>
                <a:lnTo>
                  <a:pt x="201167" y="171831"/>
                </a:lnTo>
                <a:lnTo>
                  <a:pt x="188879" y="158090"/>
                </a:lnTo>
                <a:lnTo>
                  <a:pt x="177661" y="143426"/>
                </a:lnTo>
                <a:lnTo>
                  <a:pt x="167577" y="127898"/>
                </a:lnTo>
                <a:lnTo>
                  <a:pt x="158691" y="111565"/>
                </a:lnTo>
                <a:lnTo>
                  <a:pt x="151066" y="94487"/>
                </a:lnTo>
                <a:lnTo>
                  <a:pt x="144767" y="76724"/>
                </a:lnTo>
                <a:lnTo>
                  <a:pt x="139859" y="58334"/>
                </a:lnTo>
                <a:lnTo>
                  <a:pt x="136404" y="39377"/>
                </a:lnTo>
                <a:lnTo>
                  <a:pt x="134467" y="19912"/>
                </a:lnTo>
                <a:lnTo>
                  <a:pt x="134111" y="0"/>
                </a:lnTo>
                <a:lnTo>
                  <a:pt x="99705" y="3909"/>
                </a:lnTo>
                <a:lnTo>
                  <a:pt x="71753" y="7086"/>
                </a:lnTo>
                <a:lnTo>
                  <a:pt x="49584" y="9605"/>
                </a:lnTo>
                <a:lnTo>
                  <a:pt x="32528" y="11543"/>
                </a:lnTo>
                <a:lnTo>
                  <a:pt x="19914" y="12976"/>
                </a:lnTo>
                <a:lnTo>
                  <a:pt x="11073" y="13981"/>
                </a:lnTo>
                <a:lnTo>
                  <a:pt x="5334" y="14633"/>
                </a:lnTo>
                <a:lnTo>
                  <a:pt x="2027" y="15009"/>
                </a:lnTo>
                <a:lnTo>
                  <a:pt x="0" y="1523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Notched Right Arrow 36"/>
          <p:cNvSpPr/>
          <p:nvPr/>
        </p:nvSpPr>
        <p:spPr>
          <a:xfrm>
            <a:off x="657253" y="5072074"/>
            <a:ext cx="7915275" cy="548640"/>
          </a:xfrm>
          <a:prstGeom prst="notchedRightArrow">
            <a:avLst/>
          </a:prstGeom>
          <a:solidFill>
            <a:srgbClr val="D31145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TextBox 37"/>
          <p:cNvSpPr txBox="1"/>
          <p:nvPr/>
        </p:nvSpPr>
        <p:spPr>
          <a:xfrm>
            <a:off x="4689476" y="4871018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65t</a:t>
            </a:r>
            <a:endParaRPr lang="vi-VN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680" y="5286388"/>
            <a:ext cx="4060510" cy="10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57752" y="5253477"/>
            <a:ext cx="161114" cy="1611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5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679504" y="4203103"/>
            <a:ext cx="1905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91540" y="1923988"/>
            <a:ext cx="2590800" cy="3810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1539" y="5202374"/>
            <a:ext cx="259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="1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khoản</a:t>
            </a:r>
            <a:endParaRPr lang="vi-VN" b="1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16318" y="4016892"/>
            <a:ext cx="4746682" cy="37384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6318" y="4021408"/>
            <a:ext cx="47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kể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vi-VN" dirty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HĐ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vi-VN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7964" y="4744548"/>
            <a:ext cx="479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Số tiền rút tối thiểu: 2 tr.đ/lần  </a:t>
            </a:r>
          </a:p>
          <a:p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Số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tiền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rút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tối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đa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lên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đến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</a:t>
            </a:r>
            <a:r>
              <a:rPr lang="vi-VN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0%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GTTK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t="1869" r="596"/>
          <a:stretch/>
        </p:blipFill>
        <p:spPr>
          <a:xfrm>
            <a:off x="891539" y="1923996"/>
            <a:ext cx="2358395" cy="32004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686700" cy="77472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000" b="1" cap="all" dirty="0" err="1">
                <a:solidFill>
                  <a:srgbClr val="D31145"/>
                </a:solidFill>
              </a:rPr>
              <a:t>Rút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tiền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từ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giá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trị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tài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khoản</a:t>
            </a:r>
            <a:endParaRPr lang="en-US" altLang="en-US" sz="2000" b="1" cap="all" dirty="0">
              <a:solidFill>
                <a:srgbClr val="D31145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16318" y="1930324"/>
            <a:ext cx="4071966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Giúp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đáp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ứng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các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nhu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cầu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tài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chính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trong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ngắn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hạn</a:t>
            </a:r>
            <a:endParaRPr lang="en-US" sz="2400" b="1" dirty="0">
              <a:solidFill>
                <a:sysClr val="window" lastClr="FFFFFF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03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000" b="1" cap="all" dirty="0" err="1">
                <a:solidFill>
                  <a:srgbClr val="D31145"/>
                </a:solidFill>
              </a:rPr>
              <a:t>Rút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tiền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từ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giá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trị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tài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khoản</a:t>
            </a:r>
            <a:endParaRPr lang="en-US" altLang="en-US" sz="2000" b="1" cap="all" dirty="0">
              <a:solidFill>
                <a:srgbClr val="D31145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30314" y="1233460"/>
            <a:ext cx="4243430" cy="369332"/>
          </a:xfrm>
          <a:prstGeom prst="rect">
            <a:avLst/>
          </a:prstGeom>
          <a:solidFill>
            <a:srgbClr val="D31145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K/H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BH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287995" y="2761607"/>
            <a:ext cx="1357322" cy="770578"/>
          </a:xfrm>
          <a:prstGeom prst="rightArrow">
            <a:avLst>
              <a:gd name="adj1" fmla="val 60039"/>
              <a:gd name="adj2" fmla="val 33686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644921" y="2633140"/>
            <a:ext cx="7929618" cy="920758"/>
            <a:chOff x="500034" y="3193730"/>
            <a:chExt cx="3571900" cy="92075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00034" y="4112900"/>
              <a:ext cx="35719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0034" y="3193730"/>
              <a:ext cx="35719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87797" y="2715698"/>
            <a:ext cx="785818" cy="8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114" y="2863884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hiện tại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16491" y="2116460"/>
            <a:ext cx="785818" cy="1444000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5944" y="297681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GTTK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367" y="1507069"/>
            <a:ext cx="143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1:</a:t>
            </a:r>
            <a:endParaRPr lang="vi-VN" sz="1400" b="1" u="sng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457" y="1843901"/>
            <a:ext cx="1210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rút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24427" y="2473650"/>
            <a:ext cx="785818" cy="1086810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3880" y="297681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GTTK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9188" y="186930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rút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49153" y="3578222"/>
            <a:ext cx="2367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STBH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không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thay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đổi</a:t>
            </a:r>
            <a:endParaRPr lang="vi-VN" sz="1400" b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76193" y="2858764"/>
            <a:ext cx="785818" cy="701696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5646" y="297681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GTTK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27563" y="3578222"/>
            <a:ext cx="2540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STBH mới = GTTK mới</a:t>
            </a:r>
            <a:endParaRPr lang="vi-VN" sz="1400" b="1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4000" y="190740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rút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5600" y="417988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rút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4921" y="4522311"/>
            <a:ext cx="7429552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2287995" y="5081654"/>
            <a:ext cx="1357322" cy="770578"/>
          </a:xfrm>
          <a:prstGeom prst="rightArrow">
            <a:avLst>
              <a:gd name="adj1" fmla="val 60039"/>
              <a:gd name="adj2" fmla="val 33686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4921" y="5872357"/>
            <a:ext cx="7429552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4921" y="4961654"/>
            <a:ext cx="7429552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7797" y="4579383"/>
            <a:ext cx="785818" cy="12963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5114" y="518393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hiện tại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16491" y="5019627"/>
            <a:ext cx="785818" cy="860880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75944" y="52968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GTTK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5367" y="3880591"/>
            <a:ext cx="143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2:</a:t>
            </a:r>
            <a:endParaRPr lang="vi-VN" sz="1400" b="1" u="sng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8869" y="4167189"/>
            <a:ext cx="1210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rút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6211" y="5915203"/>
            <a:ext cx="3939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STBH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mới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giảm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bằng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đúng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số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tiền</a:t>
            </a:r>
            <a:r>
              <a:rPr lang="en-US" sz="1400" b="1" dirty="0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D31145"/>
                </a:solidFill>
                <a:latin typeface="Arial" pitchFamily="34" charset="0"/>
                <a:ea typeface="+mj-ea"/>
                <a:cs typeface="Arial" pitchFamily="34" charset="0"/>
              </a:rPr>
              <a:t>rút</a:t>
            </a:r>
            <a:endParaRPr lang="vi-VN" sz="14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0145" y="5251459"/>
            <a:ext cx="785818" cy="629048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09598" y="539802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GTTK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50564" y="4822831"/>
            <a:ext cx="785818" cy="1052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4397" y="5183931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mới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4407785" y="5108583"/>
            <a:ext cx="285752" cy="1588"/>
          </a:xfrm>
          <a:prstGeom prst="straightConnector1">
            <a:avLst/>
          </a:prstGeom>
          <a:ln w="19050">
            <a:solidFill>
              <a:srgbClr val="D3114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5308204" y="4679161"/>
            <a:ext cx="285752" cy="1588"/>
          </a:xfrm>
          <a:prstGeom prst="straightConnector1">
            <a:avLst/>
          </a:prstGeom>
          <a:ln w="19050">
            <a:solidFill>
              <a:srgbClr val="D3114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53121" y="2715698"/>
            <a:ext cx="785818" cy="8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93919" y="2863884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mới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79169" y="2854955"/>
            <a:ext cx="785818" cy="7007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19967" y="2942289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b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mới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6" grpId="0"/>
      <p:bldP spid="27" grpId="0"/>
      <p:bldP spid="28" grpId="0" animBg="1"/>
      <p:bldP spid="30" grpId="0"/>
      <p:bldP spid="31" grpId="0"/>
      <p:bldP spid="32" grpId="0"/>
      <p:bldP spid="34" grpId="0" animBg="1"/>
      <p:bldP spid="37" grpId="0" animBg="1"/>
      <p:bldP spid="39" grpId="0" animBg="1"/>
      <p:bldP spid="41" grpId="0"/>
      <p:bldP spid="42" grpId="0"/>
      <p:bldP spid="43" grpId="0"/>
      <p:bldP spid="44" grpId="0" animBg="1"/>
      <p:bldP spid="46" grpId="0" animBg="1"/>
      <p:bldP spid="50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35318" y="1840693"/>
            <a:ext cx="2626893" cy="2000809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4429132"/>
            <a:ext cx="1828800" cy="189546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Đầu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tư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thêm</a:t>
            </a:r>
            <a:r>
              <a:rPr lang="en-US" sz="2000" b="1" cap="all" dirty="0">
                <a:solidFill>
                  <a:srgbClr val="D31145"/>
                </a:solidFill>
              </a:rPr>
              <a:t> &amp; </a:t>
            </a:r>
            <a:r>
              <a:rPr lang="en-US" sz="2000" b="1" cap="all" dirty="0" err="1">
                <a:solidFill>
                  <a:srgbClr val="D31145"/>
                </a:solidFill>
              </a:rPr>
              <a:t>thêm</a:t>
            </a:r>
            <a:r>
              <a:rPr lang="en-US" sz="2000" b="1" cap="all" dirty="0">
                <a:solidFill>
                  <a:srgbClr val="D31145"/>
                </a:solidFill>
              </a:rPr>
              <a:t> SPBS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3632" y="2088489"/>
            <a:ext cx="533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prstClr val="black">
                    <a:lumMod val="65000"/>
                    <a:lumOff val="35000"/>
                  </a:prstClr>
                </a:solidFill>
              </a:rPr>
              <a:t>BMBH có thể đóng thêm phí tích lũy để gia tăng </a:t>
            </a:r>
            <a:br>
              <a:rPr lang="vi-VN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vi-VN" dirty="0">
                <a:solidFill>
                  <a:prstClr val="black">
                    <a:lumMod val="65000"/>
                    <a:lumOff val="35000"/>
                  </a:prstClr>
                </a:solidFill>
              </a:rPr>
              <a:t>Giá trị tài khoản tích lũy nhằm hưởng lãi đầu tư </a:t>
            </a:r>
            <a:br>
              <a:rPr lang="vi-VN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vi-VN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(Tối đa 5 lần Phí BH cơ bản hằng năm)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0034" y="1261762"/>
            <a:ext cx="771530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Đầu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tư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thêm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nhằm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giúp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gia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tăng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tài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khoản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tích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lũy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!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91720" y="3937038"/>
            <a:ext cx="771530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Thêm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SPBS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nhằm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giúp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gia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tăng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giá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trị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bảo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vệ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tài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chính</a:t>
            </a:r>
            <a:r>
              <a:rPr lang="en-US" sz="2400" b="1" dirty="0">
                <a:solidFill>
                  <a:sysClr val="window" lastClr="FFFFFF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!</a:t>
            </a:r>
          </a:p>
        </p:txBody>
      </p:sp>
      <p:pic>
        <p:nvPicPr>
          <p:cNvPr id="17" name="Picture 2" descr="http://www.techpageone.com/wp-content/uploads/2013/04/TPO_1011_300x300-2.jpg"/>
          <p:cNvPicPr>
            <a:picLocks noChangeAspect="1" noChangeArrowheads="1"/>
          </p:cNvPicPr>
          <p:nvPr/>
        </p:nvPicPr>
        <p:blipFill>
          <a:blip r:embed="rId2" cstate="print"/>
          <a:srcRect b="-1"/>
          <a:stretch>
            <a:fillRect/>
          </a:stretch>
        </p:blipFill>
        <p:spPr bwMode="auto">
          <a:xfrm>
            <a:off x="887704" y="4429132"/>
            <a:ext cx="1703096" cy="170310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802320" y="4664346"/>
            <a:ext cx="5181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Font typeface="Wingdings" pitchFamily="2" charset="2"/>
              <a:buChar char="ü"/>
            </a:pPr>
            <a:r>
              <a:rPr lang="vi-VN" dirty="0">
                <a:solidFill>
                  <a:prstClr val="black"/>
                </a:solidFill>
              </a:rPr>
              <a:t>Tham gia SPBS</a:t>
            </a:r>
            <a:r>
              <a:rPr lang="x-none">
                <a:solidFill>
                  <a:prstClr val="black"/>
                </a:solidFill>
              </a:rPr>
              <a:t> </a:t>
            </a:r>
            <a:r>
              <a:rPr lang="vi-VN" dirty="0">
                <a:solidFill>
                  <a:prstClr val="black"/>
                </a:solidFill>
              </a:rPr>
              <a:t>vào các ngày kỷ niệm HĐ</a:t>
            </a: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ü"/>
            </a:pPr>
            <a:r>
              <a:rPr lang="vi-VN" dirty="0">
                <a:solidFill>
                  <a:prstClr val="black"/>
                </a:solidFill>
              </a:rPr>
              <a:t>BMBH </a:t>
            </a:r>
            <a:r>
              <a:rPr lang="x-none">
                <a:solidFill>
                  <a:prstClr val="black"/>
                </a:solidFill>
              </a:rPr>
              <a:t>và </a:t>
            </a:r>
            <a:r>
              <a:rPr lang="vi-VN" dirty="0">
                <a:solidFill>
                  <a:prstClr val="black"/>
                </a:solidFill>
              </a:rPr>
              <a:t>NĐBH</a:t>
            </a:r>
            <a:r>
              <a:rPr lang="x-none">
                <a:solidFill>
                  <a:prstClr val="black"/>
                </a:solidFill>
              </a:rPr>
              <a:t> đủ điều kiện tham gia </a:t>
            </a:r>
            <a:r>
              <a:rPr lang="vi-VN" dirty="0">
                <a:solidFill>
                  <a:prstClr val="black"/>
                </a:solidFill>
              </a:rPr>
              <a:t>SPBS</a:t>
            </a:r>
            <a:r>
              <a:rPr lang="x-none">
                <a:solidFill>
                  <a:prstClr val="black"/>
                </a:solidFill>
              </a:rPr>
              <a:t>; và</a:t>
            </a:r>
            <a:endParaRPr lang="vi-VN" dirty="0">
              <a:solidFill>
                <a:prstClr val="black"/>
              </a:solidFill>
            </a:endParaRP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BMBH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BH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SPBS 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đó</a:t>
            </a:r>
            <a:endParaRPr lang="vi-VN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66096" y="1890535"/>
            <a:ext cx="2644255" cy="199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6461" y="28101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prstClr val="white"/>
                </a:solidFill>
              </a:rPr>
              <a:t>$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19" y="1904694"/>
            <a:ext cx="2285318" cy="193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65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G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10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334000"/>
            <a:ext cx="9144000" cy="8382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232" y="5461916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HÃY LÀ NHẠC TRƯỞNG CỦA CUỘC ĐỜI MÌNH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5" y="610224"/>
            <a:ext cx="1099433" cy="8282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14290"/>
            <a:ext cx="7686700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vi-VN" sz="2000" b="1" cap="all" dirty="0">
                <a:solidFill>
                  <a:srgbClr val="D31145"/>
                </a:solidFill>
              </a:rPr>
              <a:t>Những ưu thế nổi bật của an phúc trọn đời ưu việt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05770" y="1217985"/>
            <a:ext cx="1516796" cy="1516796"/>
            <a:chOff x="2911529" y="840"/>
            <a:chExt cx="1516796" cy="1516796"/>
          </a:xfrm>
        </p:grpSpPr>
        <p:sp>
          <p:nvSpPr>
            <p:cNvPr id="14" name="Oval 13"/>
            <p:cNvSpPr/>
            <p:nvPr/>
          </p:nvSpPr>
          <p:spPr>
            <a:xfrm>
              <a:off x="2911529" y="840"/>
              <a:ext cx="1516796" cy="1516796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3133659" y="222970"/>
              <a:ext cx="1072536" cy="1072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Tham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gia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linh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hoạt</a:t>
              </a:r>
              <a:endParaRPr lang="en-US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30536" y="3712080"/>
            <a:ext cx="1516796" cy="1516796"/>
            <a:chOff x="3412503" y="1870501"/>
            <a:chExt cx="1516796" cy="1516796"/>
          </a:xfrm>
        </p:grpSpPr>
        <p:sp>
          <p:nvSpPr>
            <p:cNvPr id="17" name="Oval 16"/>
            <p:cNvSpPr/>
            <p:nvPr/>
          </p:nvSpPr>
          <p:spPr>
            <a:xfrm>
              <a:off x="3412503" y="1870501"/>
              <a:ext cx="1516796" cy="1516796"/>
            </a:xfrm>
            <a:prstGeom prst="ellipse">
              <a:avLst/>
            </a:prstGeom>
            <a:solidFill>
              <a:srgbClr val="D31145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3634633" y="2092631"/>
              <a:ext cx="1072536" cy="1072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Bảo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vệ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tối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ưu</a:t>
              </a:r>
              <a:endParaRPr lang="en-US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7514" y="1097815"/>
            <a:ext cx="1516796" cy="1516796"/>
            <a:chOff x="2911529" y="3740162"/>
            <a:chExt cx="1516796" cy="1516796"/>
          </a:xfrm>
        </p:grpSpPr>
        <p:sp>
          <p:nvSpPr>
            <p:cNvPr id="20" name="Oval 19"/>
            <p:cNvSpPr/>
            <p:nvPr/>
          </p:nvSpPr>
          <p:spPr>
            <a:xfrm>
              <a:off x="2911529" y="3740162"/>
              <a:ext cx="1516796" cy="1516796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133659" y="3962292"/>
              <a:ext cx="1072536" cy="1072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Tiết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kiệm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hiệu</a:t>
              </a: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quả</a:t>
              </a:r>
              <a:endParaRPr lang="en-US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945944" y="1438431"/>
            <a:ext cx="2275195" cy="950049"/>
          </a:xfrm>
          <a:prstGeom prst="rect">
            <a:avLst/>
          </a:prstGeom>
          <a:noFill/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/>
          <p:cNvSpPr/>
          <p:nvPr/>
        </p:nvSpPr>
        <p:spPr>
          <a:xfrm>
            <a:off x="6874122" y="1464129"/>
            <a:ext cx="2275195" cy="950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Tùy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hiểm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STBH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9BBB59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hiểm</a:t>
            </a:r>
            <a:endParaRPr lang="en-US" sz="1400" dirty="0">
              <a:solidFill>
                <a:srgbClr val="9BBB59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0570" y="4006445"/>
            <a:ext cx="2966397" cy="10213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/>
          <p:cNvSpPr/>
          <p:nvPr/>
        </p:nvSpPr>
        <p:spPr>
          <a:xfrm>
            <a:off x="5511109" y="4201045"/>
            <a:ext cx="3625254" cy="11370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vệ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ưu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vi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hiểm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rộng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Đảm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STBH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hôn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con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10% STBH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hút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thuốc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34403" y="2670602"/>
            <a:ext cx="2275195" cy="151679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ectangle 29"/>
          <p:cNvSpPr/>
          <p:nvPr/>
        </p:nvSpPr>
        <p:spPr>
          <a:xfrm>
            <a:off x="1680570" y="1283122"/>
            <a:ext cx="1692320" cy="15167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lãi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, cam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lãi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suất</a:t>
            </a: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Thưởng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trì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itchFamily="34" charset="0"/>
                <a:cs typeface="Arial" pitchFamily="34" charset="0"/>
              </a:rPr>
              <a:t>đồng</a:t>
            </a:r>
            <a:endParaRPr 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837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 b="12555"/>
          <a:stretch/>
        </p:blipFill>
        <p:spPr>
          <a:xfrm>
            <a:off x="0" y="1066800"/>
            <a:ext cx="9144000" cy="50724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511084"/>
            <a:ext cx="9144000" cy="66111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4068" y="5554444"/>
            <a:ext cx="7381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prstClr val="white"/>
                </a:solidFill>
                <a:cs typeface="Arial" pitchFamily="34" charset="0"/>
              </a:rPr>
              <a:t>MỘT SỐ THÔNG TIN CẦN BiẾT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5" y="610224"/>
            <a:ext cx="1099433" cy="8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4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0"/>
            <a:ext cx="9150081" cy="316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Điều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kiện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tham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gia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7096174"/>
              </p:ext>
            </p:extLst>
          </p:nvPr>
        </p:nvGraphicFramePr>
        <p:xfrm>
          <a:off x="2344496" y="2438400"/>
          <a:ext cx="6342304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29858" y="2743200"/>
            <a:ext cx="2025709" cy="3352801"/>
            <a:chOff x="5920463" y="2133600"/>
            <a:chExt cx="1848250" cy="3185061"/>
          </a:xfrm>
          <a:effectLst/>
        </p:grpSpPr>
        <p:sp>
          <p:nvSpPr>
            <p:cNvPr id="52" name="object 49"/>
            <p:cNvSpPr/>
            <p:nvPr/>
          </p:nvSpPr>
          <p:spPr>
            <a:xfrm>
              <a:off x="5920463" y="2133600"/>
              <a:ext cx="1848250" cy="1851174"/>
            </a:xfrm>
            <a:custGeom>
              <a:avLst/>
              <a:gdLst/>
              <a:ahLst/>
              <a:cxnLst/>
              <a:rect l="l" t="t" r="r" b="b"/>
              <a:pathLst>
                <a:path w="963168" h="964692">
                  <a:moveTo>
                    <a:pt x="0" y="483108"/>
                  </a:moveTo>
                  <a:lnTo>
                    <a:pt x="1591" y="522703"/>
                  </a:lnTo>
                  <a:lnTo>
                    <a:pt x="6283" y="561400"/>
                  </a:lnTo>
                  <a:lnTo>
                    <a:pt x="13954" y="599075"/>
                  </a:lnTo>
                  <a:lnTo>
                    <a:pt x="24481" y="635605"/>
                  </a:lnTo>
                  <a:lnTo>
                    <a:pt x="37742" y="670869"/>
                  </a:lnTo>
                  <a:lnTo>
                    <a:pt x="53615" y="704744"/>
                  </a:lnTo>
                  <a:lnTo>
                    <a:pt x="71978" y="737109"/>
                  </a:lnTo>
                  <a:lnTo>
                    <a:pt x="92707" y="767839"/>
                  </a:lnTo>
                  <a:lnTo>
                    <a:pt x="115682" y="796815"/>
                  </a:lnTo>
                  <a:lnTo>
                    <a:pt x="140779" y="823912"/>
                  </a:lnTo>
                  <a:lnTo>
                    <a:pt x="167876" y="849009"/>
                  </a:lnTo>
                  <a:lnTo>
                    <a:pt x="196852" y="871984"/>
                  </a:lnTo>
                  <a:lnTo>
                    <a:pt x="227582" y="892713"/>
                  </a:lnTo>
                  <a:lnTo>
                    <a:pt x="259947" y="911076"/>
                  </a:lnTo>
                  <a:lnTo>
                    <a:pt x="293822" y="926949"/>
                  </a:lnTo>
                  <a:lnTo>
                    <a:pt x="329086" y="940210"/>
                  </a:lnTo>
                  <a:lnTo>
                    <a:pt x="365616" y="950737"/>
                  </a:lnTo>
                  <a:lnTo>
                    <a:pt x="403291" y="958408"/>
                  </a:lnTo>
                  <a:lnTo>
                    <a:pt x="441988" y="963100"/>
                  </a:lnTo>
                  <a:lnTo>
                    <a:pt x="481583" y="964692"/>
                  </a:lnTo>
                  <a:lnTo>
                    <a:pt x="521179" y="963100"/>
                  </a:lnTo>
                  <a:lnTo>
                    <a:pt x="559876" y="958408"/>
                  </a:lnTo>
                  <a:lnTo>
                    <a:pt x="597551" y="950737"/>
                  </a:lnTo>
                  <a:lnTo>
                    <a:pt x="634081" y="940210"/>
                  </a:lnTo>
                  <a:lnTo>
                    <a:pt x="669345" y="926949"/>
                  </a:lnTo>
                  <a:lnTo>
                    <a:pt x="703220" y="911076"/>
                  </a:lnTo>
                  <a:lnTo>
                    <a:pt x="735585" y="892713"/>
                  </a:lnTo>
                  <a:lnTo>
                    <a:pt x="766315" y="871984"/>
                  </a:lnTo>
                  <a:lnTo>
                    <a:pt x="795291" y="849009"/>
                  </a:lnTo>
                  <a:lnTo>
                    <a:pt x="822388" y="823912"/>
                  </a:lnTo>
                  <a:lnTo>
                    <a:pt x="847485" y="796815"/>
                  </a:lnTo>
                  <a:lnTo>
                    <a:pt x="870460" y="767839"/>
                  </a:lnTo>
                  <a:lnTo>
                    <a:pt x="891189" y="737109"/>
                  </a:lnTo>
                  <a:lnTo>
                    <a:pt x="909552" y="704744"/>
                  </a:lnTo>
                  <a:lnTo>
                    <a:pt x="925425" y="670869"/>
                  </a:lnTo>
                  <a:lnTo>
                    <a:pt x="938686" y="635605"/>
                  </a:lnTo>
                  <a:lnTo>
                    <a:pt x="949213" y="599075"/>
                  </a:lnTo>
                  <a:lnTo>
                    <a:pt x="956884" y="561400"/>
                  </a:lnTo>
                  <a:lnTo>
                    <a:pt x="961576" y="522703"/>
                  </a:lnTo>
                  <a:lnTo>
                    <a:pt x="963168" y="483108"/>
                  </a:lnTo>
                  <a:lnTo>
                    <a:pt x="961576" y="443500"/>
                  </a:lnTo>
                  <a:lnTo>
                    <a:pt x="956884" y="404772"/>
                  </a:lnTo>
                  <a:lnTo>
                    <a:pt x="949213" y="367048"/>
                  </a:lnTo>
                  <a:lnTo>
                    <a:pt x="938686" y="330451"/>
                  </a:lnTo>
                  <a:lnTo>
                    <a:pt x="925425" y="295108"/>
                  </a:lnTo>
                  <a:lnTo>
                    <a:pt x="909552" y="261141"/>
                  </a:lnTo>
                  <a:lnTo>
                    <a:pt x="891189" y="228677"/>
                  </a:lnTo>
                  <a:lnTo>
                    <a:pt x="870460" y="197839"/>
                  </a:lnTo>
                  <a:lnTo>
                    <a:pt x="847485" y="168752"/>
                  </a:lnTo>
                  <a:lnTo>
                    <a:pt x="822388" y="141541"/>
                  </a:lnTo>
                  <a:lnTo>
                    <a:pt x="795291" y="116330"/>
                  </a:lnTo>
                  <a:lnTo>
                    <a:pt x="766315" y="93244"/>
                  </a:lnTo>
                  <a:lnTo>
                    <a:pt x="735585" y="72407"/>
                  </a:lnTo>
                  <a:lnTo>
                    <a:pt x="703220" y="53945"/>
                  </a:lnTo>
                  <a:lnTo>
                    <a:pt x="669345" y="37980"/>
                  </a:lnTo>
                  <a:lnTo>
                    <a:pt x="634081" y="24640"/>
                  </a:lnTo>
                  <a:lnTo>
                    <a:pt x="597551" y="14046"/>
                  </a:lnTo>
                  <a:lnTo>
                    <a:pt x="559876" y="6326"/>
                  </a:lnTo>
                  <a:lnTo>
                    <a:pt x="521179" y="1602"/>
                  </a:lnTo>
                  <a:lnTo>
                    <a:pt x="481583" y="0"/>
                  </a:lnTo>
                  <a:lnTo>
                    <a:pt x="441988" y="1602"/>
                  </a:lnTo>
                  <a:lnTo>
                    <a:pt x="403291" y="6326"/>
                  </a:lnTo>
                  <a:lnTo>
                    <a:pt x="365616" y="14046"/>
                  </a:lnTo>
                  <a:lnTo>
                    <a:pt x="329086" y="24640"/>
                  </a:lnTo>
                  <a:lnTo>
                    <a:pt x="293822" y="37980"/>
                  </a:lnTo>
                  <a:lnTo>
                    <a:pt x="259947" y="53945"/>
                  </a:lnTo>
                  <a:lnTo>
                    <a:pt x="227582" y="72407"/>
                  </a:lnTo>
                  <a:lnTo>
                    <a:pt x="196852" y="93244"/>
                  </a:lnTo>
                  <a:lnTo>
                    <a:pt x="167876" y="116330"/>
                  </a:lnTo>
                  <a:lnTo>
                    <a:pt x="140779" y="141541"/>
                  </a:lnTo>
                  <a:lnTo>
                    <a:pt x="115682" y="168752"/>
                  </a:lnTo>
                  <a:lnTo>
                    <a:pt x="92707" y="197839"/>
                  </a:lnTo>
                  <a:lnTo>
                    <a:pt x="71978" y="228677"/>
                  </a:lnTo>
                  <a:lnTo>
                    <a:pt x="53615" y="261141"/>
                  </a:lnTo>
                  <a:lnTo>
                    <a:pt x="37742" y="295108"/>
                  </a:lnTo>
                  <a:lnTo>
                    <a:pt x="24481" y="330451"/>
                  </a:lnTo>
                  <a:lnTo>
                    <a:pt x="13954" y="367048"/>
                  </a:lnTo>
                  <a:lnTo>
                    <a:pt x="6283" y="404772"/>
                  </a:lnTo>
                  <a:lnTo>
                    <a:pt x="1591" y="443500"/>
                  </a:lnTo>
                  <a:lnTo>
                    <a:pt x="0" y="483108"/>
                  </a:lnTo>
                  <a:close/>
                </a:path>
              </a:pathLst>
            </a:custGeom>
            <a:solidFill>
              <a:srgbClr val="EEEBE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3" name="object 51"/>
            <p:cNvSpPr/>
            <p:nvPr/>
          </p:nvSpPr>
          <p:spPr>
            <a:xfrm>
              <a:off x="6400800" y="3660924"/>
              <a:ext cx="800446" cy="1657737"/>
            </a:xfrm>
            <a:custGeom>
              <a:avLst/>
              <a:gdLst/>
              <a:ahLst/>
              <a:cxnLst/>
              <a:rect l="l" t="t" r="r" b="b"/>
              <a:pathLst>
                <a:path w="417132" h="863887">
                  <a:moveTo>
                    <a:pt x="410204" y="10668"/>
                  </a:moveTo>
                  <a:lnTo>
                    <a:pt x="398012" y="0"/>
                  </a:lnTo>
                  <a:lnTo>
                    <a:pt x="393646" y="154238"/>
                  </a:lnTo>
                  <a:lnTo>
                    <a:pt x="405468" y="150119"/>
                  </a:lnTo>
                  <a:lnTo>
                    <a:pt x="417132" y="145684"/>
                  </a:lnTo>
                  <a:lnTo>
                    <a:pt x="412477" y="7934"/>
                  </a:lnTo>
                  <a:lnTo>
                    <a:pt x="410204" y="10668"/>
                  </a:lnTo>
                  <a:close/>
                </a:path>
                <a:path w="417132" h="863887">
                  <a:moveTo>
                    <a:pt x="424060" y="-199002"/>
                  </a:moveTo>
                  <a:lnTo>
                    <a:pt x="423920" y="-225551"/>
                  </a:lnTo>
                  <a:lnTo>
                    <a:pt x="439480" y="-204435"/>
                  </a:lnTo>
                  <a:lnTo>
                    <a:pt x="444715" y="-197330"/>
                  </a:lnTo>
                  <a:lnTo>
                    <a:pt x="445256" y="-196595"/>
                  </a:lnTo>
                  <a:lnTo>
                    <a:pt x="443174" y="-189086"/>
                  </a:lnTo>
                  <a:lnTo>
                    <a:pt x="439658" y="-173385"/>
                  </a:lnTo>
                  <a:lnTo>
                    <a:pt x="438806" y="-159733"/>
                  </a:lnTo>
                  <a:lnTo>
                    <a:pt x="439160" y="-158495"/>
                  </a:lnTo>
                  <a:lnTo>
                    <a:pt x="438732" y="-148985"/>
                  </a:lnTo>
                  <a:lnTo>
                    <a:pt x="436496" y="-134587"/>
                  </a:lnTo>
                  <a:lnTo>
                    <a:pt x="433936" y="-119055"/>
                  </a:lnTo>
                  <a:lnTo>
                    <a:pt x="432533" y="-106137"/>
                  </a:lnTo>
                  <a:lnTo>
                    <a:pt x="433064" y="-100584"/>
                  </a:lnTo>
                  <a:lnTo>
                    <a:pt x="435099" y="-88538"/>
                  </a:lnTo>
                  <a:lnTo>
                    <a:pt x="433074" y="-75127"/>
                  </a:lnTo>
                  <a:lnTo>
                    <a:pt x="433064" y="-67055"/>
                  </a:lnTo>
                  <a:lnTo>
                    <a:pt x="435465" y="-58462"/>
                  </a:lnTo>
                  <a:lnTo>
                    <a:pt x="434297" y="-43297"/>
                  </a:lnTo>
                  <a:lnTo>
                    <a:pt x="432886" y="-29539"/>
                  </a:lnTo>
                  <a:lnTo>
                    <a:pt x="433064" y="-25907"/>
                  </a:lnTo>
                  <a:lnTo>
                    <a:pt x="430222" y="-16614"/>
                  </a:lnTo>
                  <a:lnTo>
                    <a:pt x="421146" y="-3120"/>
                  </a:lnTo>
                  <a:lnTo>
                    <a:pt x="412477" y="7934"/>
                  </a:lnTo>
                  <a:lnTo>
                    <a:pt x="417132" y="145684"/>
                  </a:lnTo>
                  <a:lnTo>
                    <a:pt x="428635" y="140935"/>
                  </a:lnTo>
                  <a:lnTo>
                    <a:pt x="439972" y="135876"/>
                  </a:lnTo>
                  <a:lnTo>
                    <a:pt x="443732" y="134112"/>
                  </a:lnTo>
                  <a:lnTo>
                    <a:pt x="443732" y="120396"/>
                  </a:lnTo>
                  <a:lnTo>
                    <a:pt x="440684" y="105156"/>
                  </a:lnTo>
                  <a:lnTo>
                    <a:pt x="445256" y="100584"/>
                  </a:lnTo>
                  <a:lnTo>
                    <a:pt x="445256" y="83820"/>
                  </a:lnTo>
                  <a:lnTo>
                    <a:pt x="454400" y="82296"/>
                  </a:lnTo>
                  <a:lnTo>
                    <a:pt x="454400" y="67056"/>
                  </a:lnTo>
                  <a:lnTo>
                    <a:pt x="457448" y="60960"/>
                  </a:lnTo>
                  <a:lnTo>
                    <a:pt x="457448" y="57912"/>
                  </a:lnTo>
                  <a:lnTo>
                    <a:pt x="455924" y="53339"/>
                  </a:lnTo>
                  <a:lnTo>
                    <a:pt x="462020" y="53339"/>
                  </a:lnTo>
                  <a:lnTo>
                    <a:pt x="465068" y="51815"/>
                  </a:lnTo>
                  <a:lnTo>
                    <a:pt x="469640" y="50292"/>
                  </a:lnTo>
                  <a:lnTo>
                    <a:pt x="471164" y="47244"/>
                  </a:lnTo>
                  <a:lnTo>
                    <a:pt x="471164" y="39624"/>
                  </a:lnTo>
                  <a:lnTo>
                    <a:pt x="475631" y="27545"/>
                  </a:lnTo>
                  <a:lnTo>
                    <a:pt x="483425" y="12823"/>
                  </a:lnTo>
                  <a:lnTo>
                    <a:pt x="486404" y="7620"/>
                  </a:lnTo>
                  <a:lnTo>
                    <a:pt x="486404" y="-4572"/>
                  </a:lnTo>
                  <a:lnTo>
                    <a:pt x="488162" y="-8413"/>
                  </a:lnTo>
                  <a:lnTo>
                    <a:pt x="492801" y="-17633"/>
                  </a:lnTo>
                  <a:lnTo>
                    <a:pt x="499373" y="-30587"/>
                  </a:lnTo>
                  <a:lnTo>
                    <a:pt x="506929" y="-45629"/>
                  </a:lnTo>
                  <a:lnTo>
                    <a:pt x="514520" y="-61115"/>
                  </a:lnTo>
                  <a:lnTo>
                    <a:pt x="521196" y="-75398"/>
                  </a:lnTo>
                  <a:lnTo>
                    <a:pt x="526009" y="-86835"/>
                  </a:lnTo>
                  <a:lnTo>
                    <a:pt x="527552" y="-91439"/>
                  </a:lnTo>
                  <a:lnTo>
                    <a:pt x="531445" y="-101420"/>
                  </a:lnTo>
                  <a:lnTo>
                    <a:pt x="533965" y="-105792"/>
                  </a:lnTo>
                  <a:lnTo>
                    <a:pt x="534844" y="-109962"/>
                  </a:lnTo>
                  <a:lnTo>
                    <a:pt x="533810" y="-119336"/>
                  </a:lnTo>
                  <a:lnTo>
                    <a:pt x="533648" y="-120395"/>
                  </a:lnTo>
                  <a:lnTo>
                    <a:pt x="530386" y="-138121"/>
                  </a:lnTo>
                  <a:lnTo>
                    <a:pt x="529450" y="-146794"/>
                  </a:lnTo>
                  <a:lnTo>
                    <a:pt x="530600" y="-150875"/>
                  </a:lnTo>
                  <a:lnTo>
                    <a:pt x="535605" y="-161935"/>
                  </a:lnTo>
                  <a:lnTo>
                    <a:pt x="539490" y="-174114"/>
                  </a:lnTo>
                  <a:lnTo>
                    <a:pt x="539744" y="-178307"/>
                  </a:lnTo>
                  <a:lnTo>
                    <a:pt x="540821" y="-184746"/>
                  </a:lnTo>
                  <a:lnTo>
                    <a:pt x="542075" y="-188616"/>
                  </a:lnTo>
                  <a:lnTo>
                    <a:pt x="540537" y="-195523"/>
                  </a:lnTo>
                  <a:lnTo>
                    <a:pt x="535172" y="-207263"/>
                  </a:lnTo>
                  <a:lnTo>
                    <a:pt x="529434" y="-220260"/>
                  </a:lnTo>
                  <a:lnTo>
                    <a:pt x="526120" y="-228861"/>
                  </a:lnTo>
                  <a:lnTo>
                    <a:pt x="524386" y="-237076"/>
                  </a:lnTo>
                  <a:lnTo>
                    <a:pt x="523388" y="-248914"/>
                  </a:lnTo>
                  <a:lnTo>
                    <a:pt x="522980" y="-256031"/>
                  </a:lnTo>
                  <a:lnTo>
                    <a:pt x="521108" y="-262848"/>
                  </a:lnTo>
                  <a:lnTo>
                    <a:pt x="517293" y="-278039"/>
                  </a:lnTo>
                  <a:lnTo>
                    <a:pt x="514241" y="-293718"/>
                  </a:lnTo>
                  <a:lnTo>
                    <a:pt x="513836" y="-298703"/>
                  </a:lnTo>
                  <a:lnTo>
                    <a:pt x="512792" y="-303485"/>
                  </a:lnTo>
                  <a:lnTo>
                    <a:pt x="510514" y="-311564"/>
                  </a:lnTo>
                  <a:lnTo>
                    <a:pt x="507181" y="-322349"/>
                  </a:lnTo>
                  <a:lnTo>
                    <a:pt x="502973" y="-335249"/>
                  </a:lnTo>
                  <a:lnTo>
                    <a:pt x="498070" y="-349674"/>
                  </a:lnTo>
                  <a:lnTo>
                    <a:pt x="492652" y="-365030"/>
                  </a:lnTo>
                  <a:lnTo>
                    <a:pt x="486898" y="-380729"/>
                  </a:lnTo>
                  <a:lnTo>
                    <a:pt x="480988" y="-396178"/>
                  </a:lnTo>
                  <a:lnTo>
                    <a:pt x="475101" y="-410786"/>
                  </a:lnTo>
                  <a:lnTo>
                    <a:pt x="469418" y="-423962"/>
                  </a:lnTo>
                  <a:lnTo>
                    <a:pt x="464118" y="-435116"/>
                  </a:lnTo>
                  <a:lnTo>
                    <a:pt x="459381" y="-443655"/>
                  </a:lnTo>
                  <a:lnTo>
                    <a:pt x="450080" y="-452928"/>
                  </a:lnTo>
                  <a:lnTo>
                    <a:pt x="438844" y="-459119"/>
                  </a:lnTo>
                  <a:lnTo>
                    <a:pt x="424814" y="-464991"/>
                  </a:lnTo>
                  <a:lnTo>
                    <a:pt x="409062" y="-470430"/>
                  </a:lnTo>
                  <a:lnTo>
                    <a:pt x="392661" y="-475325"/>
                  </a:lnTo>
                  <a:lnTo>
                    <a:pt x="376685" y="-479562"/>
                  </a:lnTo>
                  <a:lnTo>
                    <a:pt x="362204" y="-483029"/>
                  </a:lnTo>
                  <a:lnTo>
                    <a:pt x="350293" y="-485611"/>
                  </a:lnTo>
                  <a:lnTo>
                    <a:pt x="342025" y="-487197"/>
                  </a:lnTo>
                  <a:lnTo>
                    <a:pt x="332701" y="-488434"/>
                  </a:lnTo>
                  <a:lnTo>
                    <a:pt x="321144" y="-491493"/>
                  </a:lnTo>
                  <a:lnTo>
                    <a:pt x="307483" y="-498050"/>
                  </a:lnTo>
                  <a:lnTo>
                    <a:pt x="295299" y="-509298"/>
                  </a:lnTo>
                  <a:lnTo>
                    <a:pt x="288284" y="-525779"/>
                  </a:lnTo>
                  <a:lnTo>
                    <a:pt x="291037" y="-532555"/>
                  </a:lnTo>
                  <a:lnTo>
                    <a:pt x="296198" y="-548233"/>
                  </a:lnTo>
                  <a:lnTo>
                    <a:pt x="297428" y="-553212"/>
                  </a:lnTo>
                  <a:lnTo>
                    <a:pt x="298952" y="-568451"/>
                  </a:lnTo>
                  <a:lnTo>
                    <a:pt x="297428" y="-571500"/>
                  </a:lnTo>
                  <a:lnTo>
                    <a:pt x="306572" y="-568451"/>
                  </a:lnTo>
                  <a:lnTo>
                    <a:pt x="308096" y="-582167"/>
                  </a:lnTo>
                  <a:lnTo>
                    <a:pt x="307969" y="-594187"/>
                  </a:lnTo>
                  <a:lnTo>
                    <a:pt x="307078" y="-608197"/>
                  </a:lnTo>
                  <a:lnTo>
                    <a:pt x="304660" y="-621333"/>
                  </a:lnTo>
                  <a:lnTo>
                    <a:pt x="302000" y="-627888"/>
                  </a:lnTo>
                  <a:lnTo>
                    <a:pt x="300476" y="-630936"/>
                  </a:lnTo>
                  <a:lnTo>
                    <a:pt x="297428" y="-627888"/>
                  </a:lnTo>
                  <a:lnTo>
                    <a:pt x="296556" y="-628441"/>
                  </a:lnTo>
                  <a:lnTo>
                    <a:pt x="296085" y="-634443"/>
                  </a:lnTo>
                  <a:lnTo>
                    <a:pt x="295274" y="-644495"/>
                  </a:lnTo>
                  <a:lnTo>
                    <a:pt x="293381" y="-657197"/>
                  </a:lnTo>
                  <a:lnTo>
                    <a:pt x="289667" y="-671150"/>
                  </a:lnTo>
                  <a:lnTo>
                    <a:pt x="283390" y="-684955"/>
                  </a:lnTo>
                  <a:lnTo>
                    <a:pt x="274568" y="-696467"/>
                  </a:lnTo>
                  <a:lnTo>
                    <a:pt x="268398" y="-699819"/>
                  </a:lnTo>
                  <a:lnTo>
                    <a:pt x="261309" y="-702948"/>
                  </a:lnTo>
                  <a:lnTo>
                    <a:pt x="252103" y="-706100"/>
                  </a:lnTo>
                  <a:lnTo>
                    <a:pt x="241197" y="-708570"/>
                  </a:lnTo>
                  <a:lnTo>
                    <a:pt x="229004" y="-709648"/>
                  </a:lnTo>
                  <a:lnTo>
                    <a:pt x="215942" y="-708628"/>
                  </a:lnTo>
                  <a:lnTo>
                    <a:pt x="202424" y="-704801"/>
                  </a:lnTo>
                  <a:lnTo>
                    <a:pt x="188866" y="-697459"/>
                  </a:lnTo>
                  <a:lnTo>
                    <a:pt x="177032" y="-687324"/>
                  </a:lnTo>
                  <a:lnTo>
                    <a:pt x="175780" y="-686378"/>
                  </a:lnTo>
                  <a:lnTo>
                    <a:pt x="172572" y="-682542"/>
                  </a:lnTo>
                  <a:lnTo>
                    <a:pt x="168233" y="-674312"/>
                  </a:lnTo>
                  <a:lnTo>
                    <a:pt x="163585" y="-660188"/>
                  </a:lnTo>
                  <a:lnTo>
                    <a:pt x="159453" y="-638666"/>
                  </a:lnTo>
                  <a:lnTo>
                    <a:pt x="157220" y="-617219"/>
                  </a:lnTo>
                  <a:lnTo>
                    <a:pt x="156033" y="-619358"/>
                  </a:lnTo>
                  <a:lnTo>
                    <a:pt x="153074" y="-620948"/>
                  </a:lnTo>
                  <a:lnTo>
                    <a:pt x="149249" y="-614749"/>
                  </a:lnTo>
                  <a:lnTo>
                    <a:pt x="146552" y="-601979"/>
                  </a:lnTo>
                  <a:lnTo>
                    <a:pt x="148076" y="-586739"/>
                  </a:lnTo>
                  <a:lnTo>
                    <a:pt x="151124" y="-582167"/>
                  </a:lnTo>
                  <a:lnTo>
                    <a:pt x="153152" y="-573460"/>
                  </a:lnTo>
                  <a:lnTo>
                    <a:pt x="157071" y="-565919"/>
                  </a:lnTo>
                  <a:lnTo>
                    <a:pt x="163316" y="-566927"/>
                  </a:lnTo>
                  <a:lnTo>
                    <a:pt x="167888" y="-568451"/>
                  </a:lnTo>
                  <a:lnTo>
                    <a:pt x="169412" y="-568451"/>
                  </a:lnTo>
                  <a:lnTo>
                    <a:pt x="170936" y="-565403"/>
                  </a:lnTo>
                  <a:lnTo>
                    <a:pt x="170936" y="-557784"/>
                  </a:lnTo>
                  <a:lnTo>
                    <a:pt x="173158" y="-545301"/>
                  </a:lnTo>
                  <a:lnTo>
                    <a:pt x="177184" y="-532199"/>
                  </a:lnTo>
                  <a:lnTo>
                    <a:pt x="183128" y="-522731"/>
                  </a:lnTo>
                  <a:lnTo>
                    <a:pt x="185697" y="-499616"/>
                  </a:lnTo>
                  <a:lnTo>
                    <a:pt x="186176" y="-495300"/>
                  </a:lnTo>
                  <a:lnTo>
                    <a:pt x="178556" y="-490727"/>
                  </a:lnTo>
                  <a:lnTo>
                    <a:pt x="178556" y="-480060"/>
                  </a:lnTo>
                  <a:lnTo>
                    <a:pt x="168050" y="-473238"/>
                  </a:lnTo>
                  <a:lnTo>
                    <a:pt x="156644" y="-465813"/>
                  </a:lnTo>
                  <a:lnTo>
                    <a:pt x="142671" y="-456692"/>
                  </a:lnTo>
                  <a:lnTo>
                    <a:pt x="127284" y="-446611"/>
                  </a:lnTo>
                  <a:lnTo>
                    <a:pt x="111633" y="-436303"/>
                  </a:lnTo>
                  <a:lnTo>
                    <a:pt x="96870" y="-426505"/>
                  </a:lnTo>
                  <a:lnTo>
                    <a:pt x="84146" y="-417950"/>
                  </a:lnTo>
                  <a:lnTo>
                    <a:pt x="74614" y="-411375"/>
                  </a:lnTo>
                  <a:lnTo>
                    <a:pt x="69424" y="-407514"/>
                  </a:lnTo>
                  <a:lnTo>
                    <a:pt x="68828" y="-406907"/>
                  </a:lnTo>
                  <a:lnTo>
                    <a:pt x="65934" y="-404938"/>
                  </a:lnTo>
                  <a:lnTo>
                    <a:pt x="58730" y="-398990"/>
                  </a:lnTo>
                  <a:lnTo>
                    <a:pt x="49439" y="-389000"/>
                  </a:lnTo>
                  <a:lnTo>
                    <a:pt x="40281" y="-374908"/>
                  </a:lnTo>
                  <a:lnTo>
                    <a:pt x="33476" y="-356651"/>
                  </a:lnTo>
                  <a:lnTo>
                    <a:pt x="32252" y="-350519"/>
                  </a:lnTo>
                  <a:lnTo>
                    <a:pt x="28720" y="-328350"/>
                  </a:lnTo>
                  <a:lnTo>
                    <a:pt x="26045" y="-311423"/>
                  </a:lnTo>
                  <a:lnTo>
                    <a:pt x="24229" y="-299829"/>
                  </a:lnTo>
                  <a:lnTo>
                    <a:pt x="23271" y="-293664"/>
                  </a:lnTo>
                  <a:lnTo>
                    <a:pt x="22384" y="-287319"/>
                  </a:lnTo>
                  <a:lnTo>
                    <a:pt x="20550" y="-274052"/>
                  </a:lnTo>
                  <a:lnTo>
                    <a:pt x="18117" y="-256698"/>
                  </a:lnTo>
                  <a:lnTo>
                    <a:pt x="15594" y="-239154"/>
                  </a:lnTo>
                  <a:lnTo>
                    <a:pt x="13493" y="-225313"/>
                  </a:lnTo>
                  <a:lnTo>
                    <a:pt x="12440" y="-219455"/>
                  </a:lnTo>
                  <a:lnTo>
                    <a:pt x="11308" y="-212094"/>
                  </a:lnTo>
                  <a:lnTo>
                    <a:pt x="9735" y="-198460"/>
                  </a:lnTo>
                  <a:lnTo>
                    <a:pt x="8097" y="-181779"/>
                  </a:lnTo>
                  <a:lnTo>
                    <a:pt x="6766" y="-165278"/>
                  </a:lnTo>
                  <a:lnTo>
                    <a:pt x="6117" y="-152181"/>
                  </a:lnTo>
                  <a:lnTo>
                    <a:pt x="6344" y="-146303"/>
                  </a:lnTo>
                  <a:lnTo>
                    <a:pt x="7469" y="-136232"/>
                  </a:lnTo>
                  <a:lnTo>
                    <a:pt x="10264" y="-125496"/>
                  </a:lnTo>
                  <a:lnTo>
                    <a:pt x="18420" y="-111411"/>
                  </a:lnTo>
                  <a:lnTo>
                    <a:pt x="18536" y="-111251"/>
                  </a:lnTo>
                  <a:lnTo>
                    <a:pt x="18008" y="-102321"/>
                  </a:lnTo>
                  <a:lnTo>
                    <a:pt x="17181" y="-85779"/>
                  </a:lnTo>
                  <a:lnTo>
                    <a:pt x="17012" y="-79248"/>
                  </a:lnTo>
                  <a:lnTo>
                    <a:pt x="14137" y="-74925"/>
                  </a:lnTo>
                  <a:lnTo>
                    <a:pt x="7928" y="-63946"/>
                  </a:lnTo>
                  <a:lnTo>
                    <a:pt x="2015" y="-49288"/>
                  </a:lnTo>
                  <a:lnTo>
                    <a:pt x="24" y="-33933"/>
                  </a:lnTo>
                  <a:lnTo>
                    <a:pt x="127" y="-29969"/>
                  </a:lnTo>
                  <a:lnTo>
                    <a:pt x="0" y="-24050"/>
                  </a:lnTo>
                  <a:lnTo>
                    <a:pt x="224" y="-14529"/>
                  </a:lnTo>
                  <a:lnTo>
                    <a:pt x="1155" y="-1685"/>
                  </a:lnTo>
                  <a:lnTo>
                    <a:pt x="3151" y="14201"/>
                  </a:lnTo>
                  <a:lnTo>
                    <a:pt x="6568" y="32850"/>
                  </a:lnTo>
                  <a:lnTo>
                    <a:pt x="11762" y="53982"/>
                  </a:lnTo>
                  <a:lnTo>
                    <a:pt x="12440" y="56387"/>
                  </a:lnTo>
                  <a:lnTo>
                    <a:pt x="18765" y="79157"/>
                  </a:lnTo>
                  <a:lnTo>
                    <a:pt x="20060" y="83820"/>
                  </a:lnTo>
                  <a:lnTo>
                    <a:pt x="21080" y="111358"/>
                  </a:lnTo>
                  <a:lnTo>
                    <a:pt x="21498" y="122653"/>
                  </a:lnTo>
                  <a:lnTo>
                    <a:pt x="21584" y="124968"/>
                  </a:lnTo>
                  <a:lnTo>
                    <a:pt x="32794" y="130765"/>
                  </a:lnTo>
                  <a:lnTo>
                    <a:pt x="44262" y="136246"/>
                  </a:lnTo>
                  <a:lnTo>
                    <a:pt x="55928" y="141411"/>
                  </a:lnTo>
                  <a:lnTo>
                    <a:pt x="67735" y="146258"/>
                  </a:lnTo>
                  <a:lnTo>
                    <a:pt x="79622" y="150789"/>
                  </a:lnTo>
                  <a:lnTo>
                    <a:pt x="84068" y="152400"/>
                  </a:lnTo>
                  <a:lnTo>
                    <a:pt x="84068" y="150875"/>
                  </a:lnTo>
                  <a:lnTo>
                    <a:pt x="76448" y="140208"/>
                  </a:lnTo>
                  <a:lnTo>
                    <a:pt x="78938" y="110324"/>
                  </a:lnTo>
                  <a:lnTo>
                    <a:pt x="80306" y="93917"/>
                  </a:lnTo>
                  <a:lnTo>
                    <a:pt x="80887" y="86946"/>
                  </a:lnTo>
                  <a:lnTo>
                    <a:pt x="81020" y="85344"/>
                  </a:lnTo>
                  <a:lnTo>
                    <a:pt x="82544" y="80772"/>
                  </a:lnTo>
                  <a:lnTo>
                    <a:pt x="77972" y="74675"/>
                  </a:lnTo>
                  <a:lnTo>
                    <a:pt x="81948" y="69114"/>
                  </a:lnTo>
                  <a:lnTo>
                    <a:pt x="89457" y="55586"/>
                  </a:lnTo>
                  <a:lnTo>
                    <a:pt x="93212" y="44196"/>
                  </a:lnTo>
                  <a:lnTo>
                    <a:pt x="91688" y="33527"/>
                  </a:lnTo>
                  <a:lnTo>
                    <a:pt x="94693" y="26240"/>
                  </a:lnTo>
                  <a:lnTo>
                    <a:pt x="100094" y="10400"/>
                  </a:lnTo>
                  <a:lnTo>
                    <a:pt x="100832" y="7620"/>
                  </a:lnTo>
                  <a:lnTo>
                    <a:pt x="104303" y="-2573"/>
                  </a:lnTo>
                  <a:lnTo>
                    <a:pt x="108375" y="-17302"/>
                  </a:lnTo>
                  <a:lnTo>
                    <a:pt x="108452" y="-21336"/>
                  </a:lnTo>
                  <a:lnTo>
                    <a:pt x="113024" y="-32003"/>
                  </a:lnTo>
                  <a:lnTo>
                    <a:pt x="113024" y="-35051"/>
                  </a:lnTo>
                  <a:lnTo>
                    <a:pt x="114548" y="-44195"/>
                  </a:lnTo>
                  <a:lnTo>
                    <a:pt x="116072" y="-48767"/>
                  </a:lnTo>
                  <a:lnTo>
                    <a:pt x="120644" y="-54863"/>
                  </a:lnTo>
                  <a:lnTo>
                    <a:pt x="128264" y="-51815"/>
                  </a:lnTo>
                  <a:lnTo>
                    <a:pt x="129788" y="-48767"/>
                  </a:lnTo>
                  <a:lnTo>
                    <a:pt x="128264" y="-45719"/>
                  </a:lnTo>
                  <a:lnTo>
                    <a:pt x="128264" y="-42672"/>
                  </a:lnTo>
                  <a:lnTo>
                    <a:pt x="125216" y="-35051"/>
                  </a:lnTo>
                  <a:lnTo>
                    <a:pt x="119120" y="-21336"/>
                  </a:lnTo>
                  <a:lnTo>
                    <a:pt x="117223" y="-17602"/>
                  </a:lnTo>
                  <a:lnTo>
                    <a:pt x="112823" y="-7740"/>
                  </a:lnTo>
                  <a:lnTo>
                    <a:pt x="107851" y="6240"/>
                  </a:lnTo>
                  <a:lnTo>
                    <a:pt x="104244" y="22333"/>
                  </a:lnTo>
                  <a:lnTo>
                    <a:pt x="103880" y="38100"/>
                  </a:lnTo>
                  <a:lnTo>
                    <a:pt x="103899" y="44800"/>
                  </a:lnTo>
                  <a:lnTo>
                    <a:pt x="104031" y="60370"/>
                  </a:lnTo>
                  <a:lnTo>
                    <a:pt x="104390" y="78013"/>
                  </a:lnTo>
                  <a:lnTo>
                    <a:pt x="105089" y="90931"/>
                  </a:lnTo>
                  <a:lnTo>
                    <a:pt x="107033" y="101991"/>
                  </a:lnTo>
                  <a:lnTo>
                    <a:pt x="107944" y="117380"/>
                  </a:lnTo>
                  <a:lnTo>
                    <a:pt x="108347" y="133930"/>
                  </a:lnTo>
                  <a:lnTo>
                    <a:pt x="108452" y="149351"/>
                  </a:lnTo>
                  <a:lnTo>
                    <a:pt x="109976" y="150875"/>
                  </a:lnTo>
                  <a:lnTo>
                    <a:pt x="109976" y="160020"/>
                  </a:lnTo>
                  <a:lnTo>
                    <a:pt x="122303" y="163361"/>
                  </a:lnTo>
                  <a:lnTo>
                    <a:pt x="134705" y="166366"/>
                  </a:lnTo>
                  <a:lnTo>
                    <a:pt x="147176" y="169034"/>
                  </a:lnTo>
                  <a:lnTo>
                    <a:pt x="159706" y="171365"/>
                  </a:lnTo>
                  <a:lnTo>
                    <a:pt x="172289" y="173360"/>
                  </a:lnTo>
                  <a:lnTo>
                    <a:pt x="184915" y="175017"/>
                  </a:lnTo>
                  <a:lnTo>
                    <a:pt x="197577" y="176337"/>
                  </a:lnTo>
                  <a:lnTo>
                    <a:pt x="210266" y="177321"/>
                  </a:lnTo>
                  <a:lnTo>
                    <a:pt x="222976" y="177968"/>
                  </a:lnTo>
                  <a:lnTo>
                    <a:pt x="235696" y="178278"/>
                  </a:lnTo>
                  <a:lnTo>
                    <a:pt x="241040" y="178308"/>
                  </a:lnTo>
                  <a:lnTo>
                    <a:pt x="254423" y="178137"/>
                  </a:lnTo>
                  <a:lnTo>
                    <a:pt x="267698" y="177625"/>
                  </a:lnTo>
                  <a:lnTo>
                    <a:pt x="280863" y="176775"/>
                  </a:lnTo>
                  <a:lnTo>
                    <a:pt x="293912" y="175588"/>
                  </a:lnTo>
                  <a:lnTo>
                    <a:pt x="306841" y="174068"/>
                  </a:lnTo>
                  <a:lnTo>
                    <a:pt x="319647" y="172215"/>
                  </a:lnTo>
                  <a:lnTo>
                    <a:pt x="332325" y="170032"/>
                  </a:lnTo>
                  <a:lnTo>
                    <a:pt x="344870" y="167521"/>
                  </a:lnTo>
                  <a:lnTo>
                    <a:pt x="357279" y="164684"/>
                  </a:lnTo>
                  <a:lnTo>
                    <a:pt x="369548" y="161523"/>
                  </a:lnTo>
                  <a:lnTo>
                    <a:pt x="381671" y="158040"/>
                  </a:lnTo>
                  <a:lnTo>
                    <a:pt x="393646" y="154238"/>
                  </a:lnTo>
                  <a:lnTo>
                    <a:pt x="398012" y="0"/>
                  </a:lnTo>
                  <a:lnTo>
                    <a:pt x="398012" y="-16763"/>
                  </a:lnTo>
                  <a:lnTo>
                    <a:pt x="399270" y="-22700"/>
                  </a:lnTo>
                  <a:lnTo>
                    <a:pt x="400704" y="-36610"/>
                  </a:lnTo>
                  <a:lnTo>
                    <a:pt x="398801" y="-52640"/>
                  </a:lnTo>
                  <a:lnTo>
                    <a:pt x="398012" y="-54863"/>
                  </a:lnTo>
                  <a:lnTo>
                    <a:pt x="397306" y="-58093"/>
                  </a:lnTo>
                  <a:lnTo>
                    <a:pt x="397703" y="-61417"/>
                  </a:lnTo>
                  <a:lnTo>
                    <a:pt x="399025" y="-65167"/>
                  </a:lnTo>
                  <a:lnTo>
                    <a:pt x="401095" y="-69674"/>
                  </a:lnTo>
                  <a:lnTo>
                    <a:pt x="403735" y="-75270"/>
                  </a:lnTo>
                  <a:lnTo>
                    <a:pt x="406768" y="-82286"/>
                  </a:lnTo>
                  <a:lnTo>
                    <a:pt x="410015" y="-91053"/>
                  </a:lnTo>
                  <a:lnTo>
                    <a:pt x="413300" y="-101903"/>
                  </a:lnTo>
                  <a:lnTo>
                    <a:pt x="416444" y="-115168"/>
                  </a:lnTo>
                  <a:lnTo>
                    <a:pt x="419270" y="-131179"/>
                  </a:lnTo>
                  <a:lnTo>
                    <a:pt x="421599" y="-150267"/>
                  </a:lnTo>
                  <a:lnTo>
                    <a:pt x="423255" y="-172765"/>
                  </a:lnTo>
                  <a:lnTo>
                    <a:pt x="424060" y="-199002"/>
                  </a:lnTo>
                  <a:close/>
                </a:path>
              </a:pathLst>
            </a:custGeom>
            <a:solidFill>
              <a:srgbClr val="9D0C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4" name="object 52"/>
            <p:cNvSpPr/>
            <p:nvPr/>
          </p:nvSpPr>
          <p:spPr>
            <a:xfrm>
              <a:off x="6781800" y="2822724"/>
              <a:ext cx="158651" cy="859785"/>
            </a:xfrm>
            <a:custGeom>
              <a:avLst/>
              <a:gdLst/>
              <a:ahLst/>
              <a:cxnLst/>
              <a:rect l="l" t="t" r="r" b="b"/>
              <a:pathLst>
                <a:path w="82677" h="448055">
                  <a:moveTo>
                    <a:pt x="2115" y="147350"/>
                  </a:moveTo>
                  <a:lnTo>
                    <a:pt x="1025" y="171856"/>
                  </a:lnTo>
                  <a:lnTo>
                    <a:pt x="344" y="197181"/>
                  </a:lnTo>
                  <a:lnTo>
                    <a:pt x="20" y="222903"/>
                  </a:lnTo>
                  <a:lnTo>
                    <a:pt x="0" y="248602"/>
                  </a:lnTo>
                  <a:lnTo>
                    <a:pt x="231" y="273855"/>
                  </a:lnTo>
                  <a:lnTo>
                    <a:pt x="661" y="298240"/>
                  </a:lnTo>
                  <a:lnTo>
                    <a:pt x="1237" y="321336"/>
                  </a:lnTo>
                  <a:lnTo>
                    <a:pt x="1908" y="342721"/>
                  </a:lnTo>
                  <a:lnTo>
                    <a:pt x="2619" y="361973"/>
                  </a:lnTo>
                  <a:lnTo>
                    <a:pt x="3319" y="378671"/>
                  </a:lnTo>
                  <a:lnTo>
                    <a:pt x="3955" y="392392"/>
                  </a:lnTo>
                  <a:lnTo>
                    <a:pt x="4824" y="409218"/>
                  </a:lnTo>
                  <a:lnTo>
                    <a:pt x="22656" y="427821"/>
                  </a:lnTo>
                  <a:lnTo>
                    <a:pt x="44577" y="448055"/>
                  </a:lnTo>
                  <a:lnTo>
                    <a:pt x="82677" y="402335"/>
                  </a:lnTo>
                  <a:lnTo>
                    <a:pt x="80956" y="354925"/>
                  </a:lnTo>
                  <a:lnTo>
                    <a:pt x="79017" y="311775"/>
                  </a:lnTo>
                  <a:lnTo>
                    <a:pt x="76893" y="272687"/>
                  </a:lnTo>
                  <a:lnTo>
                    <a:pt x="74618" y="237463"/>
                  </a:lnTo>
                  <a:lnTo>
                    <a:pt x="72223" y="205906"/>
                  </a:lnTo>
                  <a:lnTo>
                    <a:pt x="69742" y="177818"/>
                  </a:lnTo>
                  <a:lnTo>
                    <a:pt x="67209" y="153002"/>
                  </a:lnTo>
                  <a:lnTo>
                    <a:pt x="64657" y="131259"/>
                  </a:lnTo>
                  <a:lnTo>
                    <a:pt x="62118" y="112391"/>
                  </a:lnTo>
                  <a:lnTo>
                    <a:pt x="59626" y="96202"/>
                  </a:lnTo>
                  <a:lnTo>
                    <a:pt x="57214" y="82493"/>
                  </a:lnTo>
                  <a:lnTo>
                    <a:pt x="52763" y="61725"/>
                  </a:lnTo>
                  <a:lnTo>
                    <a:pt x="49029" y="48506"/>
                  </a:lnTo>
                  <a:lnTo>
                    <a:pt x="44577" y="38100"/>
                  </a:lnTo>
                  <a:lnTo>
                    <a:pt x="48207" y="33259"/>
                  </a:lnTo>
                  <a:lnTo>
                    <a:pt x="62865" y="13715"/>
                  </a:lnTo>
                  <a:lnTo>
                    <a:pt x="44577" y="0"/>
                  </a:lnTo>
                  <a:lnTo>
                    <a:pt x="41529" y="4571"/>
                  </a:lnTo>
                  <a:lnTo>
                    <a:pt x="23241" y="4571"/>
                  </a:lnTo>
                  <a:lnTo>
                    <a:pt x="6477" y="16763"/>
                  </a:lnTo>
                  <a:lnTo>
                    <a:pt x="9525" y="18287"/>
                  </a:lnTo>
                  <a:lnTo>
                    <a:pt x="12573" y="19812"/>
                  </a:lnTo>
                  <a:lnTo>
                    <a:pt x="20193" y="41147"/>
                  </a:lnTo>
                  <a:lnTo>
                    <a:pt x="15543" y="51879"/>
                  </a:lnTo>
                  <a:lnTo>
                    <a:pt x="11618" y="65960"/>
                  </a:lnTo>
                  <a:lnTo>
                    <a:pt x="8366" y="82969"/>
                  </a:lnTo>
                  <a:lnTo>
                    <a:pt x="5733" y="102485"/>
                  </a:lnTo>
                  <a:lnTo>
                    <a:pt x="3667" y="124086"/>
                  </a:lnTo>
                  <a:lnTo>
                    <a:pt x="2115" y="14735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6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0C7E8-3A08-4CFC-9CCB-0D81A5B40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60C7E8-3A08-4CFC-9CCB-0D81A5B40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E6ABC4-2A63-415E-B8E4-898E58CD7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B3E6ABC4-2A63-415E-B8E4-898E58CD7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E9FF16-87D2-403B-87BA-F63CF46B8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EE9FF16-87D2-403B-87BA-F63CF46B8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F78700-EC2D-42F0-ADAF-37BDD3BDF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F78700-EC2D-42F0-ADAF-37BDD3BDF4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D053DC-1C90-43E4-BD2C-EDDB2D59C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FD053DC-1C90-43E4-BD2C-EDDB2D59C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8B3937-4859-43C8-9D05-37901DF1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D8B3937-4859-43C8-9D05-37901DF11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089EB-7DFF-47EB-A7DF-96C92408C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FE089EB-7DFF-47EB-A7DF-96C92408C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2219C-1FEB-465F-89A8-1588E7A16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A92219C-1FEB-465F-89A8-1588E7A16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E1FDEF-653E-4BEE-99DE-FE67F2B59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CFE1FDEF-653E-4BEE-99DE-FE67F2B59F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E9C2DB-475E-4FA5-84F2-03C773065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F2E9C2DB-475E-4FA5-84F2-03C773065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9F10CD-EDCE-4C0D-8D86-7CB257F45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E39F10CD-EDCE-4C0D-8D86-7CB257F45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C9785D-336A-4B41-8D19-61E076A91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B4C9785D-336A-4B41-8D19-61E076A91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11084"/>
            <a:ext cx="9144000" cy="56658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5444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CƠ CHẾ HOẠT ĐỘNG VÀ CÁC LOẠI CHI PHÍ</a:t>
            </a:r>
            <a:endParaRPr lang="vi-VN" sz="2800" b="1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5" y="610224"/>
            <a:ext cx="1099433" cy="82820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92201" y="1572774"/>
            <a:ext cx="6623330" cy="3405735"/>
            <a:chOff x="3428995" y="2563516"/>
            <a:chExt cx="2356755" cy="1211850"/>
          </a:xfrm>
        </p:grpSpPr>
        <p:sp>
          <p:nvSpPr>
            <p:cNvPr id="23" name="object 88"/>
            <p:cNvSpPr/>
            <p:nvPr/>
          </p:nvSpPr>
          <p:spPr>
            <a:xfrm>
              <a:off x="4363670" y="2563516"/>
              <a:ext cx="1422080" cy="794003"/>
            </a:xfrm>
            <a:custGeom>
              <a:avLst/>
              <a:gdLst/>
              <a:ahLst/>
              <a:cxnLst/>
              <a:rect l="l" t="t" r="r" b="b"/>
              <a:pathLst>
                <a:path w="1542287" h="986027">
                  <a:moveTo>
                    <a:pt x="1542287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899159" y="876300"/>
                  </a:lnTo>
                  <a:lnTo>
                    <a:pt x="1092707" y="986027"/>
                  </a:lnTo>
                  <a:lnTo>
                    <a:pt x="1284731" y="876300"/>
                  </a:lnTo>
                  <a:lnTo>
                    <a:pt x="1542287" y="876300"/>
                  </a:lnTo>
                  <a:lnTo>
                    <a:pt x="1542287" y="0"/>
                  </a:lnTo>
                  <a:close/>
                </a:path>
              </a:pathLst>
            </a:custGeom>
            <a:solidFill>
              <a:srgbClr val="D3114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89"/>
            <p:cNvSpPr/>
            <p:nvPr/>
          </p:nvSpPr>
          <p:spPr>
            <a:xfrm>
              <a:off x="3428995" y="2978147"/>
              <a:ext cx="1156862" cy="797219"/>
            </a:xfrm>
            <a:custGeom>
              <a:avLst/>
              <a:gdLst/>
              <a:ahLst/>
              <a:cxnLst/>
              <a:rect l="l" t="t" r="r" b="b"/>
              <a:pathLst>
                <a:path w="1307591" h="986027">
                  <a:moveTo>
                    <a:pt x="0" y="0"/>
                  </a:moveTo>
                  <a:lnTo>
                    <a:pt x="0" y="876300"/>
                  </a:lnTo>
                  <a:lnTo>
                    <a:pt x="217931" y="876300"/>
                  </a:lnTo>
                  <a:lnTo>
                    <a:pt x="381000" y="986027"/>
                  </a:lnTo>
                  <a:lnTo>
                    <a:pt x="545591" y="876300"/>
                  </a:lnTo>
                  <a:lnTo>
                    <a:pt x="1307591" y="876300"/>
                  </a:lnTo>
                  <a:lnTo>
                    <a:pt x="1307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90"/>
            <p:cNvSpPr/>
            <p:nvPr/>
          </p:nvSpPr>
          <p:spPr>
            <a:xfrm>
              <a:off x="4010574" y="3324533"/>
              <a:ext cx="20617" cy="115128"/>
            </a:xfrm>
            <a:custGeom>
              <a:avLst/>
              <a:gdLst/>
              <a:ahLst/>
              <a:cxnLst/>
              <a:rect l="l" t="t" r="r" b="b"/>
              <a:pathLst>
                <a:path w="20617" h="115128">
                  <a:moveTo>
                    <a:pt x="12674" y="114841"/>
                  </a:moveTo>
                  <a:lnTo>
                    <a:pt x="14304" y="115128"/>
                  </a:lnTo>
                  <a:lnTo>
                    <a:pt x="20617" y="19343"/>
                  </a:lnTo>
                  <a:lnTo>
                    <a:pt x="9255" y="11596"/>
                  </a:lnTo>
                  <a:lnTo>
                    <a:pt x="1569" y="0"/>
                  </a:lnTo>
                  <a:lnTo>
                    <a:pt x="0" y="111650"/>
                  </a:lnTo>
                  <a:lnTo>
                    <a:pt x="12674" y="11484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6" name="object 91"/>
            <p:cNvSpPr/>
            <p:nvPr/>
          </p:nvSpPr>
          <p:spPr>
            <a:xfrm>
              <a:off x="3916674" y="3183631"/>
              <a:ext cx="256031" cy="256031"/>
            </a:xfrm>
            <a:custGeom>
              <a:avLst/>
              <a:gdLst/>
              <a:ahLst/>
              <a:cxnLst/>
              <a:rect l="l" t="t" r="r" b="b"/>
              <a:pathLst>
                <a:path w="256031" h="256031">
                  <a:moveTo>
                    <a:pt x="13693" y="141280"/>
                  </a:moveTo>
                  <a:lnTo>
                    <a:pt x="1822" y="147737"/>
                  </a:lnTo>
                  <a:lnTo>
                    <a:pt x="0" y="147827"/>
                  </a:lnTo>
                  <a:lnTo>
                    <a:pt x="2813" y="160064"/>
                  </a:lnTo>
                  <a:lnTo>
                    <a:pt x="6635" y="172301"/>
                  </a:lnTo>
                  <a:lnTo>
                    <a:pt x="7620" y="175260"/>
                  </a:lnTo>
                  <a:lnTo>
                    <a:pt x="19714" y="173380"/>
                  </a:lnTo>
                  <a:lnTo>
                    <a:pt x="30445" y="178608"/>
                  </a:lnTo>
                  <a:lnTo>
                    <a:pt x="33527" y="182879"/>
                  </a:lnTo>
                  <a:lnTo>
                    <a:pt x="36648" y="194207"/>
                  </a:lnTo>
                  <a:lnTo>
                    <a:pt x="32143" y="204652"/>
                  </a:lnTo>
                  <a:lnTo>
                    <a:pt x="27431" y="208787"/>
                  </a:lnTo>
                  <a:lnTo>
                    <a:pt x="35863" y="218352"/>
                  </a:lnTo>
                  <a:lnTo>
                    <a:pt x="45146" y="226889"/>
                  </a:lnTo>
                  <a:lnTo>
                    <a:pt x="47244" y="228600"/>
                  </a:lnTo>
                  <a:lnTo>
                    <a:pt x="56959" y="221619"/>
                  </a:lnTo>
                  <a:lnTo>
                    <a:pt x="68813" y="220916"/>
                  </a:lnTo>
                  <a:lnTo>
                    <a:pt x="73151" y="222503"/>
                  </a:lnTo>
                  <a:lnTo>
                    <a:pt x="81644" y="231636"/>
                  </a:lnTo>
                  <a:lnTo>
                    <a:pt x="83975" y="242818"/>
                  </a:lnTo>
                  <a:lnTo>
                    <a:pt x="82296" y="248412"/>
                  </a:lnTo>
                  <a:lnTo>
                    <a:pt x="93899" y="252553"/>
                  </a:lnTo>
                  <a:lnTo>
                    <a:pt x="95468" y="140903"/>
                  </a:lnTo>
                  <a:lnTo>
                    <a:pt x="92963" y="128015"/>
                  </a:lnTo>
                  <a:lnTo>
                    <a:pt x="96008" y="114516"/>
                  </a:lnTo>
                  <a:lnTo>
                    <a:pt x="104117" y="103154"/>
                  </a:lnTo>
                  <a:lnTo>
                    <a:pt x="115753" y="95468"/>
                  </a:lnTo>
                  <a:lnTo>
                    <a:pt x="128015" y="92963"/>
                  </a:lnTo>
                  <a:lnTo>
                    <a:pt x="142163" y="96008"/>
                  </a:lnTo>
                  <a:lnTo>
                    <a:pt x="153434" y="104117"/>
                  </a:lnTo>
                  <a:lnTo>
                    <a:pt x="160751" y="115753"/>
                  </a:lnTo>
                  <a:lnTo>
                    <a:pt x="163068" y="128015"/>
                  </a:lnTo>
                  <a:lnTo>
                    <a:pt x="160246" y="142163"/>
                  </a:lnTo>
                  <a:lnTo>
                    <a:pt x="152499" y="153434"/>
                  </a:lnTo>
                  <a:lnTo>
                    <a:pt x="140903" y="160751"/>
                  </a:lnTo>
                  <a:lnTo>
                    <a:pt x="128015" y="163067"/>
                  </a:lnTo>
                  <a:lnTo>
                    <a:pt x="114516" y="160246"/>
                  </a:lnTo>
                  <a:lnTo>
                    <a:pt x="108203" y="256031"/>
                  </a:lnTo>
                  <a:lnTo>
                    <a:pt x="114096" y="243463"/>
                  </a:lnTo>
                  <a:lnTo>
                    <a:pt x="126192" y="237819"/>
                  </a:lnTo>
                  <a:lnTo>
                    <a:pt x="128015" y="237743"/>
                  </a:lnTo>
                  <a:lnTo>
                    <a:pt x="141280" y="242338"/>
                  </a:lnTo>
                  <a:lnTo>
                    <a:pt x="147737" y="254209"/>
                  </a:lnTo>
                  <a:lnTo>
                    <a:pt x="147827" y="256031"/>
                  </a:lnTo>
                  <a:lnTo>
                    <a:pt x="160064" y="253218"/>
                  </a:lnTo>
                  <a:lnTo>
                    <a:pt x="172301" y="249396"/>
                  </a:lnTo>
                  <a:lnTo>
                    <a:pt x="175259" y="248412"/>
                  </a:lnTo>
                  <a:lnTo>
                    <a:pt x="173380" y="236772"/>
                  </a:lnTo>
                  <a:lnTo>
                    <a:pt x="178608" y="226134"/>
                  </a:lnTo>
                  <a:lnTo>
                    <a:pt x="182879" y="222503"/>
                  </a:lnTo>
                  <a:lnTo>
                    <a:pt x="194873" y="220495"/>
                  </a:lnTo>
                  <a:lnTo>
                    <a:pt x="206225" y="224762"/>
                  </a:lnTo>
                  <a:lnTo>
                    <a:pt x="210311" y="228600"/>
                  </a:lnTo>
                  <a:lnTo>
                    <a:pt x="219462" y="219826"/>
                  </a:lnTo>
                  <a:lnTo>
                    <a:pt x="227775" y="210097"/>
                  </a:lnTo>
                  <a:lnTo>
                    <a:pt x="228600" y="208787"/>
                  </a:lnTo>
                  <a:lnTo>
                    <a:pt x="221833" y="199363"/>
                  </a:lnTo>
                  <a:lnTo>
                    <a:pt x="221626" y="187841"/>
                  </a:lnTo>
                  <a:lnTo>
                    <a:pt x="224027" y="182879"/>
                  </a:lnTo>
                  <a:lnTo>
                    <a:pt x="232681" y="174595"/>
                  </a:lnTo>
                  <a:lnTo>
                    <a:pt x="244456" y="173771"/>
                  </a:lnTo>
                  <a:lnTo>
                    <a:pt x="248411" y="175260"/>
                  </a:lnTo>
                  <a:lnTo>
                    <a:pt x="252981" y="163023"/>
                  </a:lnTo>
                  <a:lnTo>
                    <a:pt x="255535" y="150786"/>
                  </a:lnTo>
                  <a:lnTo>
                    <a:pt x="256031" y="147827"/>
                  </a:lnTo>
                  <a:lnTo>
                    <a:pt x="243463" y="142538"/>
                  </a:lnTo>
                  <a:lnTo>
                    <a:pt x="237819" y="129853"/>
                  </a:lnTo>
                  <a:lnTo>
                    <a:pt x="237744" y="128015"/>
                  </a:lnTo>
                  <a:lnTo>
                    <a:pt x="242338" y="115288"/>
                  </a:lnTo>
                  <a:lnTo>
                    <a:pt x="254209" y="108529"/>
                  </a:lnTo>
                  <a:lnTo>
                    <a:pt x="256031" y="108203"/>
                  </a:lnTo>
                  <a:lnTo>
                    <a:pt x="253722" y="95967"/>
                  </a:lnTo>
                  <a:lnTo>
                    <a:pt x="249788" y="83730"/>
                  </a:lnTo>
                  <a:lnTo>
                    <a:pt x="248411" y="80772"/>
                  </a:lnTo>
                  <a:lnTo>
                    <a:pt x="236398" y="82568"/>
                  </a:lnTo>
                  <a:lnTo>
                    <a:pt x="226315" y="76665"/>
                  </a:lnTo>
                  <a:lnTo>
                    <a:pt x="224027" y="73151"/>
                  </a:lnTo>
                  <a:lnTo>
                    <a:pt x="220829" y="61512"/>
                  </a:lnTo>
                  <a:lnTo>
                    <a:pt x="225010" y="50874"/>
                  </a:lnTo>
                  <a:lnTo>
                    <a:pt x="228600" y="47243"/>
                  </a:lnTo>
                  <a:lnTo>
                    <a:pt x="220588" y="37331"/>
                  </a:lnTo>
                  <a:lnTo>
                    <a:pt x="211386" y="28491"/>
                  </a:lnTo>
                  <a:lnTo>
                    <a:pt x="210311" y="27431"/>
                  </a:lnTo>
                  <a:lnTo>
                    <a:pt x="200521" y="34890"/>
                  </a:lnTo>
                  <a:lnTo>
                    <a:pt x="188377" y="35467"/>
                  </a:lnTo>
                  <a:lnTo>
                    <a:pt x="182879" y="33527"/>
                  </a:lnTo>
                  <a:lnTo>
                    <a:pt x="174794" y="24103"/>
                  </a:lnTo>
                  <a:lnTo>
                    <a:pt x="173540" y="12581"/>
                  </a:lnTo>
                  <a:lnTo>
                    <a:pt x="175259" y="7619"/>
                  </a:lnTo>
                  <a:lnTo>
                    <a:pt x="163023" y="3676"/>
                  </a:lnTo>
                  <a:lnTo>
                    <a:pt x="150786" y="544"/>
                  </a:lnTo>
                  <a:lnTo>
                    <a:pt x="147827" y="0"/>
                  </a:lnTo>
                  <a:lnTo>
                    <a:pt x="142538" y="12568"/>
                  </a:lnTo>
                  <a:lnTo>
                    <a:pt x="129853" y="18212"/>
                  </a:lnTo>
                  <a:lnTo>
                    <a:pt x="128015" y="18287"/>
                  </a:lnTo>
                  <a:lnTo>
                    <a:pt x="115288" y="13693"/>
                  </a:lnTo>
                  <a:lnTo>
                    <a:pt x="108529" y="1822"/>
                  </a:lnTo>
                  <a:lnTo>
                    <a:pt x="108203" y="0"/>
                  </a:lnTo>
                  <a:lnTo>
                    <a:pt x="95461" y="3002"/>
                  </a:lnTo>
                  <a:lnTo>
                    <a:pt x="83670" y="7076"/>
                  </a:lnTo>
                  <a:lnTo>
                    <a:pt x="82296" y="7619"/>
                  </a:lnTo>
                  <a:lnTo>
                    <a:pt x="83683" y="18947"/>
                  </a:lnTo>
                  <a:lnTo>
                    <a:pt x="78032" y="29392"/>
                  </a:lnTo>
                  <a:lnTo>
                    <a:pt x="73151" y="33527"/>
                  </a:lnTo>
                  <a:lnTo>
                    <a:pt x="61205" y="35943"/>
                  </a:lnTo>
                  <a:lnTo>
                    <a:pt x="50384" y="31139"/>
                  </a:lnTo>
                  <a:lnTo>
                    <a:pt x="47244" y="27431"/>
                  </a:lnTo>
                  <a:lnTo>
                    <a:pt x="37679" y="35863"/>
                  </a:lnTo>
                  <a:lnTo>
                    <a:pt x="29142" y="45146"/>
                  </a:lnTo>
                  <a:lnTo>
                    <a:pt x="27431" y="47243"/>
                  </a:lnTo>
                  <a:lnTo>
                    <a:pt x="35289" y="56376"/>
                  </a:lnTo>
                  <a:lnTo>
                    <a:pt x="36105" y="67558"/>
                  </a:lnTo>
                  <a:lnTo>
                    <a:pt x="33527" y="73151"/>
                  </a:lnTo>
                  <a:lnTo>
                    <a:pt x="24754" y="81237"/>
                  </a:lnTo>
                  <a:lnTo>
                    <a:pt x="12699" y="82491"/>
                  </a:lnTo>
                  <a:lnTo>
                    <a:pt x="7620" y="80772"/>
                  </a:lnTo>
                  <a:lnTo>
                    <a:pt x="3676" y="93008"/>
                  </a:lnTo>
                  <a:lnTo>
                    <a:pt x="544" y="105245"/>
                  </a:lnTo>
                  <a:lnTo>
                    <a:pt x="0" y="108203"/>
                  </a:lnTo>
                  <a:lnTo>
                    <a:pt x="12568" y="114096"/>
                  </a:lnTo>
                  <a:lnTo>
                    <a:pt x="18212" y="126192"/>
                  </a:lnTo>
                  <a:lnTo>
                    <a:pt x="18287" y="128015"/>
                  </a:lnTo>
                  <a:lnTo>
                    <a:pt x="13693" y="14128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2"/>
            <p:cNvSpPr/>
            <p:nvPr/>
          </p:nvSpPr>
          <p:spPr>
            <a:xfrm>
              <a:off x="3747511" y="3483252"/>
              <a:ext cx="21336" cy="137765"/>
            </a:xfrm>
            <a:custGeom>
              <a:avLst/>
              <a:gdLst/>
              <a:ahLst/>
              <a:cxnLst/>
              <a:rect l="l" t="t" r="r" b="b"/>
              <a:pathLst>
                <a:path w="21336" h="137765">
                  <a:moveTo>
                    <a:pt x="0" y="137765"/>
                  </a:moveTo>
                  <a:lnTo>
                    <a:pt x="6172" y="126212"/>
                  </a:lnTo>
                  <a:lnTo>
                    <a:pt x="18307" y="119722"/>
                  </a:lnTo>
                  <a:lnTo>
                    <a:pt x="21336" y="119477"/>
                  </a:lnTo>
                  <a:lnTo>
                    <a:pt x="21336" y="2129"/>
                  </a:lnTo>
                  <a:lnTo>
                    <a:pt x="6682" y="0"/>
                  </a:lnTo>
                  <a:lnTo>
                    <a:pt x="0" y="13776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8" name="object 93"/>
            <p:cNvSpPr/>
            <p:nvPr/>
          </p:nvSpPr>
          <p:spPr>
            <a:xfrm>
              <a:off x="3582919" y="3252211"/>
              <a:ext cx="370330" cy="368807"/>
            </a:xfrm>
            <a:custGeom>
              <a:avLst/>
              <a:gdLst/>
              <a:ahLst/>
              <a:cxnLst/>
              <a:rect l="l" t="t" r="r" b="b"/>
              <a:pathLst>
                <a:path w="370331" h="368808">
                  <a:moveTo>
                    <a:pt x="334985" y="294616"/>
                  </a:moveTo>
                  <a:lnTo>
                    <a:pt x="335279" y="294132"/>
                  </a:lnTo>
                  <a:lnTo>
                    <a:pt x="327422" y="285657"/>
                  </a:lnTo>
                  <a:lnTo>
                    <a:pt x="326606" y="273962"/>
                  </a:lnTo>
                  <a:lnTo>
                    <a:pt x="329183" y="268224"/>
                  </a:lnTo>
                  <a:lnTo>
                    <a:pt x="337957" y="260138"/>
                  </a:lnTo>
                  <a:lnTo>
                    <a:pt x="350012" y="258884"/>
                  </a:lnTo>
                  <a:lnTo>
                    <a:pt x="355091" y="260604"/>
                  </a:lnTo>
                  <a:lnTo>
                    <a:pt x="359450" y="249052"/>
                  </a:lnTo>
                  <a:lnTo>
                    <a:pt x="362685" y="236377"/>
                  </a:lnTo>
                  <a:lnTo>
                    <a:pt x="362711" y="236220"/>
                  </a:lnTo>
                  <a:lnTo>
                    <a:pt x="352677" y="230142"/>
                  </a:lnTo>
                  <a:lnTo>
                    <a:pt x="348314" y="218453"/>
                  </a:lnTo>
                  <a:lnTo>
                    <a:pt x="348995" y="213360"/>
                  </a:lnTo>
                  <a:lnTo>
                    <a:pt x="355168" y="202599"/>
                  </a:lnTo>
                  <a:lnTo>
                    <a:pt x="367303" y="197927"/>
                  </a:lnTo>
                  <a:lnTo>
                    <a:pt x="370331" y="198120"/>
                  </a:lnTo>
                  <a:lnTo>
                    <a:pt x="370331" y="172212"/>
                  </a:lnTo>
                  <a:lnTo>
                    <a:pt x="357364" y="169378"/>
                  </a:lnTo>
                  <a:lnTo>
                    <a:pt x="349641" y="159559"/>
                  </a:lnTo>
                  <a:lnTo>
                    <a:pt x="348995" y="156972"/>
                  </a:lnTo>
                  <a:lnTo>
                    <a:pt x="350121" y="144212"/>
                  </a:lnTo>
                  <a:lnTo>
                    <a:pt x="358468" y="135512"/>
                  </a:lnTo>
                  <a:lnTo>
                    <a:pt x="362711" y="134112"/>
                  </a:lnTo>
                  <a:lnTo>
                    <a:pt x="359496" y="121417"/>
                  </a:lnTo>
                  <a:lnTo>
                    <a:pt x="355144" y="109859"/>
                  </a:lnTo>
                  <a:lnTo>
                    <a:pt x="355091" y="109727"/>
                  </a:lnTo>
                  <a:lnTo>
                    <a:pt x="342997" y="111607"/>
                  </a:lnTo>
                  <a:lnTo>
                    <a:pt x="332266" y="106379"/>
                  </a:lnTo>
                  <a:lnTo>
                    <a:pt x="329183" y="102108"/>
                  </a:lnTo>
                  <a:lnTo>
                    <a:pt x="326063" y="90340"/>
                  </a:lnTo>
                  <a:lnTo>
                    <a:pt x="330568" y="79751"/>
                  </a:lnTo>
                  <a:lnTo>
                    <a:pt x="335279" y="76200"/>
                  </a:lnTo>
                  <a:lnTo>
                    <a:pt x="327651" y="65929"/>
                  </a:lnTo>
                  <a:lnTo>
                    <a:pt x="318905" y="56777"/>
                  </a:lnTo>
                  <a:lnTo>
                    <a:pt x="318515" y="56387"/>
                  </a:lnTo>
                  <a:lnTo>
                    <a:pt x="309001" y="62376"/>
                  </a:lnTo>
                  <a:lnTo>
                    <a:pt x="297161" y="61530"/>
                  </a:lnTo>
                  <a:lnTo>
                    <a:pt x="291083" y="57912"/>
                  </a:lnTo>
                  <a:lnTo>
                    <a:pt x="284928" y="48121"/>
                  </a:lnTo>
                  <a:lnTo>
                    <a:pt x="285370" y="35977"/>
                  </a:lnTo>
                  <a:lnTo>
                    <a:pt x="288035" y="30480"/>
                  </a:lnTo>
                  <a:lnTo>
                    <a:pt x="281939" y="25908"/>
                  </a:lnTo>
                  <a:lnTo>
                    <a:pt x="274319" y="22860"/>
                  </a:lnTo>
                  <a:lnTo>
                    <a:pt x="266700" y="18287"/>
                  </a:lnTo>
                  <a:lnTo>
                    <a:pt x="258670" y="28035"/>
                  </a:lnTo>
                  <a:lnTo>
                    <a:pt x="247684" y="30598"/>
                  </a:lnTo>
                  <a:lnTo>
                    <a:pt x="242315" y="28956"/>
                  </a:lnTo>
                  <a:lnTo>
                    <a:pt x="232266" y="21728"/>
                  </a:lnTo>
                  <a:lnTo>
                    <a:pt x="229227" y="9870"/>
                  </a:lnTo>
                  <a:lnTo>
                    <a:pt x="230124" y="4572"/>
                  </a:lnTo>
                  <a:lnTo>
                    <a:pt x="220979" y="3048"/>
                  </a:lnTo>
                  <a:lnTo>
                    <a:pt x="213359" y="1524"/>
                  </a:lnTo>
                  <a:lnTo>
                    <a:pt x="205739" y="0"/>
                  </a:lnTo>
                  <a:lnTo>
                    <a:pt x="199680" y="12857"/>
                  </a:lnTo>
                  <a:lnTo>
                    <a:pt x="188485" y="19578"/>
                  </a:lnTo>
                  <a:lnTo>
                    <a:pt x="185927" y="19812"/>
                  </a:lnTo>
                  <a:lnTo>
                    <a:pt x="173344" y="15225"/>
                  </a:lnTo>
                  <a:lnTo>
                    <a:pt x="165535" y="3994"/>
                  </a:lnTo>
                  <a:lnTo>
                    <a:pt x="164591" y="0"/>
                  </a:lnTo>
                  <a:lnTo>
                    <a:pt x="156971" y="1524"/>
                  </a:lnTo>
                  <a:lnTo>
                    <a:pt x="149351" y="3048"/>
                  </a:lnTo>
                  <a:lnTo>
                    <a:pt x="140207" y="4572"/>
                  </a:lnTo>
                  <a:lnTo>
                    <a:pt x="140159" y="17355"/>
                  </a:lnTo>
                  <a:lnTo>
                    <a:pt x="132834" y="26832"/>
                  </a:lnTo>
                  <a:lnTo>
                    <a:pt x="128015" y="28956"/>
                  </a:lnTo>
                  <a:lnTo>
                    <a:pt x="116683" y="30219"/>
                  </a:lnTo>
                  <a:lnTo>
                    <a:pt x="106876" y="23725"/>
                  </a:lnTo>
                  <a:lnTo>
                    <a:pt x="103631" y="18287"/>
                  </a:lnTo>
                  <a:lnTo>
                    <a:pt x="96011" y="22860"/>
                  </a:lnTo>
                  <a:lnTo>
                    <a:pt x="88391" y="25908"/>
                  </a:lnTo>
                  <a:lnTo>
                    <a:pt x="82295" y="30480"/>
                  </a:lnTo>
                  <a:lnTo>
                    <a:pt x="86054" y="42473"/>
                  </a:lnTo>
                  <a:lnTo>
                    <a:pt x="82930" y="53825"/>
                  </a:lnTo>
                  <a:lnTo>
                    <a:pt x="79247" y="57912"/>
                  </a:lnTo>
                  <a:lnTo>
                    <a:pt x="67548" y="62849"/>
                  </a:lnTo>
                  <a:lnTo>
                    <a:pt x="56376" y="60352"/>
                  </a:lnTo>
                  <a:lnTo>
                    <a:pt x="51815" y="56387"/>
                  </a:lnTo>
                  <a:lnTo>
                    <a:pt x="43604" y="65515"/>
                  </a:lnTo>
                  <a:lnTo>
                    <a:pt x="35439" y="75715"/>
                  </a:lnTo>
                  <a:lnTo>
                    <a:pt x="35051" y="76200"/>
                  </a:lnTo>
                  <a:lnTo>
                    <a:pt x="42909" y="84674"/>
                  </a:lnTo>
                  <a:lnTo>
                    <a:pt x="43725" y="96369"/>
                  </a:lnTo>
                  <a:lnTo>
                    <a:pt x="41147" y="102108"/>
                  </a:lnTo>
                  <a:lnTo>
                    <a:pt x="32374" y="110193"/>
                  </a:lnTo>
                  <a:lnTo>
                    <a:pt x="20319" y="111447"/>
                  </a:lnTo>
                  <a:lnTo>
                    <a:pt x="15239" y="109727"/>
                  </a:lnTo>
                  <a:lnTo>
                    <a:pt x="10881" y="121279"/>
                  </a:lnTo>
                  <a:lnTo>
                    <a:pt x="7646" y="133954"/>
                  </a:lnTo>
                  <a:lnTo>
                    <a:pt x="7619" y="134112"/>
                  </a:lnTo>
                  <a:lnTo>
                    <a:pt x="17654" y="140189"/>
                  </a:lnTo>
                  <a:lnTo>
                    <a:pt x="22017" y="151878"/>
                  </a:lnTo>
                  <a:lnTo>
                    <a:pt x="21335" y="156972"/>
                  </a:lnTo>
                  <a:lnTo>
                    <a:pt x="15163" y="167732"/>
                  </a:lnTo>
                  <a:lnTo>
                    <a:pt x="3028" y="172404"/>
                  </a:lnTo>
                  <a:lnTo>
                    <a:pt x="0" y="172212"/>
                  </a:lnTo>
                  <a:lnTo>
                    <a:pt x="0" y="198120"/>
                  </a:lnTo>
                  <a:lnTo>
                    <a:pt x="12967" y="200953"/>
                  </a:lnTo>
                  <a:lnTo>
                    <a:pt x="20690" y="210772"/>
                  </a:lnTo>
                  <a:lnTo>
                    <a:pt x="21335" y="213360"/>
                  </a:lnTo>
                  <a:lnTo>
                    <a:pt x="20210" y="226119"/>
                  </a:lnTo>
                  <a:lnTo>
                    <a:pt x="11863" y="234819"/>
                  </a:lnTo>
                  <a:lnTo>
                    <a:pt x="7619" y="236220"/>
                  </a:lnTo>
                  <a:lnTo>
                    <a:pt x="10835" y="248914"/>
                  </a:lnTo>
                  <a:lnTo>
                    <a:pt x="15187" y="260472"/>
                  </a:lnTo>
                  <a:lnTo>
                    <a:pt x="15239" y="260604"/>
                  </a:lnTo>
                  <a:lnTo>
                    <a:pt x="27334" y="258724"/>
                  </a:lnTo>
                  <a:lnTo>
                    <a:pt x="38065" y="263952"/>
                  </a:lnTo>
                  <a:lnTo>
                    <a:pt x="41147" y="268224"/>
                  </a:lnTo>
                  <a:lnTo>
                    <a:pt x="44268" y="279991"/>
                  </a:lnTo>
                  <a:lnTo>
                    <a:pt x="39763" y="290580"/>
                  </a:lnTo>
                  <a:lnTo>
                    <a:pt x="35051" y="294132"/>
                  </a:lnTo>
                  <a:lnTo>
                    <a:pt x="43263" y="304402"/>
                  </a:lnTo>
                  <a:lnTo>
                    <a:pt x="51428" y="313554"/>
                  </a:lnTo>
                  <a:lnTo>
                    <a:pt x="51815" y="313944"/>
                  </a:lnTo>
                  <a:lnTo>
                    <a:pt x="61330" y="307955"/>
                  </a:lnTo>
                  <a:lnTo>
                    <a:pt x="73170" y="308801"/>
                  </a:lnTo>
                  <a:lnTo>
                    <a:pt x="79247" y="312420"/>
                  </a:lnTo>
                  <a:lnTo>
                    <a:pt x="85403" y="322210"/>
                  </a:lnTo>
                  <a:lnTo>
                    <a:pt x="84961" y="334354"/>
                  </a:lnTo>
                  <a:lnTo>
                    <a:pt x="82295" y="339851"/>
                  </a:lnTo>
                  <a:lnTo>
                    <a:pt x="88391" y="344424"/>
                  </a:lnTo>
                  <a:lnTo>
                    <a:pt x="96011" y="347472"/>
                  </a:lnTo>
                  <a:lnTo>
                    <a:pt x="103631" y="352044"/>
                  </a:lnTo>
                  <a:lnTo>
                    <a:pt x="111661" y="342296"/>
                  </a:lnTo>
                  <a:lnTo>
                    <a:pt x="122647" y="339733"/>
                  </a:lnTo>
                  <a:lnTo>
                    <a:pt x="128015" y="341375"/>
                  </a:lnTo>
                  <a:lnTo>
                    <a:pt x="138065" y="348603"/>
                  </a:lnTo>
                  <a:lnTo>
                    <a:pt x="141104" y="360461"/>
                  </a:lnTo>
                  <a:lnTo>
                    <a:pt x="140207" y="365760"/>
                  </a:lnTo>
                  <a:lnTo>
                    <a:pt x="149351" y="367284"/>
                  </a:lnTo>
                  <a:lnTo>
                    <a:pt x="156971" y="368808"/>
                  </a:lnTo>
                  <a:lnTo>
                    <a:pt x="164591" y="368808"/>
                  </a:lnTo>
                  <a:lnTo>
                    <a:pt x="171274" y="231042"/>
                  </a:lnTo>
                  <a:lnTo>
                    <a:pt x="158499" y="225092"/>
                  </a:lnTo>
                  <a:lnTo>
                    <a:pt x="148200" y="215980"/>
                  </a:lnTo>
                  <a:lnTo>
                    <a:pt x="140975" y="204363"/>
                  </a:lnTo>
                  <a:lnTo>
                    <a:pt x="137424" y="190901"/>
                  </a:lnTo>
                  <a:lnTo>
                    <a:pt x="137159" y="185927"/>
                  </a:lnTo>
                  <a:lnTo>
                    <a:pt x="139235" y="171489"/>
                  </a:lnTo>
                  <a:lnTo>
                    <a:pt x="145080" y="158861"/>
                  </a:lnTo>
                  <a:lnTo>
                    <a:pt x="154124" y="148615"/>
                  </a:lnTo>
                  <a:lnTo>
                    <a:pt x="165796" y="141323"/>
                  </a:lnTo>
                  <a:lnTo>
                    <a:pt x="179525" y="137554"/>
                  </a:lnTo>
                  <a:lnTo>
                    <a:pt x="185927" y="137160"/>
                  </a:lnTo>
                  <a:lnTo>
                    <a:pt x="199876" y="139299"/>
                  </a:lnTo>
                  <a:lnTo>
                    <a:pt x="212206" y="145319"/>
                  </a:lnTo>
                  <a:lnTo>
                    <a:pt x="222260" y="154621"/>
                  </a:lnTo>
                  <a:lnTo>
                    <a:pt x="229380" y="166606"/>
                  </a:lnTo>
                  <a:lnTo>
                    <a:pt x="232907" y="180676"/>
                  </a:lnTo>
                  <a:lnTo>
                    <a:pt x="233171" y="185927"/>
                  </a:lnTo>
                  <a:lnTo>
                    <a:pt x="230974" y="200091"/>
                  </a:lnTo>
                  <a:lnTo>
                    <a:pt x="224842" y="212572"/>
                  </a:lnTo>
                  <a:lnTo>
                    <a:pt x="215466" y="222681"/>
                  </a:lnTo>
                  <a:lnTo>
                    <a:pt x="203537" y="229726"/>
                  </a:lnTo>
                  <a:lnTo>
                    <a:pt x="189746" y="233016"/>
                  </a:lnTo>
                  <a:lnTo>
                    <a:pt x="185927" y="233172"/>
                  </a:lnTo>
                  <a:lnTo>
                    <a:pt x="185927" y="350520"/>
                  </a:lnTo>
                  <a:lnTo>
                    <a:pt x="198052" y="355650"/>
                  </a:lnTo>
                  <a:lnTo>
                    <a:pt x="205399" y="367220"/>
                  </a:lnTo>
                  <a:lnTo>
                    <a:pt x="205739" y="368808"/>
                  </a:lnTo>
                  <a:lnTo>
                    <a:pt x="213359" y="368808"/>
                  </a:lnTo>
                  <a:lnTo>
                    <a:pt x="220979" y="367284"/>
                  </a:lnTo>
                  <a:lnTo>
                    <a:pt x="230124" y="365760"/>
                  </a:lnTo>
                  <a:lnTo>
                    <a:pt x="230172" y="352976"/>
                  </a:lnTo>
                  <a:lnTo>
                    <a:pt x="237497" y="343499"/>
                  </a:lnTo>
                  <a:lnTo>
                    <a:pt x="242315" y="341375"/>
                  </a:lnTo>
                  <a:lnTo>
                    <a:pt x="253648" y="340112"/>
                  </a:lnTo>
                  <a:lnTo>
                    <a:pt x="263455" y="346606"/>
                  </a:lnTo>
                  <a:lnTo>
                    <a:pt x="266700" y="352044"/>
                  </a:lnTo>
                  <a:lnTo>
                    <a:pt x="274319" y="347472"/>
                  </a:lnTo>
                  <a:lnTo>
                    <a:pt x="281939" y="344424"/>
                  </a:lnTo>
                  <a:lnTo>
                    <a:pt x="288035" y="339851"/>
                  </a:lnTo>
                  <a:lnTo>
                    <a:pt x="284277" y="327858"/>
                  </a:lnTo>
                  <a:lnTo>
                    <a:pt x="287401" y="316506"/>
                  </a:lnTo>
                  <a:lnTo>
                    <a:pt x="291083" y="312420"/>
                  </a:lnTo>
                  <a:lnTo>
                    <a:pt x="302783" y="307482"/>
                  </a:lnTo>
                  <a:lnTo>
                    <a:pt x="313955" y="309979"/>
                  </a:lnTo>
                  <a:lnTo>
                    <a:pt x="318515" y="313944"/>
                  </a:lnTo>
                  <a:lnTo>
                    <a:pt x="327286" y="304816"/>
                  </a:lnTo>
                  <a:lnTo>
                    <a:pt x="334985" y="29461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9" name="object 94"/>
            <p:cNvSpPr/>
            <p:nvPr/>
          </p:nvSpPr>
          <p:spPr>
            <a:xfrm>
              <a:off x="3813043" y="3080000"/>
              <a:ext cx="170687" cy="170687"/>
            </a:xfrm>
            <a:custGeom>
              <a:avLst/>
              <a:gdLst/>
              <a:ahLst/>
              <a:cxnLst/>
              <a:rect l="l" t="t" r="r" b="b"/>
              <a:pathLst>
                <a:path w="170687" h="170687">
                  <a:moveTo>
                    <a:pt x="156994" y="73219"/>
                  </a:moveTo>
                  <a:lnTo>
                    <a:pt x="168865" y="65872"/>
                  </a:lnTo>
                  <a:lnTo>
                    <a:pt x="170687" y="65532"/>
                  </a:lnTo>
                  <a:lnTo>
                    <a:pt x="166401" y="53239"/>
                  </a:lnTo>
                  <a:lnTo>
                    <a:pt x="161263" y="41799"/>
                  </a:lnTo>
                  <a:lnTo>
                    <a:pt x="160019" y="39624"/>
                  </a:lnTo>
                  <a:lnTo>
                    <a:pt x="148851" y="43952"/>
                  </a:lnTo>
                  <a:lnTo>
                    <a:pt x="136874" y="41360"/>
                  </a:lnTo>
                  <a:lnTo>
                    <a:pt x="132587" y="38100"/>
                  </a:lnTo>
                  <a:lnTo>
                    <a:pt x="127487" y="26975"/>
                  </a:lnTo>
                  <a:lnTo>
                    <a:pt x="129022" y="15393"/>
                  </a:lnTo>
                  <a:lnTo>
                    <a:pt x="131063" y="12192"/>
                  </a:lnTo>
                  <a:lnTo>
                    <a:pt x="120158" y="5613"/>
                  </a:lnTo>
                  <a:lnTo>
                    <a:pt x="108251" y="1036"/>
                  </a:lnTo>
                  <a:lnTo>
                    <a:pt x="105155" y="0"/>
                  </a:lnTo>
                  <a:lnTo>
                    <a:pt x="99263" y="12568"/>
                  </a:lnTo>
                  <a:lnTo>
                    <a:pt x="99439" y="56241"/>
                  </a:lnTo>
                  <a:lnTo>
                    <a:pt x="110656" y="64191"/>
                  </a:lnTo>
                  <a:lnTo>
                    <a:pt x="117492" y="76064"/>
                  </a:lnTo>
                  <a:lnTo>
                    <a:pt x="118871" y="85344"/>
                  </a:lnTo>
                  <a:lnTo>
                    <a:pt x="115826" y="99148"/>
                  </a:lnTo>
                  <a:lnTo>
                    <a:pt x="107626" y="110235"/>
                  </a:lnTo>
                  <a:lnTo>
                    <a:pt x="95677" y="117199"/>
                  </a:lnTo>
                  <a:lnTo>
                    <a:pt x="85343" y="118872"/>
                  </a:lnTo>
                  <a:lnTo>
                    <a:pt x="71539" y="115826"/>
                  </a:lnTo>
                  <a:lnTo>
                    <a:pt x="60452" y="107626"/>
                  </a:lnTo>
                  <a:lnTo>
                    <a:pt x="53488" y="95677"/>
                  </a:lnTo>
                  <a:lnTo>
                    <a:pt x="51815" y="85344"/>
                  </a:lnTo>
                  <a:lnTo>
                    <a:pt x="54997" y="71529"/>
                  </a:lnTo>
                  <a:lnTo>
                    <a:pt x="63539" y="60902"/>
                  </a:lnTo>
                  <a:lnTo>
                    <a:pt x="75936" y="54592"/>
                  </a:lnTo>
                  <a:lnTo>
                    <a:pt x="85343" y="18287"/>
                  </a:lnTo>
                  <a:lnTo>
                    <a:pt x="72616" y="13693"/>
                  </a:lnTo>
                  <a:lnTo>
                    <a:pt x="65857" y="1822"/>
                  </a:lnTo>
                  <a:lnTo>
                    <a:pt x="65531" y="0"/>
                  </a:lnTo>
                  <a:lnTo>
                    <a:pt x="53926" y="4099"/>
                  </a:lnTo>
                  <a:lnTo>
                    <a:pt x="42321" y="9583"/>
                  </a:lnTo>
                  <a:lnTo>
                    <a:pt x="38100" y="12192"/>
                  </a:lnTo>
                  <a:lnTo>
                    <a:pt x="42466" y="23316"/>
                  </a:lnTo>
                  <a:lnTo>
                    <a:pt x="39224" y="34898"/>
                  </a:lnTo>
                  <a:lnTo>
                    <a:pt x="36575" y="38100"/>
                  </a:lnTo>
                  <a:lnTo>
                    <a:pt x="26088" y="43837"/>
                  </a:lnTo>
                  <a:lnTo>
                    <a:pt x="13939" y="41736"/>
                  </a:lnTo>
                  <a:lnTo>
                    <a:pt x="10667" y="39624"/>
                  </a:lnTo>
                  <a:lnTo>
                    <a:pt x="4734" y="50783"/>
                  </a:lnTo>
                  <a:lnTo>
                    <a:pt x="504" y="62969"/>
                  </a:lnTo>
                  <a:lnTo>
                    <a:pt x="0" y="65532"/>
                  </a:lnTo>
                  <a:lnTo>
                    <a:pt x="11614" y="72350"/>
                  </a:lnTo>
                  <a:lnTo>
                    <a:pt x="16753" y="84759"/>
                  </a:lnTo>
                  <a:lnTo>
                    <a:pt x="16763" y="85344"/>
                  </a:lnTo>
                  <a:lnTo>
                    <a:pt x="12004" y="99017"/>
                  </a:lnTo>
                  <a:lnTo>
                    <a:pt x="582" y="105143"/>
                  </a:lnTo>
                  <a:lnTo>
                    <a:pt x="0" y="105156"/>
                  </a:lnTo>
                  <a:lnTo>
                    <a:pt x="3430" y="118113"/>
                  </a:lnTo>
                  <a:lnTo>
                    <a:pt x="8796" y="129369"/>
                  </a:lnTo>
                  <a:lnTo>
                    <a:pt x="10667" y="132587"/>
                  </a:lnTo>
                  <a:lnTo>
                    <a:pt x="22278" y="128221"/>
                  </a:lnTo>
                  <a:lnTo>
                    <a:pt x="33833" y="131463"/>
                  </a:lnTo>
                  <a:lnTo>
                    <a:pt x="36575" y="134112"/>
                  </a:lnTo>
                  <a:lnTo>
                    <a:pt x="42313" y="145236"/>
                  </a:lnTo>
                  <a:lnTo>
                    <a:pt x="40212" y="156818"/>
                  </a:lnTo>
                  <a:lnTo>
                    <a:pt x="38100" y="160020"/>
                  </a:lnTo>
                  <a:lnTo>
                    <a:pt x="49936" y="166330"/>
                  </a:lnTo>
                  <a:lnTo>
                    <a:pt x="61772" y="169971"/>
                  </a:lnTo>
                  <a:lnTo>
                    <a:pt x="65531" y="170687"/>
                  </a:lnTo>
                  <a:lnTo>
                    <a:pt x="71791" y="159073"/>
                  </a:lnTo>
                  <a:lnTo>
                    <a:pt x="84666" y="153934"/>
                  </a:lnTo>
                  <a:lnTo>
                    <a:pt x="85343" y="153924"/>
                  </a:lnTo>
                  <a:lnTo>
                    <a:pt x="98458" y="158683"/>
                  </a:lnTo>
                  <a:lnTo>
                    <a:pt x="105050" y="170105"/>
                  </a:lnTo>
                  <a:lnTo>
                    <a:pt x="105155" y="170687"/>
                  </a:lnTo>
                  <a:lnTo>
                    <a:pt x="117448" y="167534"/>
                  </a:lnTo>
                  <a:lnTo>
                    <a:pt x="128888" y="161650"/>
                  </a:lnTo>
                  <a:lnTo>
                    <a:pt x="131063" y="160020"/>
                  </a:lnTo>
                  <a:lnTo>
                    <a:pt x="127183" y="148895"/>
                  </a:lnTo>
                  <a:lnTo>
                    <a:pt x="130397" y="137313"/>
                  </a:lnTo>
                  <a:lnTo>
                    <a:pt x="132587" y="134112"/>
                  </a:lnTo>
                  <a:lnTo>
                    <a:pt x="143756" y="128457"/>
                  </a:lnTo>
                  <a:lnTo>
                    <a:pt x="155733" y="129993"/>
                  </a:lnTo>
                  <a:lnTo>
                    <a:pt x="160019" y="132587"/>
                  </a:lnTo>
                  <a:lnTo>
                    <a:pt x="165209" y="121873"/>
                  </a:lnTo>
                  <a:lnTo>
                    <a:pt x="169431" y="109455"/>
                  </a:lnTo>
                  <a:lnTo>
                    <a:pt x="170687" y="105156"/>
                  </a:lnTo>
                  <a:lnTo>
                    <a:pt x="158119" y="99866"/>
                  </a:lnTo>
                  <a:lnTo>
                    <a:pt x="152475" y="87181"/>
                  </a:lnTo>
                  <a:lnTo>
                    <a:pt x="152400" y="85344"/>
                  </a:lnTo>
                  <a:lnTo>
                    <a:pt x="156994" y="73219"/>
                  </a:lnTo>
                  <a:close/>
                </a:path>
                <a:path w="170687" h="170687">
                  <a:moveTo>
                    <a:pt x="75936" y="54592"/>
                  </a:moveTo>
                  <a:lnTo>
                    <a:pt x="85343" y="53339"/>
                  </a:lnTo>
                  <a:lnTo>
                    <a:pt x="99439" y="56241"/>
                  </a:lnTo>
                  <a:lnTo>
                    <a:pt x="99263" y="12568"/>
                  </a:lnTo>
                  <a:lnTo>
                    <a:pt x="87167" y="18212"/>
                  </a:lnTo>
                  <a:lnTo>
                    <a:pt x="85343" y="18287"/>
                  </a:lnTo>
                  <a:lnTo>
                    <a:pt x="75936" y="5459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0" name="object 95"/>
            <p:cNvSpPr/>
            <p:nvPr/>
          </p:nvSpPr>
          <p:spPr>
            <a:xfrm>
              <a:off x="3960870" y="3035803"/>
              <a:ext cx="138683" cy="134112"/>
            </a:xfrm>
            <a:custGeom>
              <a:avLst/>
              <a:gdLst/>
              <a:ahLst/>
              <a:cxnLst/>
              <a:rect l="l" t="t" r="r" b="b"/>
              <a:pathLst>
                <a:path w="138683" h="134112">
                  <a:moveTo>
                    <a:pt x="138683" y="56387"/>
                  </a:moveTo>
                  <a:lnTo>
                    <a:pt x="137159" y="50291"/>
                  </a:lnTo>
                  <a:lnTo>
                    <a:pt x="125146" y="51607"/>
                  </a:lnTo>
                  <a:lnTo>
                    <a:pt x="115063" y="45708"/>
                  </a:lnTo>
                  <a:lnTo>
                    <a:pt x="112775" y="42671"/>
                  </a:lnTo>
                  <a:lnTo>
                    <a:pt x="110266" y="30425"/>
                  </a:lnTo>
                  <a:lnTo>
                    <a:pt x="114621" y="19436"/>
                  </a:lnTo>
                  <a:lnTo>
                    <a:pt x="117348" y="16763"/>
                  </a:lnTo>
                  <a:lnTo>
                    <a:pt x="107520" y="8829"/>
                  </a:lnTo>
                  <a:lnTo>
                    <a:pt x="96057" y="2711"/>
                  </a:lnTo>
                  <a:lnTo>
                    <a:pt x="88391" y="0"/>
                  </a:lnTo>
                  <a:lnTo>
                    <a:pt x="82132" y="11614"/>
                  </a:lnTo>
                  <a:lnTo>
                    <a:pt x="69257" y="16753"/>
                  </a:lnTo>
                  <a:lnTo>
                    <a:pt x="82288" y="51830"/>
                  </a:lnTo>
                  <a:lnTo>
                    <a:pt x="89481" y="63061"/>
                  </a:lnTo>
                  <a:lnTo>
                    <a:pt x="89915" y="67055"/>
                  </a:lnTo>
                  <a:lnTo>
                    <a:pt x="85202" y="79513"/>
                  </a:lnTo>
                  <a:lnTo>
                    <a:pt x="73086" y="86437"/>
                  </a:lnTo>
                  <a:lnTo>
                    <a:pt x="68579" y="86867"/>
                  </a:lnTo>
                  <a:lnTo>
                    <a:pt x="55722" y="81941"/>
                  </a:lnTo>
                  <a:lnTo>
                    <a:pt x="49001" y="70000"/>
                  </a:lnTo>
                  <a:lnTo>
                    <a:pt x="48767" y="67055"/>
                  </a:lnTo>
                  <a:lnTo>
                    <a:pt x="50291" y="0"/>
                  </a:lnTo>
                  <a:lnTo>
                    <a:pt x="37642" y="4704"/>
                  </a:lnTo>
                  <a:lnTo>
                    <a:pt x="27128" y="11544"/>
                  </a:lnTo>
                  <a:lnTo>
                    <a:pt x="21335" y="16763"/>
                  </a:lnTo>
                  <a:lnTo>
                    <a:pt x="27807" y="26765"/>
                  </a:lnTo>
                  <a:lnTo>
                    <a:pt x="27413" y="38941"/>
                  </a:lnTo>
                  <a:lnTo>
                    <a:pt x="25907" y="42671"/>
                  </a:lnTo>
                  <a:lnTo>
                    <a:pt x="17254" y="50316"/>
                  </a:lnTo>
                  <a:lnTo>
                    <a:pt x="5479" y="51701"/>
                  </a:lnTo>
                  <a:lnTo>
                    <a:pt x="1524" y="50291"/>
                  </a:lnTo>
                  <a:lnTo>
                    <a:pt x="0" y="56387"/>
                  </a:lnTo>
                  <a:lnTo>
                    <a:pt x="0" y="77723"/>
                  </a:lnTo>
                  <a:lnTo>
                    <a:pt x="1524" y="83819"/>
                  </a:lnTo>
                  <a:lnTo>
                    <a:pt x="13875" y="83348"/>
                  </a:lnTo>
                  <a:lnTo>
                    <a:pt x="24070" y="90012"/>
                  </a:lnTo>
                  <a:lnTo>
                    <a:pt x="25907" y="92963"/>
                  </a:lnTo>
                  <a:lnTo>
                    <a:pt x="28365" y="104512"/>
                  </a:lnTo>
                  <a:lnTo>
                    <a:pt x="23286" y="115553"/>
                  </a:lnTo>
                  <a:lnTo>
                    <a:pt x="21335" y="117347"/>
                  </a:lnTo>
                  <a:lnTo>
                    <a:pt x="30755" y="125282"/>
                  </a:lnTo>
                  <a:lnTo>
                    <a:pt x="41991" y="131400"/>
                  </a:lnTo>
                  <a:lnTo>
                    <a:pt x="50291" y="134112"/>
                  </a:lnTo>
                  <a:lnTo>
                    <a:pt x="50291" y="124967"/>
                  </a:lnTo>
                  <a:lnTo>
                    <a:pt x="59435" y="117347"/>
                  </a:lnTo>
                  <a:lnTo>
                    <a:pt x="68579" y="117347"/>
                  </a:lnTo>
                  <a:lnTo>
                    <a:pt x="81694" y="122107"/>
                  </a:lnTo>
                  <a:lnTo>
                    <a:pt x="88286" y="133529"/>
                  </a:lnTo>
                  <a:lnTo>
                    <a:pt x="88391" y="134112"/>
                  </a:lnTo>
                  <a:lnTo>
                    <a:pt x="100373" y="129407"/>
                  </a:lnTo>
                  <a:lnTo>
                    <a:pt x="111354" y="122567"/>
                  </a:lnTo>
                  <a:lnTo>
                    <a:pt x="117348" y="117347"/>
                  </a:lnTo>
                  <a:lnTo>
                    <a:pt x="110739" y="106932"/>
                  </a:lnTo>
                  <a:lnTo>
                    <a:pt x="111667" y="95141"/>
                  </a:lnTo>
                  <a:lnTo>
                    <a:pt x="112775" y="92963"/>
                  </a:lnTo>
                  <a:lnTo>
                    <a:pt x="121744" y="84415"/>
                  </a:lnTo>
                  <a:lnTo>
                    <a:pt x="133909" y="83002"/>
                  </a:lnTo>
                  <a:lnTo>
                    <a:pt x="137159" y="83819"/>
                  </a:lnTo>
                  <a:lnTo>
                    <a:pt x="138683" y="77723"/>
                  </a:lnTo>
                  <a:lnTo>
                    <a:pt x="138683" y="56387"/>
                  </a:lnTo>
                  <a:close/>
                </a:path>
                <a:path w="138683" h="134112">
                  <a:moveTo>
                    <a:pt x="50291" y="0"/>
                  </a:moveTo>
                  <a:lnTo>
                    <a:pt x="48767" y="67055"/>
                  </a:lnTo>
                  <a:lnTo>
                    <a:pt x="53694" y="54198"/>
                  </a:lnTo>
                  <a:lnTo>
                    <a:pt x="65635" y="47477"/>
                  </a:lnTo>
                  <a:lnTo>
                    <a:pt x="68579" y="47243"/>
                  </a:lnTo>
                  <a:lnTo>
                    <a:pt x="82288" y="51830"/>
                  </a:lnTo>
                  <a:lnTo>
                    <a:pt x="69257" y="16753"/>
                  </a:lnTo>
                  <a:lnTo>
                    <a:pt x="59435" y="16763"/>
                  </a:lnTo>
                  <a:lnTo>
                    <a:pt x="50291" y="9143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1" name="object 96"/>
            <p:cNvSpPr/>
            <p:nvPr/>
          </p:nvSpPr>
          <p:spPr>
            <a:xfrm>
              <a:off x="5245600" y="2738624"/>
              <a:ext cx="256031" cy="256032"/>
            </a:xfrm>
            <a:custGeom>
              <a:avLst/>
              <a:gdLst/>
              <a:ahLst/>
              <a:cxnLst/>
              <a:rect l="l" t="t" r="r" b="b"/>
              <a:pathLst>
                <a:path w="256031" h="256032">
                  <a:moveTo>
                    <a:pt x="3002" y="160570"/>
                  </a:moveTo>
                  <a:lnTo>
                    <a:pt x="7076" y="172361"/>
                  </a:lnTo>
                  <a:lnTo>
                    <a:pt x="7620" y="173736"/>
                  </a:lnTo>
                  <a:lnTo>
                    <a:pt x="18947" y="172348"/>
                  </a:lnTo>
                  <a:lnTo>
                    <a:pt x="29392" y="177999"/>
                  </a:lnTo>
                  <a:lnTo>
                    <a:pt x="33527" y="182880"/>
                  </a:lnTo>
                  <a:lnTo>
                    <a:pt x="35472" y="194182"/>
                  </a:lnTo>
                  <a:lnTo>
                    <a:pt x="30633" y="205554"/>
                  </a:lnTo>
                  <a:lnTo>
                    <a:pt x="27431" y="208787"/>
                  </a:lnTo>
                  <a:lnTo>
                    <a:pt x="35863" y="218352"/>
                  </a:lnTo>
                  <a:lnTo>
                    <a:pt x="45146" y="226889"/>
                  </a:lnTo>
                  <a:lnTo>
                    <a:pt x="47244" y="228600"/>
                  </a:lnTo>
                  <a:lnTo>
                    <a:pt x="56376" y="220742"/>
                  </a:lnTo>
                  <a:lnTo>
                    <a:pt x="67558" y="219926"/>
                  </a:lnTo>
                  <a:lnTo>
                    <a:pt x="73151" y="222503"/>
                  </a:lnTo>
                  <a:lnTo>
                    <a:pt x="81237" y="231277"/>
                  </a:lnTo>
                  <a:lnTo>
                    <a:pt x="82491" y="243332"/>
                  </a:lnTo>
                  <a:lnTo>
                    <a:pt x="80772" y="248412"/>
                  </a:lnTo>
                  <a:lnTo>
                    <a:pt x="93008" y="252355"/>
                  </a:lnTo>
                  <a:lnTo>
                    <a:pt x="94962" y="139244"/>
                  </a:lnTo>
                  <a:lnTo>
                    <a:pt x="92963" y="128015"/>
                  </a:lnTo>
                  <a:lnTo>
                    <a:pt x="95785" y="113868"/>
                  </a:lnTo>
                  <a:lnTo>
                    <a:pt x="103532" y="102597"/>
                  </a:lnTo>
                  <a:lnTo>
                    <a:pt x="115128" y="95280"/>
                  </a:lnTo>
                  <a:lnTo>
                    <a:pt x="128016" y="18287"/>
                  </a:lnTo>
                  <a:lnTo>
                    <a:pt x="114751" y="13157"/>
                  </a:lnTo>
                  <a:lnTo>
                    <a:pt x="108294" y="1587"/>
                  </a:lnTo>
                  <a:lnTo>
                    <a:pt x="108203" y="0"/>
                  </a:lnTo>
                  <a:lnTo>
                    <a:pt x="95806" y="2206"/>
                  </a:lnTo>
                  <a:lnTo>
                    <a:pt x="83408" y="5257"/>
                  </a:lnTo>
                  <a:lnTo>
                    <a:pt x="80772" y="6096"/>
                  </a:lnTo>
                  <a:lnTo>
                    <a:pt x="82651" y="18842"/>
                  </a:lnTo>
                  <a:lnTo>
                    <a:pt x="77423" y="29039"/>
                  </a:lnTo>
                  <a:lnTo>
                    <a:pt x="73151" y="32003"/>
                  </a:lnTo>
                  <a:lnTo>
                    <a:pt x="61824" y="35124"/>
                  </a:lnTo>
                  <a:lnTo>
                    <a:pt x="51379" y="30619"/>
                  </a:lnTo>
                  <a:lnTo>
                    <a:pt x="47244" y="25908"/>
                  </a:lnTo>
                  <a:lnTo>
                    <a:pt x="37679" y="34852"/>
                  </a:lnTo>
                  <a:lnTo>
                    <a:pt x="29142" y="43973"/>
                  </a:lnTo>
                  <a:lnTo>
                    <a:pt x="27431" y="45720"/>
                  </a:lnTo>
                  <a:lnTo>
                    <a:pt x="34235" y="55510"/>
                  </a:lnTo>
                  <a:lnTo>
                    <a:pt x="35332" y="67654"/>
                  </a:lnTo>
                  <a:lnTo>
                    <a:pt x="33527" y="73151"/>
                  </a:lnTo>
                  <a:lnTo>
                    <a:pt x="24103" y="81237"/>
                  </a:lnTo>
                  <a:lnTo>
                    <a:pt x="12581" y="82491"/>
                  </a:lnTo>
                  <a:lnTo>
                    <a:pt x="7620" y="80772"/>
                  </a:lnTo>
                  <a:lnTo>
                    <a:pt x="3676" y="93008"/>
                  </a:lnTo>
                  <a:lnTo>
                    <a:pt x="544" y="105245"/>
                  </a:lnTo>
                  <a:lnTo>
                    <a:pt x="0" y="108203"/>
                  </a:lnTo>
                  <a:lnTo>
                    <a:pt x="12568" y="113493"/>
                  </a:lnTo>
                  <a:lnTo>
                    <a:pt x="18212" y="126178"/>
                  </a:lnTo>
                  <a:lnTo>
                    <a:pt x="18287" y="128015"/>
                  </a:lnTo>
                  <a:lnTo>
                    <a:pt x="13693" y="140140"/>
                  </a:lnTo>
                  <a:lnTo>
                    <a:pt x="1822" y="147487"/>
                  </a:lnTo>
                  <a:lnTo>
                    <a:pt x="0" y="147827"/>
                  </a:lnTo>
                  <a:lnTo>
                    <a:pt x="3002" y="160570"/>
                  </a:lnTo>
                  <a:close/>
                </a:path>
                <a:path w="256031" h="256032">
                  <a:moveTo>
                    <a:pt x="208787" y="25908"/>
                  </a:moveTo>
                  <a:lnTo>
                    <a:pt x="199655" y="33765"/>
                  </a:lnTo>
                  <a:lnTo>
                    <a:pt x="188473" y="34581"/>
                  </a:lnTo>
                  <a:lnTo>
                    <a:pt x="182879" y="32003"/>
                  </a:lnTo>
                  <a:lnTo>
                    <a:pt x="174794" y="23686"/>
                  </a:lnTo>
                  <a:lnTo>
                    <a:pt x="173540" y="11723"/>
                  </a:lnTo>
                  <a:lnTo>
                    <a:pt x="175259" y="6096"/>
                  </a:lnTo>
                  <a:lnTo>
                    <a:pt x="162862" y="2756"/>
                  </a:lnTo>
                  <a:lnTo>
                    <a:pt x="150464" y="440"/>
                  </a:lnTo>
                  <a:lnTo>
                    <a:pt x="147827" y="0"/>
                  </a:lnTo>
                  <a:lnTo>
                    <a:pt x="141935" y="11965"/>
                  </a:lnTo>
                  <a:lnTo>
                    <a:pt x="129839" y="18197"/>
                  </a:lnTo>
                  <a:lnTo>
                    <a:pt x="128016" y="18287"/>
                  </a:lnTo>
                  <a:lnTo>
                    <a:pt x="115128" y="95280"/>
                  </a:lnTo>
                  <a:lnTo>
                    <a:pt x="128016" y="92963"/>
                  </a:lnTo>
                  <a:lnTo>
                    <a:pt x="142163" y="95785"/>
                  </a:lnTo>
                  <a:lnTo>
                    <a:pt x="153434" y="103532"/>
                  </a:lnTo>
                  <a:lnTo>
                    <a:pt x="160751" y="115128"/>
                  </a:lnTo>
                  <a:lnTo>
                    <a:pt x="163068" y="128015"/>
                  </a:lnTo>
                  <a:lnTo>
                    <a:pt x="160125" y="141535"/>
                  </a:lnTo>
                  <a:lnTo>
                    <a:pt x="152062" y="152487"/>
                  </a:lnTo>
                  <a:lnTo>
                    <a:pt x="140029" y="159560"/>
                  </a:lnTo>
                  <a:lnTo>
                    <a:pt x="128016" y="161544"/>
                  </a:lnTo>
                  <a:lnTo>
                    <a:pt x="113585" y="158628"/>
                  </a:lnTo>
                  <a:lnTo>
                    <a:pt x="102185" y="150757"/>
                  </a:lnTo>
                  <a:lnTo>
                    <a:pt x="94962" y="139244"/>
                  </a:lnTo>
                  <a:lnTo>
                    <a:pt x="93008" y="252355"/>
                  </a:lnTo>
                  <a:lnTo>
                    <a:pt x="105245" y="255487"/>
                  </a:lnTo>
                  <a:lnTo>
                    <a:pt x="108203" y="256032"/>
                  </a:lnTo>
                  <a:lnTo>
                    <a:pt x="113130" y="243174"/>
                  </a:lnTo>
                  <a:lnTo>
                    <a:pt x="125071" y="236453"/>
                  </a:lnTo>
                  <a:lnTo>
                    <a:pt x="128016" y="236220"/>
                  </a:lnTo>
                  <a:lnTo>
                    <a:pt x="140360" y="241146"/>
                  </a:lnTo>
                  <a:lnTo>
                    <a:pt x="147243" y="253087"/>
                  </a:lnTo>
                  <a:lnTo>
                    <a:pt x="147827" y="256032"/>
                  </a:lnTo>
                  <a:lnTo>
                    <a:pt x="160064" y="253218"/>
                  </a:lnTo>
                  <a:lnTo>
                    <a:pt x="172301" y="249396"/>
                  </a:lnTo>
                  <a:lnTo>
                    <a:pt x="175259" y="248412"/>
                  </a:lnTo>
                  <a:lnTo>
                    <a:pt x="173380" y="236317"/>
                  </a:lnTo>
                  <a:lnTo>
                    <a:pt x="178608" y="225586"/>
                  </a:lnTo>
                  <a:lnTo>
                    <a:pt x="182879" y="222503"/>
                  </a:lnTo>
                  <a:lnTo>
                    <a:pt x="194207" y="219383"/>
                  </a:lnTo>
                  <a:lnTo>
                    <a:pt x="204652" y="223888"/>
                  </a:lnTo>
                  <a:lnTo>
                    <a:pt x="208787" y="228600"/>
                  </a:lnTo>
                  <a:lnTo>
                    <a:pt x="218352" y="220168"/>
                  </a:lnTo>
                  <a:lnTo>
                    <a:pt x="226889" y="210885"/>
                  </a:lnTo>
                  <a:lnTo>
                    <a:pt x="228600" y="208787"/>
                  </a:lnTo>
                  <a:lnTo>
                    <a:pt x="220975" y="198600"/>
                  </a:lnTo>
                  <a:lnTo>
                    <a:pt x="220823" y="186712"/>
                  </a:lnTo>
                  <a:lnTo>
                    <a:pt x="222503" y="182880"/>
                  </a:lnTo>
                  <a:lnTo>
                    <a:pt x="231636" y="174387"/>
                  </a:lnTo>
                  <a:lnTo>
                    <a:pt x="242818" y="172056"/>
                  </a:lnTo>
                  <a:lnTo>
                    <a:pt x="248411" y="173736"/>
                  </a:lnTo>
                  <a:lnTo>
                    <a:pt x="252553" y="162132"/>
                  </a:lnTo>
                  <a:lnTo>
                    <a:pt x="255744" y="149458"/>
                  </a:lnTo>
                  <a:lnTo>
                    <a:pt x="256031" y="147827"/>
                  </a:lnTo>
                  <a:lnTo>
                    <a:pt x="243463" y="141398"/>
                  </a:lnTo>
                  <a:lnTo>
                    <a:pt x="237819" y="129604"/>
                  </a:lnTo>
                  <a:lnTo>
                    <a:pt x="237744" y="128015"/>
                  </a:lnTo>
                  <a:lnTo>
                    <a:pt x="242338" y="114751"/>
                  </a:lnTo>
                  <a:lnTo>
                    <a:pt x="254209" y="108294"/>
                  </a:lnTo>
                  <a:lnTo>
                    <a:pt x="256031" y="108203"/>
                  </a:lnTo>
                  <a:lnTo>
                    <a:pt x="253218" y="95967"/>
                  </a:lnTo>
                  <a:lnTo>
                    <a:pt x="249396" y="83730"/>
                  </a:lnTo>
                  <a:lnTo>
                    <a:pt x="248411" y="80772"/>
                  </a:lnTo>
                  <a:lnTo>
                    <a:pt x="236772" y="82651"/>
                  </a:lnTo>
                  <a:lnTo>
                    <a:pt x="226134" y="77423"/>
                  </a:lnTo>
                  <a:lnTo>
                    <a:pt x="222503" y="73151"/>
                  </a:lnTo>
                  <a:lnTo>
                    <a:pt x="220049" y="61158"/>
                  </a:lnTo>
                  <a:lnTo>
                    <a:pt x="224191" y="49806"/>
                  </a:lnTo>
                  <a:lnTo>
                    <a:pt x="228600" y="45720"/>
                  </a:lnTo>
                  <a:lnTo>
                    <a:pt x="220168" y="36775"/>
                  </a:lnTo>
                  <a:lnTo>
                    <a:pt x="210885" y="27654"/>
                  </a:lnTo>
                  <a:lnTo>
                    <a:pt x="208787" y="25908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7"/>
            <p:cNvSpPr/>
            <p:nvPr/>
          </p:nvSpPr>
          <p:spPr>
            <a:xfrm>
              <a:off x="4910319" y="2823448"/>
              <a:ext cx="172049" cy="352563"/>
            </a:xfrm>
            <a:custGeom>
              <a:avLst/>
              <a:gdLst/>
              <a:ahLst/>
              <a:cxnLst/>
              <a:rect l="l" t="t" r="r" b="b"/>
              <a:pathLst>
                <a:path w="172049" h="352563">
                  <a:moveTo>
                    <a:pt x="13715" y="235215"/>
                  </a:moveTo>
                  <a:lnTo>
                    <a:pt x="16763" y="242835"/>
                  </a:lnTo>
                  <a:lnTo>
                    <a:pt x="28858" y="240956"/>
                  </a:lnTo>
                  <a:lnTo>
                    <a:pt x="39589" y="246183"/>
                  </a:lnTo>
                  <a:lnTo>
                    <a:pt x="42672" y="250455"/>
                  </a:lnTo>
                  <a:lnTo>
                    <a:pt x="45820" y="261856"/>
                  </a:lnTo>
                  <a:lnTo>
                    <a:pt x="41873" y="272835"/>
                  </a:lnTo>
                  <a:lnTo>
                    <a:pt x="36575" y="277887"/>
                  </a:lnTo>
                  <a:lnTo>
                    <a:pt x="41148" y="283983"/>
                  </a:lnTo>
                  <a:lnTo>
                    <a:pt x="47243" y="290079"/>
                  </a:lnTo>
                  <a:lnTo>
                    <a:pt x="51815" y="296175"/>
                  </a:lnTo>
                  <a:lnTo>
                    <a:pt x="62984" y="290520"/>
                  </a:lnTo>
                  <a:lnTo>
                    <a:pt x="74961" y="292056"/>
                  </a:lnTo>
                  <a:lnTo>
                    <a:pt x="79248" y="294651"/>
                  </a:lnTo>
                  <a:lnTo>
                    <a:pt x="86058" y="305543"/>
                  </a:lnTo>
                  <a:lnTo>
                    <a:pt x="85096" y="317291"/>
                  </a:lnTo>
                  <a:lnTo>
                    <a:pt x="82296" y="322083"/>
                  </a:lnTo>
                  <a:lnTo>
                    <a:pt x="93501" y="328627"/>
                  </a:lnTo>
                  <a:lnTo>
                    <a:pt x="104707" y="334094"/>
                  </a:lnTo>
                  <a:lnTo>
                    <a:pt x="105155" y="334275"/>
                  </a:lnTo>
                  <a:lnTo>
                    <a:pt x="112688" y="325269"/>
                  </a:lnTo>
                  <a:lnTo>
                    <a:pt x="125029" y="322762"/>
                  </a:lnTo>
                  <a:lnTo>
                    <a:pt x="129539" y="323607"/>
                  </a:lnTo>
                  <a:lnTo>
                    <a:pt x="139589" y="331298"/>
                  </a:lnTo>
                  <a:lnTo>
                    <a:pt x="142628" y="343221"/>
                  </a:lnTo>
                  <a:lnTo>
                    <a:pt x="141731" y="347991"/>
                  </a:lnTo>
                  <a:lnTo>
                    <a:pt x="149351" y="349515"/>
                  </a:lnTo>
                  <a:lnTo>
                    <a:pt x="158496" y="351039"/>
                  </a:lnTo>
                  <a:lnTo>
                    <a:pt x="166115" y="352563"/>
                  </a:lnTo>
                  <a:lnTo>
                    <a:pt x="172049" y="214852"/>
                  </a:lnTo>
                  <a:lnTo>
                    <a:pt x="159533" y="209007"/>
                  </a:lnTo>
                  <a:lnTo>
                    <a:pt x="149121" y="199963"/>
                  </a:lnTo>
                  <a:lnTo>
                    <a:pt x="141556" y="188291"/>
                  </a:lnTo>
                  <a:lnTo>
                    <a:pt x="137581" y="174561"/>
                  </a:lnTo>
                  <a:lnTo>
                    <a:pt x="137159" y="168159"/>
                  </a:lnTo>
                  <a:lnTo>
                    <a:pt x="139361" y="153720"/>
                  </a:lnTo>
                  <a:lnTo>
                    <a:pt x="145472" y="141092"/>
                  </a:lnTo>
                  <a:lnTo>
                    <a:pt x="141683" y="0"/>
                  </a:lnTo>
                  <a:lnTo>
                    <a:pt x="134358" y="9952"/>
                  </a:lnTo>
                  <a:lnTo>
                    <a:pt x="129539" y="12711"/>
                  </a:lnTo>
                  <a:lnTo>
                    <a:pt x="116406" y="12666"/>
                  </a:lnTo>
                  <a:lnTo>
                    <a:pt x="106887" y="5644"/>
                  </a:lnTo>
                  <a:lnTo>
                    <a:pt x="105155" y="2043"/>
                  </a:lnTo>
                  <a:lnTo>
                    <a:pt x="93950" y="7444"/>
                  </a:lnTo>
                  <a:lnTo>
                    <a:pt x="82744" y="13966"/>
                  </a:lnTo>
                  <a:lnTo>
                    <a:pt x="82296" y="14235"/>
                  </a:lnTo>
                  <a:lnTo>
                    <a:pt x="86499" y="25127"/>
                  </a:lnTo>
                  <a:lnTo>
                    <a:pt x="83500" y="36875"/>
                  </a:lnTo>
                  <a:lnTo>
                    <a:pt x="79248" y="41667"/>
                  </a:lnTo>
                  <a:lnTo>
                    <a:pt x="68079" y="45996"/>
                  </a:lnTo>
                  <a:lnTo>
                    <a:pt x="56102" y="43404"/>
                  </a:lnTo>
                  <a:lnTo>
                    <a:pt x="51815" y="40143"/>
                  </a:lnTo>
                  <a:lnTo>
                    <a:pt x="47243" y="46239"/>
                  </a:lnTo>
                  <a:lnTo>
                    <a:pt x="41148" y="52335"/>
                  </a:lnTo>
                  <a:lnTo>
                    <a:pt x="36575" y="58431"/>
                  </a:lnTo>
                  <a:lnTo>
                    <a:pt x="44255" y="67667"/>
                  </a:lnTo>
                  <a:lnTo>
                    <a:pt x="45461" y="79194"/>
                  </a:lnTo>
                  <a:lnTo>
                    <a:pt x="42672" y="85863"/>
                  </a:lnTo>
                  <a:lnTo>
                    <a:pt x="33898" y="93949"/>
                  </a:lnTo>
                  <a:lnTo>
                    <a:pt x="21843" y="95202"/>
                  </a:lnTo>
                  <a:lnTo>
                    <a:pt x="16763" y="93483"/>
                  </a:lnTo>
                  <a:lnTo>
                    <a:pt x="13715" y="101103"/>
                  </a:lnTo>
                  <a:lnTo>
                    <a:pt x="10667" y="108723"/>
                  </a:lnTo>
                  <a:lnTo>
                    <a:pt x="7620" y="116343"/>
                  </a:lnTo>
                  <a:lnTo>
                    <a:pt x="18673" y="123378"/>
                  </a:lnTo>
                  <a:lnTo>
                    <a:pt x="23071" y="135057"/>
                  </a:lnTo>
                  <a:lnTo>
                    <a:pt x="22859" y="139203"/>
                  </a:lnTo>
                  <a:lnTo>
                    <a:pt x="17022" y="150917"/>
                  </a:lnTo>
                  <a:lnTo>
                    <a:pt x="5521" y="156116"/>
                  </a:lnTo>
                  <a:lnTo>
                    <a:pt x="1524" y="155967"/>
                  </a:lnTo>
                  <a:lnTo>
                    <a:pt x="1524" y="159015"/>
                  </a:lnTo>
                  <a:lnTo>
                    <a:pt x="0" y="163587"/>
                  </a:lnTo>
                  <a:lnTo>
                    <a:pt x="0" y="172731"/>
                  </a:lnTo>
                  <a:lnTo>
                    <a:pt x="1524" y="175779"/>
                  </a:lnTo>
                  <a:lnTo>
                    <a:pt x="1524" y="180351"/>
                  </a:lnTo>
                  <a:lnTo>
                    <a:pt x="14107" y="183070"/>
                  </a:lnTo>
                  <a:lnTo>
                    <a:pt x="21916" y="193192"/>
                  </a:lnTo>
                  <a:lnTo>
                    <a:pt x="22859" y="197115"/>
                  </a:lnTo>
                  <a:lnTo>
                    <a:pt x="20790" y="209765"/>
                  </a:lnTo>
                  <a:lnTo>
                    <a:pt x="11608" y="218455"/>
                  </a:lnTo>
                  <a:lnTo>
                    <a:pt x="7620" y="219975"/>
                  </a:lnTo>
                  <a:lnTo>
                    <a:pt x="10667" y="227595"/>
                  </a:lnTo>
                  <a:lnTo>
                    <a:pt x="13715" y="23521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3" name="object 98"/>
            <p:cNvSpPr/>
            <p:nvPr/>
          </p:nvSpPr>
          <p:spPr>
            <a:xfrm>
              <a:off x="5052004" y="2807205"/>
              <a:ext cx="230172" cy="368807"/>
            </a:xfrm>
            <a:custGeom>
              <a:avLst/>
              <a:gdLst/>
              <a:ahLst/>
              <a:cxnLst/>
              <a:rect l="l" t="t" r="r" b="b"/>
              <a:pathLst>
                <a:path w="230172" h="368807">
                  <a:moveTo>
                    <a:pt x="80820" y="3047"/>
                  </a:moveTo>
                  <a:lnTo>
                    <a:pt x="73200" y="1523"/>
                  </a:lnTo>
                  <a:lnTo>
                    <a:pt x="64056" y="0"/>
                  </a:lnTo>
                  <a:lnTo>
                    <a:pt x="58766" y="12568"/>
                  </a:lnTo>
                  <a:lnTo>
                    <a:pt x="46082" y="18212"/>
                  </a:lnTo>
                  <a:lnTo>
                    <a:pt x="44244" y="18287"/>
                  </a:lnTo>
                  <a:lnTo>
                    <a:pt x="31517" y="13693"/>
                  </a:lnTo>
                  <a:lnTo>
                    <a:pt x="24758" y="1822"/>
                  </a:lnTo>
                  <a:lnTo>
                    <a:pt x="24432" y="0"/>
                  </a:lnTo>
                  <a:lnTo>
                    <a:pt x="16812" y="1523"/>
                  </a:lnTo>
                  <a:lnTo>
                    <a:pt x="7668" y="3047"/>
                  </a:lnTo>
                  <a:lnTo>
                    <a:pt x="48" y="4571"/>
                  </a:lnTo>
                  <a:lnTo>
                    <a:pt x="0" y="16244"/>
                  </a:lnTo>
                  <a:lnTo>
                    <a:pt x="3788" y="157337"/>
                  </a:lnTo>
                  <a:lnTo>
                    <a:pt x="13065" y="147091"/>
                  </a:lnTo>
                  <a:lnTo>
                    <a:pt x="24766" y="139799"/>
                  </a:lnTo>
                  <a:lnTo>
                    <a:pt x="38149" y="136030"/>
                  </a:lnTo>
                  <a:lnTo>
                    <a:pt x="44244" y="135635"/>
                  </a:lnTo>
                  <a:lnTo>
                    <a:pt x="58683" y="137711"/>
                  </a:lnTo>
                  <a:lnTo>
                    <a:pt x="71311" y="143556"/>
                  </a:lnTo>
                  <a:lnTo>
                    <a:pt x="81556" y="152600"/>
                  </a:lnTo>
                  <a:lnTo>
                    <a:pt x="88849" y="164272"/>
                  </a:lnTo>
                  <a:lnTo>
                    <a:pt x="92617" y="178001"/>
                  </a:lnTo>
                  <a:lnTo>
                    <a:pt x="93012" y="184403"/>
                  </a:lnTo>
                  <a:lnTo>
                    <a:pt x="90937" y="198842"/>
                  </a:lnTo>
                  <a:lnTo>
                    <a:pt x="85092" y="211470"/>
                  </a:lnTo>
                  <a:lnTo>
                    <a:pt x="76048" y="221716"/>
                  </a:lnTo>
                  <a:lnTo>
                    <a:pt x="64376" y="229008"/>
                  </a:lnTo>
                  <a:lnTo>
                    <a:pt x="50647" y="232777"/>
                  </a:lnTo>
                  <a:lnTo>
                    <a:pt x="44244" y="233171"/>
                  </a:lnTo>
                  <a:lnTo>
                    <a:pt x="30365" y="231096"/>
                  </a:lnTo>
                  <a:lnTo>
                    <a:pt x="24432" y="368807"/>
                  </a:lnTo>
                  <a:lnTo>
                    <a:pt x="30325" y="356239"/>
                  </a:lnTo>
                  <a:lnTo>
                    <a:pt x="42421" y="350595"/>
                  </a:lnTo>
                  <a:lnTo>
                    <a:pt x="44244" y="350519"/>
                  </a:lnTo>
                  <a:lnTo>
                    <a:pt x="57508" y="355114"/>
                  </a:lnTo>
                  <a:lnTo>
                    <a:pt x="63965" y="366985"/>
                  </a:lnTo>
                  <a:lnTo>
                    <a:pt x="64056" y="368807"/>
                  </a:lnTo>
                  <a:lnTo>
                    <a:pt x="73200" y="367283"/>
                  </a:lnTo>
                  <a:lnTo>
                    <a:pt x="80820" y="365759"/>
                  </a:lnTo>
                  <a:lnTo>
                    <a:pt x="88440" y="364235"/>
                  </a:lnTo>
                  <a:lnTo>
                    <a:pt x="88952" y="352100"/>
                  </a:lnTo>
                  <a:lnTo>
                    <a:pt x="96342" y="342081"/>
                  </a:lnTo>
                  <a:lnTo>
                    <a:pt x="100632" y="339851"/>
                  </a:lnTo>
                  <a:lnTo>
                    <a:pt x="113378" y="339748"/>
                  </a:lnTo>
                  <a:lnTo>
                    <a:pt x="123575" y="346113"/>
                  </a:lnTo>
                  <a:lnTo>
                    <a:pt x="126540" y="350519"/>
                  </a:lnTo>
                  <a:lnTo>
                    <a:pt x="134160" y="347471"/>
                  </a:lnTo>
                  <a:lnTo>
                    <a:pt x="140256" y="342900"/>
                  </a:lnTo>
                  <a:lnTo>
                    <a:pt x="147876" y="338327"/>
                  </a:lnTo>
                  <a:lnTo>
                    <a:pt x="144118" y="327436"/>
                  </a:lnTo>
                  <a:lnTo>
                    <a:pt x="147242" y="315687"/>
                  </a:lnTo>
                  <a:lnTo>
                    <a:pt x="150924" y="310895"/>
                  </a:lnTo>
                  <a:lnTo>
                    <a:pt x="162093" y="306567"/>
                  </a:lnTo>
                  <a:lnTo>
                    <a:pt x="174069" y="309159"/>
                  </a:lnTo>
                  <a:lnTo>
                    <a:pt x="178356" y="312419"/>
                  </a:lnTo>
                  <a:lnTo>
                    <a:pt x="184452" y="306323"/>
                  </a:lnTo>
                  <a:lnTo>
                    <a:pt x="189024" y="300227"/>
                  </a:lnTo>
                  <a:lnTo>
                    <a:pt x="193596" y="294131"/>
                  </a:lnTo>
                  <a:lnTo>
                    <a:pt x="186793" y="284341"/>
                  </a:lnTo>
                  <a:lnTo>
                    <a:pt x="185695" y="272197"/>
                  </a:lnTo>
                  <a:lnTo>
                    <a:pt x="187500" y="266700"/>
                  </a:lnTo>
                  <a:lnTo>
                    <a:pt x="196925" y="258614"/>
                  </a:lnTo>
                  <a:lnTo>
                    <a:pt x="208446" y="257360"/>
                  </a:lnTo>
                  <a:lnTo>
                    <a:pt x="213408" y="259079"/>
                  </a:lnTo>
                  <a:lnTo>
                    <a:pt x="217980" y="251459"/>
                  </a:lnTo>
                  <a:lnTo>
                    <a:pt x="219504" y="243839"/>
                  </a:lnTo>
                  <a:lnTo>
                    <a:pt x="222552" y="236219"/>
                  </a:lnTo>
                  <a:lnTo>
                    <a:pt x="211498" y="229184"/>
                  </a:lnTo>
                  <a:lnTo>
                    <a:pt x="207100" y="217505"/>
                  </a:lnTo>
                  <a:lnTo>
                    <a:pt x="207312" y="213359"/>
                  </a:lnTo>
                  <a:lnTo>
                    <a:pt x="213390" y="201986"/>
                  </a:lnTo>
                  <a:lnTo>
                    <a:pt x="225078" y="196543"/>
                  </a:lnTo>
                  <a:lnTo>
                    <a:pt x="230172" y="196595"/>
                  </a:lnTo>
                  <a:lnTo>
                    <a:pt x="230172" y="172212"/>
                  </a:lnTo>
                  <a:lnTo>
                    <a:pt x="217412" y="169747"/>
                  </a:lnTo>
                  <a:lnTo>
                    <a:pt x="208713" y="160319"/>
                  </a:lnTo>
                  <a:lnTo>
                    <a:pt x="207312" y="155447"/>
                  </a:lnTo>
                  <a:lnTo>
                    <a:pt x="209382" y="142797"/>
                  </a:lnTo>
                  <a:lnTo>
                    <a:pt x="218563" y="134108"/>
                  </a:lnTo>
                  <a:lnTo>
                    <a:pt x="222552" y="132587"/>
                  </a:lnTo>
                  <a:lnTo>
                    <a:pt x="219504" y="124967"/>
                  </a:lnTo>
                  <a:lnTo>
                    <a:pt x="217980" y="117347"/>
                  </a:lnTo>
                  <a:lnTo>
                    <a:pt x="213408" y="109727"/>
                  </a:lnTo>
                  <a:lnTo>
                    <a:pt x="201769" y="111607"/>
                  </a:lnTo>
                  <a:lnTo>
                    <a:pt x="191130" y="106379"/>
                  </a:lnTo>
                  <a:lnTo>
                    <a:pt x="187500" y="102107"/>
                  </a:lnTo>
                  <a:lnTo>
                    <a:pt x="185491" y="90114"/>
                  </a:lnTo>
                  <a:lnTo>
                    <a:pt x="189758" y="78762"/>
                  </a:lnTo>
                  <a:lnTo>
                    <a:pt x="193596" y="74675"/>
                  </a:lnTo>
                  <a:lnTo>
                    <a:pt x="189024" y="68579"/>
                  </a:lnTo>
                  <a:lnTo>
                    <a:pt x="184452" y="62483"/>
                  </a:lnTo>
                  <a:lnTo>
                    <a:pt x="178356" y="56387"/>
                  </a:lnTo>
                  <a:lnTo>
                    <a:pt x="167187" y="62042"/>
                  </a:lnTo>
                  <a:lnTo>
                    <a:pt x="155211" y="60506"/>
                  </a:lnTo>
                  <a:lnTo>
                    <a:pt x="150924" y="57912"/>
                  </a:lnTo>
                  <a:lnTo>
                    <a:pt x="144769" y="47020"/>
                  </a:lnTo>
                  <a:lnTo>
                    <a:pt x="145210" y="35271"/>
                  </a:lnTo>
                  <a:lnTo>
                    <a:pt x="147876" y="30479"/>
                  </a:lnTo>
                  <a:lnTo>
                    <a:pt x="140256" y="25907"/>
                  </a:lnTo>
                  <a:lnTo>
                    <a:pt x="134160" y="21335"/>
                  </a:lnTo>
                  <a:lnTo>
                    <a:pt x="126540" y="18287"/>
                  </a:lnTo>
                  <a:lnTo>
                    <a:pt x="118223" y="27042"/>
                  </a:lnTo>
                  <a:lnTo>
                    <a:pt x="106260" y="29875"/>
                  </a:lnTo>
                  <a:lnTo>
                    <a:pt x="100632" y="28955"/>
                  </a:lnTo>
                  <a:lnTo>
                    <a:pt x="91230" y="20617"/>
                  </a:lnTo>
                  <a:lnTo>
                    <a:pt x="87650" y="9235"/>
                  </a:lnTo>
                  <a:lnTo>
                    <a:pt x="88440" y="4571"/>
                  </a:lnTo>
                  <a:lnTo>
                    <a:pt x="80820" y="304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4" name="object 99"/>
            <p:cNvSpPr/>
            <p:nvPr/>
          </p:nvSpPr>
          <p:spPr>
            <a:xfrm>
              <a:off x="5140447" y="2634994"/>
              <a:ext cx="99479" cy="170687"/>
            </a:xfrm>
            <a:custGeom>
              <a:avLst/>
              <a:gdLst/>
              <a:ahLst/>
              <a:cxnLst/>
              <a:rect l="l" t="t" r="r" b="b"/>
              <a:pathLst>
                <a:path w="99479" h="170687">
                  <a:moveTo>
                    <a:pt x="99479" y="11614"/>
                  </a:moveTo>
                  <a:lnTo>
                    <a:pt x="86023" y="16753"/>
                  </a:lnTo>
                  <a:lnTo>
                    <a:pt x="76200" y="16763"/>
                  </a:lnTo>
                  <a:lnTo>
                    <a:pt x="67055" y="9143"/>
                  </a:lnTo>
                  <a:lnTo>
                    <a:pt x="67055" y="0"/>
                  </a:lnTo>
                  <a:lnTo>
                    <a:pt x="54098" y="3430"/>
                  </a:lnTo>
                  <a:lnTo>
                    <a:pt x="53339" y="85343"/>
                  </a:lnTo>
                  <a:lnTo>
                    <a:pt x="56241" y="71248"/>
                  </a:lnTo>
                  <a:lnTo>
                    <a:pt x="64191" y="60031"/>
                  </a:lnTo>
                  <a:lnTo>
                    <a:pt x="76064" y="53195"/>
                  </a:lnTo>
                  <a:lnTo>
                    <a:pt x="85343" y="51815"/>
                  </a:lnTo>
                  <a:lnTo>
                    <a:pt x="99148" y="54861"/>
                  </a:lnTo>
                  <a:lnTo>
                    <a:pt x="99479" y="11614"/>
                  </a:lnTo>
                  <a:close/>
                </a:path>
                <a:path w="99479" h="170687">
                  <a:moveTo>
                    <a:pt x="158518" y="72616"/>
                  </a:moveTo>
                  <a:lnTo>
                    <a:pt x="170389" y="65857"/>
                  </a:lnTo>
                  <a:lnTo>
                    <a:pt x="172211" y="65531"/>
                  </a:lnTo>
                  <a:lnTo>
                    <a:pt x="168112" y="53926"/>
                  </a:lnTo>
                  <a:lnTo>
                    <a:pt x="162628" y="42321"/>
                  </a:lnTo>
                  <a:lnTo>
                    <a:pt x="160019" y="38100"/>
                  </a:lnTo>
                  <a:lnTo>
                    <a:pt x="148895" y="42466"/>
                  </a:lnTo>
                  <a:lnTo>
                    <a:pt x="137313" y="39224"/>
                  </a:lnTo>
                  <a:lnTo>
                    <a:pt x="134111" y="36575"/>
                  </a:lnTo>
                  <a:lnTo>
                    <a:pt x="128374" y="26088"/>
                  </a:lnTo>
                  <a:lnTo>
                    <a:pt x="130475" y="13939"/>
                  </a:lnTo>
                  <a:lnTo>
                    <a:pt x="132587" y="10667"/>
                  </a:lnTo>
                  <a:lnTo>
                    <a:pt x="121873" y="4994"/>
                  </a:lnTo>
                  <a:lnTo>
                    <a:pt x="109455" y="790"/>
                  </a:lnTo>
                  <a:lnTo>
                    <a:pt x="105155" y="0"/>
                  </a:lnTo>
                  <a:lnTo>
                    <a:pt x="99479" y="11614"/>
                  </a:lnTo>
                  <a:lnTo>
                    <a:pt x="99148" y="54861"/>
                  </a:lnTo>
                  <a:lnTo>
                    <a:pt x="110235" y="63061"/>
                  </a:lnTo>
                  <a:lnTo>
                    <a:pt x="117199" y="75010"/>
                  </a:lnTo>
                  <a:lnTo>
                    <a:pt x="118872" y="85343"/>
                  </a:lnTo>
                  <a:lnTo>
                    <a:pt x="115826" y="99148"/>
                  </a:lnTo>
                  <a:lnTo>
                    <a:pt x="107626" y="110235"/>
                  </a:lnTo>
                  <a:lnTo>
                    <a:pt x="95677" y="117199"/>
                  </a:lnTo>
                  <a:lnTo>
                    <a:pt x="85343" y="118871"/>
                  </a:lnTo>
                  <a:lnTo>
                    <a:pt x="71529" y="115690"/>
                  </a:lnTo>
                  <a:lnTo>
                    <a:pt x="60902" y="107148"/>
                  </a:lnTo>
                  <a:lnTo>
                    <a:pt x="54592" y="94751"/>
                  </a:lnTo>
                  <a:lnTo>
                    <a:pt x="53339" y="85343"/>
                  </a:lnTo>
                  <a:lnTo>
                    <a:pt x="54098" y="3430"/>
                  </a:lnTo>
                  <a:lnTo>
                    <a:pt x="42842" y="8796"/>
                  </a:lnTo>
                  <a:lnTo>
                    <a:pt x="39624" y="10667"/>
                  </a:lnTo>
                  <a:lnTo>
                    <a:pt x="43990" y="22278"/>
                  </a:lnTo>
                  <a:lnTo>
                    <a:pt x="40748" y="33833"/>
                  </a:lnTo>
                  <a:lnTo>
                    <a:pt x="38100" y="36575"/>
                  </a:lnTo>
                  <a:lnTo>
                    <a:pt x="26975" y="42313"/>
                  </a:lnTo>
                  <a:lnTo>
                    <a:pt x="15393" y="40212"/>
                  </a:lnTo>
                  <a:lnTo>
                    <a:pt x="12191" y="38100"/>
                  </a:lnTo>
                  <a:lnTo>
                    <a:pt x="5860" y="49705"/>
                  </a:lnTo>
                  <a:lnTo>
                    <a:pt x="1418" y="61310"/>
                  </a:lnTo>
                  <a:lnTo>
                    <a:pt x="0" y="65531"/>
                  </a:lnTo>
                  <a:lnTo>
                    <a:pt x="12568" y="71424"/>
                  </a:lnTo>
                  <a:lnTo>
                    <a:pt x="18212" y="83520"/>
                  </a:lnTo>
                  <a:lnTo>
                    <a:pt x="18287" y="85343"/>
                  </a:lnTo>
                  <a:lnTo>
                    <a:pt x="13693" y="98071"/>
                  </a:lnTo>
                  <a:lnTo>
                    <a:pt x="1822" y="104830"/>
                  </a:lnTo>
                  <a:lnTo>
                    <a:pt x="0" y="105155"/>
                  </a:lnTo>
                  <a:lnTo>
                    <a:pt x="4321" y="117190"/>
                  </a:lnTo>
                  <a:lnTo>
                    <a:pt x="10239" y="128426"/>
                  </a:lnTo>
                  <a:lnTo>
                    <a:pt x="12191" y="131063"/>
                  </a:lnTo>
                  <a:lnTo>
                    <a:pt x="23316" y="127183"/>
                  </a:lnTo>
                  <a:lnTo>
                    <a:pt x="34898" y="130397"/>
                  </a:lnTo>
                  <a:lnTo>
                    <a:pt x="38100" y="132587"/>
                  </a:lnTo>
                  <a:lnTo>
                    <a:pt x="43754" y="143756"/>
                  </a:lnTo>
                  <a:lnTo>
                    <a:pt x="42218" y="155733"/>
                  </a:lnTo>
                  <a:lnTo>
                    <a:pt x="39624" y="160019"/>
                  </a:lnTo>
                  <a:lnTo>
                    <a:pt x="50338" y="165693"/>
                  </a:lnTo>
                  <a:lnTo>
                    <a:pt x="62756" y="169897"/>
                  </a:lnTo>
                  <a:lnTo>
                    <a:pt x="67055" y="170687"/>
                  </a:lnTo>
                  <a:lnTo>
                    <a:pt x="72587" y="157718"/>
                  </a:lnTo>
                  <a:lnTo>
                    <a:pt x="84852" y="152407"/>
                  </a:lnTo>
                  <a:lnTo>
                    <a:pt x="85343" y="152400"/>
                  </a:lnTo>
                  <a:lnTo>
                    <a:pt x="98608" y="156994"/>
                  </a:lnTo>
                  <a:lnTo>
                    <a:pt x="105065" y="168865"/>
                  </a:lnTo>
                  <a:lnTo>
                    <a:pt x="105155" y="170687"/>
                  </a:lnTo>
                  <a:lnTo>
                    <a:pt x="118113" y="167257"/>
                  </a:lnTo>
                  <a:lnTo>
                    <a:pt x="129369" y="161891"/>
                  </a:lnTo>
                  <a:lnTo>
                    <a:pt x="132587" y="160019"/>
                  </a:lnTo>
                  <a:lnTo>
                    <a:pt x="128259" y="148851"/>
                  </a:lnTo>
                  <a:lnTo>
                    <a:pt x="130851" y="136874"/>
                  </a:lnTo>
                  <a:lnTo>
                    <a:pt x="134111" y="132587"/>
                  </a:lnTo>
                  <a:lnTo>
                    <a:pt x="145236" y="127487"/>
                  </a:lnTo>
                  <a:lnTo>
                    <a:pt x="156818" y="129022"/>
                  </a:lnTo>
                  <a:lnTo>
                    <a:pt x="160019" y="131063"/>
                  </a:lnTo>
                  <a:lnTo>
                    <a:pt x="166598" y="120158"/>
                  </a:lnTo>
                  <a:lnTo>
                    <a:pt x="171175" y="108251"/>
                  </a:lnTo>
                  <a:lnTo>
                    <a:pt x="172211" y="105155"/>
                  </a:lnTo>
                  <a:lnTo>
                    <a:pt x="159643" y="99263"/>
                  </a:lnTo>
                  <a:lnTo>
                    <a:pt x="153999" y="87167"/>
                  </a:lnTo>
                  <a:lnTo>
                    <a:pt x="153924" y="85343"/>
                  </a:lnTo>
                  <a:lnTo>
                    <a:pt x="158518" y="7261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100"/>
            <p:cNvSpPr/>
            <p:nvPr/>
          </p:nvSpPr>
          <p:spPr>
            <a:xfrm>
              <a:off x="5288280" y="2589276"/>
              <a:ext cx="140207" cy="135636"/>
            </a:xfrm>
            <a:custGeom>
              <a:avLst/>
              <a:gdLst/>
              <a:ahLst/>
              <a:cxnLst/>
              <a:rect l="l" t="t" r="r" b="b"/>
              <a:pathLst>
                <a:path w="140207" h="135636">
                  <a:moveTo>
                    <a:pt x="1524" y="79248"/>
                  </a:moveTo>
                  <a:lnTo>
                    <a:pt x="1524" y="83820"/>
                  </a:lnTo>
                  <a:lnTo>
                    <a:pt x="13470" y="83221"/>
                  </a:lnTo>
                  <a:lnTo>
                    <a:pt x="24291" y="89152"/>
                  </a:lnTo>
                  <a:lnTo>
                    <a:pt x="27431" y="92963"/>
                  </a:lnTo>
                  <a:lnTo>
                    <a:pt x="29376" y="104910"/>
                  </a:lnTo>
                  <a:lnTo>
                    <a:pt x="24537" y="115731"/>
                  </a:lnTo>
                  <a:lnTo>
                    <a:pt x="21335" y="118872"/>
                  </a:lnTo>
                  <a:lnTo>
                    <a:pt x="31831" y="126806"/>
                  </a:lnTo>
                  <a:lnTo>
                    <a:pt x="42827" y="132924"/>
                  </a:lnTo>
                  <a:lnTo>
                    <a:pt x="50291" y="135636"/>
                  </a:lnTo>
                  <a:lnTo>
                    <a:pt x="56184" y="123067"/>
                  </a:lnTo>
                  <a:lnTo>
                    <a:pt x="68280" y="117423"/>
                  </a:lnTo>
                  <a:lnTo>
                    <a:pt x="70103" y="117348"/>
                  </a:lnTo>
                  <a:lnTo>
                    <a:pt x="82831" y="121942"/>
                  </a:lnTo>
                  <a:lnTo>
                    <a:pt x="89590" y="133813"/>
                  </a:lnTo>
                  <a:lnTo>
                    <a:pt x="89915" y="135636"/>
                  </a:lnTo>
                  <a:lnTo>
                    <a:pt x="101488" y="130931"/>
                  </a:lnTo>
                  <a:lnTo>
                    <a:pt x="112243" y="124091"/>
                  </a:lnTo>
                  <a:lnTo>
                    <a:pt x="118872" y="118872"/>
                  </a:lnTo>
                  <a:lnTo>
                    <a:pt x="112105" y="109447"/>
                  </a:lnTo>
                  <a:lnTo>
                    <a:pt x="111898" y="97925"/>
                  </a:lnTo>
                  <a:lnTo>
                    <a:pt x="114300" y="92963"/>
                  </a:lnTo>
                  <a:lnTo>
                    <a:pt x="123268" y="84415"/>
                  </a:lnTo>
                  <a:lnTo>
                    <a:pt x="135433" y="83002"/>
                  </a:lnTo>
                  <a:lnTo>
                    <a:pt x="138683" y="83820"/>
                  </a:lnTo>
                  <a:lnTo>
                    <a:pt x="138683" y="79248"/>
                  </a:lnTo>
                  <a:lnTo>
                    <a:pt x="140207" y="73151"/>
                  </a:lnTo>
                  <a:lnTo>
                    <a:pt x="140207" y="62484"/>
                  </a:lnTo>
                  <a:lnTo>
                    <a:pt x="138683" y="56387"/>
                  </a:lnTo>
                  <a:lnTo>
                    <a:pt x="138683" y="51815"/>
                  </a:lnTo>
                  <a:lnTo>
                    <a:pt x="126332" y="52287"/>
                  </a:lnTo>
                  <a:lnTo>
                    <a:pt x="116137" y="45623"/>
                  </a:lnTo>
                  <a:lnTo>
                    <a:pt x="114300" y="42672"/>
                  </a:lnTo>
                  <a:lnTo>
                    <a:pt x="111101" y="31032"/>
                  </a:lnTo>
                  <a:lnTo>
                    <a:pt x="115282" y="20394"/>
                  </a:lnTo>
                  <a:lnTo>
                    <a:pt x="118872" y="16763"/>
                  </a:lnTo>
                  <a:lnTo>
                    <a:pt x="108376" y="8829"/>
                  </a:lnTo>
                  <a:lnTo>
                    <a:pt x="97380" y="2711"/>
                  </a:lnTo>
                  <a:lnTo>
                    <a:pt x="89915" y="0"/>
                  </a:lnTo>
                  <a:lnTo>
                    <a:pt x="84023" y="12568"/>
                  </a:lnTo>
                  <a:lnTo>
                    <a:pt x="89485" y="64073"/>
                  </a:lnTo>
                  <a:lnTo>
                    <a:pt x="89915" y="68579"/>
                  </a:lnTo>
                  <a:lnTo>
                    <a:pt x="84989" y="81437"/>
                  </a:lnTo>
                  <a:lnTo>
                    <a:pt x="73048" y="88158"/>
                  </a:lnTo>
                  <a:lnTo>
                    <a:pt x="70103" y="88391"/>
                  </a:lnTo>
                  <a:lnTo>
                    <a:pt x="57246" y="83465"/>
                  </a:lnTo>
                  <a:lnTo>
                    <a:pt x="50525" y="71524"/>
                  </a:lnTo>
                  <a:lnTo>
                    <a:pt x="50291" y="68579"/>
                  </a:lnTo>
                  <a:lnTo>
                    <a:pt x="54878" y="54871"/>
                  </a:lnTo>
                  <a:lnTo>
                    <a:pt x="66109" y="47678"/>
                  </a:lnTo>
                  <a:lnTo>
                    <a:pt x="70103" y="47244"/>
                  </a:lnTo>
                  <a:lnTo>
                    <a:pt x="70103" y="18287"/>
                  </a:lnTo>
                  <a:lnTo>
                    <a:pt x="57376" y="13693"/>
                  </a:lnTo>
                  <a:lnTo>
                    <a:pt x="50617" y="1822"/>
                  </a:lnTo>
                  <a:lnTo>
                    <a:pt x="50291" y="0"/>
                  </a:lnTo>
                  <a:lnTo>
                    <a:pt x="38719" y="4704"/>
                  </a:lnTo>
                  <a:lnTo>
                    <a:pt x="27964" y="11544"/>
                  </a:lnTo>
                  <a:lnTo>
                    <a:pt x="21335" y="16763"/>
                  </a:lnTo>
                  <a:lnTo>
                    <a:pt x="28316" y="26479"/>
                  </a:lnTo>
                  <a:lnTo>
                    <a:pt x="29019" y="38333"/>
                  </a:lnTo>
                  <a:lnTo>
                    <a:pt x="27431" y="42672"/>
                  </a:lnTo>
                  <a:lnTo>
                    <a:pt x="17716" y="50997"/>
                  </a:lnTo>
                  <a:lnTo>
                    <a:pt x="5862" y="52793"/>
                  </a:lnTo>
                  <a:lnTo>
                    <a:pt x="1524" y="51815"/>
                  </a:lnTo>
                  <a:lnTo>
                    <a:pt x="1524" y="56387"/>
                  </a:lnTo>
                  <a:lnTo>
                    <a:pt x="0" y="62484"/>
                  </a:lnTo>
                  <a:lnTo>
                    <a:pt x="0" y="73151"/>
                  </a:lnTo>
                  <a:lnTo>
                    <a:pt x="1524" y="79248"/>
                  </a:lnTo>
                  <a:close/>
                </a:path>
                <a:path w="140207" h="135636">
                  <a:moveTo>
                    <a:pt x="82561" y="51957"/>
                  </a:moveTo>
                  <a:lnTo>
                    <a:pt x="89485" y="64073"/>
                  </a:lnTo>
                  <a:lnTo>
                    <a:pt x="84023" y="12568"/>
                  </a:lnTo>
                  <a:lnTo>
                    <a:pt x="71927" y="18212"/>
                  </a:lnTo>
                  <a:lnTo>
                    <a:pt x="70103" y="18287"/>
                  </a:lnTo>
                  <a:lnTo>
                    <a:pt x="70103" y="47244"/>
                  </a:lnTo>
                  <a:lnTo>
                    <a:pt x="82561" y="5195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pic>
        <p:nvPicPr>
          <p:cNvPr id="37" name="Picture 36" descr="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85" y="4005103"/>
            <a:ext cx="693420" cy="107337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696200" cy="852510"/>
          </a:xfrm>
        </p:spPr>
        <p:txBody>
          <a:bodyPr>
            <a:normAutofit/>
          </a:bodyPr>
          <a:lstStyle/>
          <a:p>
            <a:r>
              <a:rPr lang="en-US" sz="2000" b="1" cap="all" dirty="0">
                <a:solidFill>
                  <a:srgbClr val="D31145"/>
                </a:solidFill>
              </a:rPr>
              <a:t>AN PHÚC TRON ĐỜI ƯU VIỆT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9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336" y="4125881"/>
            <a:ext cx="9119373" cy="2106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Điều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kiện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tham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gia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4800" y="1828800"/>
            <a:ext cx="32004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STBH =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BH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STBH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tuổi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NĐBH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40541" y="4707587"/>
            <a:ext cx="634625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VD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: K/H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nam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30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tuổi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khả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10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STBH: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Thấp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: 10 x 45 =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450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tr.đ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Cao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: 10 x 120 =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1.200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tr.đ</a:t>
            </a:r>
            <a:endParaRPr lang="vi-VN" b="1" dirty="0">
              <a:solidFill>
                <a:srgbClr val="C00000"/>
              </a:solidFill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11068"/>
              </p:ext>
            </p:extLst>
          </p:nvPr>
        </p:nvGraphicFramePr>
        <p:xfrm>
          <a:off x="3962400" y="1763360"/>
          <a:ext cx="5029200" cy="204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Worksheet" r:id="rId4" imgW="3609919" imgH="1209572" progId="Excel.Sheet.12">
                  <p:embed/>
                </p:oleObj>
              </mc:Choice>
              <mc:Fallback>
                <p:oleObj name="Worksheet" r:id="rId4" imgW="3609919" imgH="1209572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63360"/>
                        <a:ext cx="5029200" cy="20466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23107" y="4125882"/>
            <a:ext cx="2025709" cy="3352801"/>
            <a:chOff x="5920463" y="2133600"/>
            <a:chExt cx="1848250" cy="3185061"/>
          </a:xfrm>
          <a:effectLst/>
        </p:grpSpPr>
        <p:sp>
          <p:nvSpPr>
            <p:cNvPr id="52" name="object 49"/>
            <p:cNvSpPr/>
            <p:nvPr/>
          </p:nvSpPr>
          <p:spPr>
            <a:xfrm>
              <a:off x="5920463" y="2133600"/>
              <a:ext cx="1848250" cy="1851174"/>
            </a:xfrm>
            <a:custGeom>
              <a:avLst/>
              <a:gdLst/>
              <a:ahLst/>
              <a:cxnLst/>
              <a:rect l="l" t="t" r="r" b="b"/>
              <a:pathLst>
                <a:path w="963168" h="964692">
                  <a:moveTo>
                    <a:pt x="0" y="483108"/>
                  </a:moveTo>
                  <a:lnTo>
                    <a:pt x="1591" y="522703"/>
                  </a:lnTo>
                  <a:lnTo>
                    <a:pt x="6283" y="561400"/>
                  </a:lnTo>
                  <a:lnTo>
                    <a:pt x="13954" y="599075"/>
                  </a:lnTo>
                  <a:lnTo>
                    <a:pt x="24481" y="635605"/>
                  </a:lnTo>
                  <a:lnTo>
                    <a:pt x="37742" y="670869"/>
                  </a:lnTo>
                  <a:lnTo>
                    <a:pt x="53615" y="704744"/>
                  </a:lnTo>
                  <a:lnTo>
                    <a:pt x="71978" y="737109"/>
                  </a:lnTo>
                  <a:lnTo>
                    <a:pt x="92707" y="767839"/>
                  </a:lnTo>
                  <a:lnTo>
                    <a:pt x="115682" y="796815"/>
                  </a:lnTo>
                  <a:lnTo>
                    <a:pt x="140779" y="823912"/>
                  </a:lnTo>
                  <a:lnTo>
                    <a:pt x="167876" y="849009"/>
                  </a:lnTo>
                  <a:lnTo>
                    <a:pt x="196852" y="871984"/>
                  </a:lnTo>
                  <a:lnTo>
                    <a:pt x="227582" y="892713"/>
                  </a:lnTo>
                  <a:lnTo>
                    <a:pt x="259947" y="911076"/>
                  </a:lnTo>
                  <a:lnTo>
                    <a:pt x="293822" y="926949"/>
                  </a:lnTo>
                  <a:lnTo>
                    <a:pt x="329086" y="940210"/>
                  </a:lnTo>
                  <a:lnTo>
                    <a:pt x="365616" y="950737"/>
                  </a:lnTo>
                  <a:lnTo>
                    <a:pt x="403291" y="958408"/>
                  </a:lnTo>
                  <a:lnTo>
                    <a:pt x="441988" y="963100"/>
                  </a:lnTo>
                  <a:lnTo>
                    <a:pt x="481583" y="964692"/>
                  </a:lnTo>
                  <a:lnTo>
                    <a:pt x="521179" y="963100"/>
                  </a:lnTo>
                  <a:lnTo>
                    <a:pt x="559876" y="958408"/>
                  </a:lnTo>
                  <a:lnTo>
                    <a:pt x="597551" y="950737"/>
                  </a:lnTo>
                  <a:lnTo>
                    <a:pt x="634081" y="940210"/>
                  </a:lnTo>
                  <a:lnTo>
                    <a:pt x="669345" y="926949"/>
                  </a:lnTo>
                  <a:lnTo>
                    <a:pt x="703220" y="911076"/>
                  </a:lnTo>
                  <a:lnTo>
                    <a:pt x="735585" y="892713"/>
                  </a:lnTo>
                  <a:lnTo>
                    <a:pt x="766315" y="871984"/>
                  </a:lnTo>
                  <a:lnTo>
                    <a:pt x="795291" y="849009"/>
                  </a:lnTo>
                  <a:lnTo>
                    <a:pt x="822388" y="823912"/>
                  </a:lnTo>
                  <a:lnTo>
                    <a:pt x="847485" y="796815"/>
                  </a:lnTo>
                  <a:lnTo>
                    <a:pt x="870460" y="767839"/>
                  </a:lnTo>
                  <a:lnTo>
                    <a:pt x="891189" y="737109"/>
                  </a:lnTo>
                  <a:lnTo>
                    <a:pt x="909552" y="704744"/>
                  </a:lnTo>
                  <a:lnTo>
                    <a:pt x="925425" y="670869"/>
                  </a:lnTo>
                  <a:lnTo>
                    <a:pt x="938686" y="635605"/>
                  </a:lnTo>
                  <a:lnTo>
                    <a:pt x="949213" y="599075"/>
                  </a:lnTo>
                  <a:lnTo>
                    <a:pt x="956884" y="561400"/>
                  </a:lnTo>
                  <a:lnTo>
                    <a:pt x="961576" y="522703"/>
                  </a:lnTo>
                  <a:lnTo>
                    <a:pt x="963168" y="483108"/>
                  </a:lnTo>
                  <a:lnTo>
                    <a:pt x="961576" y="443500"/>
                  </a:lnTo>
                  <a:lnTo>
                    <a:pt x="956884" y="404772"/>
                  </a:lnTo>
                  <a:lnTo>
                    <a:pt x="949213" y="367048"/>
                  </a:lnTo>
                  <a:lnTo>
                    <a:pt x="938686" y="330451"/>
                  </a:lnTo>
                  <a:lnTo>
                    <a:pt x="925425" y="295108"/>
                  </a:lnTo>
                  <a:lnTo>
                    <a:pt x="909552" y="261141"/>
                  </a:lnTo>
                  <a:lnTo>
                    <a:pt x="891189" y="228677"/>
                  </a:lnTo>
                  <a:lnTo>
                    <a:pt x="870460" y="197839"/>
                  </a:lnTo>
                  <a:lnTo>
                    <a:pt x="847485" y="168752"/>
                  </a:lnTo>
                  <a:lnTo>
                    <a:pt x="822388" y="141541"/>
                  </a:lnTo>
                  <a:lnTo>
                    <a:pt x="795291" y="116330"/>
                  </a:lnTo>
                  <a:lnTo>
                    <a:pt x="766315" y="93244"/>
                  </a:lnTo>
                  <a:lnTo>
                    <a:pt x="735585" y="72407"/>
                  </a:lnTo>
                  <a:lnTo>
                    <a:pt x="703220" y="53945"/>
                  </a:lnTo>
                  <a:lnTo>
                    <a:pt x="669345" y="37980"/>
                  </a:lnTo>
                  <a:lnTo>
                    <a:pt x="634081" y="24640"/>
                  </a:lnTo>
                  <a:lnTo>
                    <a:pt x="597551" y="14046"/>
                  </a:lnTo>
                  <a:lnTo>
                    <a:pt x="559876" y="6326"/>
                  </a:lnTo>
                  <a:lnTo>
                    <a:pt x="521179" y="1602"/>
                  </a:lnTo>
                  <a:lnTo>
                    <a:pt x="481583" y="0"/>
                  </a:lnTo>
                  <a:lnTo>
                    <a:pt x="441988" y="1602"/>
                  </a:lnTo>
                  <a:lnTo>
                    <a:pt x="403291" y="6326"/>
                  </a:lnTo>
                  <a:lnTo>
                    <a:pt x="365616" y="14046"/>
                  </a:lnTo>
                  <a:lnTo>
                    <a:pt x="329086" y="24640"/>
                  </a:lnTo>
                  <a:lnTo>
                    <a:pt x="293822" y="37980"/>
                  </a:lnTo>
                  <a:lnTo>
                    <a:pt x="259947" y="53945"/>
                  </a:lnTo>
                  <a:lnTo>
                    <a:pt x="227582" y="72407"/>
                  </a:lnTo>
                  <a:lnTo>
                    <a:pt x="196852" y="93244"/>
                  </a:lnTo>
                  <a:lnTo>
                    <a:pt x="167876" y="116330"/>
                  </a:lnTo>
                  <a:lnTo>
                    <a:pt x="140779" y="141541"/>
                  </a:lnTo>
                  <a:lnTo>
                    <a:pt x="115682" y="168752"/>
                  </a:lnTo>
                  <a:lnTo>
                    <a:pt x="92707" y="197839"/>
                  </a:lnTo>
                  <a:lnTo>
                    <a:pt x="71978" y="228677"/>
                  </a:lnTo>
                  <a:lnTo>
                    <a:pt x="53615" y="261141"/>
                  </a:lnTo>
                  <a:lnTo>
                    <a:pt x="37742" y="295108"/>
                  </a:lnTo>
                  <a:lnTo>
                    <a:pt x="24481" y="330451"/>
                  </a:lnTo>
                  <a:lnTo>
                    <a:pt x="13954" y="367048"/>
                  </a:lnTo>
                  <a:lnTo>
                    <a:pt x="6283" y="404772"/>
                  </a:lnTo>
                  <a:lnTo>
                    <a:pt x="1591" y="443500"/>
                  </a:lnTo>
                  <a:lnTo>
                    <a:pt x="0" y="483108"/>
                  </a:lnTo>
                  <a:close/>
                </a:path>
              </a:pathLst>
            </a:custGeom>
            <a:solidFill>
              <a:srgbClr val="EEEBE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3" name="object 51"/>
            <p:cNvSpPr/>
            <p:nvPr/>
          </p:nvSpPr>
          <p:spPr>
            <a:xfrm>
              <a:off x="6400800" y="3660924"/>
              <a:ext cx="800446" cy="1657737"/>
            </a:xfrm>
            <a:custGeom>
              <a:avLst/>
              <a:gdLst/>
              <a:ahLst/>
              <a:cxnLst/>
              <a:rect l="l" t="t" r="r" b="b"/>
              <a:pathLst>
                <a:path w="417132" h="863887">
                  <a:moveTo>
                    <a:pt x="410204" y="10668"/>
                  </a:moveTo>
                  <a:lnTo>
                    <a:pt x="398012" y="0"/>
                  </a:lnTo>
                  <a:lnTo>
                    <a:pt x="393646" y="154238"/>
                  </a:lnTo>
                  <a:lnTo>
                    <a:pt x="405468" y="150119"/>
                  </a:lnTo>
                  <a:lnTo>
                    <a:pt x="417132" y="145684"/>
                  </a:lnTo>
                  <a:lnTo>
                    <a:pt x="412477" y="7934"/>
                  </a:lnTo>
                  <a:lnTo>
                    <a:pt x="410204" y="10668"/>
                  </a:lnTo>
                  <a:close/>
                </a:path>
                <a:path w="417132" h="863887">
                  <a:moveTo>
                    <a:pt x="424060" y="-199002"/>
                  </a:moveTo>
                  <a:lnTo>
                    <a:pt x="423920" y="-225551"/>
                  </a:lnTo>
                  <a:lnTo>
                    <a:pt x="439480" y="-204435"/>
                  </a:lnTo>
                  <a:lnTo>
                    <a:pt x="444715" y="-197330"/>
                  </a:lnTo>
                  <a:lnTo>
                    <a:pt x="445256" y="-196595"/>
                  </a:lnTo>
                  <a:lnTo>
                    <a:pt x="443174" y="-189086"/>
                  </a:lnTo>
                  <a:lnTo>
                    <a:pt x="439658" y="-173385"/>
                  </a:lnTo>
                  <a:lnTo>
                    <a:pt x="438806" y="-159733"/>
                  </a:lnTo>
                  <a:lnTo>
                    <a:pt x="439160" y="-158495"/>
                  </a:lnTo>
                  <a:lnTo>
                    <a:pt x="438732" y="-148985"/>
                  </a:lnTo>
                  <a:lnTo>
                    <a:pt x="436496" y="-134587"/>
                  </a:lnTo>
                  <a:lnTo>
                    <a:pt x="433936" y="-119055"/>
                  </a:lnTo>
                  <a:lnTo>
                    <a:pt x="432533" y="-106137"/>
                  </a:lnTo>
                  <a:lnTo>
                    <a:pt x="433064" y="-100584"/>
                  </a:lnTo>
                  <a:lnTo>
                    <a:pt x="435099" y="-88538"/>
                  </a:lnTo>
                  <a:lnTo>
                    <a:pt x="433074" y="-75127"/>
                  </a:lnTo>
                  <a:lnTo>
                    <a:pt x="433064" y="-67055"/>
                  </a:lnTo>
                  <a:lnTo>
                    <a:pt x="435465" y="-58462"/>
                  </a:lnTo>
                  <a:lnTo>
                    <a:pt x="434297" y="-43297"/>
                  </a:lnTo>
                  <a:lnTo>
                    <a:pt x="432886" y="-29539"/>
                  </a:lnTo>
                  <a:lnTo>
                    <a:pt x="433064" y="-25907"/>
                  </a:lnTo>
                  <a:lnTo>
                    <a:pt x="430222" y="-16614"/>
                  </a:lnTo>
                  <a:lnTo>
                    <a:pt x="421146" y="-3120"/>
                  </a:lnTo>
                  <a:lnTo>
                    <a:pt x="412477" y="7934"/>
                  </a:lnTo>
                  <a:lnTo>
                    <a:pt x="417132" y="145684"/>
                  </a:lnTo>
                  <a:lnTo>
                    <a:pt x="428635" y="140935"/>
                  </a:lnTo>
                  <a:lnTo>
                    <a:pt x="439972" y="135876"/>
                  </a:lnTo>
                  <a:lnTo>
                    <a:pt x="443732" y="134112"/>
                  </a:lnTo>
                  <a:lnTo>
                    <a:pt x="443732" y="120396"/>
                  </a:lnTo>
                  <a:lnTo>
                    <a:pt x="440684" y="105156"/>
                  </a:lnTo>
                  <a:lnTo>
                    <a:pt x="445256" y="100584"/>
                  </a:lnTo>
                  <a:lnTo>
                    <a:pt x="445256" y="83820"/>
                  </a:lnTo>
                  <a:lnTo>
                    <a:pt x="454400" y="82296"/>
                  </a:lnTo>
                  <a:lnTo>
                    <a:pt x="454400" y="67056"/>
                  </a:lnTo>
                  <a:lnTo>
                    <a:pt x="457448" y="60960"/>
                  </a:lnTo>
                  <a:lnTo>
                    <a:pt x="457448" y="57912"/>
                  </a:lnTo>
                  <a:lnTo>
                    <a:pt x="455924" y="53339"/>
                  </a:lnTo>
                  <a:lnTo>
                    <a:pt x="462020" y="53339"/>
                  </a:lnTo>
                  <a:lnTo>
                    <a:pt x="465068" y="51815"/>
                  </a:lnTo>
                  <a:lnTo>
                    <a:pt x="469640" y="50292"/>
                  </a:lnTo>
                  <a:lnTo>
                    <a:pt x="471164" y="47244"/>
                  </a:lnTo>
                  <a:lnTo>
                    <a:pt x="471164" y="39624"/>
                  </a:lnTo>
                  <a:lnTo>
                    <a:pt x="475631" y="27545"/>
                  </a:lnTo>
                  <a:lnTo>
                    <a:pt x="483425" y="12823"/>
                  </a:lnTo>
                  <a:lnTo>
                    <a:pt x="486404" y="7620"/>
                  </a:lnTo>
                  <a:lnTo>
                    <a:pt x="486404" y="-4572"/>
                  </a:lnTo>
                  <a:lnTo>
                    <a:pt x="488162" y="-8413"/>
                  </a:lnTo>
                  <a:lnTo>
                    <a:pt x="492801" y="-17633"/>
                  </a:lnTo>
                  <a:lnTo>
                    <a:pt x="499373" y="-30587"/>
                  </a:lnTo>
                  <a:lnTo>
                    <a:pt x="506929" y="-45629"/>
                  </a:lnTo>
                  <a:lnTo>
                    <a:pt x="514520" y="-61115"/>
                  </a:lnTo>
                  <a:lnTo>
                    <a:pt x="521196" y="-75398"/>
                  </a:lnTo>
                  <a:lnTo>
                    <a:pt x="526009" y="-86835"/>
                  </a:lnTo>
                  <a:lnTo>
                    <a:pt x="527552" y="-91439"/>
                  </a:lnTo>
                  <a:lnTo>
                    <a:pt x="531445" y="-101420"/>
                  </a:lnTo>
                  <a:lnTo>
                    <a:pt x="533965" y="-105792"/>
                  </a:lnTo>
                  <a:lnTo>
                    <a:pt x="534844" y="-109962"/>
                  </a:lnTo>
                  <a:lnTo>
                    <a:pt x="533810" y="-119336"/>
                  </a:lnTo>
                  <a:lnTo>
                    <a:pt x="533648" y="-120395"/>
                  </a:lnTo>
                  <a:lnTo>
                    <a:pt x="530386" y="-138121"/>
                  </a:lnTo>
                  <a:lnTo>
                    <a:pt x="529450" y="-146794"/>
                  </a:lnTo>
                  <a:lnTo>
                    <a:pt x="530600" y="-150875"/>
                  </a:lnTo>
                  <a:lnTo>
                    <a:pt x="535605" y="-161935"/>
                  </a:lnTo>
                  <a:lnTo>
                    <a:pt x="539490" y="-174114"/>
                  </a:lnTo>
                  <a:lnTo>
                    <a:pt x="539744" y="-178307"/>
                  </a:lnTo>
                  <a:lnTo>
                    <a:pt x="540821" y="-184746"/>
                  </a:lnTo>
                  <a:lnTo>
                    <a:pt x="542075" y="-188616"/>
                  </a:lnTo>
                  <a:lnTo>
                    <a:pt x="540537" y="-195523"/>
                  </a:lnTo>
                  <a:lnTo>
                    <a:pt x="535172" y="-207263"/>
                  </a:lnTo>
                  <a:lnTo>
                    <a:pt x="529434" y="-220260"/>
                  </a:lnTo>
                  <a:lnTo>
                    <a:pt x="526120" y="-228861"/>
                  </a:lnTo>
                  <a:lnTo>
                    <a:pt x="524386" y="-237076"/>
                  </a:lnTo>
                  <a:lnTo>
                    <a:pt x="523388" y="-248914"/>
                  </a:lnTo>
                  <a:lnTo>
                    <a:pt x="522980" y="-256031"/>
                  </a:lnTo>
                  <a:lnTo>
                    <a:pt x="521108" y="-262848"/>
                  </a:lnTo>
                  <a:lnTo>
                    <a:pt x="517293" y="-278039"/>
                  </a:lnTo>
                  <a:lnTo>
                    <a:pt x="514241" y="-293718"/>
                  </a:lnTo>
                  <a:lnTo>
                    <a:pt x="513836" y="-298703"/>
                  </a:lnTo>
                  <a:lnTo>
                    <a:pt x="512792" y="-303485"/>
                  </a:lnTo>
                  <a:lnTo>
                    <a:pt x="510514" y="-311564"/>
                  </a:lnTo>
                  <a:lnTo>
                    <a:pt x="507181" y="-322349"/>
                  </a:lnTo>
                  <a:lnTo>
                    <a:pt x="502973" y="-335249"/>
                  </a:lnTo>
                  <a:lnTo>
                    <a:pt x="498070" y="-349674"/>
                  </a:lnTo>
                  <a:lnTo>
                    <a:pt x="492652" y="-365030"/>
                  </a:lnTo>
                  <a:lnTo>
                    <a:pt x="486898" y="-380729"/>
                  </a:lnTo>
                  <a:lnTo>
                    <a:pt x="480988" y="-396178"/>
                  </a:lnTo>
                  <a:lnTo>
                    <a:pt x="475101" y="-410786"/>
                  </a:lnTo>
                  <a:lnTo>
                    <a:pt x="469418" y="-423962"/>
                  </a:lnTo>
                  <a:lnTo>
                    <a:pt x="464118" y="-435116"/>
                  </a:lnTo>
                  <a:lnTo>
                    <a:pt x="459381" y="-443655"/>
                  </a:lnTo>
                  <a:lnTo>
                    <a:pt x="450080" y="-452928"/>
                  </a:lnTo>
                  <a:lnTo>
                    <a:pt x="438844" y="-459119"/>
                  </a:lnTo>
                  <a:lnTo>
                    <a:pt x="424814" y="-464991"/>
                  </a:lnTo>
                  <a:lnTo>
                    <a:pt x="409062" y="-470430"/>
                  </a:lnTo>
                  <a:lnTo>
                    <a:pt x="392661" y="-475325"/>
                  </a:lnTo>
                  <a:lnTo>
                    <a:pt x="376685" y="-479562"/>
                  </a:lnTo>
                  <a:lnTo>
                    <a:pt x="362204" y="-483029"/>
                  </a:lnTo>
                  <a:lnTo>
                    <a:pt x="350293" y="-485611"/>
                  </a:lnTo>
                  <a:lnTo>
                    <a:pt x="342025" y="-487197"/>
                  </a:lnTo>
                  <a:lnTo>
                    <a:pt x="332701" y="-488434"/>
                  </a:lnTo>
                  <a:lnTo>
                    <a:pt x="321144" y="-491493"/>
                  </a:lnTo>
                  <a:lnTo>
                    <a:pt x="307483" y="-498050"/>
                  </a:lnTo>
                  <a:lnTo>
                    <a:pt x="295299" y="-509298"/>
                  </a:lnTo>
                  <a:lnTo>
                    <a:pt x="288284" y="-525779"/>
                  </a:lnTo>
                  <a:lnTo>
                    <a:pt x="291037" y="-532555"/>
                  </a:lnTo>
                  <a:lnTo>
                    <a:pt x="296198" y="-548233"/>
                  </a:lnTo>
                  <a:lnTo>
                    <a:pt x="297428" y="-553212"/>
                  </a:lnTo>
                  <a:lnTo>
                    <a:pt x="298952" y="-568451"/>
                  </a:lnTo>
                  <a:lnTo>
                    <a:pt x="297428" y="-571500"/>
                  </a:lnTo>
                  <a:lnTo>
                    <a:pt x="306572" y="-568451"/>
                  </a:lnTo>
                  <a:lnTo>
                    <a:pt x="308096" y="-582167"/>
                  </a:lnTo>
                  <a:lnTo>
                    <a:pt x="307969" y="-594187"/>
                  </a:lnTo>
                  <a:lnTo>
                    <a:pt x="307078" y="-608197"/>
                  </a:lnTo>
                  <a:lnTo>
                    <a:pt x="304660" y="-621333"/>
                  </a:lnTo>
                  <a:lnTo>
                    <a:pt x="302000" y="-627888"/>
                  </a:lnTo>
                  <a:lnTo>
                    <a:pt x="300476" y="-630936"/>
                  </a:lnTo>
                  <a:lnTo>
                    <a:pt x="297428" y="-627888"/>
                  </a:lnTo>
                  <a:lnTo>
                    <a:pt x="296556" y="-628441"/>
                  </a:lnTo>
                  <a:lnTo>
                    <a:pt x="296085" y="-634443"/>
                  </a:lnTo>
                  <a:lnTo>
                    <a:pt x="295274" y="-644495"/>
                  </a:lnTo>
                  <a:lnTo>
                    <a:pt x="293381" y="-657197"/>
                  </a:lnTo>
                  <a:lnTo>
                    <a:pt x="289667" y="-671150"/>
                  </a:lnTo>
                  <a:lnTo>
                    <a:pt x="283390" y="-684955"/>
                  </a:lnTo>
                  <a:lnTo>
                    <a:pt x="274568" y="-696467"/>
                  </a:lnTo>
                  <a:lnTo>
                    <a:pt x="268398" y="-699819"/>
                  </a:lnTo>
                  <a:lnTo>
                    <a:pt x="261309" y="-702948"/>
                  </a:lnTo>
                  <a:lnTo>
                    <a:pt x="252103" y="-706100"/>
                  </a:lnTo>
                  <a:lnTo>
                    <a:pt x="241197" y="-708570"/>
                  </a:lnTo>
                  <a:lnTo>
                    <a:pt x="229004" y="-709648"/>
                  </a:lnTo>
                  <a:lnTo>
                    <a:pt x="215942" y="-708628"/>
                  </a:lnTo>
                  <a:lnTo>
                    <a:pt x="202424" y="-704801"/>
                  </a:lnTo>
                  <a:lnTo>
                    <a:pt x="188866" y="-697459"/>
                  </a:lnTo>
                  <a:lnTo>
                    <a:pt x="177032" y="-687324"/>
                  </a:lnTo>
                  <a:lnTo>
                    <a:pt x="175780" y="-686378"/>
                  </a:lnTo>
                  <a:lnTo>
                    <a:pt x="172572" y="-682542"/>
                  </a:lnTo>
                  <a:lnTo>
                    <a:pt x="168233" y="-674312"/>
                  </a:lnTo>
                  <a:lnTo>
                    <a:pt x="163585" y="-660188"/>
                  </a:lnTo>
                  <a:lnTo>
                    <a:pt x="159453" y="-638666"/>
                  </a:lnTo>
                  <a:lnTo>
                    <a:pt x="157220" y="-617219"/>
                  </a:lnTo>
                  <a:lnTo>
                    <a:pt x="156033" y="-619358"/>
                  </a:lnTo>
                  <a:lnTo>
                    <a:pt x="153074" y="-620948"/>
                  </a:lnTo>
                  <a:lnTo>
                    <a:pt x="149249" y="-614749"/>
                  </a:lnTo>
                  <a:lnTo>
                    <a:pt x="146552" y="-601979"/>
                  </a:lnTo>
                  <a:lnTo>
                    <a:pt x="148076" y="-586739"/>
                  </a:lnTo>
                  <a:lnTo>
                    <a:pt x="151124" y="-582167"/>
                  </a:lnTo>
                  <a:lnTo>
                    <a:pt x="153152" y="-573460"/>
                  </a:lnTo>
                  <a:lnTo>
                    <a:pt x="157071" y="-565919"/>
                  </a:lnTo>
                  <a:lnTo>
                    <a:pt x="163316" y="-566927"/>
                  </a:lnTo>
                  <a:lnTo>
                    <a:pt x="167888" y="-568451"/>
                  </a:lnTo>
                  <a:lnTo>
                    <a:pt x="169412" y="-568451"/>
                  </a:lnTo>
                  <a:lnTo>
                    <a:pt x="170936" y="-565403"/>
                  </a:lnTo>
                  <a:lnTo>
                    <a:pt x="170936" y="-557784"/>
                  </a:lnTo>
                  <a:lnTo>
                    <a:pt x="173158" y="-545301"/>
                  </a:lnTo>
                  <a:lnTo>
                    <a:pt x="177184" y="-532199"/>
                  </a:lnTo>
                  <a:lnTo>
                    <a:pt x="183128" y="-522731"/>
                  </a:lnTo>
                  <a:lnTo>
                    <a:pt x="185697" y="-499616"/>
                  </a:lnTo>
                  <a:lnTo>
                    <a:pt x="186176" y="-495300"/>
                  </a:lnTo>
                  <a:lnTo>
                    <a:pt x="178556" y="-490727"/>
                  </a:lnTo>
                  <a:lnTo>
                    <a:pt x="178556" y="-480060"/>
                  </a:lnTo>
                  <a:lnTo>
                    <a:pt x="168050" y="-473238"/>
                  </a:lnTo>
                  <a:lnTo>
                    <a:pt x="156644" y="-465813"/>
                  </a:lnTo>
                  <a:lnTo>
                    <a:pt x="142671" y="-456692"/>
                  </a:lnTo>
                  <a:lnTo>
                    <a:pt x="127284" y="-446611"/>
                  </a:lnTo>
                  <a:lnTo>
                    <a:pt x="111633" y="-436303"/>
                  </a:lnTo>
                  <a:lnTo>
                    <a:pt x="96870" y="-426505"/>
                  </a:lnTo>
                  <a:lnTo>
                    <a:pt x="84146" y="-417950"/>
                  </a:lnTo>
                  <a:lnTo>
                    <a:pt x="74614" y="-411375"/>
                  </a:lnTo>
                  <a:lnTo>
                    <a:pt x="69424" y="-407514"/>
                  </a:lnTo>
                  <a:lnTo>
                    <a:pt x="68828" y="-406907"/>
                  </a:lnTo>
                  <a:lnTo>
                    <a:pt x="65934" y="-404938"/>
                  </a:lnTo>
                  <a:lnTo>
                    <a:pt x="58730" y="-398990"/>
                  </a:lnTo>
                  <a:lnTo>
                    <a:pt x="49439" y="-389000"/>
                  </a:lnTo>
                  <a:lnTo>
                    <a:pt x="40281" y="-374908"/>
                  </a:lnTo>
                  <a:lnTo>
                    <a:pt x="33476" y="-356651"/>
                  </a:lnTo>
                  <a:lnTo>
                    <a:pt x="32252" y="-350519"/>
                  </a:lnTo>
                  <a:lnTo>
                    <a:pt x="28720" y="-328350"/>
                  </a:lnTo>
                  <a:lnTo>
                    <a:pt x="26045" y="-311423"/>
                  </a:lnTo>
                  <a:lnTo>
                    <a:pt x="24229" y="-299829"/>
                  </a:lnTo>
                  <a:lnTo>
                    <a:pt x="23271" y="-293664"/>
                  </a:lnTo>
                  <a:lnTo>
                    <a:pt x="22384" y="-287319"/>
                  </a:lnTo>
                  <a:lnTo>
                    <a:pt x="20550" y="-274052"/>
                  </a:lnTo>
                  <a:lnTo>
                    <a:pt x="18117" y="-256698"/>
                  </a:lnTo>
                  <a:lnTo>
                    <a:pt x="15594" y="-239154"/>
                  </a:lnTo>
                  <a:lnTo>
                    <a:pt x="13493" y="-225313"/>
                  </a:lnTo>
                  <a:lnTo>
                    <a:pt x="12440" y="-219455"/>
                  </a:lnTo>
                  <a:lnTo>
                    <a:pt x="11308" y="-212094"/>
                  </a:lnTo>
                  <a:lnTo>
                    <a:pt x="9735" y="-198460"/>
                  </a:lnTo>
                  <a:lnTo>
                    <a:pt x="8097" y="-181779"/>
                  </a:lnTo>
                  <a:lnTo>
                    <a:pt x="6766" y="-165278"/>
                  </a:lnTo>
                  <a:lnTo>
                    <a:pt x="6117" y="-152181"/>
                  </a:lnTo>
                  <a:lnTo>
                    <a:pt x="6344" y="-146303"/>
                  </a:lnTo>
                  <a:lnTo>
                    <a:pt x="7469" y="-136232"/>
                  </a:lnTo>
                  <a:lnTo>
                    <a:pt x="10264" y="-125496"/>
                  </a:lnTo>
                  <a:lnTo>
                    <a:pt x="18420" y="-111411"/>
                  </a:lnTo>
                  <a:lnTo>
                    <a:pt x="18536" y="-111251"/>
                  </a:lnTo>
                  <a:lnTo>
                    <a:pt x="18008" y="-102321"/>
                  </a:lnTo>
                  <a:lnTo>
                    <a:pt x="17181" y="-85779"/>
                  </a:lnTo>
                  <a:lnTo>
                    <a:pt x="17012" y="-79248"/>
                  </a:lnTo>
                  <a:lnTo>
                    <a:pt x="14137" y="-74925"/>
                  </a:lnTo>
                  <a:lnTo>
                    <a:pt x="7928" y="-63946"/>
                  </a:lnTo>
                  <a:lnTo>
                    <a:pt x="2015" y="-49288"/>
                  </a:lnTo>
                  <a:lnTo>
                    <a:pt x="24" y="-33933"/>
                  </a:lnTo>
                  <a:lnTo>
                    <a:pt x="127" y="-29969"/>
                  </a:lnTo>
                  <a:lnTo>
                    <a:pt x="0" y="-24050"/>
                  </a:lnTo>
                  <a:lnTo>
                    <a:pt x="224" y="-14529"/>
                  </a:lnTo>
                  <a:lnTo>
                    <a:pt x="1155" y="-1685"/>
                  </a:lnTo>
                  <a:lnTo>
                    <a:pt x="3151" y="14201"/>
                  </a:lnTo>
                  <a:lnTo>
                    <a:pt x="6568" y="32850"/>
                  </a:lnTo>
                  <a:lnTo>
                    <a:pt x="11762" y="53982"/>
                  </a:lnTo>
                  <a:lnTo>
                    <a:pt x="12440" y="56387"/>
                  </a:lnTo>
                  <a:lnTo>
                    <a:pt x="18765" y="79157"/>
                  </a:lnTo>
                  <a:lnTo>
                    <a:pt x="20060" y="83820"/>
                  </a:lnTo>
                  <a:lnTo>
                    <a:pt x="21080" y="111358"/>
                  </a:lnTo>
                  <a:lnTo>
                    <a:pt x="21498" y="122653"/>
                  </a:lnTo>
                  <a:lnTo>
                    <a:pt x="21584" y="124968"/>
                  </a:lnTo>
                  <a:lnTo>
                    <a:pt x="32794" y="130765"/>
                  </a:lnTo>
                  <a:lnTo>
                    <a:pt x="44262" y="136246"/>
                  </a:lnTo>
                  <a:lnTo>
                    <a:pt x="55928" y="141411"/>
                  </a:lnTo>
                  <a:lnTo>
                    <a:pt x="67735" y="146258"/>
                  </a:lnTo>
                  <a:lnTo>
                    <a:pt x="79622" y="150789"/>
                  </a:lnTo>
                  <a:lnTo>
                    <a:pt x="84068" y="152400"/>
                  </a:lnTo>
                  <a:lnTo>
                    <a:pt x="84068" y="150875"/>
                  </a:lnTo>
                  <a:lnTo>
                    <a:pt x="76448" y="140208"/>
                  </a:lnTo>
                  <a:lnTo>
                    <a:pt x="78938" y="110324"/>
                  </a:lnTo>
                  <a:lnTo>
                    <a:pt x="80306" y="93917"/>
                  </a:lnTo>
                  <a:lnTo>
                    <a:pt x="80887" y="86946"/>
                  </a:lnTo>
                  <a:lnTo>
                    <a:pt x="81020" y="85344"/>
                  </a:lnTo>
                  <a:lnTo>
                    <a:pt x="82544" y="80772"/>
                  </a:lnTo>
                  <a:lnTo>
                    <a:pt x="77972" y="74675"/>
                  </a:lnTo>
                  <a:lnTo>
                    <a:pt x="81948" y="69114"/>
                  </a:lnTo>
                  <a:lnTo>
                    <a:pt x="89457" y="55586"/>
                  </a:lnTo>
                  <a:lnTo>
                    <a:pt x="93212" y="44196"/>
                  </a:lnTo>
                  <a:lnTo>
                    <a:pt x="91688" y="33527"/>
                  </a:lnTo>
                  <a:lnTo>
                    <a:pt x="94693" y="26240"/>
                  </a:lnTo>
                  <a:lnTo>
                    <a:pt x="100094" y="10400"/>
                  </a:lnTo>
                  <a:lnTo>
                    <a:pt x="100832" y="7620"/>
                  </a:lnTo>
                  <a:lnTo>
                    <a:pt x="104303" y="-2573"/>
                  </a:lnTo>
                  <a:lnTo>
                    <a:pt x="108375" y="-17302"/>
                  </a:lnTo>
                  <a:lnTo>
                    <a:pt x="108452" y="-21336"/>
                  </a:lnTo>
                  <a:lnTo>
                    <a:pt x="113024" y="-32003"/>
                  </a:lnTo>
                  <a:lnTo>
                    <a:pt x="113024" y="-35051"/>
                  </a:lnTo>
                  <a:lnTo>
                    <a:pt x="114548" y="-44195"/>
                  </a:lnTo>
                  <a:lnTo>
                    <a:pt x="116072" y="-48767"/>
                  </a:lnTo>
                  <a:lnTo>
                    <a:pt x="120644" y="-54863"/>
                  </a:lnTo>
                  <a:lnTo>
                    <a:pt x="128264" y="-51815"/>
                  </a:lnTo>
                  <a:lnTo>
                    <a:pt x="129788" y="-48767"/>
                  </a:lnTo>
                  <a:lnTo>
                    <a:pt x="128264" y="-45719"/>
                  </a:lnTo>
                  <a:lnTo>
                    <a:pt x="128264" y="-42672"/>
                  </a:lnTo>
                  <a:lnTo>
                    <a:pt x="125216" y="-35051"/>
                  </a:lnTo>
                  <a:lnTo>
                    <a:pt x="119120" y="-21336"/>
                  </a:lnTo>
                  <a:lnTo>
                    <a:pt x="117223" y="-17602"/>
                  </a:lnTo>
                  <a:lnTo>
                    <a:pt x="112823" y="-7740"/>
                  </a:lnTo>
                  <a:lnTo>
                    <a:pt x="107851" y="6240"/>
                  </a:lnTo>
                  <a:lnTo>
                    <a:pt x="104244" y="22333"/>
                  </a:lnTo>
                  <a:lnTo>
                    <a:pt x="103880" y="38100"/>
                  </a:lnTo>
                  <a:lnTo>
                    <a:pt x="103899" y="44800"/>
                  </a:lnTo>
                  <a:lnTo>
                    <a:pt x="104031" y="60370"/>
                  </a:lnTo>
                  <a:lnTo>
                    <a:pt x="104390" y="78013"/>
                  </a:lnTo>
                  <a:lnTo>
                    <a:pt x="105089" y="90931"/>
                  </a:lnTo>
                  <a:lnTo>
                    <a:pt x="107033" y="101991"/>
                  </a:lnTo>
                  <a:lnTo>
                    <a:pt x="107944" y="117380"/>
                  </a:lnTo>
                  <a:lnTo>
                    <a:pt x="108347" y="133930"/>
                  </a:lnTo>
                  <a:lnTo>
                    <a:pt x="108452" y="149351"/>
                  </a:lnTo>
                  <a:lnTo>
                    <a:pt x="109976" y="150875"/>
                  </a:lnTo>
                  <a:lnTo>
                    <a:pt x="109976" y="160020"/>
                  </a:lnTo>
                  <a:lnTo>
                    <a:pt x="122303" y="163361"/>
                  </a:lnTo>
                  <a:lnTo>
                    <a:pt x="134705" y="166366"/>
                  </a:lnTo>
                  <a:lnTo>
                    <a:pt x="147176" y="169034"/>
                  </a:lnTo>
                  <a:lnTo>
                    <a:pt x="159706" y="171365"/>
                  </a:lnTo>
                  <a:lnTo>
                    <a:pt x="172289" y="173360"/>
                  </a:lnTo>
                  <a:lnTo>
                    <a:pt x="184915" y="175017"/>
                  </a:lnTo>
                  <a:lnTo>
                    <a:pt x="197577" y="176337"/>
                  </a:lnTo>
                  <a:lnTo>
                    <a:pt x="210266" y="177321"/>
                  </a:lnTo>
                  <a:lnTo>
                    <a:pt x="222976" y="177968"/>
                  </a:lnTo>
                  <a:lnTo>
                    <a:pt x="235696" y="178278"/>
                  </a:lnTo>
                  <a:lnTo>
                    <a:pt x="241040" y="178308"/>
                  </a:lnTo>
                  <a:lnTo>
                    <a:pt x="254423" y="178137"/>
                  </a:lnTo>
                  <a:lnTo>
                    <a:pt x="267698" y="177625"/>
                  </a:lnTo>
                  <a:lnTo>
                    <a:pt x="280863" y="176775"/>
                  </a:lnTo>
                  <a:lnTo>
                    <a:pt x="293912" y="175588"/>
                  </a:lnTo>
                  <a:lnTo>
                    <a:pt x="306841" y="174068"/>
                  </a:lnTo>
                  <a:lnTo>
                    <a:pt x="319647" y="172215"/>
                  </a:lnTo>
                  <a:lnTo>
                    <a:pt x="332325" y="170032"/>
                  </a:lnTo>
                  <a:lnTo>
                    <a:pt x="344870" y="167521"/>
                  </a:lnTo>
                  <a:lnTo>
                    <a:pt x="357279" y="164684"/>
                  </a:lnTo>
                  <a:lnTo>
                    <a:pt x="369548" y="161523"/>
                  </a:lnTo>
                  <a:lnTo>
                    <a:pt x="381671" y="158040"/>
                  </a:lnTo>
                  <a:lnTo>
                    <a:pt x="393646" y="154238"/>
                  </a:lnTo>
                  <a:lnTo>
                    <a:pt x="398012" y="0"/>
                  </a:lnTo>
                  <a:lnTo>
                    <a:pt x="398012" y="-16763"/>
                  </a:lnTo>
                  <a:lnTo>
                    <a:pt x="399270" y="-22700"/>
                  </a:lnTo>
                  <a:lnTo>
                    <a:pt x="400704" y="-36610"/>
                  </a:lnTo>
                  <a:lnTo>
                    <a:pt x="398801" y="-52640"/>
                  </a:lnTo>
                  <a:lnTo>
                    <a:pt x="398012" y="-54863"/>
                  </a:lnTo>
                  <a:lnTo>
                    <a:pt x="397306" y="-58093"/>
                  </a:lnTo>
                  <a:lnTo>
                    <a:pt x="397703" y="-61417"/>
                  </a:lnTo>
                  <a:lnTo>
                    <a:pt x="399025" y="-65167"/>
                  </a:lnTo>
                  <a:lnTo>
                    <a:pt x="401095" y="-69674"/>
                  </a:lnTo>
                  <a:lnTo>
                    <a:pt x="403735" y="-75270"/>
                  </a:lnTo>
                  <a:lnTo>
                    <a:pt x="406768" y="-82286"/>
                  </a:lnTo>
                  <a:lnTo>
                    <a:pt x="410015" y="-91053"/>
                  </a:lnTo>
                  <a:lnTo>
                    <a:pt x="413300" y="-101903"/>
                  </a:lnTo>
                  <a:lnTo>
                    <a:pt x="416444" y="-115168"/>
                  </a:lnTo>
                  <a:lnTo>
                    <a:pt x="419270" y="-131179"/>
                  </a:lnTo>
                  <a:lnTo>
                    <a:pt x="421599" y="-150267"/>
                  </a:lnTo>
                  <a:lnTo>
                    <a:pt x="423255" y="-172765"/>
                  </a:lnTo>
                  <a:lnTo>
                    <a:pt x="424060" y="-199002"/>
                  </a:lnTo>
                  <a:close/>
                </a:path>
              </a:pathLst>
            </a:custGeom>
            <a:solidFill>
              <a:srgbClr val="9D0C3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4" name="object 52"/>
            <p:cNvSpPr/>
            <p:nvPr/>
          </p:nvSpPr>
          <p:spPr>
            <a:xfrm>
              <a:off x="6781800" y="2822724"/>
              <a:ext cx="158651" cy="859785"/>
            </a:xfrm>
            <a:custGeom>
              <a:avLst/>
              <a:gdLst/>
              <a:ahLst/>
              <a:cxnLst/>
              <a:rect l="l" t="t" r="r" b="b"/>
              <a:pathLst>
                <a:path w="82677" h="448055">
                  <a:moveTo>
                    <a:pt x="2115" y="147350"/>
                  </a:moveTo>
                  <a:lnTo>
                    <a:pt x="1025" y="171856"/>
                  </a:lnTo>
                  <a:lnTo>
                    <a:pt x="344" y="197181"/>
                  </a:lnTo>
                  <a:lnTo>
                    <a:pt x="20" y="222903"/>
                  </a:lnTo>
                  <a:lnTo>
                    <a:pt x="0" y="248602"/>
                  </a:lnTo>
                  <a:lnTo>
                    <a:pt x="231" y="273855"/>
                  </a:lnTo>
                  <a:lnTo>
                    <a:pt x="661" y="298240"/>
                  </a:lnTo>
                  <a:lnTo>
                    <a:pt x="1237" y="321336"/>
                  </a:lnTo>
                  <a:lnTo>
                    <a:pt x="1908" y="342721"/>
                  </a:lnTo>
                  <a:lnTo>
                    <a:pt x="2619" y="361973"/>
                  </a:lnTo>
                  <a:lnTo>
                    <a:pt x="3319" y="378671"/>
                  </a:lnTo>
                  <a:lnTo>
                    <a:pt x="3955" y="392392"/>
                  </a:lnTo>
                  <a:lnTo>
                    <a:pt x="4824" y="409218"/>
                  </a:lnTo>
                  <a:lnTo>
                    <a:pt x="22656" y="427821"/>
                  </a:lnTo>
                  <a:lnTo>
                    <a:pt x="44577" y="448055"/>
                  </a:lnTo>
                  <a:lnTo>
                    <a:pt x="82677" y="402335"/>
                  </a:lnTo>
                  <a:lnTo>
                    <a:pt x="80956" y="354925"/>
                  </a:lnTo>
                  <a:lnTo>
                    <a:pt x="79017" y="311775"/>
                  </a:lnTo>
                  <a:lnTo>
                    <a:pt x="76893" y="272687"/>
                  </a:lnTo>
                  <a:lnTo>
                    <a:pt x="74618" y="237463"/>
                  </a:lnTo>
                  <a:lnTo>
                    <a:pt x="72223" y="205906"/>
                  </a:lnTo>
                  <a:lnTo>
                    <a:pt x="69742" y="177818"/>
                  </a:lnTo>
                  <a:lnTo>
                    <a:pt x="67209" y="153002"/>
                  </a:lnTo>
                  <a:lnTo>
                    <a:pt x="64657" y="131259"/>
                  </a:lnTo>
                  <a:lnTo>
                    <a:pt x="62118" y="112391"/>
                  </a:lnTo>
                  <a:lnTo>
                    <a:pt x="59626" y="96202"/>
                  </a:lnTo>
                  <a:lnTo>
                    <a:pt x="57214" y="82493"/>
                  </a:lnTo>
                  <a:lnTo>
                    <a:pt x="52763" y="61725"/>
                  </a:lnTo>
                  <a:lnTo>
                    <a:pt x="49029" y="48506"/>
                  </a:lnTo>
                  <a:lnTo>
                    <a:pt x="44577" y="38100"/>
                  </a:lnTo>
                  <a:lnTo>
                    <a:pt x="48207" y="33259"/>
                  </a:lnTo>
                  <a:lnTo>
                    <a:pt x="62865" y="13715"/>
                  </a:lnTo>
                  <a:lnTo>
                    <a:pt x="44577" y="0"/>
                  </a:lnTo>
                  <a:lnTo>
                    <a:pt x="41529" y="4571"/>
                  </a:lnTo>
                  <a:lnTo>
                    <a:pt x="23241" y="4571"/>
                  </a:lnTo>
                  <a:lnTo>
                    <a:pt x="6477" y="16763"/>
                  </a:lnTo>
                  <a:lnTo>
                    <a:pt x="9525" y="18287"/>
                  </a:lnTo>
                  <a:lnTo>
                    <a:pt x="12573" y="19812"/>
                  </a:lnTo>
                  <a:lnTo>
                    <a:pt x="20193" y="41147"/>
                  </a:lnTo>
                  <a:lnTo>
                    <a:pt x="15543" y="51879"/>
                  </a:lnTo>
                  <a:lnTo>
                    <a:pt x="11618" y="65960"/>
                  </a:lnTo>
                  <a:lnTo>
                    <a:pt x="8366" y="82969"/>
                  </a:lnTo>
                  <a:lnTo>
                    <a:pt x="5733" y="102485"/>
                  </a:lnTo>
                  <a:lnTo>
                    <a:pt x="3667" y="124086"/>
                  </a:lnTo>
                  <a:lnTo>
                    <a:pt x="2115" y="14735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876207"/>
            <a:ext cx="91440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91440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33816" y="2743200"/>
            <a:ext cx="0" cy="18288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Cơ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chế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phân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bổ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phí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9929" y="4341812"/>
            <a:ext cx="1734404" cy="89859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HĐ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9929" y="2267138"/>
            <a:ext cx="1676400" cy="89859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HĐ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8216" y="1915483"/>
            <a:ext cx="7195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711200">
              <a:spcBef>
                <a:spcPts val="600"/>
              </a:spcBef>
              <a:spcAft>
                <a:spcPts val="600"/>
              </a:spcAft>
              <a:buFontTx/>
              <a:buChar char="••"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≥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SPBS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phần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còn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lại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được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BH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cơ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bản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còn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lại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Năm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HĐ</a:t>
            </a:r>
            <a:endParaRPr lang="en-US" sz="1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defTabSz="711200">
              <a:spcBef>
                <a:spcPts val="600"/>
              </a:spcBef>
              <a:spcAft>
                <a:spcPts val="600"/>
              </a:spcAft>
              <a:buFontTx/>
              <a:buChar char="••"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SPBS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áp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thời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gian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gia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hạn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đóng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endParaRPr lang="en-US" sz="1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defTabSz="711200">
              <a:spcBef>
                <a:spcPts val="600"/>
              </a:spcBef>
              <a:spcAft>
                <a:spcPts val="600"/>
              </a:spcAft>
              <a:buFontTx/>
              <a:buChar char="••"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tích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lũy</a:t>
            </a:r>
            <a:endParaRPr lang="en-US" sz="1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4333" y="3966871"/>
            <a:ext cx="71957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711200">
              <a:spcBef>
                <a:spcPts val="600"/>
              </a:spcBef>
              <a:spcAft>
                <a:spcPts val="600"/>
              </a:spcAft>
              <a:buFontTx/>
              <a:buChar char="••"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≥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SPBS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phần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còn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lại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được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BH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cơ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bản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còn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lại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Năm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HĐ</a:t>
            </a:r>
            <a:endParaRPr lang="en-US" sz="1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defTabSz="711200">
              <a:spcBef>
                <a:spcPts val="600"/>
              </a:spcBef>
              <a:spcAft>
                <a:spcPts val="600"/>
              </a:spcAft>
              <a:buFontTx/>
              <a:buChar char="••"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SPBS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áp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thời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gian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gia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hạn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đóng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BH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SPBS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được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tự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động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khấu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trừ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GTTK</a:t>
            </a:r>
            <a:endParaRPr lang="en-US" sz="1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defTabSz="711200">
              <a:spcBef>
                <a:spcPts val="600"/>
              </a:spcBef>
              <a:spcAft>
                <a:spcPts val="600"/>
              </a:spcAft>
              <a:buFontTx/>
              <a:buChar char="••"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Phí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tích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lũy</a:t>
            </a:r>
            <a:endParaRPr lang="en-US" sz="1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Một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số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quy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định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khác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33" name="object 52"/>
          <p:cNvSpPr/>
          <p:nvPr/>
        </p:nvSpPr>
        <p:spPr>
          <a:xfrm>
            <a:off x="1361233" y="3533245"/>
            <a:ext cx="190797" cy="1033996"/>
          </a:xfrm>
          <a:custGeom>
            <a:avLst/>
            <a:gdLst/>
            <a:ahLst/>
            <a:cxnLst/>
            <a:rect l="l" t="t" r="r" b="b"/>
            <a:pathLst>
              <a:path w="82677" h="448055">
                <a:moveTo>
                  <a:pt x="2115" y="147350"/>
                </a:moveTo>
                <a:lnTo>
                  <a:pt x="1025" y="171856"/>
                </a:lnTo>
                <a:lnTo>
                  <a:pt x="344" y="197181"/>
                </a:lnTo>
                <a:lnTo>
                  <a:pt x="20" y="222903"/>
                </a:lnTo>
                <a:lnTo>
                  <a:pt x="0" y="248602"/>
                </a:lnTo>
                <a:lnTo>
                  <a:pt x="231" y="273855"/>
                </a:lnTo>
                <a:lnTo>
                  <a:pt x="661" y="298240"/>
                </a:lnTo>
                <a:lnTo>
                  <a:pt x="1237" y="321336"/>
                </a:lnTo>
                <a:lnTo>
                  <a:pt x="1908" y="342721"/>
                </a:lnTo>
                <a:lnTo>
                  <a:pt x="2619" y="361973"/>
                </a:lnTo>
                <a:lnTo>
                  <a:pt x="3319" y="378671"/>
                </a:lnTo>
                <a:lnTo>
                  <a:pt x="3955" y="392392"/>
                </a:lnTo>
                <a:lnTo>
                  <a:pt x="4824" y="409218"/>
                </a:lnTo>
                <a:lnTo>
                  <a:pt x="22656" y="427821"/>
                </a:lnTo>
                <a:lnTo>
                  <a:pt x="44577" y="448055"/>
                </a:lnTo>
                <a:lnTo>
                  <a:pt x="82677" y="402335"/>
                </a:lnTo>
                <a:lnTo>
                  <a:pt x="80956" y="354925"/>
                </a:lnTo>
                <a:lnTo>
                  <a:pt x="79017" y="311775"/>
                </a:lnTo>
                <a:lnTo>
                  <a:pt x="76893" y="272687"/>
                </a:lnTo>
                <a:lnTo>
                  <a:pt x="74618" y="237463"/>
                </a:lnTo>
                <a:lnTo>
                  <a:pt x="72223" y="205906"/>
                </a:lnTo>
                <a:lnTo>
                  <a:pt x="69742" y="177818"/>
                </a:lnTo>
                <a:lnTo>
                  <a:pt x="67209" y="153002"/>
                </a:lnTo>
                <a:lnTo>
                  <a:pt x="64657" y="131259"/>
                </a:lnTo>
                <a:lnTo>
                  <a:pt x="62118" y="112391"/>
                </a:lnTo>
                <a:lnTo>
                  <a:pt x="59626" y="96202"/>
                </a:lnTo>
                <a:lnTo>
                  <a:pt x="57214" y="82493"/>
                </a:lnTo>
                <a:lnTo>
                  <a:pt x="52763" y="61725"/>
                </a:lnTo>
                <a:lnTo>
                  <a:pt x="49029" y="48506"/>
                </a:lnTo>
                <a:lnTo>
                  <a:pt x="44577" y="38100"/>
                </a:lnTo>
                <a:lnTo>
                  <a:pt x="48207" y="33259"/>
                </a:lnTo>
                <a:lnTo>
                  <a:pt x="62865" y="13715"/>
                </a:lnTo>
                <a:lnTo>
                  <a:pt x="44577" y="0"/>
                </a:lnTo>
                <a:lnTo>
                  <a:pt x="41529" y="4571"/>
                </a:lnTo>
                <a:lnTo>
                  <a:pt x="23241" y="4571"/>
                </a:lnTo>
                <a:lnTo>
                  <a:pt x="6477" y="16763"/>
                </a:lnTo>
                <a:lnTo>
                  <a:pt x="9525" y="18287"/>
                </a:lnTo>
                <a:lnTo>
                  <a:pt x="12573" y="19812"/>
                </a:lnTo>
                <a:lnTo>
                  <a:pt x="20193" y="41147"/>
                </a:lnTo>
                <a:lnTo>
                  <a:pt x="15543" y="51879"/>
                </a:lnTo>
                <a:lnTo>
                  <a:pt x="11618" y="65960"/>
                </a:lnTo>
                <a:lnTo>
                  <a:pt x="8366" y="82969"/>
                </a:lnTo>
                <a:lnTo>
                  <a:pt x="5733" y="102485"/>
                </a:lnTo>
                <a:lnTo>
                  <a:pt x="3667" y="124086"/>
                </a:lnTo>
                <a:lnTo>
                  <a:pt x="2115" y="14735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Content Placeholder 4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450059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v"/>
            </a:pPr>
            <a:r>
              <a:rPr lang="en-US" sz="1800" b="1" dirty="0" err="1"/>
              <a:t>Thời</a:t>
            </a:r>
            <a:r>
              <a:rPr lang="en-US" sz="1800" b="1" dirty="0"/>
              <a:t> </a:t>
            </a:r>
            <a:r>
              <a:rPr lang="en-US" sz="1800" b="1" dirty="0" err="1"/>
              <a:t>gian</a:t>
            </a:r>
            <a:r>
              <a:rPr lang="en-US" sz="1800" b="1" dirty="0"/>
              <a:t> </a:t>
            </a:r>
            <a:r>
              <a:rPr lang="en-US" sz="1800" b="1" dirty="0" err="1"/>
              <a:t>gia</a:t>
            </a:r>
            <a:r>
              <a:rPr lang="en-US" sz="1800" b="1" dirty="0"/>
              <a:t> </a:t>
            </a:r>
            <a:r>
              <a:rPr lang="en-US" sz="1800" b="1" dirty="0" err="1"/>
              <a:t>hạn</a:t>
            </a:r>
            <a:r>
              <a:rPr lang="en-US" sz="1800" b="1" dirty="0"/>
              <a:t> </a:t>
            </a:r>
            <a:r>
              <a:rPr lang="en-US" sz="1800" b="1" dirty="0" err="1"/>
              <a:t>đóng</a:t>
            </a:r>
            <a:r>
              <a:rPr lang="en-US" sz="1800" b="1" dirty="0"/>
              <a:t> </a:t>
            </a:r>
            <a:r>
              <a:rPr lang="en-US" sz="1800" b="1" dirty="0" err="1"/>
              <a:t>phí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D31145"/>
                </a:solidFill>
              </a:rPr>
              <a:t>60 </a:t>
            </a:r>
            <a:r>
              <a:rPr lang="en-US" sz="1800" b="1" dirty="0" err="1">
                <a:solidFill>
                  <a:srgbClr val="D31145"/>
                </a:solidFill>
              </a:rPr>
              <a:t>ngày</a:t>
            </a:r>
            <a:r>
              <a:rPr lang="en-US" sz="1800" b="1" dirty="0">
                <a:solidFill>
                  <a:srgbClr val="D31145"/>
                </a:solidFill>
              </a:rPr>
              <a:t> </a:t>
            </a:r>
            <a:r>
              <a:rPr lang="en-US" sz="1800" dirty="0" err="1"/>
              <a:t>kể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xảy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bất</a:t>
            </a:r>
            <a:r>
              <a:rPr lang="en-US" sz="1800" dirty="0"/>
              <a:t> </a:t>
            </a:r>
            <a:r>
              <a:rPr lang="en-US" sz="1800" dirty="0" err="1"/>
              <a:t>kỳ</a:t>
            </a:r>
            <a:r>
              <a:rPr lang="en-US" sz="1800" dirty="0"/>
              <a:t> </a:t>
            </a:r>
            <a:r>
              <a:rPr lang="en-US" sz="1800" dirty="0" err="1"/>
              <a:t>tình</a:t>
            </a:r>
            <a:r>
              <a:rPr lang="en-US" sz="1800" dirty="0"/>
              <a:t> </a:t>
            </a:r>
            <a:r>
              <a:rPr lang="en-US" sz="1800" dirty="0" err="1"/>
              <a:t>huống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dưới</a:t>
            </a:r>
            <a:r>
              <a:rPr lang="en-US" sz="1800" dirty="0"/>
              <a:t> </a:t>
            </a:r>
            <a:r>
              <a:rPr lang="en-US" sz="1800" dirty="0" err="1"/>
              <a:t>đây</a:t>
            </a:r>
            <a:r>
              <a:rPr lang="en-US" sz="1800" dirty="0"/>
              <a:t>, </a:t>
            </a:r>
            <a:r>
              <a:rPr lang="en-US" sz="1800" dirty="0" err="1"/>
              <a:t>tùy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xảy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: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đóng</a:t>
            </a:r>
            <a:r>
              <a:rPr lang="en-US" sz="1800" dirty="0"/>
              <a:t> </a:t>
            </a:r>
            <a:r>
              <a:rPr lang="en-US" sz="1800" dirty="0" err="1"/>
              <a:t>phí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Phí</a:t>
            </a:r>
            <a:r>
              <a:rPr lang="en-US" sz="1800" dirty="0"/>
              <a:t> BH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đóng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b="1" dirty="0">
                <a:solidFill>
                  <a:srgbClr val="D31145"/>
                </a:solidFill>
              </a:rPr>
              <a:t>4 </a:t>
            </a:r>
            <a:r>
              <a:rPr lang="en-US" sz="1800" b="1" dirty="0" err="1">
                <a:solidFill>
                  <a:srgbClr val="D31145"/>
                </a:solidFill>
              </a:rPr>
              <a:t>năm</a:t>
            </a:r>
            <a:r>
              <a:rPr lang="en-US" sz="1800" b="1" dirty="0">
                <a:solidFill>
                  <a:srgbClr val="D31145"/>
                </a:solidFill>
              </a:rPr>
              <a:t> HĐ </a:t>
            </a:r>
            <a:r>
              <a:rPr lang="en-US" sz="1800" b="1" dirty="0" err="1">
                <a:solidFill>
                  <a:srgbClr val="D31145"/>
                </a:solidFill>
              </a:rPr>
              <a:t>đầu</a:t>
            </a:r>
            <a:r>
              <a:rPr lang="en-US" sz="1800" b="1" dirty="0">
                <a:solidFill>
                  <a:srgbClr val="D31145"/>
                </a:solidFill>
              </a:rPr>
              <a:t> </a:t>
            </a:r>
            <a:r>
              <a:rPr lang="en-US" sz="1800" b="1" dirty="0" err="1">
                <a:solidFill>
                  <a:srgbClr val="D31145"/>
                </a:solidFill>
              </a:rPr>
              <a:t>tiên</a:t>
            </a:r>
            <a:r>
              <a:rPr lang="en-US" sz="1800" dirty="0"/>
              <a:t>; </a:t>
            </a:r>
            <a:r>
              <a:rPr lang="en-US" sz="1800" dirty="0" err="1"/>
              <a:t>hoặc</a:t>
            </a:r>
            <a:endParaRPr lang="en-US" sz="1800" dirty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GTTKHĐ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đủ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 </a:t>
            </a:r>
            <a:r>
              <a:rPr lang="en-US" sz="1800" dirty="0" err="1"/>
              <a:t>khấu</a:t>
            </a:r>
            <a:r>
              <a:rPr lang="en-US" sz="1800" dirty="0"/>
              <a:t> </a:t>
            </a:r>
            <a:r>
              <a:rPr lang="en-US" sz="1800" dirty="0" err="1"/>
              <a:t>trừ</a:t>
            </a:r>
            <a:r>
              <a:rPr lang="en-US" sz="1800" dirty="0"/>
              <a:t> </a:t>
            </a:r>
            <a:r>
              <a:rPr lang="en-US" sz="1800" dirty="0" err="1"/>
              <a:t>hằng</a:t>
            </a:r>
            <a:r>
              <a:rPr lang="en-US" sz="1800" dirty="0"/>
              <a:t> </a:t>
            </a:r>
            <a:r>
              <a:rPr lang="en-US" sz="1800" dirty="0" err="1"/>
              <a:t>tháng</a:t>
            </a:r>
            <a:r>
              <a:rPr lang="en-US" sz="1800" dirty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r>
              <a:rPr lang="en-US" sz="1800" b="1" dirty="0" err="1">
                <a:sym typeface="Wingdings" pitchFamily="2" charset="2"/>
              </a:rPr>
              <a:t>Mất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hiệu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lực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hợp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đồng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khi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hết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thời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gian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gia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hạn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đóng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phí</a:t>
            </a:r>
            <a:r>
              <a:rPr lang="en-US" sz="1800" dirty="0">
                <a:sym typeface="Wingdings" pitchFamily="2" charset="2"/>
              </a:rPr>
              <a:t>: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800" dirty="0" err="1">
                <a:sym typeface="Wingdings" pitchFamily="2" charset="2"/>
              </a:rPr>
              <a:t>Phí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bảo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hiểm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cơ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bản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chưa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được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đóng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đủ</a:t>
            </a:r>
            <a:endParaRPr lang="en-US" sz="1800" dirty="0">
              <a:sym typeface="Wingdings" pitchFamily="2" charset="2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1800" dirty="0"/>
              <a:t>GTTKHĐ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đủ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 </a:t>
            </a:r>
            <a:r>
              <a:rPr lang="en-US" sz="1800" dirty="0" err="1"/>
              <a:t>khấu</a:t>
            </a:r>
            <a:r>
              <a:rPr lang="en-US" sz="1800" dirty="0"/>
              <a:t> </a:t>
            </a:r>
            <a:r>
              <a:rPr lang="en-US" sz="1800" dirty="0" err="1"/>
              <a:t>trừ</a:t>
            </a:r>
            <a:r>
              <a:rPr lang="en-US" sz="1800" dirty="0"/>
              <a:t> </a:t>
            </a:r>
            <a:r>
              <a:rPr lang="en-US" sz="1800" dirty="0" err="1"/>
              <a:t>hằng</a:t>
            </a:r>
            <a:r>
              <a:rPr lang="en-US" sz="1800" dirty="0"/>
              <a:t> </a:t>
            </a:r>
            <a:r>
              <a:rPr lang="en-US" sz="1800" dirty="0" err="1"/>
              <a:t>tháng</a:t>
            </a:r>
            <a:endParaRPr lang="en-US" sz="1800" dirty="0">
              <a:sym typeface="Wingdings" pitchFamily="2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r>
              <a:rPr lang="en-US" sz="1800" b="1" dirty="0" err="1">
                <a:sym typeface="Wingdings" pitchFamily="2" charset="2"/>
              </a:rPr>
              <a:t>Khôi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phục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hiệu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lực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hợp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đồng</a:t>
            </a:r>
            <a:r>
              <a:rPr lang="en-US" sz="1800" dirty="0">
                <a:sym typeface="Wingdings" pitchFamily="2" charset="2"/>
              </a:rPr>
              <a:t>: </a:t>
            </a:r>
            <a:r>
              <a:rPr lang="en-US" sz="1800" dirty="0" err="1">
                <a:sym typeface="Wingdings" pitchFamily="2" charset="2"/>
              </a:rPr>
              <a:t>trong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vòng</a:t>
            </a:r>
            <a:r>
              <a:rPr lang="en-US" sz="1800" dirty="0">
                <a:sym typeface="Wingdings" pitchFamily="2" charset="2"/>
              </a:rPr>
              <a:t> 24 </a:t>
            </a:r>
            <a:r>
              <a:rPr lang="en-US" sz="1800" dirty="0" err="1">
                <a:sym typeface="Wingdings" pitchFamily="2" charset="2"/>
              </a:rPr>
              <a:t>tháng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kể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từ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ngày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hợp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đồng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bị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mất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hiệu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lực</a:t>
            </a:r>
            <a:endParaRPr lang="en-US" sz="1800" dirty="0">
              <a:sym typeface="Wingdings" pitchFamily="2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r>
              <a:rPr lang="en-US" sz="1800" b="1" dirty="0">
                <a:sym typeface="Wingdings" pitchFamily="2" charset="2"/>
              </a:rPr>
              <a:t>HSYCBH </a:t>
            </a:r>
            <a:r>
              <a:rPr lang="en-US" sz="1800" b="1" dirty="0" err="1">
                <a:sym typeface="Wingdings" pitchFamily="2" charset="2"/>
              </a:rPr>
              <a:t>vẫn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sử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dụng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mẫu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hiện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err="1">
                <a:sym typeface="Wingdings" pitchFamily="2" charset="2"/>
              </a:rPr>
              <a:t>hành</a:t>
            </a:r>
            <a:endParaRPr lang="en-US" sz="1800" b="1" dirty="0">
              <a:sym typeface="Wingdings" pitchFamily="2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endParaRPr lang="en-US" sz="1800" dirty="0">
              <a:sym typeface="Wingdings" pitchFamily="2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058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1.jpg"/>
          <p:cNvPicPr>
            <a:picLocks noChangeAspect="1"/>
          </p:cNvPicPr>
          <p:nvPr/>
        </p:nvPicPr>
        <p:blipFill>
          <a:blip r:embed="rId2"/>
          <a:srcRect t="2020" b="14506"/>
          <a:stretch>
            <a:fillRect/>
          </a:stretch>
        </p:blipFill>
        <p:spPr>
          <a:xfrm>
            <a:off x="0" y="1058333"/>
            <a:ext cx="9144000" cy="5037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511084"/>
            <a:ext cx="9144000" cy="66111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0" y="5554444"/>
            <a:ext cx="7381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GiẢI ĐÁP THẮC MẮC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5" y="610224"/>
            <a:ext cx="1099433" cy="8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5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3000" y="2286000"/>
            <a:ext cx="6858000" cy="533400"/>
            <a:chOff x="1143000" y="2286000"/>
            <a:chExt cx="6858000" cy="5334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378" y="2288665"/>
              <a:ext cx="6769622" cy="521209"/>
            </a:xfrm>
            <a:prstGeom prst="rect">
              <a:avLst/>
            </a:prstGeom>
          </p:spPr>
        </p:pic>
        <p:sp>
          <p:nvSpPr>
            <p:cNvPr id="20" name="Teardrop 19"/>
            <p:cNvSpPr/>
            <p:nvPr/>
          </p:nvSpPr>
          <p:spPr bwMode="auto">
            <a:xfrm>
              <a:off x="1143000" y="2286000"/>
              <a:ext cx="639942" cy="533400"/>
            </a:xfrm>
            <a:prstGeom prst="teardrop">
              <a:avLst/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Teardrop 20"/>
            <p:cNvSpPr/>
            <p:nvPr/>
          </p:nvSpPr>
          <p:spPr bwMode="auto">
            <a:xfrm>
              <a:off x="1357184" y="2439155"/>
              <a:ext cx="253366" cy="177339"/>
            </a:xfrm>
            <a:prstGeom prst="teardrop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D31145"/>
                </a:solidFill>
              </a:rPr>
              <a:t>NỘI DUNG BUỔI TIẾP THEO</a:t>
            </a:r>
            <a:endParaRPr lang="vi-VN" sz="2000" b="1" dirty="0">
              <a:solidFill>
                <a:srgbClr val="D3114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1" y="2399216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0">
              <a:defRPr/>
            </a:pPr>
            <a:r>
              <a:rPr lang="en-US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BUỔI 3: CÁCH TIẾP CẬN KH &amp; MINH HỌA BH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1949604" y="3680352"/>
            <a:ext cx="5449416" cy="45719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12620" y="3353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12620" y="393388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12620" y="451855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46020" y="3417118"/>
            <a:ext cx="43281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spcBef>
                <a:spcPts val="1200"/>
              </a:spcBef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CÁCH TIẾP CẬN ĐỂ GIỚI THIỆU VỀ SẢN PHẨM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6020" y="3998801"/>
            <a:ext cx="4202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indent="-365125">
              <a:spcBef>
                <a:spcPts val="1200"/>
              </a:spcBef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CÁCH TẠO MINH HỌA BH &amp; ĐỌC MINH HỌA BH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5070" y="4583462"/>
            <a:ext cx="4933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spcBef>
                <a:spcPts val="1200"/>
              </a:spcBef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THIẾT KẾ GIẢI PHÁP THEO CÁC TÌNH HUỐNG TƯ VẤN</a:t>
            </a:r>
            <a:endParaRPr lang="vi-VN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1949604" y="4257498"/>
            <a:ext cx="5449416" cy="45719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1949604" y="4845520"/>
            <a:ext cx="5449416" cy="45719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104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95" y="610224"/>
            <a:ext cx="1099433" cy="8282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312424"/>
            <a:ext cx="9150824" cy="9906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2244" y="5463696"/>
            <a:ext cx="6253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CÁM ƠN &amp; HẸN GẶP LẠI</a:t>
            </a:r>
            <a:endParaRPr lang="en-US" sz="4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696200" cy="852510"/>
          </a:xfrm>
        </p:spPr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Cơ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chế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hoạt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động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67000" y="2111985"/>
            <a:ext cx="3767164" cy="4143403"/>
            <a:chOff x="2767000" y="2057393"/>
            <a:chExt cx="3767164" cy="4143403"/>
          </a:xfrm>
        </p:grpSpPr>
        <p:cxnSp>
          <p:nvCxnSpPr>
            <p:cNvPr id="74" name="Straight Connector 73"/>
            <p:cNvCxnSpPr>
              <a:endCxn id="34" idx="1"/>
            </p:cNvCxnSpPr>
            <p:nvPr/>
          </p:nvCxnSpPr>
          <p:spPr>
            <a:xfrm rot="5400000">
              <a:off x="4190204" y="2545762"/>
              <a:ext cx="977906" cy="1168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n 30"/>
            <p:cNvSpPr/>
            <p:nvPr/>
          </p:nvSpPr>
          <p:spPr>
            <a:xfrm>
              <a:off x="2947976" y="3414714"/>
              <a:ext cx="1643074" cy="2571768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32" name="Can 31"/>
            <p:cNvSpPr/>
            <p:nvPr/>
          </p:nvSpPr>
          <p:spPr>
            <a:xfrm>
              <a:off x="4733926" y="3414714"/>
              <a:ext cx="1643074" cy="2571768"/>
            </a:xfrm>
            <a:prstGeom prst="can">
              <a:avLst/>
            </a:prstGeom>
            <a:solidFill>
              <a:srgbClr val="D311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2767000" y="3128962"/>
              <a:ext cx="3767164" cy="3071834"/>
            </a:xfrm>
            <a:prstGeom prst="can">
              <a:avLst>
                <a:gd name="adj" fmla="val 19894"/>
              </a:avLst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34" name="Left Bracket 33"/>
            <p:cNvSpPr/>
            <p:nvPr/>
          </p:nvSpPr>
          <p:spPr>
            <a:xfrm rot="5400000">
              <a:off x="4375546" y="2445141"/>
              <a:ext cx="607222" cy="1785951"/>
            </a:xfrm>
            <a:prstGeom prst="leftBracket">
              <a:avLst>
                <a:gd name="adj" fmla="val 0"/>
              </a:avLst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68006" y="4395940"/>
              <a:ext cx="12023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prstClr val="white"/>
                  </a:solidFill>
                </a:rPr>
                <a:t>Tài</a:t>
              </a:r>
              <a:r>
                <a:rPr lang="en-US" sz="2000" b="1" dirty="0">
                  <a:solidFill>
                    <a:prstClr val="white"/>
                  </a:solidFill>
                </a:rPr>
                <a:t> </a:t>
              </a:r>
              <a:r>
                <a:rPr lang="en-US" sz="2000" b="1" dirty="0" err="1">
                  <a:solidFill>
                    <a:prstClr val="white"/>
                  </a:solidFill>
                </a:rPr>
                <a:t>khoản</a:t>
              </a:r>
              <a:endParaRPr lang="en-US" sz="2000" b="1" dirty="0">
                <a:solidFill>
                  <a:prstClr val="white"/>
                </a:solidFill>
              </a:endParaRPr>
            </a:p>
            <a:p>
              <a:pPr algn="ctr"/>
              <a:r>
                <a:rPr lang="en-US" sz="2000" b="1" dirty="0" err="1">
                  <a:solidFill>
                    <a:prstClr val="white"/>
                  </a:solidFill>
                </a:rPr>
                <a:t>cơ</a:t>
              </a:r>
              <a:r>
                <a:rPr lang="en-US" sz="2000" b="1" dirty="0">
                  <a:solidFill>
                    <a:prstClr val="white"/>
                  </a:solidFill>
                </a:rPr>
                <a:t> </a:t>
              </a:r>
              <a:r>
                <a:rPr lang="en-US" sz="2000" b="1" dirty="0" err="1">
                  <a:solidFill>
                    <a:prstClr val="white"/>
                  </a:solidFill>
                </a:rPr>
                <a:t>bản</a:t>
              </a:r>
              <a:endParaRPr lang="vi-VN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2528" y="4395940"/>
              <a:ext cx="12023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>
                  <a:solidFill>
                    <a:prstClr val="white"/>
                  </a:solidFill>
                </a:rPr>
                <a:t>Tài khoản</a:t>
              </a:r>
            </a:p>
            <a:p>
              <a:pPr algn="ctr"/>
              <a:r>
                <a:rPr lang="en-US" sz="2000" b="1">
                  <a:solidFill>
                    <a:prstClr val="white"/>
                  </a:solidFill>
                </a:rPr>
                <a:t>tích lũy</a:t>
              </a:r>
              <a:endParaRPr lang="vi-VN" sz="2000" b="1">
                <a:solidFill>
                  <a:prstClr val="white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231353" y="2506658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Phí BH cơ bản</a:t>
            </a:r>
            <a:b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được phân bổ</a:t>
            </a:r>
            <a:endParaRPr lang="vi-VN" sz="160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97532" y="2506658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lũy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16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36505" y="3866138"/>
            <a:ext cx="110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Lãi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tư</a:t>
            </a:r>
            <a:endParaRPr lang="vi-VN" sz="16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8548" y="4264272"/>
            <a:ext cx="2372822" cy="1644662"/>
            <a:chOff x="568804" y="4032256"/>
            <a:chExt cx="2372822" cy="1644662"/>
          </a:xfrm>
        </p:grpSpPr>
        <p:sp>
          <p:nvSpPr>
            <p:cNvPr id="40" name="Left Brace 39"/>
            <p:cNvSpPr/>
            <p:nvPr/>
          </p:nvSpPr>
          <p:spPr>
            <a:xfrm>
              <a:off x="1041458" y="4395929"/>
              <a:ext cx="169015" cy="857256"/>
            </a:xfrm>
            <a:prstGeom prst="leftBrace">
              <a:avLst>
                <a:gd name="adj1" fmla="val 50062"/>
                <a:gd name="adj2" fmla="val 497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187" y="4573517"/>
              <a:ext cx="15664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Khoản</a:t>
              </a:r>
              <a:r>
                <a: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khấu</a:t>
              </a:r>
              <a:r>
                <a: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trừ</a:t>
              </a:r>
              <a:r>
                <a: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hằng</a:t>
              </a:r>
              <a:r>
                <a:rPr 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tháng</a:t>
              </a:r>
              <a:endParaRPr lang="vi-VN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3987" y="4220852"/>
              <a:ext cx="1359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Phí BH rủi ro</a:t>
              </a:r>
              <a:endParaRPr lang="vi-VN" sz="160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21627" y="4780512"/>
              <a:ext cx="1552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Chi phí quản lý</a:t>
              </a:r>
              <a:endParaRPr lang="vi-VN" sz="160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0564" y="5311058"/>
              <a:ext cx="1483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Phí của SPBS</a:t>
              </a:r>
              <a:endParaRPr lang="vi-VN" sz="160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grpSp>
          <p:nvGrpSpPr>
            <p:cNvPr id="64" name="Group 64"/>
            <p:cNvGrpSpPr/>
            <p:nvPr/>
          </p:nvGrpSpPr>
          <p:grpSpPr>
            <a:xfrm>
              <a:off x="1357290" y="4032256"/>
              <a:ext cx="1584336" cy="1644662"/>
              <a:chOff x="1798618" y="3832228"/>
              <a:chExt cx="1143008" cy="164466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rot="10800000">
                <a:off x="1798618" y="3832228"/>
                <a:ext cx="1143008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10800000">
                <a:off x="1798618" y="4379919"/>
                <a:ext cx="1143008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rot="10800000">
                <a:off x="1798618" y="4927610"/>
                <a:ext cx="1143008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1798618" y="5475302"/>
                <a:ext cx="1143008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6635672" y="4491194"/>
            <a:ext cx="1482735" cy="1287472"/>
            <a:chOff x="6567432" y="3986218"/>
            <a:chExt cx="1482735" cy="1287472"/>
          </a:xfrm>
        </p:grpSpPr>
        <p:sp>
          <p:nvSpPr>
            <p:cNvPr id="69" name="TextBox 68"/>
            <p:cNvSpPr txBox="1"/>
            <p:nvPr/>
          </p:nvSpPr>
          <p:spPr>
            <a:xfrm>
              <a:off x="6581471" y="3986218"/>
              <a:ext cx="1109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Lãi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đầu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tư</a:t>
              </a:r>
              <a:endParaRPr lang="vi-VN" sz="1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1471" y="4914912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itchFamily="34" charset="0"/>
                  <a:cs typeface="Arial" pitchFamily="34" charset="0"/>
                </a:rPr>
                <a:t>Rút tiền</a:t>
              </a:r>
              <a:endParaRPr lang="vi-VN" sz="160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grpSp>
          <p:nvGrpSpPr>
            <p:cNvPr id="71" name="Group 69"/>
            <p:cNvGrpSpPr/>
            <p:nvPr/>
          </p:nvGrpSpPr>
          <p:grpSpPr>
            <a:xfrm>
              <a:off x="6567432" y="4341819"/>
              <a:ext cx="1482735" cy="931871"/>
              <a:chOff x="6375413" y="4141791"/>
              <a:chExt cx="1188728" cy="931871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6375413" y="4141791"/>
                <a:ext cx="1143008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rot="10800000">
                <a:off x="6421133" y="5072074"/>
                <a:ext cx="1143008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668516" y="2161305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Chi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b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ban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đầu</a:t>
            </a:r>
            <a:endParaRPr lang="vi-VN" sz="16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 flipV="1">
            <a:off x="1799566" y="1812806"/>
            <a:ext cx="2907064" cy="673814"/>
          </a:xfrm>
          <a:custGeom>
            <a:avLst/>
            <a:gdLst>
              <a:gd name="connsiteX0" fmla="*/ 2228850 w 2228850"/>
              <a:gd name="connsiteY0" fmla="*/ 723900 h 723900"/>
              <a:gd name="connsiteX1" fmla="*/ 2228850 w 2228850"/>
              <a:gd name="connsiteY1" fmla="*/ 0 h 723900"/>
              <a:gd name="connsiteX2" fmla="*/ 0 w 222885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723900">
                <a:moveTo>
                  <a:pt x="2228850" y="723900"/>
                </a:moveTo>
                <a:lnTo>
                  <a:pt x="2228850" y="0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9678" y="1301772"/>
            <a:ext cx="2214068" cy="83099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hiểm</a:t>
            </a:r>
            <a:b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hiểm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lũy</a:t>
            </a:r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  <a:endParaRPr lang="vi-VN" sz="1600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50" y="1192258"/>
            <a:ext cx="927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7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4" grpId="0"/>
      <p:bldP spid="76" grpId="0"/>
      <p:bldP spid="77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8" y="2115408"/>
            <a:ext cx="9130352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3632" y="2286506"/>
            <a:ext cx="5384184" cy="2802379"/>
            <a:chOff x="463209" y="2622303"/>
            <a:chExt cx="5715000" cy="280237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87" y="4131947"/>
              <a:ext cx="5017022" cy="521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87" y="4893947"/>
              <a:ext cx="5017022" cy="521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35" y="3369947"/>
              <a:ext cx="5017022" cy="521209"/>
            </a:xfrm>
            <a:prstGeom prst="rect">
              <a:avLst/>
            </a:prstGeom>
          </p:spPr>
        </p:pic>
        <p:sp>
          <p:nvSpPr>
            <p:cNvPr id="21" name="Teardrop 20"/>
            <p:cNvSpPr/>
            <p:nvPr/>
          </p:nvSpPr>
          <p:spPr bwMode="auto">
            <a:xfrm>
              <a:off x="476857" y="3367282"/>
              <a:ext cx="639942" cy="533400"/>
            </a:xfrm>
            <a:prstGeom prst="teardrop">
              <a:avLst/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ardrop 27"/>
            <p:cNvSpPr/>
            <p:nvPr/>
          </p:nvSpPr>
          <p:spPr bwMode="auto">
            <a:xfrm>
              <a:off x="677393" y="3520437"/>
              <a:ext cx="253366" cy="177339"/>
            </a:xfrm>
            <a:prstGeom prst="teardrop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87" y="2624968"/>
              <a:ext cx="5017022" cy="52120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68575" y="2665784"/>
              <a:ext cx="16930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CHI PHÍ BAN ĐẦU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53441" y="3411151"/>
              <a:ext cx="4824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CHI PHÍ QUẢN LÝ HỢP ĐỒNG</a:t>
              </a:r>
            </a:p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68650" y="4170566"/>
              <a:ext cx="335864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CHI PHÍ BẢO HIỂM RỦI RO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62472" y="4944518"/>
              <a:ext cx="33152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PHÍ QUẢN LÝ QUỸ LIÊN KẾT CHUNG</a:t>
              </a:r>
            </a:p>
          </p:txBody>
        </p:sp>
        <p:sp>
          <p:nvSpPr>
            <p:cNvPr id="37" name="Teardrop 36"/>
            <p:cNvSpPr/>
            <p:nvPr/>
          </p:nvSpPr>
          <p:spPr bwMode="auto">
            <a:xfrm>
              <a:off x="463209" y="2622303"/>
              <a:ext cx="639942" cy="533400"/>
            </a:xfrm>
            <a:prstGeom prst="teardrop">
              <a:avLst/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ardrop 37"/>
            <p:cNvSpPr/>
            <p:nvPr/>
          </p:nvSpPr>
          <p:spPr bwMode="auto">
            <a:xfrm>
              <a:off x="691041" y="2775458"/>
              <a:ext cx="253366" cy="177339"/>
            </a:xfrm>
            <a:prstGeom prst="teardrop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ardrop 38"/>
            <p:cNvSpPr/>
            <p:nvPr/>
          </p:nvSpPr>
          <p:spPr bwMode="auto">
            <a:xfrm>
              <a:off x="463209" y="4129282"/>
              <a:ext cx="639942" cy="533400"/>
            </a:xfrm>
            <a:prstGeom prst="teardrop">
              <a:avLst/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ardrop 39"/>
            <p:cNvSpPr/>
            <p:nvPr/>
          </p:nvSpPr>
          <p:spPr bwMode="auto">
            <a:xfrm>
              <a:off x="691041" y="4282437"/>
              <a:ext cx="253366" cy="177339"/>
            </a:xfrm>
            <a:prstGeom prst="teardrop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ardrop 40"/>
            <p:cNvSpPr/>
            <p:nvPr/>
          </p:nvSpPr>
          <p:spPr bwMode="auto">
            <a:xfrm>
              <a:off x="463209" y="4891282"/>
              <a:ext cx="639942" cy="533400"/>
            </a:xfrm>
            <a:prstGeom prst="teardrop">
              <a:avLst/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ardrop 41"/>
            <p:cNvSpPr/>
            <p:nvPr/>
          </p:nvSpPr>
          <p:spPr bwMode="auto">
            <a:xfrm>
              <a:off x="691041" y="5044437"/>
              <a:ext cx="253366" cy="177339"/>
            </a:xfrm>
            <a:prstGeom prst="teardrop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Các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loại</a:t>
            </a:r>
            <a:r>
              <a:rPr lang="en-US" sz="2000" b="1" cap="all" dirty="0">
                <a:solidFill>
                  <a:srgbClr val="D31145"/>
                </a:solidFill>
              </a:rPr>
              <a:t> chi </a:t>
            </a:r>
            <a:r>
              <a:rPr lang="en-US" sz="2000" b="1" cap="all" dirty="0" err="1">
                <a:solidFill>
                  <a:srgbClr val="D31145"/>
                </a:solidFill>
              </a:rPr>
              <a:t>phí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49" y="2520816"/>
            <a:ext cx="3572304" cy="228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7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6" y="1572904"/>
            <a:ext cx="2153790" cy="28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solidFill>
                  <a:srgbClr val="D31145"/>
                </a:solidFill>
              </a:rPr>
              <a:t>Chi </a:t>
            </a:r>
            <a:r>
              <a:rPr lang="en-US" sz="2000" b="1" cap="all" dirty="0" err="1">
                <a:solidFill>
                  <a:srgbClr val="D31145"/>
                </a:solidFill>
              </a:rPr>
              <a:t>phí</a:t>
            </a:r>
            <a:r>
              <a:rPr lang="en-US" sz="2000" b="1" cap="all" dirty="0">
                <a:solidFill>
                  <a:srgbClr val="D31145"/>
                </a:solidFill>
              </a:rPr>
              <a:t> ban </a:t>
            </a:r>
            <a:r>
              <a:rPr lang="en-US" sz="2000" b="1" cap="all" dirty="0" err="1">
                <a:solidFill>
                  <a:srgbClr val="D31145"/>
                </a:solidFill>
              </a:rPr>
              <a:t>đầu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37848"/>
              </p:ext>
            </p:extLst>
          </p:nvPr>
        </p:nvGraphicFramePr>
        <p:xfrm>
          <a:off x="572068" y="3008764"/>
          <a:ext cx="6510978" cy="2743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1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06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Năm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đóng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phí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Phí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BH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bản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Phí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tích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lũy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017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Năm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Năm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Năm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017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Năm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017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Năm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5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trở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đi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236" y="1572904"/>
            <a:ext cx="407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Khoản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khấu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trừ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BH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khoản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đồng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2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28168"/>
            <a:ext cx="9144000" cy="350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solidFill>
                  <a:srgbClr val="D31145"/>
                </a:solidFill>
              </a:rPr>
              <a:t>Chi </a:t>
            </a:r>
            <a:r>
              <a:rPr lang="en-US" sz="2000" b="1" cap="all" dirty="0" err="1">
                <a:solidFill>
                  <a:srgbClr val="D31145"/>
                </a:solidFill>
              </a:rPr>
              <a:t>phí</a:t>
            </a:r>
            <a:r>
              <a:rPr lang="en-US" sz="2000" b="1" cap="all" dirty="0">
                <a:solidFill>
                  <a:srgbClr val="D31145"/>
                </a:solidFill>
              </a:rPr>
              <a:t> BH </a:t>
            </a:r>
            <a:r>
              <a:rPr lang="en-US" sz="2000" b="1" cap="all" dirty="0" err="1">
                <a:solidFill>
                  <a:srgbClr val="D31145"/>
                </a:solidFill>
              </a:rPr>
              <a:t>rủi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ro</a:t>
            </a:r>
            <a:r>
              <a:rPr lang="en-US" sz="2000" b="1" cap="all" dirty="0">
                <a:solidFill>
                  <a:srgbClr val="D31145"/>
                </a:solidFill>
              </a:rPr>
              <a:t> &amp; CHI PHÍ </a:t>
            </a:r>
            <a:r>
              <a:rPr lang="en-US" sz="2000" b="1" cap="all" dirty="0" err="1">
                <a:solidFill>
                  <a:srgbClr val="D31145"/>
                </a:solidFill>
              </a:rPr>
              <a:t>quản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lý</a:t>
            </a:r>
            <a:r>
              <a:rPr lang="en-US" sz="2000" b="1" cap="all" dirty="0">
                <a:solidFill>
                  <a:srgbClr val="D31145"/>
                </a:solidFill>
              </a:rPr>
              <a:t> HỢP ĐỒNG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00034" y="1363493"/>
            <a:ext cx="7072362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 BH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HĐ 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HĐ</a:t>
            </a:r>
          </a:p>
        </p:txBody>
      </p:sp>
      <p:sp>
        <p:nvSpPr>
          <p:cNvPr id="24" name="Rectangle 4"/>
          <p:cNvSpPr>
            <a:spLocks noGrp="1"/>
          </p:cNvSpPr>
          <p:nvPr>
            <p:ph idx="1"/>
          </p:nvPr>
        </p:nvSpPr>
        <p:spPr>
          <a:xfrm>
            <a:off x="500034" y="2509154"/>
            <a:ext cx="8643966" cy="342421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spcAft>
                <a:spcPct val="25000"/>
              </a:spcAft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phí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bảo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hiểm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rủi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dựa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trên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Tuổi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tại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NĐBH</a:t>
            </a:r>
          </a:p>
          <a:p>
            <a:pPr marL="355600" lvl="2" indent="-355600">
              <a:spcBef>
                <a:spcPts val="300"/>
              </a:spcBef>
              <a:spcAft>
                <a:spcPts val="300"/>
              </a:spcAft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lvl="2" indent="-355600">
              <a:spcBef>
                <a:spcPts val="300"/>
              </a:spcBef>
              <a:spcAft>
                <a:spcPts val="300"/>
              </a:spcAft>
            </a:pP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tiền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bảo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hiểm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chịu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rủi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457200" indent="-457200">
              <a:spcBef>
                <a:spcPts val="4200"/>
              </a:spcBef>
              <a:spcAft>
                <a:spcPct val="25000"/>
              </a:spcAft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phí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hợp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đồng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Aft>
                <a:spcPct val="25000"/>
              </a:spcAft>
            </a:pP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Tối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thiểu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25.000đ/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tháng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ct val="25000"/>
              </a:spcAft>
            </a:pP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Tối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đa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60.000đ/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tháng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4516234" y="3415352"/>
            <a:ext cx="4246766" cy="1500198"/>
            <a:chOff x="6339434" y="2786058"/>
            <a:chExt cx="6571730" cy="3071834"/>
          </a:xfrm>
        </p:grpSpPr>
        <p:sp>
          <p:nvSpPr>
            <p:cNvPr id="28" name="Can 27"/>
            <p:cNvSpPr/>
            <p:nvPr/>
          </p:nvSpPr>
          <p:spPr>
            <a:xfrm>
              <a:off x="9324976" y="3071810"/>
              <a:ext cx="1643074" cy="2571768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050">
                <a:solidFill>
                  <a:prstClr val="white"/>
                </a:solidFill>
              </a:endParaRPr>
            </a:p>
          </p:txBody>
        </p:sp>
        <p:sp>
          <p:nvSpPr>
            <p:cNvPr id="38" name="Can 37"/>
            <p:cNvSpPr/>
            <p:nvPr/>
          </p:nvSpPr>
          <p:spPr>
            <a:xfrm>
              <a:off x="11110926" y="3071810"/>
              <a:ext cx="1643074" cy="2571768"/>
            </a:xfrm>
            <a:prstGeom prst="can">
              <a:avLst/>
            </a:prstGeom>
            <a:solidFill>
              <a:srgbClr val="D311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050">
                <a:solidFill>
                  <a:prstClr val="white"/>
                </a:solidFill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9144000" y="2786058"/>
              <a:ext cx="3767164" cy="3071834"/>
            </a:xfrm>
            <a:prstGeom prst="can">
              <a:avLst>
                <a:gd name="adj" fmla="val 19894"/>
              </a:avLst>
            </a:pr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05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5006" y="4053037"/>
              <a:ext cx="1166375" cy="882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err="1">
                  <a:solidFill>
                    <a:prstClr val="white"/>
                  </a:solidFill>
                </a:rPr>
                <a:t>Tài</a:t>
              </a:r>
              <a:r>
                <a:rPr lang="en-US" sz="1100" b="1" dirty="0">
                  <a:solidFill>
                    <a:prstClr val="white"/>
                  </a:solidFill>
                </a:rPr>
                <a:t> </a:t>
              </a:r>
              <a:r>
                <a:rPr lang="en-US" sz="1100" b="1" dirty="0" err="1">
                  <a:solidFill>
                    <a:prstClr val="white"/>
                  </a:solidFill>
                </a:rPr>
                <a:t>khoản</a:t>
              </a:r>
              <a:endParaRPr lang="en-US" sz="1100" b="1" dirty="0">
                <a:solidFill>
                  <a:prstClr val="white"/>
                </a:solidFill>
              </a:endParaRPr>
            </a:p>
            <a:p>
              <a:pPr algn="ctr"/>
              <a:r>
                <a:rPr lang="en-US" sz="1100" b="1" dirty="0" err="1">
                  <a:solidFill>
                    <a:prstClr val="white"/>
                  </a:solidFill>
                </a:rPr>
                <a:t>cơ</a:t>
              </a:r>
              <a:r>
                <a:rPr lang="en-US" sz="1100" b="1" dirty="0">
                  <a:solidFill>
                    <a:prstClr val="white"/>
                  </a:solidFill>
                </a:rPr>
                <a:t> </a:t>
              </a:r>
              <a:r>
                <a:rPr lang="en-US" sz="1100" b="1" dirty="0" err="1">
                  <a:solidFill>
                    <a:prstClr val="white"/>
                  </a:solidFill>
                </a:rPr>
                <a:t>bản</a:t>
              </a:r>
              <a:endParaRPr lang="vi-VN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339527" y="4053037"/>
              <a:ext cx="1166375" cy="882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>
                  <a:solidFill>
                    <a:prstClr val="white"/>
                  </a:solidFill>
                </a:rPr>
                <a:t>Tài khoản</a:t>
              </a:r>
            </a:p>
            <a:p>
              <a:pPr algn="ctr"/>
              <a:r>
                <a:rPr lang="en-US" sz="1100" b="1">
                  <a:solidFill>
                    <a:prstClr val="white"/>
                  </a:solidFill>
                </a:rPr>
                <a:t>tích lũy</a:t>
              </a:r>
              <a:endParaRPr lang="vi-VN" sz="1100" b="1">
                <a:solidFill>
                  <a:prstClr val="white"/>
                </a:solidFill>
              </a:endParaRPr>
            </a:p>
          </p:txBody>
        </p:sp>
        <p:sp>
          <p:nvSpPr>
            <p:cNvPr id="42" name="Left Brace 41"/>
            <p:cNvSpPr/>
            <p:nvPr/>
          </p:nvSpPr>
          <p:spPr>
            <a:xfrm>
              <a:off x="6954159" y="4105034"/>
              <a:ext cx="169014" cy="857256"/>
            </a:xfrm>
            <a:prstGeom prst="leftBrace">
              <a:avLst>
                <a:gd name="adj1" fmla="val 50062"/>
                <a:gd name="adj2" fmla="val 497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 sz="105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5449826" y="4158832"/>
              <a:ext cx="2446000" cy="6667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Khoản</a:t>
              </a:r>
              <a:r>
                <a:rPr 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khấu</a:t>
              </a:r>
              <a:r>
                <a:rPr 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trừ</a:t>
              </a:r>
              <a:r>
                <a:rPr 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1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hằng</a:t>
              </a:r>
              <a:r>
                <a:rPr lang="en-US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tháng</a:t>
              </a:r>
              <a:endParaRPr lang="vi-VN" sz="11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77917" y="3750245"/>
              <a:ext cx="1647611" cy="567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Phí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 BH </a:t>
              </a:r>
              <a:r>
                <a:rPr 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rủi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ro</a:t>
              </a:r>
              <a:endParaRPr lang="vi-VN" sz="12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57146" y="4309904"/>
              <a:ext cx="1868384" cy="567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  <a:cs typeface="Arial" pitchFamily="34" charset="0"/>
                </a:rPr>
                <a:t>Chi phí quản lý</a:t>
              </a:r>
              <a:endParaRPr lang="vi-VN" sz="120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7164851" y="4238633"/>
              <a:ext cx="2153775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7164851" y="4786324"/>
              <a:ext cx="2153775" cy="277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6328594" y="5032616"/>
            <a:ext cx="2434406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2 khoản chi phí này được khấu trừ hàng tháng từ GTTKHĐ</a:t>
            </a:r>
          </a:p>
        </p:txBody>
      </p:sp>
    </p:spTree>
    <p:extLst>
      <p:ext uri="{BB962C8B-B14F-4D97-AF65-F5344CB8AC3E}">
        <p14:creationId xmlns:p14="http://schemas.microsoft.com/office/powerpoint/2010/main" val="104630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9094" y="2514600"/>
            <a:ext cx="9200866" cy="3368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94" y="2729552"/>
            <a:ext cx="4227502" cy="2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solidFill>
                  <a:srgbClr val="D31145"/>
                </a:solidFill>
              </a:rPr>
              <a:t>CHI PHÍ </a:t>
            </a:r>
            <a:r>
              <a:rPr lang="en-US" sz="2000" b="1" cap="all" dirty="0" err="1">
                <a:solidFill>
                  <a:srgbClr val="D31145"/>
                </a:solidFill>
              </a:rPr>
              <a:t>Quản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lý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Quỹ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liên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kết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chung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86" y="1538069"/>
            <a:ext cx="6131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Khoản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trả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Quỹ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chung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8828" y="4076697"/>
            <a:ext cx="446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prstClr val="black"/>
                </a:solidFill>
              </a:rPr>
              <a:t>CP quản lý quỹ được khấu trừ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vi-VN" dirty="0">
                <a:solidFill>
                  <a:prstClr val="black"/>
                </a:solidFill>
              </a:rPr>
              <a:t>trước khi Cty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vi-VN" dirty="0">
                <a:solidFill>
                  <a:prstClr val="black"/>
                </a:solidFill>
              </a:rPr>
              <a:t>công bố lãi suất tích lũy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93005" y="4714098"/>
            <a:ext cx="4018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prstClr val="black"/>
                </a:solidFill>
              </a:rPr>
              <a:t>CP quản lý quỹ tối đa là 2%/năm tính </a:t>
            </a:r>
            <a:br>
              <a:rPr lang="vi-VN" dirty="0">
                <a:solidFill>
                  <a:prstClr val="black"/>
                </a:solidFill>
              </a:rPr>
            </a:br>
            <a:r>
              <a:rPr lang="vi-VN" dirty="0">
                <a:solidFill>
                  <a:prstClr val="black"/>
                </a:solidFill>
              </a:rPr>
              <a:t>trên giá trị tài sản đầu tư của</a:t>
            </a:r>
          </a:p>
          <a:p>
            <a:r>
              <a:rPr lang="vi-VN" dirty="0">
                <a:solidFill>
                  <a:prstClr val="black"/>
                </a:solidFill>
              </a:rPr>
              <a:t>Quỹ đầu tư liên kết chung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Thực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hành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quyền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của</a:t>
            </a:r>
            <a:r>
              <a:rPr lang="en-US" sz="2000" b="1" cap="all" dirty="0">
                <a:solidFill>
                  <a:srgbClr val="D31145"/>
                </a:solidFill>
              </a:rPr>
              <a:t> BMBH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0001" y="2968079"/>
            <a:ext cx="354584" cy="288298"/>
            <a:chOff x="3956118" y="1742794"/>
            <a:chExt cx="354584" cy="288298"/>
          </a:xfrm>
          <a:solidFill>
            <a:schemeClr val="bg2">
              <a:lumMod val="2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3986504" y="1742794"/>
              <a:ext cx="290657" cy="288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56118" y="1752600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vi-VN" sz="1200" b="1" dirty="0">
                  <a:solidFill>
                    <a:prstClr val="white"/>
                  </a:solidFill>
                </a:rPr>
                <a:t>01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0" y="3462109"/>
            <a:ext cx="354584" cy="288298"/>
            <a:chOff x="3956117" y="2447644"/>
            <a:chExt cx="354584" cy="288298"/>
          </a:xfrm>
          <a:solidFill>
            <a:schemeClr val="bg2">
              <a:lumMod val="2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3986503" y="2447644"/>
              <a:ext cx="290657" cy="288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56117" y="2458443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vi-VN" sz="1200" b="1" dirty="0">
                  <a:solidFill>
                    <a:prstClr val="white"/>
                  </a:solidFill>
                </a:rPr>
                <a:t>02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0" y="3956139"/>
            <a:ext cx="354584" cy="288298"/>
            <a:chOff x="3956117" y="3152494"/>
            <a:chExt cx="354584" cy="288298"/>
          </a:xfrm>
          <a:solidFill>
            <a:schemeClr val="bg2">
              <a:lumMod val="25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3986503" y="3152494"/>
              <a:ext cx="290657" cy="288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56117" y="3163293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vi-VN" sz="1200" b="1" dirty="0">
                  <a:solidFill>
                    <a:prstClr val="white"/>
                  </a:solidFill>
                </a:rPr>
                <a:t>03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0000" y="4450169"/>
            <a:ext cx="354584" cy="288298"/>
            <a:chOff x="3956117" y="3838294"/>
            <a:chExt cx="354584" cy="288298"/>
          </a:xfrm>
          <a:solidFill>
            <a:schemeClr val="bg2">
              <a:lumMod val="2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3986503" y="3838294"/>
              <a:ext cx="290657" cy="288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56117" y="3839568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vi-VN" sz="1200" b="1" dirty="0">
                  <a:solidFill>
                    <a:prstClr val="white"/>
                  </a:solidFill>
                </a:rPr>
                <a:t>04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000" y="4944199"/>
            <a:ext cx="354584" cy="288298"/>
            <a:chOff x="3956117" y="4562194"/>
            <a:chExt cx="354584" cy="288298"/>
          </a:xfrm>
          <a:solidFill>
            <a:schemeClr val="bg2">
              <a:lumMod val="25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3986503" y="4562194"/>
              <a:ext cx="290657" cy="288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6117" y="4572993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vi-VN" sz="1200" b="1" dirty="0">
                  <a:solidFill>
                    <a:prstClr val="white"/>
                  </a:solidFill>
                </a:rPr>
                <a:t>05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1" y="5438229"/>
            <a:ext cx="354584" cy="288298"/>
            <a:chOff x="3956118" y="5267044"/>
            <a:chExt cx="354584" cy="288298"/>
          </a:xfrm>
          <a:solidFill>
            <a:schemeClr val="bg2">
              <a:lumMod val="2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3986504" y="5267044"/>
              <a:ext cx="290657" cy="288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6118" y="5277843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vi-VN" sz="1200" b="1" dirty="0">
                  <a:solidFill>
                    <a:prstClr val="white"/>
                  </a:solidFill>
                </a:rPr>
                <a:t>06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267200" y="2929689"/>
            <a:ext cx="220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STBH</a:t>
            </a:r>
          </a:p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67201" y="3396309"/>
            <a:ext cx="450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STBH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trọng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67200" y="3893520"/>
            <a:ext cx="299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chọn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267201" y="4414220"/>
            <a:ext cx="2872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tiền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GTTKHĐ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267200" y="4896820"/>
            <a:ext cx="1876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thêm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67201" y="5404820"/>
            <a:ext cx="302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SPBS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" y="1755960"/>
            <a:ext cx="3163991" cy="3984440"/>
            <a:chOff x="538136" y="2047852"/>
            <a:chExt cx="3163991" cy="3984440"/>
          </a:xfrm>
        </p:grpSpPr>
        <p:sp>
          <p:nvSpPr>
            <p:cNvPr id="5" name="Rectangle 4"/>
            <p:cNvSpPr/>
            <p:nvPr/>
          </p:nvSpPr>
          <p:spPr>
            <a:xfrm>
              <a:off x="546100" y="2056984"/>
              <a:ext cx="3156027" cy="3975308"/>
            </a:xfrm>
            <a:prstGeom prst="rect">
              <a:avLst/>
            </a:prstGeom>
            <a:solidFill>
              <a:srgbClr val="D31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8136" y="2047852"/>
              <a:ext cx="2890864" cy="3286148"/>
              <a:chOff x="374344" y="1500174"/>
              <a:chExt cx="3896382" cy="4429156"/>
            </a:xfrm>
          </p:grpSpPr>
          <p:pic>
            <p:nvPicPr>
              <p:cNvPr id="32" name="Picture 2" descr="E:\Pictures\Training Useful Pictures\Back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4344" y="1500174"/>
                <a:ext cx="3896382" cy="4429156"/>
              </a:xfrm>
              <a:prstGeom prst="rect">
                <a:avLst/>
              </a:prstGeom>
              <a:noFill/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685203" y="3462882"/>
                <a:ext cx="2495631" cy="1120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ysClr val="window" lastClr="FFFFFF"/>
                    </a:solidFill>
                    <a:effectLst>
                      <a:glow rad="228600">
                        <a:srgbClr val="C0504D">
                          <a:satMod val="175000"/>
                          <a:alpha val="40000"/>
                        </a:srgbClr>
                      </a:glow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QUYỀN </a:t>
                </a:r>
                <a:br>
                  <a:rPr lang="en-US" sz="2400" b="1" dirty="0">
                    <a:solidFill>
                      <a:sysClr val="window" lastClr="FFFFFF"/>
                    </a:solidFill>
                    <a:effectLst>
                      <a:glow rad="228600">
                        <a:srgbClr val="C0504D">
                          <a:satMod val="175000"/>
                          <a:alpha val="40000"/>
                        </a:srgbClr>
                      </a:glow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b="1" dirty="0">
                    <a:solidFill>
                      <a:sysClr val="window" lastClr="FFFFFF"/>
                    </a:solidFill>
                    <a:effectLst>
                      <a:glow rad="228600">
                        <a:srgbClr val="C0504D">
                          <a:satMod val="175000"/>
                          <a:alpha val="40000"/>
                        </a:srgbClr>
                      </a:glow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CỦA BMBH</a:t>
                </a:r>
                <a:endParaRPr lang="vi-VN" sz="24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9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solidFill>
                  <a:srgbClr val="D31145"/>
                </a:solidFill>
              </a:rPr>
              <a:t>Thay</a:t>
            </a:r>
            <a:r>
              <a:rPr lang="en-US" sz="2000" b="1" cap="all" dirty="0">
                <a:solidFill>
                  <a:srgbClr val="D31145"/>
                </a:solidFill>
              </a:rPr>
              <a:t> </a:t>
            </a:r>
            <a:r>
              <a:rPr lang="en-US" sz="2000" b="1" cap="all" dirty="0" err="1">
                <a:solidFill>
                  <a:srgbClr val="D31145"/>
                </a:solidFill>
              </a:rPr>
              <a:t>đổi</a:t>
            </a:r>
            <a:r>
              <a:rPr lang="en-US" sz="2000" b="1" cap="all" dirty="0">
                <a:solidFill>
                  <a:srgbClr val="D31145"/>
                </a:solidFill>
              </a:rPr>
              <a:t> STBH</a:t>
            </a:r>
            <a:endParaRPr lang="vi-VN" sz="2000" b="1" cap="all" dirty="0">
              <a:solidFill>
                <a:srgbClr val="D31145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236892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672824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381488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1728" y="1930400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thẩm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sức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khỏe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2657" y="3723306"/>
            <a:ext cx="785818" cy="1423105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012" y="47576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744" y="5253335"/>
            <a:ext cx="97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gia</a:t>
            </a:r>
            <a:endParaRPr lang="vi-VN" sz="1400" b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89144" y="3723306"/>
            <a:ext cx="785818" cy="1423105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2499" y="47576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96882" y="3723306"/>
            <a:ext cx="785818" cy="1423105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0237" y="47576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8115" y="5253335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Kỷ niệm </a:t>
            </a:r>
            <a:br>
              <a:rPr lang="en-GB" sz="1400" b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HĐ thứ 1</a:t>
            </a:r>
            <a:endParaRPr lang="vi-VN" sz="1400" b="1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3505" y="5253335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GB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GB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GB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HĐ </a:t>
            </a:r>
            <a:r>
              <a:rPr lang="en-GB" sz="1400" b="1" dirty="0" err="1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GB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vi-VN" sz="1400" b="1" dirty="0">
              <a:solidFill>
                <a:srgbClr val="D31145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20852" y="2508860"/>
            <a:ext cx="785818" cy="2637552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64207" y="47576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88003" y="5253335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Y/c </a:t>
            </a:r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tăng</a:t>
            </a:r>
            <a:b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87131" y="3294678"/>
            <a:ext cx="785818" cy="1851734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0486" y="47576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0274" y="5253335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Y/c </a:t>
            </a:r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giảm</a:t>
            </a:r>
            <a:b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179904" y="5166520"/>
            <a:ext cx="428628" cy="15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3765" y="54102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31145"/>
                </a:solidFill>
                <a:latin typeface="Arial" pitchFamily="34" charset="0"/>
                <a:cs typeface="Arial" pitchFamily="34" charset="0"/>
              </a:rPr>
              <a:t>65t</a:t>
            </a:r>
            <a:endParaRPr lang="vi-VN" sz="1400" b="1" dirty="0">
              <a:solidFill>
                <a:srgbClr val="D31145"/>
              </a:solidFill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3237" y="4437686"/>
            <a:ext cx="785818" cy="708726"/>
          </a:xfrm>
          <a:prstGeom prst="rect">
            <a:avLst/>
          </a:prstGeom>
          <a:solidFill>
            <a:srgbClr val="D311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56592" y="47576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STBH</a:t>
            </a:r>
            <a:endParaRPr lang="vi-VN" sz="1400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60861" y="5253335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QLBHNC</a:t>
            </a:r>
            <a:endParaRPr lang="vi-VN" sz="1400" b="1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4890888" y="3641390"/>
            <a:ext cx="3000396" cy="1588"/>
          </a:xfrm>
          <a:prstGeom prst="line">
            <a:avLst/>
          </a:prstGeom>
          <a:ln w="12700">
            <a:solidFill>
              <a:srgbClr val="D311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36849" y="266284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 STBH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tối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thiểu</a:t>
            </a:r>
            <a:b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khi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tham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gia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2876" y="2406942"/>
            <a:ext cx="242889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lực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kỷ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theo</a:t>
            </a:r>
            <a:endParaRPr lang="en-US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31179" y="3443984"/>
            <a:ext cx="1388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Giảm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xuống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b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mức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thấp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nhất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b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bằng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5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lần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b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</a:b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Phí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BH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  <a:sym typeface="Symbol"/>
              </a:rPr>
              <a:t>bản</a:t>
            </a:r>
            <a:endParaRPr lang="vi-VN" sz="140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500034" y="1209606"/>
            <a:ext cx="7929618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Nhằm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đáp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nhu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từng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cuộc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sống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 !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9467" y="5139267"/>
            <a:ext cx="8397375" cy="1836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20852" y="3745748"/>
            <a:ext cx="785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  <p:bldP spid="44" grpId="0" animBg="1"/>
      <p:bldP spid="50" grpId="0"/>
      <p:bldP spid="51" grpId="0"/>
      <p:bldP spid="53" grpId="0" animBg="1"/>
      <p:bldP spid="54" grpId="0"/>
      <p:bldP spid="55" grpId="0"/>
      <p:bldP spid="57" grpId="0"/>
      <p:bldP spid="59" grpId="0" animBg="1"/>
      <p:bldP spid="60" grpId="0"/>
      <p:bldP spid="61" grpId="0"/>
      <p:bldP spid="63" grpId="0"/>
      <p:bldP spid="64" grpId="0" animBg="1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C66AE00F27B4E9A6F99CBF5149276" ma:contentTypeVersion="" ma:contentTypeDescription="Create a new document." ma:contentTypeScope="" ma:versionID="20a68f64846900e3d4cce2c9c09d0e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9F8CFE-3E27-4884-8B39-43ED28CC1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B917B2-BF18-458D-AC92-7D0F1B1CA6EB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EA7392-EFDE-49D0-A4D2-868F294E72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2258</Words>
  <Application>Microsoft Office PowerPoint</Application>
  <PresentationFormat>On-screen Show (4:3)</PresentationFormat>
  <Paragraphs>289</Paragraphs>
  <Slides>25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微軟正黑體</vt:lpstr>
      <vt:lpstr>MS PGothic</vt:lpstr>
      <vt:lpstr>Arial</vt:lpstr>
      <vt:lpstr>Calibri</vt:lpstr>
      <vt:lpstr>Symbol</vt:lpstr>
      <vt:lpstr>Wingdings</vt:lpstr>
      <vt:lpstr>Office Theme</vt:lpstr>
      <vt:lpstr>1_Office Theme</vt:lpstr>
      <vt:lpstr>Worksheet</vt:lpstr>
      <vt:lpstr>PowerPoint Presentation</vt:lpstr>
      <vt:lpstr>AN PHÚC TRON ĐỜI ƯU VIỆT</vt:lpstr>
      <vt:lpstr>Cơ chế hoạt động</vt:lpstr>
      <vt:lpstr>Các loại chi phí</vt:lpstr>
      <vt:lpstr>Chi phí ban đầu</vt:lpstr>
      <vt:lpstr>Chi phí BH rủi ro &amp; CHI PHÍ quản lý HỢP ĐỒNG</vt:lpstr>
      <vt:lpstr>CHI PHÍ Quản lý Quỹ liên kết chung</vt:lpstr>
      <vt:lpstr>Thực hành quyền của BMBH</vt:lpstr>
      <vt:lpstr>Thay đổi STBH</vt:lpstr>
      <vt:lpstr>Gia tăng STBH theo sự kiện quan trọng</vt:lpstr>
      <vt:lpstr>GIA TĂNG STBH THEO SỰ KIỆN QUAN TRỌNG</vt:lpstr>
      <vt:lpstr>Chuyển đổi Lựa chọn</vt:lpstr>
      <vt:lpstr>Chuyển đổi Lựa chọn</vt:lpstr>
      <vt:lpstr>Rút tiền từ giá trị tài khoản</vt:lpstr>
      <vt:lpstr>Rút tiền từ giá trị tài khoản</vt:lpstr>
      <vt:lpstr>Đầu tư thêm &amp; thêm SPBS</vt:lpstr>
      <vt:lpstr>PowerPoint Presentation</vt:lpstr>
      <vt:lpstr>PowerPoint Presentation</vt:lpstr>
      <vt:lpstr>Điều kiện tham gia</vt:lpstr>
      <vt:lpstr>Điều kiện tham gia</vt:lpstr>
      <vt:lpstr>Cơ chế phân bổ phí</vt:lpstr>
      <vt:lpstr>Một số quy định khác</vt:lpstr>
      <vt:lpstr>PowerPoint Presentation</vt:lpstr>
      <vt:lpstr>NỘI DUNG BUỔI TIẾP THEO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vagt809</dc:creator>
  <cp:lastModifiedBy>Ly, Thanh-An</cp:lastModifiedBy>
  <cp:revision>1266</cp:revision>
  <dcterms:created xsi:type="dcterms:W3CDTF">2013-12-02T09:28:21Z</dcterms:created>
  <dcterms:modified xsi:type="dcterms:W3CDTF">2018-06-21T08:52:06Z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0x010100EFEC66AE00F27B4E9A6F99CBF5149276</vt:lpwstr>
  </property>
</Properties>
</file>