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2" r:id="rId7"/>
    <p:sldId id="263" r:id="rId8"/>
    <p:sldId id="265" r:id="rId9"/>
    <p:sldId id="260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6" r:id="rId19"/>
    <p:sldId id="277" r:id="rId20"/>
    <p:sldId id="278" r:id="rId21"/>
    <p:sldId id="279" r:id="rId22"/>
    <p:sldId id="280" r:id="rId23"/>
    <p:sldId id="298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9" r:id="rId32"/>
    <p:sldId id="300" r:id="rId33"/>
    <p:sldId id="301" r:id="rId34"/>
    <p:sldId id="302" r:id="rId35"/>
    <p:sldId id="305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CC"/>
    <a:srgbClr val="0000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 b="1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9DC10-A1D7-48D3-B73F-10AA05BAA800}" type="datetimeFigureOut">
              <a:rPr lang="en-US"/>
              <a:pPr>
                <a:defRPr/>
              </a:pPr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22AAE-8C2A-4FCC-B0A3-100FF40FC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02863-3FCA-4F3A-BD71-B30FDEF99E26}" type="datetimeFigureOut">
              <a:rPr lang="en-US"/>
              <a:pPr>
                <a:defRPr/>
              </a:pPr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C7210-2CFB-4CD4-95AE-6C58C3B8ED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D71B5-DE8C-4532-8D81-D5CD020BCE4F}" type="datetimeFigureOut">
              <a:rPr lang="en-US"/>
              <a:pPr>
                <a:defRPr/>
              </a:pPr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7F5D5-E493-4A8B-A2D8-B5B4D79DDC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A8C22-38DE-43A4-B304-E93A117C79CE}" type="datetimeFigureOut">
              <a:rPr lang="en-US"/>
              <a:pPr>
                <a:defRPr/>
              </a:pPr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5A0CB-3941-4D9F-864E-08C66E4FD4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E0877-5EE3-4F95-B107-D45A53693113}" type="datetimeFigureOut">
              <a:rPr lang="en-US"/>
              <a:pPr>
                <a:defRPr/>
              </a:pPr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7CCB9-5EC2-4645-9138-4C0296B957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0FC50-EDC7-4A46-84E3-472C8F3B4483}" type="datetimeFigureOut">
              <a:rPr lang="en-US"/>
              <a:pPr>
                <a:defRPr/>
              </a:pPr>
              <a:t>1/8/2021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CF54B-082E-4F86-86FF-F1A215216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4AEE6-CF7D-41EA-8366-517ACE41EA33}" type="datetimeFigureOut">
              <a:rPr lang="en-US"/>
              <a:pPr>
                <a:defRPr/>
              </a:pPr>
              <a:t>1/8/2021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32CFF-A8AF-4234-A4C7-7DB7D50BE9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5C463-C10B-4B7A-AB04-7A2EFCFAE375}" type="datetimeFigureOut">
              <a:rPr lang="en-US"/>
              <a:pPr>
                <a:defRPr/>
              </a:pPr>
              <a:t>1/8/2021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4A58B-58D2-4E68-85E1-E2C5399A6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94959-DE8D-40CA-A571-AA241237A562}" type="datetimeFigureOut">
              <a:rPr lang="en-US"/>
              <a:pPr>
                <a:defRPr/>
              </a:pPr>
              <a:t>1/8/2021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4851C-4AF9-4623-B622-564B13BFE3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2C34A-E3D2-4B34-BFF3-1FA0419C46EE}" type="datetimeFigureOut">
              <a:rPr lang="en-US"/>
              <a:pPr>
                <a:defRPr/>
              </a:pPr>
              <a:t>1/8/2021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816BF-0EFB-4399-B5AB-38AC674196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76534-AE70-4352-BFB8-B00B7BF0749D}" type="datetimeFigureOut">
              <a:rPr lang="en-US"/>
              <a:pPr>
                <a:defRPr/>
              </a:pPr>
              <a:t>1/8/2021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3634B-F2CC-4351-8506-1E1A3309E4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9AA905F-5786-4633-B87B-90F2A59BC18D}" type="datetimeFigureOut">
              <a:rPr lang="en-US"/>
              <a:pPr>
                <a:defRPr/>
              </a:pPr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A5B880B-E9DE-4C4D-9807-7F88DB714B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Lab211- Spring 2021</a:t>
            </a:r>
            <a:br>
              <a:rPr lang="en-US" dirty="0"/>
            </a:br>
            <a:r>
              <a:rPr lang="en-US" dirty="0"/>
              <a:t>P0004-Tutorial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6400800" cy="411162"/>
          </a:xfrm>
        </p:spPr>
        <p:txBody>
          <a:bodyPr/>
          <a:lstStyle/>
          <a:p>
            <a:pPr algn="l"/>
            <a:r>
              <a:rPr lang="en-US" dirty="0"/>
              <a:t>Design: Software Structure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1" y="2619374"/>
            <a:ext cx="2971800" cy="4086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" y="2619374"/>
          <a:ext cx="647700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2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AnimalMng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manages a list of animals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AnimalType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type of animals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AnimalTypeList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list of animal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</a:t>
                      </a:r>
                      <a:r>
                        <a:rPr lang="en-US" baseline="0" dirty="0"/>
                        <a:t> class for an animal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ZLA extends 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for a 0-legged</a:t>
                      </a:r>
                      <a:r>
                        <a:rPr lang="en-US" baseline="0" dirty="0"/>
                        <a:t> animal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BFLA extends 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for a bipedal-flightless animal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BFA extends 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 for a bipedal-flying animal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FLA extends 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 for a 4-legged</a:t>
                      </a:r>
                      <a:r>
                        <a:rPr lang="en-US" baseline="0" dirty="0"/>
                        <a:t> animal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 for a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MyScanner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Supporting class for input with 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85278"/>
            <a:ext cx="3276600" cy="2100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2971800"/>
          </a:xfrm>
        </p:spPr>
        <p:txBody>
          <a:bodyPr/>
          <a:lstStyle/>
          <a:p>
            <a:r>
              <a:rPr lang="en-US" sz="4800" dirty="0"/>
              <a:t>Design in Details </a:t>
            </a:r>
            <a:br>
              <a:rPr lang="en-US" sz="4800" dirty="0"/>
            </a:br>
            <a:r>
              <a:rPr lang="en-US" sz="4800" dirty="0"/>
              <a:t>&amp; </a:t>
            </a:r>
            <a:br>
              <a:rPr lang="en-US" sz="4800" dirty="0"/>
            </a:br>
            <a:r>
              <a:rPr lang="en-US" sz="4800" dirty="0"/>
              <a:t>Implementations</a:t>
            </a:r>
            <a:br>
              <a:rPr lang="en-US" sz="4800" dirty="0"/>
            </a:br>
            <a:r>
              <a:rPr lang="en-US" sz="4800" dirty="0"/>
              <a:t>(DDI)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DDI:  The Menu class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914400"/>
            <a:ext cx="16478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990600"/>
            <a:ext cx="18383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990600"/>
            <a:ext cx="15525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00" y="990600"/>
            <a:ext cx="14859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5715000" y="1066800"/>
            <a:ext cx="1295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886200" y="1066800"/>
            <a:ext cx="3124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057400" y="1066800"/>
            <a:ext cx="4953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524000" y="1066800"/>
            <a:ext cx="60198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52600" y="1885950"/>
            <a:ext cx="571500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304800" y="1752600"/>
            <a:ext cx="4724400" cy="312420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219200" y="1752600"/>
            <a:ext cx="5562600" cy="312420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DDI: The </a:t>
            </a:r>
            <a:r>
              <a:rPr lang="en-US" dirty="0" err="1"/>
              <a:t>MyScanner</a:t>
            </a:r>
            <a:r>
              <a:rPr lang="en-US" dirty="0"/>
              <a:t> class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52700"/>
            <a:ext cx="5773694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81000" y="4953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public static methods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5410200"/>
            <a:ext cx="37147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0700" y="1905000"/>
            <a:ext cx="35433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2600" y="2724150"/>
            <a:ext cx="3343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62600" y="3733800"/>
            <a:ext cx="32670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62600" y="4381500"/>
            <a:ext cx="31813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0" y="1066800"/>
            <a:ext cx="51911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flipV="1">
            <a:off x="3657600" y="1295400"/>
            <a:ext cx="8382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3078" idx="1"/>
          </p:cNvCxnSpPr>
          <p:nvPr/>
        </p:nvCxnSpPr>
        <p:spPr>
          <a:xfrm flipV="1">
            <a:off x="5181600" y="2105025"/>
            <a:ext cx="419100" cy="1095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079" idx="1"/>
          </p:cNvCxnSpPr>
          <p:nvPr/>
        </p:nvCxnSpPr>
        <p:spPr>
          <a:xfrm flipV="1">
            <a:off x="4876800" y="2924175"/>
            <a:ext cx="685800" cy="657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3080" idx="1"/>
          </p:cNvCxnSpPr>
          <p:nvPr/>
        </p:nvCxnSpPr>
        <p:spPr>
          <a:xfrm>
            <a:off x="5029200" y="3733801"/>
            <a:ext cx="533400" cy="204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3081" idx="1"/>
          </p:cNvCxnSpPr>
          <p:nvPr/>
        </p:nvCxnSpPr>
        <p:spPr>
          <a:xfrm>
            <a:off x="4572000" y="3886200"/>
            <a:ext cx="990600" cy="704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077" idx="1"/>
          </p:cNvCxnSpPr>
          <p:nvPr/>
        </p:nvCxnSpPr>
        <p:spPr>
          <a:xfrm>
            <a:off x="4267200" y="4648200"/>
            <a:ext cx="457200" cy="971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DDI: The </a:t>
            </a:r>
            <a:r>
              <a:rPr lang="en-US" dirty="0" err="1"/>
              <a:t>AnimalType</a:t>
            </a:r>
            <a:r>
              <a:rPr lang="en-US" dirty="0"/>
              <a:t> class 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990600"/>
            <a:ext cx="649605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0" y="20574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10-parameter constructor, getters, setters.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4278868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toString</a:t>
            </a:r>
            <a:r>
              <a:rPr lang="en-US" dirty="0"/>
              <a:t>() method for printing to monitor. Use the following format: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657725"/>
            <a:ext cx="61150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DDI: The </a:t>
            </a:r>
            <a:r>
              <a:rPr lang="en-US" dirty="0" err="1"/>
              <a:t>AnimalTypeList</a:t>
            </a:r>
            <a:r>
              <a:rPr lang="en-US" dirty="0"/>
              <a:t> class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3809598" cy="1533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638675"/>
            <a:ext cx="71628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" y="3219271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Choosing a type using a menu when user inputs an animal</a:t>
            </a:r>
          </a:p>
          <a:p>
            <a:r>
              <a:rPr lang="en-US" dirty="0"/>
              <a:t>// Create a menu for choosing an animal type when user inputs an animal</a:t>
            </a:r>
          </a:p>
          <a:p>
            <a:r>
              <a:rPr lang="en-US" dirty="0"/>
              <a:t>// Loading animal types from a text file</a:t>
            </a:r>
          </a:p>
          <a:p>
            <a:r>
              <a:rPr lang="en-US" dirty="0"/>
              <a:t>// Search animal type using </a:t>
            </a:r>
            <a:r>
              <a:rPr lang="en-US" dirty="0" err="1"/>
              <a:t>typeID</a:t>
            </a:r>
            <a:r>
              <a:rPr lang="en-US" dirty="0"/>
              <a:t>- Using linear search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62000" y="2133600"/>
            <a:ext cx="2286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914400" y="2438400"/>
            <a:ext cx="2286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219200" y="2743200"/>
            <a:ext cx="76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371600" y="3048000"/>
            <a:ext cx="76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95800" y="190500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This problem doesn’t manage animal types. So, only four methods are needed.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DDI: The </a:t>
            </a:r>
            <a:r>
              <a:rPr lang="en-US" dirty="0" err="1"/>
              <a:t>AnimalTypeList</a:t>
            </a:r>
            <a:r>
              <a:rPr lang="en-US" dirty="0"/>
              <a:t> class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" y="838200"/>
            <a:ext cx="797242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87" y="4219575"/>
            <a:ext cx="431482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0" y="3886201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CC"/>
                </a:solidFill>
              </a:rPr>
              <a:t>Get properties, create a type, add the type to the list.</a:t>
            </a:r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5463312"/>
            <a:ext cx="6400800" cy="131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3505200" y="3352800"/>
            <a:ext cx="914400" cy="259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DDI: The </a:t>
            </a:r>
            <a:r>
              <a:rPr lang="en-US" dirty="0" err="1"/>
              <a:t>AnimalTypeList</a:t>
            </a:r>
            <a:r>
              <a:rPr lang="en-US" dirty="0"/>
              <a:t> class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3" y="2495550"/>
            <a:ext cx="780097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904874"/>
            <a:ext cx="3809598" cy="1533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DDI: The Animal class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85800"/>
            <a:ext cx="6242638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00400" y="1219200"/>
            <a:ext cx="472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1400" dirty="0">
                <a:solidFill>
                  <a:srgbClr val="0000CC"/>
                </a:solidFill>
              </a:rPr>
              <a:t> For sorting if needed</a:t>
            </a:r>
          </a:p>
          <a:p>
            <a:pPr>
              <a:buFontTx/>
              <a:buChar char="-"/>
            </a:pPr>
            <a:r>
              <a:rPr lang="en-US" sz="1400" dirty="0">
                <a:solidFill>
                  <a:srgbClr val="0000CC"/>
                </a:solidFill>
              </a:rPr>
              <a:t> Create data string for writing to file</a:t>
            </a:r>
          </a:p>
          <a:p>
            <a:pPr>
              <a:buFontTx/>
              <a:buChar char="-"/>
            </a:pPr>
            <a:r>
              <a:rPr lang="en-US" sz="1400" dirty="0">
                <a:solidFill>
                  <a:srgbClr val="0000CC"/>
                </a:solidFill>
              </a:rPr>
              <a:t>  Create data string for printing to monitor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525" y="3352800"/>
            <a:ext cx="753427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DDI: The ZLA::Animal class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767" y="1066800"/>
            <a:ext cx="916553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8213" y="3124200"/>
            <a:ext cx="72675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Problem Analyze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All </a:t>
            </a:r>
            <a:r>
              <a:rPr lang="en-US" sz="2000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animal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's information in the zoo is contained in </a:t>
            </a:r>
            <a:r>
              <a:rPr lang="en-US" sz="2000" b="1" u="sng" dirty="0">
                <a:latin typeface="Arial" pitchFamily="34" charset="0"/>
                <a:cs typeface="Arial" pitchFamily="34" charset="0"/>
              </a:rPr>
              <a:t>file animals.txt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In the current stage, the zoo has 4 </a:t>
            </a:r>
            <a:r>
              <a:rPr lang="en-US" sz="2000" b="1" u="sng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group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 of animals as follows: 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– Group of </a:t>
            </a:r>
            <a:r>
              <a:rPr lang="en-US" sz="2000" b="1" u="sng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0-legged animal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s- snake has the properties such as no leg, black and white color, can creep, poisonous, 10 kg (original: 3 kg). 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– Group of </a:t>
            </a:r>
            <a:r>
              <a:rPr lang="en-US" sz="2000" b="1" u="sng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bipedal and flightless animals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- penguin has the properties such as two legs, two swings, cute, color, can walk, make sound, 6kg. 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– Group of </a:t>
            </a:r>
            <a:r>
              <a:rPr lang="en-US" sz="2000" b="1" u="sng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bipedal and flying animal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s: pigeon has the properties such as two legs, two swings, heroic, can fly, 1kg. 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– Group of </a:t>
            </a:r>
            <a:r>
              <a:rPr lang="en-US" sz="2000" b="1" u="sng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4-legged animal</a:t>
            </a: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tiger has the properties such as 4 legs, can run, can growl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gầm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gừ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)), danger, eat raw meat, 300kg (original 100 kg). 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Char char="à"/>
              <a:defRPr/>
            </a:pPr>
            <a:r>
              <a:rPr lang="en-US" sz="2000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Concepts: </a:t>
            </a:r>
            <a:r>
              <a:rPr lang="en-US" sz="2000" b="1" u="sng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AnimalType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 </a:t>
            </a:r>
            <a:r>
              <a:rPr lang="en-US" sz="2000" b="1" dirty="0">
                <a:latin typeface="Arial" pitchFamily="34" charset="0"/>
                <a:cs typeface="Arial" pitchFamily="34" charset="0"/>
                <a:sym typeface="Wingdings" pitchFamily="2" charset="2"/>
              </a:rPr>
              <a:t>animal in generic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 </a:t>
            </a:r>
            <a:r>
              <a:rPr lang="en-US" sz="2000" b="1" u="sng" dirty="0">
                <a:latin typeface="Arial" pitchFamily="34" charset="0"/>
                <a:cs typeface="Arial" pitchFamily="34" charset="0"/>
                <a:sym typeface="Wingdings" pitchFamily="2" charset="2"/>
              </a:rPr>
              <a:t>specific animal (ZLA, BFLA, BLA, FLA)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Char char="à"/>
              <a:defRPr/>
            </a:pPr>
            <a:r>
              <a:rPr lang="en-US" sz="2000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2 relationships:</a:t>
            </a:r>
            <a:r>
              <a:rPr lang="en-US" sz="2000" b="1" u="sng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an animal</a:t>
            </a:r>
            <a:r>
              <a:rPr lang="en-US" sz="2000" i="1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000" b="1" i="1" u="sng" dirty="0">
                <a:latin typeface="Arial" pitchFamily="34" charset="0"/>
                <a:cs typeface="Arial" pitchFamily="34" charset="0"/>
                <a:sym typeface="Wingdings" pitchFamily="2" charset="2"/>
              </a:rPr>
              <a:t>belongs to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a type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                                a 0-legged animal </a:t>
            </a:r>
            <a:r>
              <a:rPr lang="en-US" sz="2000" b="1" i="1" u="sng" dirty="0">
                <a:latin typeface="Arial" pitchFamily="34" charset="0"/>
                <a:cs typeface="Arial" pitchFamily="34" charset="0"/>
                <a:sym typeface="Wingdings" pitchFamily="2" charset="2"/>
              </a:rPr>
              <a:t>is an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animal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DDI: The BFLA, BFA, FLA classes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29" y="990600"/>
            <a:ext cx="907894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895598"/>
            <a:ext cx="8523192" cy="1676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6564" y="4714727"/>
            <a:ext cx="8795036" cy="1676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657600" y="3810000"/>
            <a:ext cx="5257800" cy="584775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</a:rPr>
              <a:t>Methods </a:t>
            </a:r>
            <a:r>
              <a:rPr lang="en-US" sz="1600" b="1" dirty="0" err="1">
                <a:solidFill>
                  <a:srgbClr val="0000CC"/>
                </a:solidFill>
              </a:rPr>
              <a:t>toString</a:t>
            </a:r>
            <a:r>
              <a:rPr lang="en-US" sz="1600" b="1" dirty="0">
                <a:solidFill>
                  <a:srgbClr val="0000CC"/>
                </a:solidFill>
              </a:rPr>
              <a:t>(), </a:t>
            </a:r>
            <a:r>
              <a:rPr lang="en-US" sz="1600" b="1" dirty="0" err="1">
                <a:solidFill>
                  <a:srgbClr val="0000CC"/>
                </a:solidFill>
              </a:rPr>
              <a:t>strToFile</a:t>
            </a:r>
            <a:r>
              <a:rPr lang="en-US" sz="1600" b="1" dirty="0">
                <a:solidFill>
                  <a:srgbClr val="0000CC"/>
                </a:solidFill>
              </a:rPr>
              <a:t>() are implemented similarly to those in the ZLA class.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DDI: The </a:t>
            </a:r>
            <a:r>
              <a:rPr lang="en-US" dirty="0" err="1"/>
              <a:t>AnimalList</a:t>
            </a:r>
            <a:r>
              <a:rPr lang="en-US" dirty="0"/>
              <a:t> class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3657600" cy="3407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419600" y="11430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 initiate a animal list, the list of types must be available in advance.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3733800" y="1466166"/>
            <a:ext cx="685800" cy="1340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2438400" y="1466166"/>
            <a:ext cx="1981200" cy="28010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90800" y="2590800"/>
            <a:ext cx="518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For supporting search by name and by type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95600" y="3059668"/>
            <a:ext cx="571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 checking whether new ID is duplicated or not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15000" cy="411162"/>
          </a:xfrm>
        </p:spPr>
        <p:txBody>
          <a:bodyPr/>
          <a:lstStyle/>
          <a:p>
            <a:r>
              <a:rPr lang="en-US" dirty="0"/>
              <a:t>DDI: The </a:t>
            </a:r>
            <a:r>
              <a:rPr lang="en-US" dirty="0" err="1"/>
              <a:t>AnimalList</a:t>
            </a:r>
            <a:r>
              <a:rPr lang="en-US" dirty="0"/>
              <a:t> class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>
            <a:off x="76200" y="1647825"/>
            <a:ext cx="751522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138120" y="76200"/>
            <a:ext cx="300588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15000" cy="411162"/>
          </a:xfrm>
        </p:spPr>
        <p:txBody>
          <a:bodyPr/>
          <a:lstStyle/>
          <a:p>
            <a:r>
              <a:rPr lang="en-US" dirty="0"/>
              <a:t>DDI: The </a:t>
            </a:r>
            <a:r>
              <a:rPr lang="en-US" dirty="0" err="1"/>
              <a:t>AnimalList</a:t>
            </a:r>
            <a:r>
              <a:rPr lang="en-US" dirty="0"/>
              <a:t> class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714500"/>
            <a:ext cx="8486775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915150" y="76200"/>
            <a:ext cx="222885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" y="1828800"/>
            <a:ext cx="782002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15000" cy="411162"/>
          </a:xfrm>
        </p:spPr>
        <p:txBody>
          <a:bodyPr/>
          <a:lstStyle/>
          <a:p>
            <a:r>
              <a:rPr lang="en-US" dirty="0"/>
              <a:t>DDI: The </a:t>
            </a:r>
            <a:r>
              <a:rPr lang="en-US" dirty="0" err="1"/>
              <a:t>AnimalList</a:t>
            </a:r>
            <a:r>
              <a:rPr lang="en-US" dirty="0"/>
              <a:t> class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915150" y="76200"/>
            <a:ext cx="222885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15000" cy="411162"/>
          </a:xfrm>
        </p:spPr>
        <p:txBody>
          <a:bodyPr/>
          <a:lstStyle/>
          <a:p>
            <a:r>
              <a:rPr lang="en-US" dirty="0"/>
              <a:t>DDI: The </a:t>
            </a:r>
            <a:r>
              <a:rPr lang="en-US" dirty="0" err="1"/>
              <a:t>AnimalList</a:t>
            </a:r>
            <a:r>
              <a:rPr lang="en-US" dirty="0"/>
              <a:t> class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" y="1066800"/>
            <a:ext cx="744855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791200" y="2743200"/>
            <a:ext cx="300588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15000" cy="411162"/>
          </a:xfrm>
        </p:spPr>
        <p:txBody>
          <a:bodyPr/>
          <a:lstStyle/>
          <a:p>
            <a:r>
              <a:rPr lang="en-US" dirty="0"/>
              <a:t>DDI: The </a:t>
            </a:r>
            <a:r>
              <a:rPr lang="en-US" dirty="0" err="1"/>
              <a:t>AnimalList</a:t>
            </a:r>
            <a:r>
              <a:rPr lang="en-US" dirty="0"/>
              <a:t> class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0"/>
            <a:ext cx="76200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791200" y="3733800"/>
            <a:ext cx="300588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362200"/>
            <a:ext cx="726757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15000" cy="411162"/>
          </a:xfrm>
        </p:spPr>
        <p:txBody>
          <a:bodyPr/>
          <a:lstStyle/>
          <a:p>
            <a:r>
              <a:rPr lang="en-US" dirty="0"/>
              <a:t>DDI: The </a:t>
            </a:r>
            <a:r>
              <a:rPr lang="en-US" dirty="0" err="1"/>
              <a:t>AnimalList</a:t>
            </a:r>
            <a:r>
              <a:rPr lang="en-US" dirty="0"/>
              <a:t> class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138120" y="76200"/>
            <a:ext cx="300588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15000" cy="411162"/>
          </a:xfrm>
        </p:spPr>
        <p:txBody>
          <a:bodyPr/>
          <a:lstStyle/>
          <a:p>
            <a:r>
              <a:rPr lang="en-US" dirty="0"/>
              <a:t>DDI: The </a:t>
            </a:r>
            <a:r>
              <a:rPr lang="en-US" dirty="0" err="1"/>
              <a:t>AnimalList</a:t>
            </a:r>
            <a:r>
              <a:rPr lang="en-US" dirty="0"/>
              <a:t> class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138120" y="76200"/>
            <a:ext cx="3005880" cy="2800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5"/>
          <p:cNvGrpSpPr/>
          <p:nvPr/>
        </p:nvGrpSpPr>
        <p:grpSpPr>
          <a:xfrm>
            <a:off x="76200" y="762000"/>
            <a:ext cx="8839200" cy="6086475"/>
            <a:chOff x="76200" y="762000"/>
            <a:chExt cx="8839200" cy="6086475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4300" y="762000"/>
              <a:ext cx="8801100" cy="4810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200" y="5562600"/>
              <a:ext cx="6686550" cy="128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15000" cy="411162"/>
          </a:xfrm>
        </p:spPr>
        <p:txBody>
          <a:bodyPr/>
          <a:lstStyle/>
          <a:p>
            <a:r>
              <a:rPr lang="en-US" dirty="0"/>
              <a:t>DDI: The </a:t>
            </a:r>
            <a:r>
              <a:rPr lang="en-US" dirty="0" err="1"/>
              <a:t>AnimalList</a:t>
            </a:r>
            <a:r>
              <a:rPr lang="en-US" dirty="0"/>
              <a:t> class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138120" y="76200"/>
            <a:ext cx="3005880" cy="28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0431" y="2457450"/>
            <a:ext cx="9184864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Design: the </a:t>
            </a:r>
            <a:r>
              <a:rPr lang="en-US" dirty="0" err="1">
                <a:solidFill>
                  <a:srgbClr val="FF0000"/>
                </a:solidFill>
              </a:rPr>
              <a:t>AnimalType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6019800" cy="4648200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– Group of </a:t>
            </a:r>
            <a:r>
              <a:rPr lang="en-US" b="1" u="sng" dirty="0">
                <a:solidFill>
                  <a:srgbClr val="000099"/>
                </a:solidFill>
              </a:rPr>
              <a:t>0-legged animals (ZLA)</a:t>
            </a:r>
            <a:r>
              <a:rPr lang="en-US" dirty="0"/>
              <a:t>- snake has the properties such as no </a:t>
            </a:r>
            <a:r>
              <a:rPr lang="en-US" dirty="0">
                <a:solidFill>
                  <a:srgbClr val="FF0000"/>
                </a:solidFill>
              </a:rPr>
              <a:t>leg</a:t>
            </a:r>
            <a:r>
              <a:rPr lang="en-US" dirty="0"/>
              <a:t>, black and white color, can </a:t>
            </a:r>
            <a:r>
              <a:rPr lang="en-US" b="1" u="sng" dirty="0">
                <a:solidFill>
                  <a:srgbClr val="008000"/>
                </a:solidFill>
              </a:rPr>
              <a:t>creep</a:t>
            </a:r>
            <a:r>
              <a:rPr lang="en-US" dirty="0"/>
              <a:t>, poisonous, 10 kg.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– Group of </a:t>
            </a:r>
            <a:r>
              <a:rPr lang="en-US" b="1" u="sng" dirty="0">
                <a:solidFill>
                  <a:srgbClr val="000099"/>
                </a:solidFill>
              </a:rPr>
              <a:t>bipedal and flightless animals (BFLA)</a:t>
            </a:r>
            <a:r>
              <a:rPr lang="en-US" dirty="0"/>
              <a:t>- penguin has the properties such as two </a:t>
            </a:r>
            <a:r>
              <a:rPr lang="en-US" dirty="0">
                <a:solidFill>
                  <a:srgbClr val="FF0000"/>
                </a:solidFill>
              </a:rPr>
              <a:t>legs</a:t>
            </a:r>
            <a:r>
              <a:rPr lang="en-US" dirty="0"/>
              <a:t>, two </a:t>
            </a:r>
            <a:r>
              <a:rPr lang="en-US" b="1" u="sng" dirty="0"/>
              <a:t>swings</a:t>
            </a:r>
            <a:r>
              <a:rPr lang="en-US" dirty="0"/>
              <a:t>, cute, color, can </a:t>
            </a:r>
            <a:r>
              <a:rPr lang="en-US" b="1" u="sng" dirty="0">
                <a:solidFill>
                  <a:srgbClr val="008000"/>
                </a:solidFill>
              </a:rPr>
              <a:t>walk</a:t>
            </a:r>
            <a:r>
              <a:rPr lang="en-US" dirty="0"/>
              <a:t>, make sound, 6kg.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– Group of </a:t>
            </a:r>
            <a:r>
              <a:rPr lang="en-US" b="1" u="sng" dirty="0">
                <a:solidFill>
                  <a:srgbClr val="000099"/>
                </a:solidFill>
              </a:rPr>
              <a:t>bipedal and flying animals (BFA)</a:t>
            </a:r>
            <a:r>
              <a:rPr lang="en-US" dirty="0"/>
              <a:t>: pigeon has the properties such as two </a:t>
            </a:r>
            <a:r>
              <a:rPr lang="en-US" dirty="0">
                <a:solidFill>
                  <a:srgbClr val="FF0000"/>
                </a:solidFill>
              </a:rPr>
              <a:t>legs</a:t>
            </a:r>
            <a:r>
              <a:rPr lang="en-US" dirty="0"/>
              <a:t>, two </a:t>
            </a:r>
            <a:r>
              <a:rPr lang="en-US" b="1" u="sng" dirty="0"/>
              <a:t>swings</a:t>
            </a:r>
            <a:r>
              <a:rPr lang="en-US" dirty="0"/>
              <a:t>, heroic, can </a:t>
            </a:r>
            <a:r>
              <a:rPr lang="en-US" b="1" u="sng" dirty="0">
                <a:solidFill>
                  <a:srgbClr val="008000"/>
                </a:solidFill>
              </a:rPr>
              <a:t>fly</a:t>
            </a:r>
            <a:r>
              <a:rPr lang="en-US" dirty="0"/>
              <a:t>, 1kg.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– Group of </a:t>
            </a:r>
            <a:r>
              <a:rPr lang="en-US" b="1" u="sng" dirty="0">
                <a:solidFill>
                  <a:srgbClr val="000099"/>
                </a:solidFill>
              </a:rPr>
              <a:t>4-legged animals (FLA)</a:t>
            </a:r>
            <a:r>
              <a:rPr lang="en-US" dirty="0"/>
              <a:t>: tiger has the properties such as </a:t>
            </a:r>
            <a:r>
              <a:rPr lang="en-US" dirty="0" err="1"/>
              <a:t>as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4 legs</a:t>
            </a:r>
            <a:r>
              <a:rPr lang="en-US" dirty="0"/>
              <a:t>, can </a:t>
            </a:r>
            <a:r>
              <a:rPr lang="en-US" b="1" u="sng" dirty="0">
                <a:solidFill>
                  <a:srgbClr val="008000"/>
                </a:solidFill>
              </a:rPr>
              <a:t>run</a:t>
            </a:r>
            <a:r>
              <a:rPr lang="en-US" dirty="0"/>
              <a:t>, can growl (</a:t>
            </a:r>
            <a:r>
              <a:rPr lang="en-US" dirty="0" err="1"/>
              <a:t>gầm</a:t>
            </a:r>
            <a:r>
              <a:rPr lang="en-US" dirty="0"/>
              <a:t> </a:t>
            </a:r>
            <a:r>
              <a:rPr lang="en-US" dirty="0" err="1"/>
              <a:t>gừ</a:t>
            </a:r>
            <a:r>
              <a:rPr lang="en-US" dirty="0"/>
              <a:t>), danger, eat raw meat, 100kg.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553200" y="1524000"/>
          <a:ext cx="2362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AnimalType</a:t>
                      </a:r>
                      <a:r>
                        <a:rPr lang="en-US" dirty="0"/>
                        <a:t>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u="sng" dirty="0" err="1">
                          <a:solidFill>
                            <a:srgbClr val="000099"/>
                          </a:solidFill>
                        </a:rPr>
                        <a:t>int</a:t>
                      </a:r>
                      <a:r>
                        <a:rPr lang="en-US" b="1" u="sng" dirty="0">
                          <a:solidFill>
                            <a:srgbClr val="000099"/>
                          </a:solidFill>
                        </a:rPr>
                        <a:t>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rgbClr val="000099"/>
                          </a:solidFill>
                        </a:rPr>
                        <a:t>String </a:t>
                      </a:r>
                      <a:r>
                        <a:rPr lang="en-US" b="1" u="sng" dirty="0" err="1">
                          <a:solidFill>
                            <a:srgbClr val="000099"/>
                          </a:solidFill>
                        </a:rPr>
                        <a:t>desc</a:t>
                      </a:r>
                      <a:endParaRPr lang="en-US" b="1" u="sng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numLegs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b="1" dirty="0" err="1"/>
                        <a:t>numSwings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 </a:t>
                      </a:r>
                      <a:r>
                        <a:rPr lang="en-US" b="1" dirty="0" err="1">
                          <a:solidFill>
                            <a:srgbClr val="008000"/>
                          </a:solidFill>
                        </a:rPr>
                        <a:t>movingMethod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canFly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canSing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canGrowl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 food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 </a:t>
                      </a:r>
                      <a:r>
                        <a:rPr lang="en-US" dirty="0" err="1"/>
                        <a:t>maxWeight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95800" y="5791200"/>
            <a:ext cx="44958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Pick out the most common properties for presenting an animal type.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15000" cy="411162"/>
          </a:xfrm>
        </p:spPr>
        <p:txBody>
          <a:bodyPr/>
          <a:lstStyle/>
          <a:p>
            <a:r>
              <a:rPr lang="en-US" dirty="0"/>
              <a:t>DDI: The </a:t>
            </a:r>
            <a:r>
              <a:rPr lang="en-US" dirty="0" err="1"/>
              <a:t>AnimalList</a:t>
            </a:r>
            <a:r>
              <a:rPr lang="en-US" dirty="0"/>
              <a:t> class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915150" y="3657600"/>
            <a:ext cx="222885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0" y="1038225"/>
            <a:ext cx="7943850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352800"/>
            <a:ext cx="652462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15000" cy="411162"/>
          </a:xfrm>
        </p:spPr>
        <p:txBody>
          <a:bodyPr/>
          <a:lstStyle/>
          <a:p>
            <a:r>
              <a:rPr lang="en-US" dirty="0"/>
              <a:t>DDI: The </a:t>
            </a:r>
            <a:r>
              <a:rPr lang="en-US" dirty="0" err="1"/>
              <a:t>AnimalList</a:t>
            </a:r>
            <a:r>
              <a:rPr lang="en-US" dirty="0"/>
              <a:t> class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04950"/>
            <a:ext cx="800100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915150" y="0"/>
            <a:ext cx="222885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7315200" cy="563562"/>
          </a:xfrm>
        </p:spPr>
        <p:txBody>
          <a:bodyPr/>
          <a:lstStyle/>
          <a:p>
            <a:r>
              <a:rPr lang="en-US" dirty="0"/>
              <a:t>DDI: The </a:t>
            </a:r>
            <a:r>
              <a:rPr lang="en-US" dirty="0" err="1"/>
              <a:t>AnimalMng</a:t>
            </a:r>
            <a:r>
              <a:rPr lang="en-US" dirty="0"/>
              <a:t> class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228600"/>
            <a:ext cx="15525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14400"/>
            <a:ext cx="6858000" cy="5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733800"/>
            <a:ext cx="18383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5181600"/>
            <a:ext cx="15525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34100" y="6019800"/>
            <a:ext cx="14859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7315200" cy="563562"/>
          </a:xfrm>
        </p:spPr>
        <p:txBody>
          <a:bodyPr/>
          <a:lstStyle/>
          <a:p>
            <a:r>
              <a:rPr lang="en-US" dirty="0"/>
              <a:t>DDI: The </a:t>
            </a:r>
            <a:r>
              <a:rPr lang="en-US" dirty="0" err="1"/>
              <a:t>AnimalMng</a:t>
            </a:r>
            <a:r>
              <a:rPr lang="en-US" dirty="0"/>
              <a:t> class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228600"/>
            <a:ext cx="15525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914400"/>
            <a:ext cx="790575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419600"/>
            <a:ext cx="808672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7315200" cy="563562"/>
          </a:xfrm>
        </p:spPr>
        <p:txBody>
          <a:bodyPr/>
          <a:lstStyle/>
          <a:p>
            <a:r>
              <a:rPr lang="en-US" dirty="0"/>
              <a:t>DDI: The </a:t>
            </a:r>
            <a:r>
              <a:rPr lang="en-US" dirty="0" err="1"/>
              <a:t>AnimalMng</a:t>
            </a:r>
            <a:r>
              <a:rPr lang="en-US" dirty="0"/>
              <a:t> class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228600"/>
            <a:ext cx="15525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8" y="1219200"/>
            <a:ext cx="877252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124200"/>
            <a:ext cx="7315200" cy="563562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Class Design: Classes for </a:t>
            </a:r>
            <a:r>
              <a:rPr lang="en-US" dirty="0">
                <a:solidFill>
                  <a:srgbClr val="FF0000"/>
                </a:solidFill>
              </a:rPr>
              <a:t>Animals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219200"/>
          <a:ext cx="2362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AnimalType</a:t>
                      </a:r>
                      <a:r>
                        <a:rPr lang="en-US" dirty="0"/>
                        <a:t>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u="sng" dirty="0" err="1">
                          <a:solidFill>
                            <a:srgbClr val="000099"/>
                          </a:solidFill>
                        </a:rPr>
                        <a:t>int</a:t>
                      </a:r>
                      <a:r>
                        <a:rPr lang="en-US" b="1" u="sng" dirty="0">
                          <a:solidFill>
                            <a:srgbClr val="000099"/>
                          </a:solidFill>
                        </a:rPr>
                        <a:t>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rgbClr val="000099"/>
                          </a:solidFill>
                        </a:rPr>
                        <a:t>String </a:t>
                      </a:r>
                      <a:r>
                        <a:rPr lang="en-US" b="1" u="sng" dirty="0" err="1">
                          <a:solidFill>
                            <a:srgbClr val="000099"/>
                          </a:solidFill>
                        </a:rPr>
                        <a:t>desc</a:t>
                      </a:r>
                      <a:endParaRPr lang="en-US" b="1" u="sng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numLegs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b="1" dirty="0" err="1"/>
                        <a:t>numSwings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 </a:t>
                      </a:r>
                      <a:r>
                        <a:rPr lang="en-US" b="1" dirty="0" err="1">
                          <a:solidFill>
                            <a:srgbClr val="008000"/>
                          </a:solidFill>
                        </a:rPr>
                        <a:t>movingMethod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canFly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canSing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canGrowl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 food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 </a:t>
                      </a:r>
                      <a:r>
                        <a:rPr lang="en-US" dirty="0" err="1"/>
                        <a:t>maxWeight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81400" y="1997075"/>
          <a:ext cx="18288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818">
                <a:tc>
                  <a:txBody>
                    <a:bodyPr/>
                    <a:lstStyle/>
                    <a:p>
                      <a:r>
                        <a:rPr lang="en-US" dirty="0"/>
                        <a:t>Animal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r>
                        <a:rPr lang="en-US" dirty="0"/>
                        <a:t>String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r>
                        <a:rPr lang="en-US" dirty="0"/>
                        <a:t>String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r>
                        <a:rPr lang="en-US" dirty="0" err="1"/>
                        <a:t>AnimalType</a:t>
                      </a:r>
                      <a:r>
                        <a:rPr lang="en-US" baseline="0" dirty="0"/>
                        <a:t> 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r>
                        <a:rPr lang="en-US" dirty="0"/>
                        <a:t>String 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  <a:r>
                        <a:rPr lang="en-US" baseline="0" dirty="0"/>
                        <a:t> weight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943600" y="990600"/>
          <a:ext cx="2438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818">
                <a:tc>
                  <a:txBody>
                    <a:bodyPr/>
                    <a:lstStyle/>
                    <a:p>
                      <a:r>
                        <a:rPr lang="en-US" dirty="0"/>
                        <a:t> ZLA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  <a:r>
                        <a:rPr lang="en-US" baseline="0" dirty="0"/>
                        <a:t> poisonous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248400" y="2514600"/>
          <a:ext cx="1752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818">
                <a:tc>
                  <a:txBody>
                    <a:bodyPr/>
                    <a:lstStyle/>
                    <a:p>
                      <a:r>
                        <a:rPr lang="en-US" dirty="0"/>
                        <a:t> BFLA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  <a:r>
                        <a:rPr lang="en-US" baseline="0" dirty="0"/>
                        <a:t> cute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248400" y="3687763"/>
          <a:ext cx="1752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818">
                <a:tc>
                  <a:txBody>
                    <a:bodyPr/>
                    <a:lstStyle/>
                    <a:p>
                      <a:r>
                        <a:rPr lang="en-US" dirty="0"/>
                        <a:t> BFA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  <a:r>
                        <a:rPr lang="en-US" baseline="0" dirty="0"/>
                        <a:t> heroic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172200" y="4876800"/>
          <a:ext cx="21336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818">
                <a:tc>
                  <a:txBody>
                    <a:bodyPr/>
                    <a:lstStyle/>
                    <a:p>
                      <a:r>
                        <a:rPr lang="en-US" dirty="0"/>
                        <a:t> FLA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canGrowl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r>
                        <a:rPr lang="en-US" dirty="0"/>
                        <a:t>Boolean danger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>
            <a:off x="2743200" y="3276600"/>
            <a:ext cx="838200" cy="0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410200" y="1447800"/>
            <a:ext cx="533400" cy="609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410200" y="2667000"/>
            <a:ext cx="7620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5410200" y="3505200"/>
            <a:ext cx="838200" cy="304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410200" y="3962400"/>
            <a:ext cx="762000" cy="1143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2400" y="5401270"/>
            <a:ext cx="3048000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“belonging to” relationship is implemented using a reference.</a:t>
            </a:r>
          </a:p>
        </p:txBody>
      </p:sp>
      <p:cxnSp>
        <p:nvCxnSpPr>
          <p:cNvPr id="19" name="Straight Arrow Connector 18"/>
          <p:cNvCxnSpPr>
            <a:stCxn id="16" idx="0"/>
          </p:cNvCxnSpPr>
          <p:nvPr/>
        </p:nvCxnSpPr>
        <p:spPr>
          <a:xfrm flipV="1">
            <a:off x="1676400" y="3352800"/>
            <a:ext cx="1752600" cy="20484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00400" y="1074003"/>
            <a:ext cx="2209800" cy="830997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Pick out the common properties for presenting an animal.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19800" y="1777425"/>
            <a:ext cx="3048000" cy="584775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Pick out the private properties for a specific animal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29000" y="5334000"/>
            <a:ext cx="2438400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“is-a” relationship is implemented using inheritance.</a:t>
            </a:r>
          </a:p>
        </p:txBody>
      </p:sp>
      <p:cxnSp>
        <p:nvCxnSpPr>
          <p:cNvPr id="29" name="Straight Arrow Connector 28"/>
          <p:cNvCxnSpPr>
            <a:stCxn id="28" idx="0"/>
          </p:cNvCxnSpPr>
          <p:nvPr/>
        </p:nvCxnSpPr>
        <p:spPr>
          <a:xfrm flipV="1">
            <a:off x="4648200" y="4648200"/>
            <a:ext cx="9906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Design: Program’s Initial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95800" y="3036888"/>
          <a:ext cx="4038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95800" y="4048125"/>
          <a:ext cx="4038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75" name="TextBox 5"/>
          <p:cNvSpPr txBox="1">
            <a:spLocks noChangeArrowheads="1"/>
          </p:cNvSpPr>
          <p:nvPr/>
        </p:nvSpPr>
        <p:spPr bwMode="auto">
          <a:xfrm>
            <a:off x="4495800" y="2667000"/>
            <a:ext cx="3657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A list of animal types (ArrayList)</a:t>
            </a:r>
          </a:p>
        </p:txBody>
      </p:sp>
      <p:sp>
        <p:nvSpPr>
          <p:cNvPr id="6176" name="TextBox 6"/>
          <p:cNvSpPr txBox="1">
            <a:spLocks noChangeArrowheads="1"/>
          </p:cNvSpPr>
          <p:nvPr/>
        </p:nvSpPr>
        <p:spPr bwMode="auto">
          <a:xfrm>
            <a:off x="4648200" y="3668713"/>
            <a:ext cx="3657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A list of animals (ArrayList)</a:t>
            </a:r>
          </a:p>
        </p:txBody>
      </p:sp>
      <p:sp>
        <p:nvSpPr>
          <p:cNvPr id="6177" name="TextBox 7"/>
          <p:cNvSpPr txBox="1">
            <a:spLocks noChangeArrowheads="1"/>
          </p:cNvSpPr>
          <p:nvPr/>
        </p:nvSpPr>
        <p:spPr bwMode="auto">
          <a:xfrm>
            <a:off x="533400" y="2667000"/>
            <a:ext cx="2667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File 1: AnimalTypes.txt</a:t>
            </a:r>
          </a:p>
        </p:txBody>
      </p:sp>
      <p:sp>
        <p:nvSpPr>
          <p:cNvPr id="6178" name="TextBox 8"/>
          <p:cNvSpPr txBox="1">
            <a:spLocks noChangeArrowheads="1"/>
          </p:cNvSpPr>
          <p:nvPr/>
        </p:nvSpPr>
        <p:spPr bwMode="auto">
          <a:xfrm>
            <a:off x="533400" y="3668713"/>
            <a:ext cx="2133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File 2: Animals.txt</a:t>
            </a:r>
          </a:p>
        </p:txBody>
      </p:sp>
      <p:cxnSp>
        <p:nvCxnSpPr>
          <p:cNvPr id="11" name="Straight Arrow Connector 10"/>
          <p:cNvCxnSpPr>
            <a:stCxn id="6177" idx="3"/>
            <a:endCxn id="6175" idx="1"/>
          </p:cNvCxnSpPr>
          <p:nvPr/>
        </p:nvCxnSpPr>
        <p:spPr>
          <a:xfrm>
            <a:off x="3200400" y="285115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178" idx="3"/>
            <a:endCxn id="6176" idx="1"/>
          </p:cNvCxnSpPr>
          <p:nvPr/>
        </p:nvCxnSpPr>
        <p:spPr>
          <a:xfrm>
            <a:off x="2667000" y="385445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953000" y="3429000"/>
            <a:ext cx="533400" cy="685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715000" y="3429000"/>
            <a:ext cx="0" cy="685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477000" y="3429000"/>
            <a:ext cx="0" cy="7620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467600" y="3429000"/>
            <a:ext cx="533400" cy="7620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239000" y="3505200"/>
            <a:ext cx="838200" cy="6096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86" name="Picture 4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14400"/>
            <a:ext cx="79057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8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5" y="3962400"/>
            <a:ext cx="39338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ight Brace 18"/>
          <p:cNvSpPr/>
          <p:nvPr/>
        </p:nvSpPr>
        <p:spPr>
          <a:xfrm>
            <a:off x="4572000" y="4724400"/>
            <a:ext cx="685800" cy="1447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257800" y="5144869"/>
            <a:ext cx="21336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Objects can be added/updated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24400" y="838200"/>
            <a:ext cx="2743200" cy="646331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Read-only data are available in file. </a:t>
            </a:r>
          </a:p>
        </p:txBody>
      </p:sp>
      <p:sp>
        <p:nvSpPr>
          <p:cNvPr id="24" name="Left Brace 23"/>
          <p:cNvSpPr/>
          <p:nvPr/>
        </p:nvSpPr>
        <p:spPr>
          <a:xfrm rot="16200000">
            <a:off x="1465381" y="4935419"/>
            <a:ext cx="650637" cy="25146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/>
          <p:cNvSpPr/>
          <p:nvPr/>
        </p:nvSpPr>
        <p:spPr>
          <a:xfrm rot="16200000">
            <a:off x="3332283" y="5694480"/>
            <a:ext cx="650637" cy="1066801"/>
          </a:xfrm>
          <a:prstGeom prst="leftBrace">
            <a:avLst/>
          </a:prstGeom>
          <a:ln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33400" y="6367046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Data in Father class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43200" y="6367046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CC"/>
                </a:solidFill>
              </a:rPr>
              <a:t>Extensions in subclass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96000" cy="4111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Design: Program’s Initial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95800" y="5953125"/>
          <a:ext cx="4038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85" name="TextBox 5"/>
          <p:cNvSpPr txBox="1">
            <a:spLocks noChangeArrowheads="1"/>
          </p:cNvSpPr>
          <p:nvPr/>
        </p:nvSpPr>
        <p:spPr bwMode="auto">
          <a:xfrm>
            <a:off x="4495800" y="5583238"/>
            <a:ext cx="3657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A list of animal types (ArrayList)</a:t>
            </a:r>
          </a:p>
        </p:txBody>
      </p:sp>
      <p:sp>
        <p:nvSpPr>
          <p:cNvPr id="7186" name="TextBox 7"/>
          <p:cNvSpPr txBox="1">
            <a:spLocks noChangeArrowheads="1"/>
          </p:cNvSpPr>
          <p:nvPr/>
        </p:nvSpPr>
        <p:spPr bwMode="auto">
          <a:xfrm>
            <a:off x="533400" y="5583238"/>
            <a:ext cx="274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latin typeface="Calibri" pitchFamily="34" charset="0"/>
              </a:rPr>
              <a:t>File 1: AnimalTypes.txt</a:t>
            </a:r>
          </a:p>
        </p:txBody>
      </p:sp>
      <p:cxnSp>
        <p:nvCxnSpPr>
          <p:cNvPr id="11" name="Straight Arrow Connector 10"/>
          <p:cNvCxnSpPr>
            <a:stCxn id="7186" idx="3"/>
            <a:endCxn id="7185" idx="1"/>
          </p:cNvCxnSpPr>
          <p:nvPr/>
        </p:nvCxnSpPr>
        <p:spPr>
          <a:xfrm>
            <a:off x="3276600" y="5767904"/>
            <a:ext cx="1219200" cy="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88" name="Picture 4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790950"/>
            <a:ext cx="79057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781800" y="76200"/>
          <a:ext cx="2362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AnimalType</a:t>
                      </a:r>
                      <a:r>
                        <a:rPr lang="en-US" dirty="0"/>
                        <a:t>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u="sng" dirty="0" err="1">
                          <a:solidFill>
                            <a:srgbClr val="000099"/>
                          </a:solidFill>
                        </a:rPr>
                        <a:t>int</a:t>
                      </a:r>
                      <a:r>
                        <a:rPr lang="en-US" b="1" u="sng" dirty="0">
                          <a:solidFill>
                            <a:srgbClr val="000099"/>
                          </a:solidFill>
                        </a:rPr>
                        <a:t>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rgbClr val="000099"/>
                          </a:solidFill>
                        </a:rPr>
                        <a:t>String </a:t>
                      </a:r>
                      <a:r>
                        <a:rPr lang="en-US" b="1" u="sng" dirty="0" err="1">
                          <a:solidFill>
                            <a:srgbClr val="000099"/>
                          </a:solidFill>
                        </a:rPr>
                        <a:t>desc</a:t>
                      </a:r>
                      <a:endParaRPr lang="en-US" b="1" u="sng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numLegs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b="1" dirty="0" err="1"/>
                        <a:t>numSwings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 </a:t>
                      </a:r>
                      <a:r>
                        <a:rPr lang="en-US" b="1" dirty="0" err="1">
                          <a:solidFill>
                            <a:srgbClr val="008000"/>
                          </a:solidFill>
                        </a:rPr>
                        <a:t>movingMethod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canFly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canSing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canGrowl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 food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 </a:t>
                      </a:r>
                      <a:r>
                        <a:rPr lang="en-US" dirty="0" err="1"/>
                        <a:t>maxWeight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1000" y="32004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‘;’ is used to separate fields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5" y="3733800"/>
            <a:ext cx="39338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Design: Program’s Initial Data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95800" y="6181725"/>
          <a:ext cx="4038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10" name="TextBox 6"/>
          <p:cNvSpPr txBox="1">
            <a:spLocks noChangeArrowheads="1"/>
          </p:cNvSpPr>
          <p:nvPr/>
        </p:nvSpPr>
        <p:spPr bwMode="auto">
          <a:xfrm>
            <a:off x="4648200" y="5802313"/>
            <a:ext cx="3657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A list of animals (ArrayList)</a:t>
            </a:r>
          </a:p>
        </p:txBody>
      </p:sp>
      <p:sp>
        <p:nvSpPr>
          <p:cNvPr id="8211" name="TextBox 8"/>
          <p:cNvSpPr txBox="1">
            <a:spLocks noChangeArrowheads="1"/>
          </p:cNvSpPr>
          <p:nvPr/>
        </p:nvSpPr>
        <p:spPr bwMode="auto">
          <a:xfrm>
            <a:off x="533400" y="5802313"/>
            <a:ext cx="2286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latin typeface="Calibri" pitchFamily="34" charset="0"/>
              </a:rPr>
              <a:t>File 2: Animals.txt</a:t>
            </a:r>
          </a:p>
        </p:txBody>
      </p:sp>
      <p:cxnSp>
        <p:nvCxnSpPr>
          <p:cNvPr id="14" name="Straight Arrow Connector 13"/>
          <p:cNvCxnSpPr>
            <a:stCxn id="8211" idx="3"/>
            <a:endCxn id="8210" idx="1"/>
          </p:cNvCxnSpPr>
          <p:nvPr/>
        </p:nvCxnSpPr>
        <p:spPr>
          <a:xfrm>
            <a:off x="2819400" y="5987257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962400" y="1662113"/>
          <a:ext cx="18288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818">
                <a:tc>
                  <a:txBody>
                    <a:bodyPr/>
                    <a:lstStyle/>
                    <a:p>
                      <a:r>
                        <a:rPr lang="en-US" dirty="0"/>
                        <a:t>Animal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r>
                        <a:rPr lang="en-US" dirty="0"/>
                        <a:t>String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r>
                        <a:rPr lang="en-US" dirty="0"/>
                        <a:t>String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r>
                        <a:rPr lang="en-US" dirty="0" err="1"/>
                        <a:t>AnimalType</a:t>
                      </a:r>
                      <a:r>
                        <a:rPr lang="en-US" baseline="0" dirty="0"/>
                        <a:t> 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r>
                        <a:rPr lang="en-US" dirty="0"/>
                        <a:t>String 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  <a:r>
                        <a:rPr lang="en-US" baseline="0" dirty="0"/>
                        <a:t> weight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324600" y="884238"/>
          <a:ext cx="2438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818">
                <a:tc>
                  <a:txBody>
                    <a:bodyPr/>
                    <a:lstStyle/>
                    <a:p>
                      <a:r>
                        <a:rPr lang="en-US" dirty="0"/>
                        <a:t> ZLA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  <a:r>
                        <a:rPr lang="en-US" baseline="0" dirty="0"/>
                        <a:t> poisonous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6629400" y="2179638"/>
          <a:ext cx="1752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818">
                <a:tc>
                  <a:txBody>
                    <a:bodyPr/>
                    <a:lstStyle/>
                    <a:p>
                      <a:r>
                        <a:rPr lang="en-US" dirty="0"/>
                        <a:t> BFLA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  <a:r>
                        <a:rPr lang="en-US" baseline="0" dirty="0"/>
                        <a:t> cute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6629400" y="3352800"/>
          <a:ext cx="1752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818">
                <a:tc>
                  <a:txBody>
                    <a:bodyPr/>
                    <a:lstStyle/>
                    <a:p>
                      <a:r>
                        <a:rPr lang="en-US" dirty="0"/>
                        <a:t> BFA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  <a:r>
                        <a:rPr lang="en-US" baseline="0" dirty="0"/>
                        <a:t> heroic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6553200" y="4541838"/>
          <a:ext cx="21336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818">
                <a:tc>
                  <a:txBody>
                    <a:bodyPr/>
                    <a:lstStyle/>
                    <a:p>
                      <a:r>
                        <a:rPr lang="en-US" dirty="0"/>
                        <a:t> FLA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canGrowl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r>
                        <a:rPr lang="en-US" dirty="0"/>
                        <a:t>Boolean danger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H="1">
            <a:off x="5791200" y="1112838"/>
            <a:ext cx="533400" cy="609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791200" y="2332038"/>
            <a:ext cx="7620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5791200" y="3170238"/>
            <a:ext cx="838200" cy="304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791200" y="3627438"/>
            <a:ext cx="762000" cy="1143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762000" y="2209800"/>
            <a:ext cx="32004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600200" y="2590800"/>
            <a:ext cx="23622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362200" y="2971800"/>
            <a:ext cx="16002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743200" y="3352800"/>
            <a:ext cx="1219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3276600" y="37338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114800" y="1600200"/>
            <a:ext cx="281940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267200" y="5334000"/>
            <a:ext cx="2133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3400" y="6172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‘;’ is used to separate fields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Class Design: Supporting classes: Menu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962025"/>
            <a:ext cx="7391400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81000" y="58028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mainChoice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47800" y="6172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subChoice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295400" y="5562600"/>
            <a:ext cx="76200" cy="228600"/>
          </a:xfrm>
          <a:prstGeom prst="straightConnector1">
            <a:avLst/>
          </a:prstGeom>
          <a:ln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1828800" y="5257800"/>
            <a:ext cx="76200" cy="914400"/>
          </a:xfrm>
          <a:prstGeom prst="straightConnector1">
            <a:avLst/>
          </a:prstGeom>
          <a:ln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19400" y="6172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Variables for user choices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Class Design: Supporting classes: </a:t>
            </a:r>
            <a:r>
              <a:rPr lang="en-US" dirty="0" err="1"/>
              <a:t>MyScanner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219200"/>
          <a:ext cx="2362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AnimalType</a:t>
                      </a:r>
                      <a:r>
                        <a:rPr lang="en-US" dirty="0"/>
                        <a:t>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u="sng" dirty="0" err="1">
                          <a:solidFill>
                            <a:srgbClr val="000099"/>
                          </a:solidFill>
                        </a:rPr>
                        <a:t>int</a:t>
                      </a:r>
                      <a:r>
                        <a:rPr lang="en-US" b="1" u="sng" dirty="0">
                          <a:solidFill>
                            <a:srgbClr val="000099"/>
                          </a:solidFill>
                        </a:rPr>
                        <a:t>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rgbClr val="000099"/>
                          </a:solidFill>
                        </a:rPr>
                        <a:t>String </a:t>
                      </a:r>
                      <a:r>
                        <a:rPr lang="en-US" b="1" u="sng" dirty="0" err="1">
                          <a:solidFill>
                            <a:srgbClr val="000099"/>
                          </a:solidFill>
                        </a:rPr>
                        <a:t>desc</a:t>
                      </a:r>
                      <a:endParaRPr lang="en-US" b="1" u="sng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numLegs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b="1" dirty="0" err="1"/>
                        <a:t>numSwings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 </a:t>
                      </a:r>
                      <a:r>
                        <a:rPr lang="en-US" b="1" dirty="0" err="1">
                          <a:solidFill>
                            <a:srgbClr val="008000"/>
                          </a:solidFill>
                        </a:rPr>
                        <a:t>movingMethod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canFly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canSing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canGrowl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 food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 </a:t>
                      </a:r>
                      <a:r>
                        <a:rPr lang="en-US" dirty="0" err="1"/>
                        <a:t>maxWeight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81400" y="1997075"/>
          <a:ext cx="18288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818">
                <a:tc>
                  <a:txBody>
                    <a:bodyPr/>
                    <a:lstStyle/>
                    <a:p>
                      <a:r>
                        <a:rPr lang="en-US" dirty="0"/>
                        <a:t>Animal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r>
                        <a:rPr lang="en-US" dirty="0"/>
                        <a:t>String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r>
                        <a:rPr lang="en-US" dirty="0"/>
                        <a:t>String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r>
                        <a:rPr lang="en-US" dirty="0" err="1"/>
                        <a:t>AnimalType</a:t>
                      </a:r>
                      <a:r>
                        <a:rPr lang="en-US" baseline="0" dirty="0"/>
                        <a:t> 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r>
                        <a:rPr lang="en-US" dirty="0"/>
                        <a:t>String 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  <a:r>
                        <a:rPr lang="en-US" baseline="0" dirty="0"/>
                        <a:t> weight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477000" y="1219200"/>
          <a:ext cx="2438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818">
                <a:tc>
                  <a:txBody>
                    <a:bodyPr/>
                    <a:lstStyle/>
                    <a:p>
                      <a:r>
                        <a:rPr lang="en-US" dirty="0"/>
                        <a:t> ZLA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  <a:r>
                        <a:rPr lang="en-US" baseline="0" dirty="0"/>
                        <a:t> poisonous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781800" y="2514600"/>
          <a:ext cx="1752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818">
                <a:tc>
                  <a:txBody>
                    <a:bodyPr/>
                    <a:lstStyle/>
                    <a:p>
                      <a:r>
                        <a:rPr lang="en-US" dirty="0"/>
                        <a:t> BFLA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  <a:r>
                        <a:rPr lang="en-US" baseline="0" dirty="0"/>
                        <a:t> cute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781800" y="3687763"/>
          <a:ext cx="1752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818">
                <a:tc>
                  <a:txBody>
                    <a:bodyPr/>
                    <a:lstStyle/>
                    <a:p>
                      <a:r>
                        <a:rPr lang="en-US" dirty="0"/>
                        <a:t> BFA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  <a:r>
                        <a:rPr lang="en-US" baseline="0" dirty="0"/>
                        <a:t> heroic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705600" y="4876800"/>
          <a:ext cx="21336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818">
                <a:tc>
                  <a:txBody>
                    <a:bodyPr/>
                    <a:lstStyle/>
                    <a:p>
                      <a:r>
                        <a:rPr lang="en-US" dirty="0"/>
                        <a:t> FLA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canGrowl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r>
                        <a:rPr lang="en-US" dirty="0"/>
                        <a:t>Boolean danger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>
            <a:off x="2743200" y="3276600"/>
            <a:ext cx="838200" cy="0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410200" y="1524000"/>
            <a:ext cx="1066800" cy="5334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410200" y="2667000"/>
            <a:ext cx="13716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5410200" y="3505200"/>
            <a:ext cx="1371600" cy="381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410200" y="3962400"/>
            <a:ext cx="1295400" cy="990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00400" y="4953000"/>
            <a:ext cx="3429000" cy="120032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>
                <a:solidFill>
                  <a:schemeClr val="bg1"/>
                </a:solidFill>
              </a:rPr>
              <a:t>Input string can not be blank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bg1"/>
                </a:solidFill>
              </a:rPr>
              <a:t>0 &lt;weight&lt;= </a:t>
            </a:r>
            <a:r>
              <a:rPr lang="en-US" dirty="0" err="1">
                <a:solidFill>
                  <a:schemeClr val="bg1"/>
                </a:solidFill>
              </a:rPr>
              <a:t>maxWeight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bg1"/>
                </a:solidFill>
              </a:rPr>
              <a:t>Input a </a:t>
            </a:r>
            <a:r>
              <a:rPr lang="en-US" dirty="0" err="1">
                <a:solidFill>
                  <a:schemeClr val="bg1"/>
                </a:solidFill>
              </a:rPr>
              <a:t>boolean</a:t>
            </a:r>
            <a:r>
              <a:rPr lang="en-US" dirty="0">
                <a:solidFill>
                  <a:schemeClr val="bg1"/>
                </a:solidFill>
              </a:rPr>
              <a:t> value</a:t>
            </a:r>
          </a:p>
          <a:p>
            <a:pPr marL="342900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 Class </a:t>
            </a:r>
            <a:r>
              <a:rPr lang="en-US" b="1" dirty="0" err="1">
                <a:solidFill>
                  <a:schemeClr val="bg1"/>
                </a:solidFill>
                <a:sym typeface="Wingdings" pitchFamily="2" charset="2"/>
              </a:rPr>
              <a:t>MyScanner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4800" y="53340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These data are available in file </a:t>
            </a:r>
            <a:r>
              <a:rPr lang="en-US" b="1" dirty="0">
                <a:sym typeface="Wingdings" pitchFamily="2" charset="2"/>
              </a:rPr>
              <a:t> No </a:t>
            </a:r>
            <a:r>
              <a:rPr lang="en-US" b="1" dirty="0" err="1">
                <a:sym typeface="Wingdings" pitchFamily="2" charset="2"/>
              </a:rPr>
              <a:t>valiadator</a:t>
            </a:r>
            <a:r>
              <a:rPr lang="en-US" b="1" dirty="0">
                <a:sym typeface="Wingdings" pitchFamily="2" charset="2"/>
              </a:rPr>
              <a:t> is needed</a:t>
            </a:r>
            <a:endParaRPr lang="en-US" b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048000" y="990600"/>
            <a:ext cx="0" cy="53340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352800" y="4191000"/>
            <a:ext cx="114300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2362200" y="5105400"/>
            <a:ext cx="990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1100</Words>
  <Application>Microsoft Office PowerPoint</Application>
  <PresentationFormat>On-screen Show (4:3)</PresentationFormat>
  <Paragraphs>201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Wingdings</vt:lpstr>
      <vt:lpstr>Office Theme</vt:lpstr>
      <vt:lpstr>Lab211- Spring 2021 P0004-Tutorial</vt:lpstr>
      <vt:lpstr>Problem Analyze</vt:lpstr>
      <vt:lpstr>Design: the AnimalType class</vt:lpstr>
      <vt:lpstr>Class Design: Classes for Animals</vt:lpstr>
      <vt:lpstr>Design: Program’s Initial Data</vt:lpstr>
      <vt:lpstr>Design: Program’s Initial Data</vt:lpstr>
      <vt:lpstr>Design: Program’s Initial Data</vt:lpstr>
      <vt:lpstr>Class Design: Supporting classes: Menu</vt:lpstr>
      <vt:lpstr>Class Design: Supporting classes: MyScanner</vt:lpstr>
      <vt:lpstr>Design: Software Structure</vt:lpstr>
      <vt:lpstr>Design in Details  &amp;  Implementations (DDI)</vt:lpstr>
      <vt:lpstr>DDI:  The Menu class</vt:lpstr>
      <vt:lpstr>DDI: The MyScanner class</vt:lpstr>
      <vt:lpstr>DDI: The AnimalType class </vt:lpstr>
      <vt:lpstr>DDI: The AnimalTypeList class</vt:lpstr>
      <vt:lpstr>DDI: The AnimalTypeList class</vt:lpstr>
      <vt:lpstr>DDI: The AnimalTypeList class</vt:lpstr>
      <vt:lpstr>DDI: The Animal class</vt:lpstr>
      <vt:lpstr>DDI: The ZLA::Animal class</vt:lpstr>
      <vt:lpstr>DDI: The BFLA, BFA, FLA classes</vt:lpstr>
      <vt:lpstr>DDI: The AnimalList class</vt:lpstr>
      <vt:lpstr>DDI: The AnimalList class</vt:lpstr>
      <vt:lpstr>DDI: The AnimalList class</vt:lpstr>
      <vt:lpstr>DDI: The AnimalList class</vt:lpstr>
      <vt:lpstr>DDI: The AnimalList class</vt:lpstr>
      <vt:lpstr>DDI: The AnimalList class</vt:lpstr>
      <vt:lpstr>DDI: The AnimalList class</vt:lpstr>
      <vt:lpstr>DDI: The AnimalList class</vt:lpstr>
      <vt:lpstr>DDI: The AnimalList class</vt:lpstr>
      <vt:lpstr>DDI: The AnimalList class</vt:lpstr>
      <vt:lpstr>DDI: The AnimalList class</vt:lpstr>
      <vt:lpstr>DDI: The AnimalMng class</vt:lpstr>
      <vt:lpstr>DDI: The AnimalMng class</vt:lpstr>
      <vt:lpstr>DDI: The AnimalMng class</vt:lpstr>
      <vt:lpstr>END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Lab211- Spring 2021 Tutorial</dc:title>
  <dc:creator>Azure</dc:creator>
  <cp:lastModifiedBy>ttf</cp:lastModifiedBy>
  <cp:revision>38</cp:revision>
  <dcterms:created xsi:type="dcterms:W3CDTF">2020-12-30T02:07:16Z</dcterms:created>
  <dcterms:modified xsi:type="dcterms:W3CDTF">2021-01-08T01:19:03Z</dcterms:modified>
</cp:coreProperties>
</file>