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5" r:id="rId6"/>
    <p:sldId id="266" r:id="rId7"/>
    <p:sldId id="267" r:id="rId8"/>
    <p:sldId id="268" r:id="rId9"/>
    <p:sldId id="260" r:id="rId10"/>
    <p:sldId id="270" r:id="rId11"/>
    <p:sldId id="269" r:id="rId12"/>
    <p:sldId id="261" r:id="rId13"/>
    <p:sldId id="271" r:id="rId14"/>
    <p:sldId id="272" r:id="rId15"/>
    <p:sldId id="274"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6" d="100"/>
          <a:sy n="66" d="100"/>
        </p:scale>
        <p:origin x="668"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7D214CC-45BF-4347-AE33-4D4AAF65077A}" type="datetimeFigureOut">
              <a:rPr lang="en-US" smtClean="0"/>
              <a:t>3/24/2023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460226-21BC-4A2D-AAEE-46CE2117DB7F}" type="slidenum">
              <a:rPr lang="en-US" smtClean="0"/>
              <a:t>‹#›</a:t>
            </a:fld>
            <a:endParaRPr lang="en-US"/>
          </a:p>
        </p:txBody>
      </p:sp>
    </p:spTree>
    <p:extLst>
      <p:ext uri="{BB962C8B-B14F-4D97-AF65-F5344CB8AC3E}">
        <p14:creationId xmlns:p14="http://schemas.microsoft.com/office/powerpoint/2010/main" val="2839740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D214CC-45BF-4347-AE33-4D4AAF65077A}" type="datetimeFigureOut">
              <a:rPr lang="en-US" smtClean="0"/>
              <a:t>3/24/2023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460226-21BC-4A2D-AAEE-46CE2117DB7F}" type="slidenum">
              <a:rPr lang="en-US" smtClean="0"/>
              <a:t>‹#›</a:t>
            </a:fld>
            <a:endParaRPr lang="en-US"/>
          </a:p>
        </p:txBody>
      </p:sp>
    </p:spTree>
    <p:extLst>
      <p:ext uri="{BB962C8B-B14F-4D97-AF65-F5344CB8AC3E}">
        <p14:creationId xmlns:p14="http://schemas.microsoft.com/office/powerpoint/2010/main" val="1297545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D214CC-45BF-4347-AE33-4D4AAF65077A}" type="datetimeFigureOut">
              <a:rPr lang="en-US" smtClean="0"/>
              <a:t>3/24/2023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460226-21BC-4A2D-AAEE-46CE2117DB7F}" type="slidenum">
              <a:rPr lang="en-US" smtClean="0"/>
              <a:t>‹#›</a:t>
            </a:fld>
            <a:endParaRPr lang="en-US"/>
          </a:p>
        </p:txBody>
      </p:sp>
    </p:spTree>
    <p:extLst>
      <p:ext uri="{BB962C8B-B14F-4D97-AF65-F5344CB8AC3E}">
        <p14:creationId xmlns:p14="http://schemas.microsoft.com/office/powerpoint/2010/main" val="152514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D214CC-45BF-4347-AE33-4D4AAF65077A}" type="datetimeFigureOut">
              <a:rPr lang="en-US" smtClean="0"/>
              <a:t>3/24/2023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460226-21BC-4A2D-AAEE-46CE2117DB7F}" type="slidenum">
              <a:rPr lang="en-US" smtClean="0"/>
              <a:t>‹#›</a:t>
            </a:fld>
            <a:endParaRPr lang="en-US"/>
          </a:p>
        </p:txBody>
      </p:sp>
    </p:spTree>
    <p:extLst>
      <p:ext uri="{BB962C8B-B14F-4D97-AF65-F5344CB8AC3E}">
        <p14:creationId xmlns:p14="http://schemas.microsoft.com/office/powerpoint/2010/main" val="2591213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7D214CC-45BF-4347-AE33-4D4AAF65077A}" type="datetimeFigureOut">
              <a:rPr lang="en-US" smtClean="0"/>
              <a:t>3/24/2023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460226-21BC-4A2D-AAEE-46CE2117DB7F}" type="slidenum">
              <a:rPr lang="en-US" smtClean="0"/>
              <a:t>‹#›</a:t>
            </a:fld>
            <a:endParaRPr lang="en-US"/>
          </a:p>
        </p:txBody>
      </p:sp>
    </p:spTree>
    <p:extLst>
      <p:ext uri="{BB962C8B-B14F-4D97-AF65-F5344CB8AC3E}">
        <p14:creationId xmlns:p14="http://schemas.microsoft.com/office/powerpoint/2010/main" val="3394485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7D214CC-45BF-4347-AE33-4D4AAF65077A}" type="datetimeFigureOut">
              <a:rPr lang="en-US" smtClean="0"/>
              <a:t>3/24/2023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460226-21BC-4A2D-AAEE-46CE2117DB7F}" type="slidenum">
              <a:rPr lang="en-US" smtClean="0"/>
              <a:t>‹#›</a:t>
            </a:fld>
            <a:endParaRPr lang="en-US"/>
          </a:p>
        </p:txBody>
      </p:sp>
    </p:spTree>
    <p:extLst>
      <p:ext uri="{BB962C8B-B14F-4D97-AF65-F5344CB8AC3E}">
        <p14:creationId xmlns:p14="http://schemas.microsoft.com/office/powerpoint/2010/main" val="627016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7D214CC-45BF-4347-AE33-4D4AAF65077A}" type="datetimeFigureOut">
              <a:rPr lang="en-US" smtClean="0"/>
              <a:t>3/24/2023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460226-21BC-4A2D-AAEE-46CE2117DB7F}" type="slidenum">
              <a:rPr lang="en-US" smtClean="0"/>
              <a:t>‹#›</a:t>
            </a:fld>
            <a:endParaRPr lang="en-US"/>
          </a:p>
        </p:txBody>
      </p:sp>
    </p:spTree>
    <p:extLst>
      <p:ext uri="{BB962C8B-B14F-4D97-AF65-F5344CB8AC3E}">
        <p14:creationId xmlns:p14="http://schemas.microsoft.com/office/powerpoint/2010/main" val="2451278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7D214CC-45BF-4347-AE33-4D4AAF65077A}" type="datetimeFigureOut">
              <a:rPr lang="en-US" smtClean="0"/>
              <a:t>3/24/2023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460226-21BC-4A2D-AAEE-46CE2117DB7F}" type="slidenum">
              <a:rPr lang="en-US" smtClean="0"/>
              <a:t>‹#›</a:t>
            </a:fld>
            <a:endParaRPr lang="en-US"/>
          </a:p>
        </p:txBody>
      </p:sp>
    </p:spTree>
    <p:extLst>
      <p:ext uri="{BB962C8B-B14F-4D97-AF65-F5344CB8AC3E}">
        <p14:creationId xmlns:p14="http://schemas.microsoft.com/office/powerpoint/2010/main" val="2865606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D214CC-45BF-4347-AE33-4D4AAF65077A}" type="datetimeFigureOut">
              <a:rPr lang="en-US" smtClean="0"/>
              <a:t>3/24/2023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460226-21BC-4A2D-AAEE-46CE2117DB7F}" type="slidenum">
              <a:rPr lang="en-US" smtClean="0"/>
              <a:t>‹#›</a:t>
            </a:fld>
            <a:endParaRPr lang="en-US"/>
          </a:p>
        </p:txBody>
      </p:sp>
    </p:spTree>
    <p:extLst>
      <p:ext uri="{BB962C8B-B14F-4D97-AF65-F5344CB8AC3E}">
        <p14:creationId xmlns:p14="http://schemas.microsoft.com/office/powerpoint/2010/main" val="3196851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7D214CC-45BF-4347-AE33-4D4AAF65077A}" type="datetimeFigureOut">
              <a:rPr lang="en-US" smtClean="0"/>
              <a:t>3/24/2023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460226-21BC-4A2D-AAEE-46CE2117DB7F}" type="slidenum">
              <a:rPr lang="en-US" smtClean="0"/>
              <a:t>‹#›</a:t>
            </a:fld>
            <a:endParaRPr lang="en-US"/>
          </a:p>
        </p:txBody>
      </p:sp>
    </p:spTree>
    <p:extLst>
      <p:ext uri="{BB962C8B-B14F-4D97-AF65-F5344CB8AC3E}">
        <p14:creationId xmlns:p14="http://schemas.microsoft.com/office/powerpoint/2010/main" val="881391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7D214CC-45BF-4347-AE33-4D4AAF65077A}" type="datetimeFigureOut">
              <a:rPr lang="en-US" smtClean="0"/>
              <a:t>3/24/2023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460226-21BC-4A2D-AAEE-46CE2117DB7F}" type="slidenum">
              <a:rPr lang="en-US" smtClean="0"/>
              <a:t>‹#›</a:t>
            </a:fld>
            <a:endParaRPr lang="en-US"/>
          </a:p>
        </p:txBody>
      </p:sp>
    </p:spTree>
    <p:extLst>
      <p:ext uri="{BB962C8B-B14F-4D97-AF65-F5344CB8AC3E}">
        <p14:creationId xmlns:p14="http://schemas.microsoft.com/office/powerpoint/2010/main" val="2817740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D214CC-45BF-4347-AE33-4D4AAF65077A}" type="datetimeFigureOut">
              <a:rPr lang="en-US" smtClean="0"/>
              <a:t>3/24/2023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460226-21BC-4A2D-AAEE-46CE2117DB7F}" type="slidenum">
              <a:rPr lang="en-US" smtClean="0"/>
              <a:t>‹#›</a:t>
            </a:fld>
            <a:endParaRPr lang="en-US"/>
          </a:p>
        </p:txBody>
      </p:sp>
    </p:spTree>
    <p:extLst>
      <p:ext uri="{BB962C8B-B14F-4D97-AF65-F5344CB8AC3E}">
        <p14:creationId xmlns:p14="http://schemas.microsoft.com/office/powerpoint/2010/main" val="25852578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85639" y="2317058"/>
            <a:ext cx="9144000" cy="715555"/>
          </a:xfrm>
        </p:spPr>
        <p:txBody>
          <a:bodyPr>
            <a:noAutofit/>
          </a:bodyPr>
          <a:lstStyle/>
          <a:p>
            <a:pPr algn="just">
              <a:lnSpc>
                <a:spcPct val="100000"/>
              </a:lnSpc>
            </a:pPr>
            <a:r>
              <a:rPr lang="vi-VN" sz="4000" b="1">
                <a:latin typeface="Arial" panose="020B0604020202020204" pitchFamily="34" charset="0"/>
                <a:cs typeface="Arial" panose="020B0604020202020204" pitchFamily="34" charset="0"/>
              </a:rPr>
              <a:t>CHỦ ĐỀ : ĐIỀU KHIỂN TRUY CẬP</a:t>
            </a:r>
            <a:endParaRPr lang="en-US" sz="4000" b="1">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7936900" y="3994406"/>
            <a:ext cx="4972595" cy="1149532"/>
          </a:xfrm>
        </p:spPr>
        <p:txBody>
          <a:bodyPr>
            <a:noAutofit/>
          </a:bodyPr>
          <a:lstStyle/>
          <a:p>
            <a:pPr algn="just">
              <a:lnSpc>
                <a:spcPct val="160000"/>
              </a:lnSpc>
            </a:pPr>
            <a:r>
              <a:rPr lang="vi-VN" sz="2000" b="1" dirty="0"/>
              <a:t>SVTH : </a:t>
            </a:r>
            <a:r>
              <a:rPr lang="vi-VN" sz="2000" b="1" dirty="0">
                <a:latin typeface="Arial" panose="020B0604020202020204" pitchFamily="34" charset="0"/>
                <a:cs typeface="Arial" panose="020B0604020202020204" pitchFamily="34" charset="0"/>
              </a:rPr>
              <a:t>LẠI THỊ PHƯƠNG NHUNG</a:t>
            </a:r>
            <a:endParaRPr lang="en-US" sz="2000" dirty="0">
              <a:latin typeface="Arial" panose="020B0604020202020204" pitchFamily="34" charset="0"/>
              <a:cs typeface="Arial" panose="020B0604020202020204" pitchFamily="34" charset="0"/>
            </a:endParaRPr>
          </a:p>
          <a:p>
            <a:pPr algn="just">
              <a:lnSpc>
                <a:spcPct val="160000"/>
              </a:lnSpc>
            </a:pPr>
            <a:r>
              <a:rPr lang="vi-VN" sz="2000" b="1" dirty="0">
                <a:latin typeface="Arial" panose="020B0604020202020204" pitchFamily="34" charset="0"/>
                <a:cs typeface="Arial" panose="020B0604020202020204" pitchFamily="34" charset="0"/>
              </a:rPr>
              <a:t>             NGUYỄN NAM THIÊN		</a:t>
            </a:r>
            <a:endParaRPr lang="en-US" sz="2000" dirty="0">
              <a:latin typeface="Arial" panose="020B0604020202020204" pitchFamily="34" charset="0"/>
              <a:cs typeface="Arial" panose="020B0604020202020204" pitchFamily="34" charset="0"/>
            </a:endParaRPr>
          </a:p>
          <a:p>
            <a:pPr algn="just">
              <a:lnSpc>
                <a:spcPct val="160000"/>
              </a:lnSpc>
            </a:pPr>
            <a:r>
              <a:rPr lang="vi-VN" sz="2000" b="1" dirty="0">
                <a:latin typeface="Arial" panose="020B0604020202020204" pitchFamily="34" charset="0"/>
                <a:cs typeface="Arial" panose="020B0604020202020204" pitchFamily="34" charset="0"/>
              </a:rPr>
              <a:t>             LÊ HỮU NGHĨ</a:t>
            </a:r>
            <a:r>
              <a:rPr lang="en-US" sz="2000" b="1" dirty="0">
                <a:latin typeface="Arial" panose="020B0604020202020204" pitchFamily="34" charset="0"/>
                <a:cs typeface="Arial" panose="020B0604020202020204" pitchFamily="34" charset="0"/>
              </a:rPr>
              <a:t>A </a:t>
            </a:r>
            <a:endParaRPr lang="en-US" sz="2000" dirty="0">
              <a:latin typeface="Arial" panose="020B0604020202020204" pitchFamily="34" charset="0"/>
              <a:cs typeface="Arial" panose="020B0604020202020204" pitchFamily="34" charset="0"/>
            </a:endParaRPr>
          </a:p>
        </p:txBody>
      </p:sp>
      <p:pic>
        <p:nvPicPr>
          <p:cNvPr id="5" name="Picture 4"/>
          <p:cNvPicPr/>
          <p:nvPr/>
        </p:nvPicPr>
        <p:blipFill>
          <a:blip r:embed="rId2">
            <a:extLst>
              <a:ext uri="{28A0092B-C50C-407E-A947-70E740481C1C}">
                <a14:useLocalDpi xmlns:a14="http://schemas.microsoft.com/office/drawing/2010/main" val="0"/>
              </a:ext>
            </a:extLst>
          </a:blip>
          <a:srcRect l="38036" t="23822" r="35728" b="32687"/>
          <a:stretch>
            <a:fillRect/>
          </a:stretch>
        </p:blipFill>
        <p:spPr>
          <a:xfrm>
            <a:off x="0" y="157659"/>
            <a:ext cx="2085639" cy="1843968"/>
          </a:xfrm>
          <a:prstGeom prst="rect">
            <a:avLst/>
          </a:prstGeom>
          <a:noFill/>
          <a:ln>
            <a:noFill/>
          </a:ln>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214" y="3532890"/>
            <a:ext cx="6869293" cy="2844482"/>
          </a:xfrm>
          <a:prstGeom prst="rect">
            <a:avLst/>
          </a:prstGeom>
        </p:spPr>
      </p:pic>
      <p:sp>
        <p:nvSpPr>
          <p:cNvPr id="8" name="TextBox 7"/>
          <p:cNvSpPr txBox="1"/>
          <p:nvPr/>
        </p:nvSpPr>
        <p:spPr>
          <a:xfrm>
            <a:off x="7936900" y="3608308"/>
            <a:ext cx="4051109" cy="400110"/>
          </a:xfrm>
          <a:prstGeom prst="rect">
            <a:avLst/>
          </a:prstGeom>
          <a:noFill/>
        </p:spPr>
        <p:txBody>
          <a:bodyPr wrap="none" rtlCol="0">
            <a:spAutoFit/>
          </a:bodyPr>
          <a:lstStyle/>
          <a:p>
            <a:pPr algn="just"/>
            <a:r>
              <a:rPr lang="vi-VN" sz="2000" b="1">
                <a:latin typeface="Arial" panose="020B0604020202020204" pitchFamily="34" charset="0"/>
                <a:cs typeface="Arial" panose="020B0604020202020204" pitchFamily="34" charset="0"/>
              </a:rPr>
              <a:t>GVHD : HUỲNH TRỌNG HUYNH</a:t>
            </a:r>
            <a:endParaRPr lang="en-US" sz="2000" b="1">
              <a:latin typeface="Arial" panose="020B0604020202020204" pitchFamily="34" charset="0"/>
              <a:cs typeface="Arial" panose="020B0604020202020204" pitchFamily="34" charset="0"/>
            </a:endParaRPr>
          </a:p>
        </p:txBody>
      </p:sp>
      <p:sp>
        <p:nvSpPr>
          <p:cNvPr id="9" name="TextBox 8"/>
          <p:cNvSpPr txBox="1"/>
          <p:nvPr/>
        </p:nvSpPr>
        <p:spPr>
          <a:xfrm>
            <a:off x="1919277" y="417924"/>
            <a:ext cx="10272723" cy="1323439"/>
          </a:xfrm>
          <a:prstGeom prst="rect">
            <a:avLst/>
          </a:prstGeom>
          <a:noFill/>
        </p:spPr>
        <p:txBody>
          <a:bodyPr wrap="square" rtlCol="0">
            <a:spAutoFit/>
          </a:bodyPr>
          <a:lstStyle/>
          <a:p>
            <a:pPr algn="just"/>
            <a:r>
              <a:rPr lang="vi-VN" sz="4000" b="1">
                <a:latin typeface="Arial" panose="020B0604020202020204" pitchFamily="34" charset="0"/>
                <a:cs typeface="Arial" panose="020B0604020202020204" pitchFamily="34" charset="0"/>
              </a:rPr>
              <a:t>TRƯỜNG ĐẠI HỌC TÀI NGUYÊN VÀ MÔI TRƯỜNG THÀNH PHỐ HỒ CHÍ MINH</a:t>
            </a:r>
            <a:endParaRPr lang="en-US" sz="4000"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291998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281750" y="875213"/>
            <a:ext cx="6740433" cy="4708981"/>
          </a:xfrm>
          <a:prstGeom prst="rect">
            <a:avLst/>
          </a:prstGeom>
          <a:noFill/>
        </p:spPr>
        <p:txBody>
          <a:bodyPr wrap="square" rtlCol="0">
            <a:spAutoFit/>
          </a:bodyPr>
          <a:lstStyle/>
          <a:p>
            <a:pPr lvl="0" algn="just">
              <a:lnSpc>
                <a:spcPct val="150000"/>
              </a:lnSpc>
            </a:pPr>
            <a:r>
              <a:rPr lang="vi-VN" sz="2000" b="1">
                <a:cs typeface="Arial" panose="020B0604020202020204" pitchFamily="34" charset="0"/>
              </a:rPr>
              <a:t>Điều Khiển Truy Cập Dựa Trên Vai Trò (Role-Based Access Control(RBAC) </a:t>
            </a:r>
          </a:p>
          <a:p>
            <a:pPr marL="342900" lvl="0" indent="-342900" algn="just">
              <a:lnSpc>
                <a:spcPct val="150000"/>
              </a:lnSpc>
              <a:buFont typeface="Arial" panose="020B0604020202020204" pitchFamily="34" charset="0"/>
              <a:buChar char="•"/>
            </a:pPr>
            <a:r>
              <a:rPr lang="vi-VN" sz="2000">
                <a:cs typeface="Arial" panose="020B0604020202020204" pitchFamily="34" charset="0"/>
              </a:rPr>
              <a:t>Còn được gọi là điều khiển truy cập không tùy ý</a:t>
            </a:r>
          </a:p>
          <a:p>
            <a:pPr marL="342900" lvl="0" indent="-342900" algn="just">
              <a:lnSpc>
                <a:spcPct val="150000"/>
              </a:lnSpc>
              <a:buFont typeface="Arial" panose="020B0604020202020204" pitchFamily="34" charset="0"/>
              <a:buChar char="•"/>
            </a:pPr>
            <a:r>
              <a:rPr lang="vi-VN" sz="2000">
                <a:cs typeface="Arial" panose="020B0604020202020204" pitchFamily="34" charset="0"/>
              </a:rPr>
              <a:t>Quyền truy cập dựa trên chức năng công việc    </a:t>
            </a:r>
            <a:endParaRPr lang="en-US" sz="2000">
              <a:latin typeface="Arial" panose="020B0604020202020204" pitchFamily="34" charset="0"/>
              <a:cs typeface="Arial" panose="020B0604020202020204" pitchFamily="34" charset="0"/>
            </a:endParaRPr>
          </a:p>
          <a:p>
            <a:pPr lvl="0" algn="just">
              <a:lnSpc>
                <a:spcPct val="150000"/>
              </a:lnSpc>
            </a:pPr>
            <a:r>
              <a:rPr lang="vi-VN" sz="2000" b="1">
                <a:cs typeface="Arial" panose="020B0604020202020204" pitchFamily="34" charset="0"/>
              </a:rPr>
              <a:t>Điều Khiển Truy Cập Dựa Trên Luật</a:t>
            </a:r>
          </a:p>
          <a:p>
            <a:pPr marL="342900" lvl="0" indent="-342900" algn="just">
              <a:lnSpc>
                <a:spcPct val="150000"/>
              </a:lnSpc>
              <a:buFont typeface="Arial" panose="020B0604020202020204" pitchFamily="34" charset="0"/>
              <a:buChar char="•"/>
            </a:pPr>
            <a:r>
              <a:rPr lang="vi-VN" sz="2000">
                <a:cs typeface="Arial" panose="020B0604020202020204" pitchFamily="34" charset="0"/>
              </a:rPr>
              <a:t>Tự động gán vai trò cho các chủ thể dựa trên một tập quy tắc do người giám sát xác định</a:t>
            </a:r>
          </a:p>
          <a:p>
            <a:pPr marL="342900" lvl="0" indent="-342900" algn="just">
              <a:lnSpc>
                <a:spcPct val="150000"/>
              </a:lnSpc>
              <a:buFont typeface="Arial" panose="020B0604020202020204" pitchFamily="34" charset="0"/>
              <a:buChar char="•"/>
            </a:pPr>
            <a:r>
              <a:rPr lang="vi-VN" sz="2000">
                <a:cs typeface="Arial" panose="020B0604020202020204" pitchFamily="34" charset="0"/>
              </a:rPr>
              <a:t>Mỗi đối tượng tài nguyên chứa các thuộc tính truy cập dựa trên quy tắc</a:t>
            </a:r>
            <a:endParaRPr lang="en-US" sz="2000">
              <a:latin typeface="Arial" panose="020B0604020202020204" pitchFamily="34" charset="0"/>
              <a:cs typeface="Arial" panose="020B0604020202020204" pitchFamily="34" charset="0"/>
            </a:endParaRPr>
          </a:p>
          <a:p>
            <a:pPr algn="just">
              <a:lnSpc>
                <a:spcPct val="150000"/>
              </a:lnSpc>
            </a:pPr>
            <a:endParaRPr lang="en-US" sz="200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943" y="248195"/>
            <a:ext cx="4990012" cy="5200943"/>
          </a:xfrm>
          <a:prstGeom prst="rect">
            <a:avLst/>
          </a:prstGeom>
        </p:spPr>
      </p:pic>
    </p:spTree>
    <p:extLst>
      <p:ext uri="{BB962C8B-B14F-4D97-AF65-F5344CB8AC3E}">
        <p14:creationId xmlns:p14="http://schemas.microsoft.com/office/powerpoint/2010/main" val="3575706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94458" y="448882"/>
            <a:ext cx="8282460" cy="523220"/>
          </a:xfrm>
          <a:prstGeom prst="rect">
            <a:avLst/>
          </a:prstGeom>
        </p:spPr>
        <p:txBody>
          <a:bodyPr wrap="none">
            <a:spAutoFit/>
          </a:bodyPr>
          <a:lstStyle/>
          <a:p>
            <a:pPr lvl="0"/>
            <a:r>
              <a:rPr lang="vi-VN" sz="2800" b="1">
                <a:ea typeface="Arial" panose="020B0604020202020204" pitchFamily="34" charset="0"/>
                <a:cs typeface="Arial" panose="020B0604020202020204" pitchFamily="34" charset="0"/>
              </a:rPr>
              <a:t>3 </a:t>
            </a:r>
            <a:r>
              <a:rPr lang="vi-VN" sz="2800" b="1">
                <a:latin typeface="Arial" panose="020B0604020202020204" pitchFamily="34" charset="0"/>
                <a:ea typeface="Arial" panose="020B0604020202020204" pitchFamily="34" charset="0"/>
                <a:cs typeface="Arial" panose="020B0604020202020204" pitchFamily="34" charset="0"/>
              </a:rPr>
              <a:t>CÁC KIỂU XÁC THỰC QUA TỪNG THẬP NIÊN</a:t>
            </a:r>
            <a:endParaRPr lang="en-US" sz="2000" b="1">
              <a:latin typeface="Arial" panose="020B0604020202020204" pitchFamily="34" charset="0"/>
              <a:ea typeface="Arial" panose="020B0604020202020204" pitchFamily="34" charset="0"/>
              <a:cs typeface="Arial" panose="020B0604020202020204" pitchFamily="34" charset="0"/>
            </a:endParaRPr>
          </a:p>
        </p:txBody>
      </p:sp>
      <p:sp>
        <p:nvSpPr>
          <p:cNvPr id="3" name="TextBox 2"/>
          <p:cNvSpPr txBox="1"/>
          <p:nvPr/>
        </p:nvSpPr>
        <p:spPr>
          <a:xfrm>
            <a:off x="0" y="972102"/>
            <a:ext cx="6283234" cy="6047809"/>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vi-VN" sz="2400" b="1">
                <a:latin typeface="Arial" panose="020B0604020202020204" pitchFamily="34" charset="0"/>
                <a:cs typeface="Arial" panose="020B0604020202020204" pitchFamily="34" charset="0"/>
              </a:rPr>
              <a:t>Năm 1961</a:t>
            </a:r>
            <a:r>
              <a:rPr lang="vi-VN" sz="2400">
                <a:latin typeface="Arial" panose="020B0604020202020204" pitchFamily="34" charset="0"/>
                <a:cs typeface="Arial" panose="020B0604020202020204" pitchFamily="34" charset="0"/>
              </a:rPr>
              <a:t>: Mật khẩu</a:t>
            </a:r>
            <a:endParaRPr lang="en-US" sz="2400">
              <a:latin typeface="Arial" panose="020B0604020202020204" pitchFamily="34" charset="0"/>
              <a:cs typeface="Arial" panose="020B0604020202020204" pitchFamily="34" charset="0"/>
            </a:endParaRPr>
          </a:p>
          <a:p>
            <a:pPr marL="342900" indent="-342900" algn="just">
              <a:lnSpc>
                <a:spcPct val="150000"/>
              </a:lnSpc>
              <a:buFont typeface="Arial" panose="020B0604020202020204" pitchFamily="34" charset="0"/>
              <a:buChar char="•"/>
            </a:pPr>
            <a:r>
              <a:rPr lang="vi-VN" sz="2400" b="1">
                <a:latin typeface="Arial" panose="020B0604020202020204" pitchFamily="34" charset="0"/>
                <a:cs typeface="Arial" panose="020B0604020202020204" pitchFamily="34" charset="0"/>
              </a:rPr>
              <a:t>Cuối thập niên 1960 </a:t>
            </a:r>
            <a:r>
              <a:rPr lang="vi-VN" sz="2400">
                <a:latin typeface="Arial" panose="020B0604020202020204" pitchFamily="34" charset="0"/>
                <a:cs typeface="Arial" panose="020B0604020202020204" pitchFamily="34" charset="0"/>
              </a:rPr>
              <a:t>: Mã hóa mật khẩu</a:t>
            </a:r>
            <a:endParaRPr lang="en-US" sz="2400">
              <a:latin typeface="Arial" panose="020B0604020202020204" pitchFamily="34" charset="0"/>
              <a:cs typeface="Arial" panose="020B0604020202020204" pitchFamily="34" charset="0"/>
            </a:endParaRPr>
          </a:p>
          <a:p>
            <a:pPr marL="342900" indent="-342900" algn="just">
              <a:lnSpc>
                <a:spcPct val="150000"/>
              </a:lnSpc>
              <a:buFont typeface="Arial" panose="020B0604020202020204" pitchFamily="34" charset="0"/>
              <a:buChar char="•"/>
            </a:pPr>
            <a:r>
              <a:rPr lang="vi-VN" sz="2400" b="1">
                <a:latin typeface="Arial" panose="020B0604020202020204" pitchFamily="34" charset="0"/>
                <a:cs typeface="Arial" panose="020B0604020202020204" pitchFamily="34" charset="0"/>
              </a:rPr>
              <a:t>Thập niên 1980 </a:t>
            </a:r>
            <a:r>
              <a:rPr lang="vi-VN" sz="2400">
                <a:latin typeface="Arial" panose="020B0604020202020204" pitchFamily="34" charset="0"/>
                <a:cs typeface="Arial" panose="020B0604020202020204" pitchFamily="34" charset="0"/>
              </a:rPr>
              <a:t>: Mật khẩu động</a:t>
            </a:r>
            <a:endParaRPr lang="en-US" sz="2400">
              <a:latin typeface="Arial" panose="020B0604020202020204" pitchFamily="34" charset="0"/>
              <a:cs typeface="Arial" panose="020B0604020202020204" pitchFamily="34" charset="0"/>
            </a:endParaRPr>
          </a:p>
          <a:p>
            <a:pPr marL="342900" indent="-342900" algn="just">
              <a:lnSpc>
                <a:spcPct val="150000"/>
              </a:lnSpc>
              <a:buFont typeface="Arial" panose="020B0604020202020204" pitchFamily="34" charset="0"/>
              <a:buChar char="•"/>
            </a:pPr>
            <a:r>
              <a:rPr lang="vi-VN" sz="2400" b="1">
                <a:latin typeface="Arial" panose="020B0604020202020204" pitchFamily="34" charset="0"/>
                <a:cs typeface="Arial" panose="020B0604020202020204" pitchFamily="34" charset="0"/>
              </a:rPr>
              <a:t>Cuối thập niên 1990 </a:t>
            </a:r>
            <a:r>
              <a:rPr lang="vi-VN" sz="2400">
                <a:latin typeface="Arial" panose="020B0604020202020204" pitchFamily="34" charset="0"/>
                <a:cs typeface="Arial" panose="020B0604020202020204" pitchFamily="34" charset="0"/>
              </a:rPr>
              <a:t>: Cơ sở hạ tầng khóa công khai</a:t>
            </a:r>
            <a:endParaRPr lang="en-US" sz="2400">
              <a:latin typeface="Arial" panose="020B0604020202020204" pitchFamily="34" charset="0"/>
              <a:cs typeface="Arial" panose="020B0604020202020204" pitchFamily="34" charset="0"/>
            </a:endParaRPr>
          </a:p>
          <a:p>
            <a:pPr marL="342900" indent="-342900" algn="just">
              <a:lnSpc>
                <a:spcPct val="150000"/>
              </a:lnSpc>
              <a:buFont typeface="Arial" panose="020B0604020202020204" pitchFamily="34" charset="0"/>
              <a:buChar char="•"/>
            </a:pPr>
            <a:r>
              <a:rPr lang="vi-VN" sz="2400" b="1">
                <a:latin typeface="Arial" panose="020B0604020202020204" pitchFamily="34" charset="0"/>
                <a:cs typeface="Arial" panose="020B0604020202020204" pitchFamily="34" charset="0"/>
              </a:rPr>
              <a:t>Thập niên 2000 </a:t>
            </a:r>
            <a:r>
              <a:rPr lang="vi-VN" sz="2400">
                <a:latin typeface="Arial" panose="020B0604020202020204" pitchFamily="34" charset="0"/>
                <a:cs typeface="Arial" panose="020B0604020202020204" pitchFamily="34" charset="0"/>
              </a:rPr>
              <a:t>: xác thực đa yếu tố và đăng nhập một lần</a:t>
            </a:r>
            <a:endParaRPr lang="en-US" sz="2400">
              <a:latin typeface="Arial" panose="020B0604020202020204" pitchFamily="34" charset="0"/>
              <a:cs typeface="Arial" panose="020B0604020202020204" pitchFamily="34" charset="0"/>
            </a:endParaRPr>
          </a:p>
          <a:p>
            <a:pPr marL="342900" indent="-342900" algn="just">
              <a:lnSpc>
                <a:spcPct val="150000"/>
              </a:lnSpc>
              <a:buFont typeface="Arial" panose="020B0604020202020204" pitchFamily="34" charset="0"/>
              <a:buChar char="•"/>
            </a:pPr>
            <a:r>
              <a:rPr lang="vi-VN" sz="2400" b="1">
                <a:latin typeface="Arial" panose="020B0604020202020204" pitchFamily="34" charset="0"/>
                <a:cs typeface="Arial" panose="020B0604020202020204" pitchFamily="34" charset="0"/>
              </a:rPr>
              <a:t>Thập niên 2010 </a:t>
            </a:r>
            <a:r>
              <a:rPr lang="vi-VN" sz="2400">
                <a:latin typeface="Arial" panose="020B0604020202020204" pitchFamily="34" charset="0"/>
                <a:cs typeface="Arial" panose="020B0604020202020204" pitchFamily="34" charset="0"/>
              </a:rPr>
              <a:t>: sinh trắc học</a:t>
            </a:r>
            <a:endParaRPr lang="en-US" sz="2400">
              <a:latin typeface="Arial" panose="020B0604020202020204" pitchFamily="34" charset="0"/>
              <a:cs typeface="Arial" panose="020B0604020202020204" pitchFamily="34" charset="0"/>
            </a:endParaRPr>
          </a:p>
          <a:p>
            <a:pPr marL="342900" indent="-342900" algn="just">
              <a:lnSpc>
                <a:spcPct val="150000"/>
              </a:lnSpc>
              <a:buFont typeface="Arial" panose="020B0604020202020204" pitchFamily="34" charset="0"/>
              <a:buChar char="•"/>
            </a:pPr>
            <a:r>
              <a:rPr lang="vi-VN" sz="2400" b="1">
                <a:latin typeface="Arial" panose="020B0604020202020204" pitchFamily="34" charset="0"/>
                <a:cs typeface="Arial" panose="020B0604020202020204" pitchFamily="34" charset="0"/>
              </a:rPr>
              <a:t>Thập niên 2020 </a:t>
            </a:r>
            <a:r>
              <a:rPr lang="vi-VN" sz="2400">
                <a:latin typeface="Arial" panose="020B0604020202020204" pitchFamily="34" charset="0"/>
                <a:cs typeface="Arial" panose="020B0604020202020204" pitchFamily="34" charset="0"/>
              </a:rPr>
              <a:t>: xác thực không mật khẩu</a:t>
            </a:r>
            <a:endParaRPr lang="en-US" sz="2400">
              <a:latin typeface="Arial" panose="020B0604020202020204" pitchFamily="34" charset="0"/>
              <a:cs typeface="Arial" panose="020B0604020202020204" pitchFamily="34" charset="0"/>
            </a:endParaRPr>
          </a:p>
          <a:p>
            <a:pPr algn="just">
              <a:lnSpc>
                <a:spcPct val="150000"/>
              </a:lnSpc>
            </a:pP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5704" y="1280976"/>
            <a:ext cx="4165735" cy="4897756"/>
          </a:xfrm>
          <a:prstGeom prst="rect">
            <a:avLst/>
          </a:prstGeom>
        </p:spPr>
      </p:pic>
    </p:spTree>
    <p:extLst>
      <p:ext uri="{BB962C8B-B14F-4D97-AF65-F5344CB8AC3E}">
        <p14:creationId xmlns:p14="http://schemas.microsoft.com/office/powerpoint/2010/main" val="3828328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53266" y="300446"/>
            <a:ext cx="10963258" cy="523220"/>
          </a:xfrm>
          <a:prstGeom prst="rect">
            <a:avLst/>
          </a:prstGeom>
          <a:noFill/>
        </p:spPr>
        <p:txBody>
          <a:bodyPr wrap="none" rtlCol="0">
            <a:spAutoFit/>
          </a:bodyPr>
          <a:lstStyle/>
          <a:p>
            <a:pPr lvl="0"/>
            <a:r>
              <a:rPr lang="vi-VN" sz="2800" b="1">
                <a:ea typeface="Arial" panose="020B0604020202020204" pitchFamily="34" charset="0"/>
                <a:cs typeface="Arial" panose="020B0604020202020204" pitchFamily="34" charset="0"/>
              </a:rPr>
              <a:t>4 CÁC CÔNG NGHỆ XÁC THỰC VÀ NHẬN DẠNG NGƯỜI DÙNG</a:t>
            </a:r>
            <a:endParaRPr lang="en-US" sz="2000" b="1">
              <a:latin typeface="Arial" panose="020B0604020202020204" pitchFamily="34" charset="0"/>
              <a:ea typeface="Arial" panose="020B0604020202020204" pitchFamily="34" charset="0"/>
              <a:cs typeface="Arial" panose="020B0604020202020204" pitchFamily="34" charset="0"/>
            </a:endParaRPr>
          </a:p>
        </p:txBody>
      </p:sp>
      <p:sp>
        <p:nvSpPr>
          <p:cNvPr id="3" name="TextBox 2"/>
          <p:cNvSpPr txBox="1"/>
          <p:nvPr/>
        </p:nvSpPr>
        <p:spPr>
          <a:xfrm>
            <a:off x="168313" y="685140"/>
            <a:ext cx="6662792" cy="3785652"/>
          </a:xfrm>
          <a:prstGeom prst="rect">
            <a:avLst/>
          </a:prstGeom>
          <a:noFill/>
        </p:spPr>
        <p:txBody>
          <a:bodyPr wrap="square" rtlCol="0">
            <a:spAutoFit/>
          </a:bodyPr>
          <a:lstStyle/>
          <a:p>
            <a:pPr>
              <a:lnSpc>
                <a:spcPct val="150000"/>
              </a:lnSpc>
            </a:pPr>
            <a:r>
              <a:rPr lang="en-US" sz="2000" dirty="0"/>
              <a:t> </a:t>
            </a:r>
          </a:p>
          <a:p>
            <a:pPr>
              <a:lnSpc>
                <a:spcPct val="150000"/>
              </a:lnSpc>
            </a:pPr>
            <a:r>
              <a:rPr lang="en-US" sz="2000" b="1" dirty="0" err="1">
                <a:latin typeface="Arial" panose="020B0604020202020204" pitchFamily="34" charset="0"/>
                <a:cs typeface="Arial" panose="020B0604020202020204" pitchFamily="34" charset="0"/>
              </a:rPr>
              <a:t>Mật</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khẩu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Mật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khẩu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công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nghệ</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xác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thực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cổ</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điển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nhất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dùng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để</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xác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nhận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danh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tính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người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dùng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bằng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việc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yêu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cầu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họ</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nhập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một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thông</a:t>
            </a:r>
            <a:r>
              <a:rPr lang="en-US" sz="2000" dirty="0">
                <a:latin typeface="Arial" panose="020B0604020202020204" pitchFamily="34" charset="0"/>
                <a:cs typeface="Arial" panose="020B0604020202020204" pitchFamily="34" charset="0"/>
              </a:rPr>
              <a:t> tin </a:t>
            </a:r>
            <a:r>
              <a:rPr lang="en-US" sz="2000" dirty="0" err="1">
                <a:latin typeface="Arial" panose="020B0604020202020204" pitchFamily="34" charset="0"/>
                <a:cs typeface="Arial" panose="020B0604020202020204" pitchFamily="34" charset="0"/>
              </a:rPr>
              <a:t>bí</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mật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Tuy</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nhiên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điểm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yếu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của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phương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pháp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này</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nó</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có</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thể</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bị</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tấn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công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bởi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kẻ</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tấn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công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chuyên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nghiệp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dùng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kỹ</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thuật</a:t>
            </a:r>
            <a:r>
              <a:rPr lang="en-US" sz="2000" dirty="0">
                <a:latin typeface="Arial" panose="020B0604020202020204" pitchFamily="34" charset="0"/>
                <a:cs typeface="Arial" panose="020B0604020202020204" pitchFamily="34" charset="0"/>
              </a:rPr>
              <a:t> hacking </a:t>
            </a:r>
            <a:r>
              <a:rPr lang="en-US" sz="2000" dirty="0" err="1">
                <a:latin typeface="Arial" panose="020B0604020202020204" pitchFamily="34" charset="0"/>
                <a:cs typeface="Arial" panose="020B0604020202020204" pitchFamily="34" charset="0"/>
              </a:rPr>
              <a:t>hoặc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xâm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nhập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mạng</a:t>
            </a:r>
            <a:r>
              <a:rPr lang="en-US" sz="2000" dirty="0">
                <a:latin typeface="Arial" panose="020B0604020202020204" pitchFamily="34" charset="0"/>
                <a:cs typeface="Arial" panose="020B0604020202020204" pitchFamily="34" charset="0"/>
              </a:rPr>
              <a:t>. </a:t>
            </a:r>
          </a:p>
          <a:p>
            <a:pPr lvl="0">
              <a:lnSpc>
                <a:spcPct val="150000"/>
              </a:lnSpc>
            </a:pPr>
            <a:endParaRPr lang="en-US" sz="2000" b="1" dirty="0">
              <a:latin typeface="Arial" panose="020B0604020202020204" pitchFamily="34" charset="0"/>
              <a:cs typeface="Arial" panose="020B0604020202020204" pitchFamily="34" charset="0"/>
            </a:endParaRPr>
          </a:p>
        </p:txBody>
      </p:sp>
      <p:sp>
        <p:nvSpPr>
          <p:cNvPr id="4" name="TextBox 3"/>
          <p:cNvSpPr txBox="1"/>
          <p:nvPr/>
        </p:nvSpPr>
        <p:spPr>
          <a:xfrm>
            <a:off x="168314" y="4224689"/>
            <a:ext cx="6662791" cy="2862322"/>
          </a:xfrm>
          <a:prstGeom prst="rect">
            <a:avLst/>
          </a:prstGeom>
          <a:noFill/>
        </p:spPr>
        <p:txBody>
          <a:bodyPr wrap="square" rtlCol="0">
            <a:spAutoFit/>
          </a:bodyPr>
          <a:lstStyle/>
          <a:p>
            <a:pPr algn="just">
              <a:lnSpc>
                <a:spcPct val="150000"/>
              </a:lnSpc>
            </a:pPr>
            <a:r>
              <a:rPr lang="en-US" sz="2000" b="1">
                <a:latin typeface="Arial" panose="020B0604020202020204" pitchFamily="34" charset="0"/>
                <a:cs typeface="Arial" panose="020B0604020202020204" pitchFamily="34" charset="0"/>
              </a:rPr>
              <a:t>Thẻ thông minh</a:t>
            </a:r>
            <a:r>
              <a:rPr lang="en-US" sz="2000">
                <a:latin typeface="Arial" panose="020B0604020202020204" pitchFamily="34" charset="0"/>
                <a:cs typeface="Arial" panose="020B0604020202020204" pitchFamily="34" charset="0"/>
              </a:rPr>
              <a:t>: Thẻ thông minh cung cấp khả năng xác thực và nhận dạng hình ảnh của người dùng bằng cách sử dụng một thẻ chứa các thông tin của họ. Thẻ thông minh có thể được cài đặt để yêu cầu xác thực bằng việc đặt thẻ vào bộ đọc thẻ thông minh. </a:t>
            </a:r>
          </a:p>
          <a:p>
            <a:pPr algn="just">
              <a:lnSpc>
                <a:spcPct val="150000"/>
              </a:lnSpc>
            </a:pPr>
            <a:endParaRPr lang="en-US" sz="200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4428" y="1292879"/>
            <a:ext cx="3558773" cy="228403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44428" y="4046131"/>
            <a:ext cx="3558773" cy="2118267"/>
          </a:xfrm>
          <a:prstGeom prst="rect">
            <a:avLst/>
          </a:prstGeom>
        </p:spPr>
      </p:pic>
    </p:spTree>
    <p:extLst>
      <p:ext uri="{BB962C8B-B14F-4D97-AF65-F5344CB8AC3E}">
        <p14:creationId xmlns:p14="http://schemas.microsoft.com/office/powerpoint/2010/main" val="3186867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9325" y="133316"/>
            <a:ext cx="7266486" cy="6036974"/>
          </a:xfrm>
          <a:prstGeom prst="rect">
            <a:avLst/>
          </a:prstGeom>
          <a:noFill/>
        </p:spPr>
        <p:txBody>
          <a:bodyPr wrap="square" rtlCol="0">
            <a:spAutoFit/>
          </a:bodyPr>
          <a:lstStyle/>
          <a:p>
            <a:pPr algn="just">
              <a:lnSpc>
                <a:spcPct val="150000"/>
              </a:lnSpc>
            </a:pPr>
            <a:r>
              <a:rPr lang="en-US" sz="2000">
                <a:latin typeface="Arial" panose="020B0604020202020204" pitchFamily="34" charset="0"/>
                <a:cs typeface="Arial" panose="020B0604020202020204" pitchFamily="34" charset="0"/>
              </a:rPr>
              <a:t> </a:t>
            </a:r>
          </a:p>
          <a:p>
            <a:pPr algn="just">
              <a:lnSpc>
                <a:spcPct val="150000"/>
              </a:lnSpc>
            </a:pPr>
            <a:r>
              <a:rPr lang="en-US" sz="2000" b="1">
                <a:latin typeface="Arial" panose="020B0604020202020204" pitchFamily="34" charset="0"/>
                <a:cs typeface="Arial" panose="020B0604020202020204" pitchFamily="34" charset="0"/>
              </a:rPr>
              <a:t>Giọng nói</a:t>
            </a:r>
            <a:r>
              <a:rPr lang="en-US" sz="2000">
                <a:latin typeface="Arial" panose="020B0604020202020204" pitchFamily="34" charset="0"/>
                <a:cs typeface="Arial" panose="020B0604020202020204" pitchFamily="34" charset="0"/>
              </a:rPr>
              <a:t>: Công nghệ nhận dạng giọng nói sử dụng các thuật toán để phân tích các đặc điểm âm thanh của giọng nói của người dùng và xác định danh tính của họ. Công nghệ này thường sử dụng trong các trường hợp cần độ chính xác cao, như trong lĩnh vực ngân hàng hoặc trong các tổ chức chính phủ. </a:t>
            </a:r>
          </a:p>
          <a:p>
            <a:pPr algn="just">
              <a:lnSpc>
                <a:spcPct val="150000"/>
              </a:lnSpc>
            </a:pPr>
            <a:r>
              <a:rPr lang="en-US" sz="2000">
                <a:latin typeface="Arial" panose="020B0604020202020204" pitchFamily="34" charset="0"/>
                <a:cs typeface="Arial" panose="020B0604020202020204" pitchFamily="34" charset="0"/>
              </a:rPr>
              <a:t> </a:t>
            </a:r>
          </a:p>
          <a:p>
            <a:pPr algn="just">
              <a:lnSpc>
                <a:spcPct val="150000"/>
              </a:lnSpc>
            </a:pPr>
            <a:r>
              <a:rPr lang="en-US" sz="2000" b="1">
                <a:latin typeface="Arial" panose="020B0604020202020204" pitchFamily="34" charset="0"/>
                <a:cs typeface="Arial" panose="020B0604020202020204" pitchFamily="34" charset="0"/>
              </a:rPr>
              <a:t>Nhận dạng vân tay</a:t>
            </a:r>
            <a:r>
              <a:rPr lang="en-US" sz="2000">
                <a:latin typeface="Arial" panose="020B0604020202020204" pitchFamily="34" charset="0"/>
                <a:cs typeface="Arial" panose="020B0604020202020204" pitchFamily="34" charset="0"/>
              </a:rPr>
              <a:t>: Công nghệ nhận dạng vân tay sử dụng dấu vân tay của người dùng để xác định danh tính của họ. Nhận dạng vân tay hiện đang được sử dụng rộng rãi trong các thiết bị di động cũng như trong các hệ thống bảo mật nội bộ. </a:t>
            </a:r>
          </a:p>
          <a:p>
            <a:pPr algn="just">
              <a:lnSpc>
                <a:spcPct val="150000"/>
              </a:lnSpc>
            </a:pPr>
            <a:endParaRPr lang="en-US" sz="200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83483" y="757237"/>
            <a:ext cx="3198767" cy="2129654"/>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83483" y="3981313"/>
            <a:ext cx="3198767" cy="1949224"/>
          </a:xfrm>
          <a:prstGeom prst="rect">
            <a:avLst/>
          </a:prstGeom>
        </p:spPr>
      </p:pic>
    </p:spTree>
    <p:extLst>
      <p:ext uri="{BB962C8B-B14F-4D97-AF65-F5344CB8AC3E}">
        <p14:creationId xmlns:p14="http://schemas.microsoft.com/office/powerpoint/2010/main" val="37091747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1885" y="872523"/>
            <a:ext cx="7720149" cy="5632311"/>
          </a:xfrm>
          <a:prstGeom prst="rect">
            <a:avLst/>
          </a:prstGeom>
          <a:noFill/>
        </p:spPr>
        <p:txBody>
          <a:bodyPr wrap="square" rtlCol="0">
            <a:spAutoFit/>
          </a:bodyPr>
          <a:lstStyle/>
          <a:p>
            <a:pPr>
              <a:lnSpc>
                <a:spcPct val="150000"/>
              </a:lnSpc>
            </a:pPr>
            <a:r>
              <a:rPr lang="en-US" sz="2000" b="1" dirty="0" err="1">
                <a:latin typeface="Arial" panose="020B0604020202020204" pitchFamily="34" charset="0"/>
                <a:cs typeface="Arial" panose="020B0604020202020204" pitchFamily="34" charset="0"/>
              </a:rPr>
              <a:t>Nhận</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dạng</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khuôn</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mặt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Công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nghệ</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nhận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dạng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khuôn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mặt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được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sử</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dụng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để</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xác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định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danh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tính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của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người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dùng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bằng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cách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phân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tích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đặc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điểm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của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khuôn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mặt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của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họ</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Công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nghệ</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này</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được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sử</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dụng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trong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hệ</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thống</a:t>
            </a:r>
            <a:r>
              <a:rPr lang="en-US" sz="2000" dirty="0">
                <a:latin typeface="Arial" panose="020B0604020202020204" pitchFamily="34" charset="0"/>
                <a:cs typeface="Arial" panose="020B0604020202020204" pitchFamily="34" charset="0"/>
              </a:rPr>
              <a:t> IoT, </a:t>
            </a:r>
            <a:r>
              <a:rPr lang="en-US" sz="2000" dirty="0" err="1">
                <a:latin typeface="Arial" panose="020B0604020202020204" pitchFamily="34" charset="0"/>
                <a:cs typeface="Arial" panose="020B0604020202020204" pitchFamily="34" charset="0"/>
              </a:rPr>
              <a:t>công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tác</a:t>
            </a:r>
            <a:r>
              <a:rPr lang="en-US" sz="2000" dirty="0">
                <a:latin typeface="Arial" panose="020B0604020202020204" pitchFamily="34" charset="0"/>
                <a:cs typeface="Arial" panose="020B0604020202020204" pitchFamily="34" charset="0"/>
              </a:rPr>
              <a:t> an </a:t>
            </a:r>
            <a:r>
              <a:rPr lang="en-US" sz="2000" dirty="0" err="1">
                <a:latin typeface="Arial" panose="020B0604020202020204" pitchFamily="34" charset="0"/>
                <a:cs typeface="Arial" panose="020B0604020202020204" pitchFamily="34" charset="0"/>
              </a:rPr>
              <a:t>ninh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trong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trường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hợp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cần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độ</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chính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xác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cao</a:t>
            </a:r>
            <a:r>
              <a:rPr lang="en-US" sz="2000" dirty="0">
                <a:latin typeface="Arial" panose="020B0604020202020204" pitchFamily="34" charset="0"/>
                <a:cs typeface="Arial" panose="020B0604020202020204" pitchFamily="34" charset="0"/>
              </a:rPr>
              <a:t>. </a:t>
            </a:r>
          </a:p>
          <a:p>
            <a:pPr>
              <a:lnSpc>
                <a:spcPct val="150000"/>
              </a:lnSpc>
            </a:pPr>
            <a:r>
              <a:rPr lang="en-US" sz="2000" dirty="0">
                <a:latin typeface="Arial" panose="020B0604020202020204" pitchFamily="34" charset="0"/>
                <a:cs typeface="Arial" panose="020B0604020202020204" pitchFamily="34" charset="0"/>
              </a:rPr>
              <a:t> </a:t>
            </a:r>
          </a:p>
          <a:p>
            <a:pPr>
              <a:lnSpc>
                <a:spcPct val="150000"/>
              </a:lnSpc>
            </a:pPr>
            <a:r>
              <a:rPr lang="en-US" sz="2000" b="1" dirty="0" err="1">
                <a:latin typeface="Arial" panose="020B0604020202020204" pitchFamily="34" charset="0"/>
                <a:cs typeface="Arial" panose="020B0604020202020204" pitchFamily="34" charset="0"/>
              </a:rPr>
              <a:t>Giấy</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tờ</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tùy</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thân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Giấy</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tờ</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tùy</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thân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công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nghệ</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sử</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dụng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chứng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nhận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giấy</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tờ</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tùy</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thân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để</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xác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nhận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danh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tính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người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dùng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Công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nghệ</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này</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được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sử</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dụng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rộng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rãi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trong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trường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hợp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đòi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hỏi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xác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thực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chính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xác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và</a:t>
            </a:r>
            <a:r>
              <a:rPr lang="en-US" sz="2000" dirty="0">
                <a:latin typeface="Arial" panose="020B0604020202020204" pitchFamily="34" charset="0"/>
                <a:cs typeface="Arial" panose="020B0604020202020204" pitchFamily="34" charset="0"/>
              </a:rPr>
              <a:t> an </a:t>
            </a:r>
            <a:r>
              <a:rPr lang="en-US" sz="2000" dirty="0" err="1">
                <a:latin typeface="Arial" panose="020B0604020202020204" pitchFamily="34" charset="0"/>
                <a:cs typeface="Arial" panose="020B0604020202020204" pitchFamily="34" charset="0"/>
              </a:rPr>
              <a:t>toàn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như</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trong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thị</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trường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tài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chính</a:t>
            </a:r>
            <a:r>
              <a:rPr lang="en-US" sz="2000" dirty="0">
                <a:latin typeface="Arial" panose="020B0604020202020204" pitchFamily="34" charset="0"/>
                <a:cs typeface="Arial" panose="020B0604020202020204" pitchFamily="34" charset="0"/>
              </a:rPr>
              <a:t>, du </a:t>
            </a:r>
            <a:r>
              <a:rPr lang="en-US" sz="2000" dirty="0" err="1">
                <a:latin typeface="Arial" panose="020B0604020202020204" pitchFamily="34" charset="0"/>
                <a:cs typeface="Arial" panose="020B0604020202020204" pitchFamily="34" charset="0"/>
              </a:rPr>
              <a:t>lịch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bảo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mật</a:t>
            </a:r>
            <a:r>
              <a:rPr lang="en-US" sz="2000" dirty="0">
                <a:latin typeface="Arial" panose="020B0604020202020204" pitchFamily="34" charset="0"/>
                <a:cs typeface="Arial" panose="020B0604020202020204" pitchFamily="34" charset="0"/>
              </a:rPr>
              <a:t>.</a:t>
            </a:r>
          </a:p>
          <a:p>
            <a:pPr>
              <a:lnSpc>
                <a:spcPct val="150000"/>
              </a:lnSpc>
            </a:pPr>
            <a:endParaRPr lang="en-US" sz="2000"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6975" y="872523"/>
            <a:ext cx="3247345" cy="2471568"/>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6975" y="3688678"/>
            <a:ext cx="3247345" cy="2218781"/>
          </a:xfrm>
          <a:prstGeom prst="rect">
            <a:avLst/>
          </a:prstGeom>
        </p:spPr>
      </p:pic>
    </p:spTree>
    <p:extLst>
      <p:ext uri="{BB962C8B-B14F-4D97-AF65-F5344CB8AC3E}">
        <p14:creationId xmlns:p14="http://schemas.microsoft.com/office/powerpoint/2010/main" val="23968944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ộp Văn bản 2">
            <a:extLst>
              <a:ext uri="{FF2B5EF4-FFF2-40B4-BE49-F238E27FC236}">
                <a16:creationId xmlns:a16="http://schemas.microsoft.com/office/drawing/2014/main" id="{FE0428A4-468A-A335-72BD-EC8A18CDD504}"/>
              </a:ext>
            </a:extLst>
          </p:cNvPr>
          <p:cNvSpPr txBox="1"/>
          <p:nvPr/>
        </p:nvSpPr>
        <p:spPr>
          <a:xfrm>
            <a:off x="154616" y="973889"/>
            <a:ext cx="7458966" cy="5047536"/>
          </a:xfrm>
          <a:prstGeom prst="rect">
            <a:avLst/>
          </a:prstGeom>
          <a:noFill/>
        </p:spPr>
        <p:txBody>
          <a:bodyPr wrap="square">
            <a:spAutoFit/>
          </a:bodyPr>
          <a:lstStyle/>
          <a:p>
            <a:pPr algn="ctr"/>
            <a:r>
              <a:rPr lang="vi-VN" sz="2800" b="1" i="0" dirty="0">
                <a:effectLst/>
                <a:cs typeface="Times New Roman" panose="02020603050405020304" pitchFamily="18" charset="0"/>
              </a:rPr>
              <a:t>VÍ DỤ VỀ ĐIỀU KHIỂN TRUY CẬP</a:t>
            </a:r>
          </a:p>
          <a:p>
            <a:pPr algn="ctr"/>
            <a:endParaRPr lang="vi-VN" sz="2800" b="1" i="0" dirty="0">
              <a:effectLst/>
              <a:cs typeface="Times New Roman" panose="02020603050405020304" pitchFamily="18" charset="0"/>
            </a:endParaRPr>
          </a:p>
          <a:p>
            <a:r>
              <a:rPr lang="vi-VN" sz="2200" b="0" i="0" dirty="0">
                <a:effectLst/>
                <a:cs typeface="Times New Roman" panose="02020603050405020304" pitchFamily="18" charset="0"/>
              </a:rPr>
              <a:t> một công ty có một hệ thống điều khiển truy cập cho phép nhân viên truy cập vào tòa nhà bằng cách sử dụng thẻ truy cập. Các thẻ được lập trình để chỉ cho phép truy cập vào các khu vực cụ thể của tòa nhà và vào thời gian nhất định. Khi một nhân viên cần truy cập vào tòa nhà, họ đưa thẻ truy </a:t>
            </a:r>
            <a:r>
              <a:rPr lang="vi-VN" sz="2400" b="0" i="0" dirty="0">
                <a:effectLst/>
                <a:cs typeface="Times New Roman" panose="02020603050405020304" pitchFamily="18" charset="0"/>
              </a:rPr>
              <a:t>cập</a:t>
            </a:r>
            <a:r>
              <a:rPr lang="vi-VN" sz="2200" b="0" i="0" dirty="0">
                <a:effectLst/>
                <a:cs typeface="Times New Roman" panose="02020603050405020304" pitchFamily="18" charset="0"/>
              </a:rPr>
              <a:t> của mình lên thiết bị đọc thẻ. Hệ thống sau đó kiểm tra thông tin trên thẻ và xác định xem nhân viên có được phép truy cập vào khu vực yêu cầu hay không. Nếu nhân viên được phép truy cập, hệ thống sẽ mở cửa và ghi lại thời gian và người truy cập. Hệ thống điều khiển truy cập này giúp bảo vệ tòa nhà và tài sản của công ty khỏi các nguy cơ như trộm cắp và phá hoại.</a:t>
            </a:r>
            <a:endParaRPr lang="vi-VN" sz="2200" dirty="0">
              <a:cs typeface="Times New Roman" panose="02020603050405020304" pitchFamily="18" charset="0"/>
            </a:endParaRPr>
          </a:p>
        </p:txBody>
      </p:sp>
      <p:pic>
        <p:nvPicPr>
          <p:cNvPr id="4" name="Picture 3">
            <a:extLst>
              <a:ext uri="{FF2B5EF4-FFF2-40B4-BE49-F238E27FC236}">
                <a16:creationId xmlns:a16="http://schemas.microsoft.com/office/drawing/2014/main" id="{E4F89470-FAEC-3ADC-EC2A-4341FF7038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3582" y="734956"/>
            <a:ext cx="4151925" cy="5094514"/>
          </a:xfrm>
          <a:prstGeom prst="rect">
            <a:avLst/>
          </a:prstGeom>
        </p:spPr>
      </p:pic>
    </p:spTree>
    <p:extLst>
      <p:ext uri="{BB962C8B-B14F-4D97-AF65-F5344CB8AC3E}">
        <p14:creationId xmlns:p14="http://schemas.microsoft.com/office/powerpoint/2010/main" val="21870961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90057" y="2834639"/>
            <a:ext cx="7967181" cy="523220"/>
          </a:xfrm>
          <a:prstGeom prst="rect">
            <a:avLst/>
          </a:prstGeom>
          <a:noFill/>
        </p:spPr>
        <p:txBody>
          <a:bodyPr wrap="none" rtlCol="0">
            <a:spAutoFit/>
          </a:bodyPr>
          <a:lstStyle/>
          <a:p>
            <a:r>
              <a:rPr lang="vi-VN" sz="2800" b="1">
                <a:latin typeface="Arial" panose="020B0604020202020204" pitchFamily="34" charset="0"/>
                <a:cs typeface="Arial" panose="020B0604020202020204" pitchFamily="34" charset="0"/>
              </a:rPr>
              <a:t>CẢM ƠN CÁC BẠN VÀ THẦY ĐÃ LẮNG NGHE</a:t>
            </a:r>
            <a:endParaRPr lang="en-US" sz="2800"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60210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54330" y="496084"/>
            <a:ext cx="9413967" cy="7243008"/>
          </a:xfrm>
          <a:prstGeom prst="rect">
            <a:avLst/>
          </a:prstGeom>
        </p:spPr>
        <p:txBody>
          <a:bodyPr wrap="square">
            <a:spAutoFit/>
          </a:bodyPr>
          <a:lstStyle/>
          <a:p>
            <a:pPr algn="just">
              <a:lnSpc>
                <a:spcPct val="150000"/>
              </a:lnSpc>
              <a:spcAft>
                <a:spcPts val="800"/>
              </a:spcAft>
            </a:pPr>
            <a:r>
              <a:rPr lang="vi-VN" sz="4400" b="1" dirty="0">
                <a:latin typeface="Arial" panose="020B0604020202020204" pitchFamily="34" charset="0"/>
                <a:ea typeface="Arial" panose="020B0604020202020204" pitchFamily="34" charset="0"/>
                <a:cs typeface="Arial" panose="020B0604020202020204" pitchFamily="34" charset="0"/>
              </a:rPr>
              <a:t>           NỘI DUNG CHÍNH</a:t>
            </a:r>
            <a:endParaRPr lang="en-US" sz="3600" dirty="0">
              <a:effectLst/>
              <a:latin typeface="Arial" panose="020B0604020202020204" pitchFamily="34" charset="0"/>
              <a:ea typeface="Arial" panose="020B0604020202020204" pitchFamily="34" charset="0"/>
              <a:cs typeface="Arial" panose="020B0604020202020204" pitchFamily="34" charset="0"/>
            </a:endParaRPr>
          </a:p>
          <a:p>
            <a:pPr marL="342900" marR="0" lvl="0" indent="-342900" algn="just">
              <a:lnSpc>
                <a:spcPct val="150000"/>
              </a:lnSpc>
              <a:spcBef>
                <a:spcPts val="0"/>
              </a:spcBef>
              <a:spcAft>
                <a:spcPts val="0"/>
              </a:spcAft>
              <a:buFont typeface="+mj-lt"/>
              <a:buAutoNum type="arabicPeriod"/>
            </a:pPr>
            <a:r>
              <a:rPr lang="vi-VN" sz="3200" b="1" dirty="0">
                <a:latin typeface="Arial" panose="020B0604020202020204" pitchFamily="34" charset="0"/>
                <a:ea typeface="Arial" panose="020B0604020202020204" pitchFamily="34" charset="0"/>
                <a:cs typeface="Arial" panose="020B0604020202020204" pitchFamily="34" charset="0"/>
              </a:rPr>
              <a:t>KHÁI NIỆM ĐIỀU KHIỂN TRUY CẬP</a:t>
            </a:r>
            <a:endParaRPr lang="en-US" sz="2400" b="1" dirty="0">
              <a:effectLst/>
              <a:latin typeface="Arial" panose="020B0604020202020204" pitchFamily="34" charset="0"/>
              <a:ea typeface="Arial" panose="020B0604020202020204" pitchFamily="34" charset="0"/>
              <a:cs typeface="Arial" panose="020B0604020202020204" pitchFamily="34" charset="0"/>
            </a:endParaRPr>
          </a:p>
          <a:p>
            <a:pPr marL="342900" marR="0" lvl="0" indent="-342900" algn="just">
              <a:lnSpc>
                <a:spcPct val="150000"/>
              </a:lnSpc>
              <a:spcBef>
                <a:spcPts val="0"/>
              </a:spcBef>
              <a:spcAft>
                <a:spcPts val="0"/>
              </a:spcAft>
              <a:buFont typeface="+mj-lt"/>
              <a:buAutoNum type="arabicPeriod"/>
            </a:pPr>
            <a:r>
              <a:rPr lang="en-US" sz="3200" b="1" dirty="0">
                <a:latin typeface="Arial" panose="020B0604020202020204" pitchFamily="34" charset="0"/>
                <a:ea typeface="Arial" panose="020B0604020202020204" pitchFamily="34" charset="0"/>
                <a:cs typeface="Arial" panose="020B0604020202020204" pitchFamily="34" charset="0"/>
              </a:rPr>
              <a:t>CÁC </a:t>
            </a:r>
            <a:r>
              <a:rPr lang="vi-VN" sz="3200" b="1" dirty="0">
                <a:latin typeface="Arial" panose="020B0604020202020204" pitchFamily="34" charset="0"/>
                <a:ea typeface="Arial" panose="020B0604020202020204" pitchFamily="34" charset="0"/>
                <a:cs typeface="Arial" panose="020B0604020202020204" pitchFamily="34" charset="0"/>
              </a:rPr>
              <a:t>MÔ HÌNH ĐIỀU KHIỂN TRUY CẬP TIÊU CHUẨN</a:t>
            </a:r>
            <a:endParaRPr lang="en-US" sz="2400" b="1" dirty="0">
              <a:effectLst/>
              <a:latin typeface="Arial" panose="020B0604020202020204" pitchFamily="34" charset="0"/>
              <a:ea typeface="Arial" panose="020B0604020202020204" pitchFamily="34" charset="0"/>
              <a:cs typeface="Arial" panose="020B0604020202020204" pitchFamily="34" charset="0"/>
            </a:endParaRPr>
          </a:p>
          <a:p>
            <a:pPr marL="342900" marR="0" lvl="0" indent="-342900" algn="just">
              <a:lnSpc>
                <a:spcPct val="150000"/>
              </a:lnSpc>
              <a:spcBef>
                <a:spcPts val="0"/>
              </a:spcBef>
              <a:spcAft>
                <a:spcPts val="800"/>
              </a:spcAft>
              <a:buFont typeface="+mj-lt"/>
              <a:buAutoNum type="arabicPeriod"/>
            </a:pPr>
            <a:r>
              <a:rPr lang="vi-VN" sz="3200" b="1" dirty="0">
                <a:latin typeface="Arial" panose="020B0604020202020204" pitchFamily="34" charset="0"/>
                <a:ea typeface="Arial" panose="020B0604020202020204" pitchFamily="34" charset="0"/>
                <a:cs typeface="Arial" panose="020B0604020202020204" pitchFamily="34" charset="0"/>
              </a:rPr>
              <a:t>CÁC KIỂU XÁC THỰC QUA TỪNG THẬP NIÊN</a:t>
            </a:r>
          </a:p>
          <a:p>
            <a:pPr marL="342900" indent="-342900" algn="just">
              <a:lnSpc>
                <a:spcPct val="150000"/>
              </a:lnSpc>
              <a:spcAft>
                <a:spcPts val="800"/>
              </a:spcAft>
              <a:buFont typeface="+mj-lt"/>
              <a:buAutoNum type="arabicPeriod"/>
            </a:pPr>
            <a:r>
              <a:rPr lang="vi-VN" sz="3200" b="1" dirty="0">
                <a:ea typeface="Arial" panose="020B0604020202020204" pitchFamily="34" charset="0"/>
                <a:cs typeface="Arial" panose="020B0604020202020204" pitchFamily="34" charset="0"/>
              </a:rPr>
              <a:t>CÁC CÔNG NGHỆ XÁC THỰC VÀ NHẬN DẠNG NGƯỜI DÙNG</a:t>
            </a:r>
            <a:endParaRPr lang="en-US" sz="2400" b="1" dirty="0">
              <a:latin typeface="Arial" panose="020B0604020202020204" pitchFamily="34" charset="0"/>
              <a:ea typeface="Arial" panose="020B0604020202020204" pitchFamily="34" charset="0"/>
              <a:cs typeface="Arial" panose="020B0604020202020204" pitchFamily="34" charset="0"/>
            </a:endParaRPr>
          </a:p>
          <a:p>
            <a:pPr marL="342900" marR="0" lvl="0" indent="-342900" algn="just">
              <a:lnSpc>
                <a:spcPct val="150000"/>
              </a:lnSpc>
              <a:spcBef>
                <a:spcPts val="0"/>
              </a:spcBef>
              <a:spcAft>
                <a:spcPts val="800"/>
              </a:spcAft>
              <a:buFont typeface="+mj-lt"/>
              <a:buAutoNum type="arabicPeriod"/>
            </a:pPr>
            <a:endParaRPr lang="vi-VN" sz="3200" b="1" dirty="0">
              <a:latin typeface="Arial" panose="020B0604020202020204" pitchFamily="34" charset="0"/>
              <a:ea typeface="Arial" panose="020B0604020202020204" pitchFamily="34" charset="0"/>
              <a:cs typeface="Arial" panose="020B0604020202020204" pitchFamily="34" charset="0"/>
            </a:endParaRPr>
          </a:p>
          <a:p>
            <a:pPr marL="342900" marR="0" lvl="0" indent="-342900" algn="just">
              <a:lnSpc>
                <a:spcPct val="150000"/>
              </a:lnSpc>
              <a:spcBef>
                <a:spcPts val="0"/>
              </a:spcBef>
              <a:spcAft>
                <a:spcPts val="800"/>
              </a:spcAft>
              <a:buFont typeface="+mj-lt"/>
              <a:buAutoNum type="arabicPeriod"/>
            </a:pPr>
            <a:endParaRPr lang="en-US" sz="2400" b="1" dirty="0">
              <a:effectLst/>
              <a:latin typeface="Arial" panose="020B0604020202020204" pitchFamily="34" charset="0"/>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54779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38348" y="404948"/>
            <a:ext cx="6461962" cy="658835"/>
          </a:xfrm>
          <a:prstGeom prst="rect">
            <a:avLst/>
          </a:prstGeom>
          <a:noFill/>
        </p:spPr>
        <p:txBody>
          <a:bodyPr wrap="none" rtlCol="0">
            <a:spAutoFit/>
          </a:bodyPr>
          <a:lstStyle/>
          <a:p>
            <a:pPr marR="0" lvl="0" algn="just">
              <a:lnSpc>
                <a:spcPct val="150000"/>
              </a:lnSpc>
              <a:spcBef>
                <a:spcPts val="0"/>
              </a:spcBef>
              <a:spcAft>
                <a:spcPts val="0"/>
              </a:spcAft>
            </a:pPr>
            <a:r>
              <a:rPr lang="vi-VN" sz="2800" b="1">
                <a:latin typeface="Arial" panose="020B0604020202020204" pitchFamily="34" charset="0"/>
                <a:cs typeface="Arial" panose="020B0604020202020204" pitchFamily="34" charset="0"/>
              </a:rPr>
              <a:t>1 </a:t>
            </a:r>
            <a:r>
              <a:rPr lang="vi-VN" sz="2800" b="1">
                <a:ea typeface="Arial" panose="020B0604020202020204" pitchFamily="34" charset="0"/>
                <a:cs typeface="Arial" panose="020B0604020202020204" pitchFamily="34" charset="0"/>
              </a:rPr>
              <a:t>KHÁI NIỆM ĐIỀU KHIỂN TRUY CẬP</a:t>
            </a:r>
            <a:endParaRPr lang="en-US" sz="2000" b="1">
              <a:latin typeface="Arial" panose="020B0604020202020204" pitchFamily="34" charset="0"/>
              <a:ea typeface="Arial" panose="020B0604020202020204" pitchFamily="34" charset="0"/>
              <a:cs typeface="Arial" panose="020B0604020202020204" pitchFamily="34" charset="0"/>
            </a:endParaRPr>
          </a:p>
        </p:txBody>
      </p:sp>
      <p:sp>
        <p:nvSpPr>
          <p:cNvPr id="4" name="TextBox 3"/>
          <p:cNvSpPr txBox="1"/>
          <p:nvPr/>
        </p:nvSpPr>
        <p:spPr>
          <a:xfrm>
            <a:off x="378823" y="1659688"/>
            <a:ext cx="5943599" cy="4893647"/>
          </a:xfrm>
          <a:prstGeom prst="rect">
            <a:avLst/>
          </a:prstGeom>
          <a:noFill/>
        </p:spPr>
        <p:txBody>
          <a:bodyPr wrap="square" rtlCol="0">
            <a:spAutoFit/>
          </a:bodyPr>
          <a:lstStyle/>
          <a:p>
            <a:pPr algn="just">
              <a:lnSpc>
                <a:spcPct val="150000"/>
              </a:lnSpc>
            </a:pPr>
            <a:r>
              <a:rPr lang="vi-VN" sz="2000"/>
              <a:t>Điều khiển truy cập là quá trình mà trong đó người dùng được nhận dạng và trao quyền truy cập đến các thông tin, các hệ thống và tài nguyên .</a:t>
            </a:r>
          </a:p>
          <a:p>
            <a:pPr algn="just">
              <a:lnSpc>
                <a:spcPct val="150000"/>
              </a:lnSpc>
            </a:pPr>
            <a:endParaRPr lang="en-US" sz="2000"/>
          </a:p>
          <a:p>
            <a:pPr algn="just">
              <a:lnSpc>
                <a:spcPct val="150000"/>
              </a:lnSpc>
            </a:pPr>
            <a:r>
              <a:rPr lang="vi-VN" sz="2000"/>
              <a:t>Điều khiển truy cập là quy trình bảo vệ một nguồn tài nguyên thông tin để đảm bảo nguồn tài nguyên thông tin này chỉ được sử dụng bởi các đối tượng đã được cấp phép . Ngăn việc truy cập trái phép .</a:t>
            </a:r>
            <a:endParaRPr lang="en-US" sz="2000"/>
          </a:p>
          <a:p>
            <a:pPr algn="just">
              <a:lnSpc>
                <a:spcPct val="150000"/>
              </a:lnSpc>
            </a:pPr>
            <a:endParaRPr lang="en-US" sz="2800">
              <a:latin typeface="Arial" panose="020B0604020202020204" pitchFamily="34" charset="0"/>
              <a:cs typeface="Arial" panose="020B0604020202020204" pitchFamily="34" charset="0"/>
            </a:endParaRPr>
          </a:p>
          <a:p>
            <a:pPr lvl="0" algn="just">
              <a:lnSpc>
                <a:spcPct val="150000"/>
              </a:lnSpc>
            </a:pPr>
            <a:r>
              <a:rPr lang="en-US" sz="2000"/>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9623" y="1659688"/>
            <a:ext cx="4976948" cy="4074906"/>
          </a:xfrm>
          <a:prstGeom prst="rect">
            <a:avLst/>
          </a:prstGeom>
        </p:spPr>
      </p:pic>
    </p:spTree>
    <p:extLst>
      <p:ext uri="{BB962C8B-B14F-4D97-AF65-F5344CB8AC3E}">
        <p14:creationId xmlns:p14="http://schemas.microsoft.com/office/powerpoint/2010/main" val="2709900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91440" y="278020"/>
            <a:ext cx="10079085" cy="1938992"/>
          </a:xfrm>
          <a:prstGeom prst="rect">
            <a:avLst/>
          </a:prstGeom>
          <a:noFill/>
        </p:spPr>
        <p:txBody>
          <a:bodyPr wrap="square" rtlCol="0">
            <a:spAutoFit/>
          </a:bodyPr>
          <a:lstStyle/>
          <a:p>
            <a:pPr lvl="0">
              <a:lnSpc>
                <a:spcPct val="150000"/>
              </a:lnSpc>
            </a:pPr>
            <a:r>
              <a:rPr lang="vi-VN" sz="2800" b="1">
                <a:latin typeface="Arial" panose="020B0604020202020204" pitchFamily="34" charset="0"/>
                <a:cs typeface="Arial" panose="020B0604020202020204" pitchFamily="34" charset="0"/>
              </a:rPr>
              <a:t>1.1</a:t>
            </a:r>
            <a:r>
              <a:rPr lang="en-US" sz="2800" b="1">
                <a:latin typeface="Arial" panose="020B0604020202020204" pitchFamily="34" charset="0"/>
                <a:cs typeface="Arial" panose="020B0604020202020204" pitchFamily="34" charset="0"/>
              </a:rPr>
              <a:t> </a:t>
            </a:r>
            <a:r>
              <a:rPr lang="vi-VN" sz="2800" b="1">
                <a:latin typeface="Arial" panose="020B0604020202020204" pitchFamily="34" charset="0"/>
                <a:cs typeface="Arial" panose="020B0604020202020204" pitchFamily="34" charset="0"/>
              </a:rPr>
              <a:t>MỤC ĐÍCH CHÍNH CỦA ĐIỀU KHIỂN TRUY CẬP</a:t>
            </a:r>
          </a:p>
          <a:p>
            <a:pPr lvl="0">
              <a:lnSpc>
                <a:spcPct val="150000"/>
              </a:lnSpc>
            </a:pPr>
            <a:endParaRPr lang="vi-VN" sz="2800" b="1">
              <a:latin typeface="Arial" panose="020B0604020202020204" pitchFamily="34" charset="0"/>
              <a:cs typeface="Arial" panose="020B0604020202020204" pitchFamily="34" charset="0"/>
            </a:endParaRPr>
          </a:p>
          <a:p>
            <a:pPr lvl="0">
              <a:lnSpc>
                <a:spcPct val="150000"/>
              </a:lnSpc>
            </a:pPr>
            <a:endParaRPr lang="en-US" sz="2400">
              <a:latin typeface="Arial" panose="020B0604020202020204" pitchFamily="34" charset="0"/>
              <a:cs typeface="Arial" panose="020B0604020202020204" pitchFamily="34" charset="0"/>
            </a:endParaRPr>
          </a:p>
        </p:txBody>
      </p:sp>
      <p:sp>
        <p:nvSpPr>
          <p:cNvPr id="4" name="TextBox 3"/>
          <p:cNvSpPr txBox="1"/>
          <p:nvPr/>
        </p:nvSpPr>
        <p:spPr>
          <a:xfrm>
            <a:off x="339633" y="1247516"/>
            <a:ext cx="5408023" cy="5632311"/>
          </a:xfrm>
          <a:prstGeom prst="rect">
            <a:avLst/>
          </a:prstGeom>
          <a:noFill/>
        </p:spPr>
        <p:txBody>
          <a:bodyPr wrap="square" rtlCol="0">
            <a:spAutoFit/>
          </a:bodyPr>
          <a:lstStyle/>
          <a:p>
            <a:pPr>
              <a:lnSpc>
                <a:spcPct val="150000"/>
              </a:lnSpc>
            </a:pPr>
            <a:r>
              <a:rPr lang="vi-VN" sz="2000">
                <a:latin typeface="Arial" panose="020B0604020202020204" pitchFamily="34" charset="0"/>
                <a:cs typeface="Arial" panose="020B0604020202020204" pitchFamily="34" charset="0"/>
              </a:rPr>
              <a:t>Để đảm bảo tính bí mật, toàn vẹn và sẵn dùng của thông tin, hệ thống các tài nguyên:</a:t>
            </a:r>
            <a:endParaRPr lang="en-US" sz="200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vi-VN" sz="2000">
                <a:latin typeface="Arial" panose="020B0604020202020204" pitchFamily="34" charset="0"/>
                <a:cs typeface="Arial" panose="020B0604020202020204" pitchFamily="34" charset="0"/>
              </a:rPr>
              <a:t>Tính bí mật (confidentiallity): đảm bảo chỉ những người có thẩm quyền mới có khả năng truy cập vào hệ thống và dữ liệu</a:t>
            </a:r>
            <a:endParaRPr lang="en-US" sz="200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vi-VN" sz="2000">
                <a:latin typeface="Arial" panose="020B0604020202020204" pitchFamily="34" charset="0"/>
                <a:cs typeface="Arial" panose="020B0604020202020204" pitchFamily="34" charset="0"/>
              </a:rPr>
              <a:t>Tính toàn vẹn (integrity): đảm bảo dữ liệu không bị sửa đổi bởi các bên không có đủ thẩm quyền</a:t>
            </a:r>
            <a:endParaRPr lang="en-US" sz="200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vi-VN" sz="2000">
                <a:latin typeface="Arial" panose="020B0604020202020204" pitchFamily="34" charset="0"/>
                <a:cs typeface="Arial" panose="020B0604020202020204" pitchFamily="34" charset="0"/>
              </a:rPr>
              <a:t>Tính sẵn dùng: đảm bảo tính sẵn sàng (nhanh/kịp thời) của dịch vụ cung cấp cho người dùng thực sự .</a:t>
            </a:r>
            <a:endParaRPr lang="en-US" sz="2000">
              <a:latin typeface="Arial" panose="020B0604020202020204" pitchFamily="34" charset="0"/>
              <a:cs typeface="Arial" panose="020B0604020202020204" pitchFamily="34" charset="0"/>
            </a:endParaRPr>
          </a:p>
          <a:p>
            <a:pPr>
              <a:lnSpc>
                <a:spcPct val="150000"/>
              </a:lnSpc>
            </a:pPr>
            <a:endParaRPr lang="en-US" sz="200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7657" y="1116887"/>
            <a:ext cx="7445830" cy="244751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8386" y="4148579"/>
            <a:ext cx="4733722" cy="2422038"/>
          </a:xfrm>
          <a:prstGeom prst="rect">
            <a:avLst/>
          </a:prstGeom>
        </p:spPr>
      </p:pic>
    </p:spTree>
    <p:extLst>
      <p:ext uri="{BB962C8B-B14F-4D97-AF65-F5344CB8AC3E}">
        <p14:creationId xmlns:p14="http://schemas.microsoft.com/office/powerpoint/2010/main" val="1087110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52205" y="287383"/>
            <a:ext cx="6096541" cy="523220"/>
          </a:xfrm>
          <a:prstGeom prst="rect">
            <a:avLst/>
          </a:prstGeom>
          <a:noFill/>
        </p:spPr>
        <p:txBody>
          <a:bodyPr wrap="none" rtlCol="0">
            <a:spAutoFit/>
          </a:bodyPr>
          <a:lstStyle/>
          <a:p>
            <a:pPr lvl="0"/>
            <a:r>
              <a:rPr lang="vi-VN" sz="2800" b="1">
                <a:cs typeface="Arial" panose="020B0604020202020204" pitchFamily="34" charset="0"/>
              </a:rPr>
              <a:t>1.2 MỘT SỐ THUẬT NGỮ CƠ BẢN </a:t>
            </a:r>
            <a:endParaRPr lang="en-US"/>
          </a:p>
        </p:txBody>
      </p:sp>
      <p:sp>
        <p:nvSpPr>
          <p:cNvPr id="3" name="TextBox 2"/>
          <p:cNvSpPr txBox="1"/>
          <p:nvPr/>
        </p:nvSpPr>
        <p:spPr>
          <a:xfrm>
            <a:off x="279198" y="810603"/>
            <a:ext cx="4998196" cy="6047809"/>
          </a:xfrm>
          <a:prstGeom prst="rect">
            <a:avLst/>
          </a:prstGeom>
          <a:noFill/>
        </p:spPr>
        <p:txBody>
          <a:bodyPr wrap="square" rtlCol="0">
            <a:spAutoFit/>
          </a:bodyPr>
          <a:lstStyle/>
          <a:p>
            <a:pPr algn="just">
              <a:lnSpc>
                <a:spcPct val="150000"/>
              </a:lnSpc>
            </a:pPr>
            <a:r>
              <a:rPr lang="vi-VN" sz="2000" b="1"/>
              <a:t>Cấp phép (authorization) </a:t>
            </a:r>
            <a:r>
              <a:rPr lang="vi-VN" sz="2000"/>
              <a:t>: nhằm bảo đảm kiểm soát truy nhập tới hệ thống, ứng dụng và dữ liệu .</a:t>
            </a:r>
            <a:endParaRPr lang="en-US" sz="2000"/>
          </a:p>
          <a:p>
            <a:pPr algn="just">
              <a:lnSpc>
                <a:spcPct val="150000"/>
              </a:lnSpc>
            </a:pPr>
            <a:r>
              <a:rPr lang="vi-VN" sz="2000" b="1"/>
              <a:t>Nhận diện</a:t>
            </a:r>
            <a:r>
              <a:rPr lang="vi-VN" sz="2000"/>
              <a:t>: xem xét các ủy quyền</a:t>
            </a:r>
            <a:endParaRPr lang="en-US" sz="2000"/>
          </a:p>
          <a:p>
            <a:pPr algn="just">
              <a:lnSpc>
                <a:spcPct val="150000"/>
              </a:lnSpc>
            </a:pPr>
            <a:r>
              <a:rPr lang="vi-VN" sz="2000" b="1"/>
              <a:t>Ủy quyền</a:t>
            </a:r>
            <a:r>
              <a:rPr lang="vi-VN" sz="2000"/>
              <a:t>: cấp quyền cho phép</a:t>
            </a:r>
            <a:endParaRPr lang="en-US" sz="2000"/>
          </a:p>
          <a:p>
            <a:pPr algn="just">
              <a:lnSpc>
                <a:spcPct val="150000"/>
              </a:lnSpc>
            </a:pPr>
            <a:r>
              <a:rPr lang="vi-VN" sz="2000" b="1"/>
              <a:t>Xác thực</a:t>
            </a:r>
            <a:r>
              <a:rPr lang="vi-VN" sz="2000"/>
              <a:t>: kiểm tra, xác mình các quyền được ủy </a:t>
            </a:r>
            <a:endParaRPr lang="en-US" sz="2000"/>
          </a:p>
          <a:p>
            <a:pPr algn="just">
              <a:lnSpc>
                <a:spcPct val="150000"/>
              </a:lnSpc>
            </a:pPr>
            <a:r>
              <a:rPr lang="vi-VN" sz="2000" b="1"/>
              <a:t>Đối tượng</a:t>
            </a:r>
            <a:r>
              <a:rPr lang="vi-VN" sz="2000"/>
              <a:t>: tài nguyên cụ thể</a:t>
            </a:r>
            <a:endParaRPr lang="en-US" sz="2000"/>
          </a:p>
          <a:p>
            <a:pPr algn="just">
              <a:lnSpc>
                <a:spcPct val="150000"/>
              </a:lnSpc>
            </a:pPr>
            <a:r>
              <a:rPr lang="vi-VN" sz="2000" b="1"/>
              <a:t>Chủ thể</a:t>
            </a:r>
            <a:r>
              <a:rPr lang="vi-VN" sz="2000"/>
              <a:t>: người dùng hoặc quá trình hoạt động đại diện cho một người dùng</a:t>
            </a:r>
            <a:endParaRPr lang="en-US" sz="2000"/>
          </a:p>
          <a:p>
            <a:pPr algn="just">
              <a:lnSpc>
                <a:spcPct val="150000"/>
              </a:lnSpc>
            </a:pPr>
            <a:r>
              <a:rPr lang="vi-VN" sz="2000" b="1"/>
              <a:t>Thao tác</a:t>
            </a:r>
            <a:r>
              <a:rPr lang="vi-VN" sz="2000"/>
              <a:t>: hành động do chủ thể gây ra đối với một đối tượng</a:t>
            </a:r>
            <a:endParaRPr lang="en-US" sz="2000"/>
          </a:p>
          <a:p>
            <a:pPr algn="just">
              <a:lnSpc>
                <a:spcPct val="150000"/>
              </a:lnSpc>
            </a:pP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3542" y="1110343"/>
            <a:ext cx="4565200" cy="5094514"/>
          </a:xfrm>
          <a:prstGeom prst="rect">
            <a:avLst/>
          </a:prstGeom>
        </p:spPr>
      </p:pic>
    </p:spTree>
    <p:extLst>
      <p:ext uri="{BB962C8B-B14F-4D97-AF65-F5344CB8AC3E}">
        <p14:creationId xmlns:p14="http://schemas.microsoft.com/office/powerpoint/2010/main" val="1173897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07273" y="357442"/>
            <a:ext cx="6888361" cy="523220"/>
          </a:xfrm>
          <a:prstGeom prst="rect">
            <a:avLst/>
          </a:prstGeom>
        </p:spPr>
        <p:txBody>
          <a:bodyPr wrap="none">
            <a:spAutoFit/>
          </a:bodyPr>
          <a:lstStyle/>
          <a:p>
            <a:pPr lvl="0"/>
            <a:r>
              <a:rPr lang="vi-VN" sz="2800" b="1">
                <a:latin typeface="Arial" panose="020B0604020202020204" pitchFamily="34" charset="0"/>
                <a:cs typeface="Arial" panose="020B0604020202020204" pitchFamily="34" charset="0"/>
              </a:rPr>
              <a:t>1.3 CÁC BƯỚC ĐIỀU KHIỂN TRUY CẬP</a:t>
            </a:r>
            <a:endParaRPr lang="en-US" sz="280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77242956"/>
              </p:ext>
            </p:extLst>
          </p:nvPr>
        </p:nvGraphicFramePr>
        <p:xfrm>
          <a:off x="652825" y="899175"/>
          <a:ext cx="10751049" cy="5287446"/>
        </p:xfrm>
        <a:graphic>
          <a:graphicData uri="http://schemas.openxmlformats.org/drawingml/2006/table">
            <a:tbl>
              <a:tblPr firstRow="1" firstCol="1" bandRow="1">
                <a:tableStyleId>{5C22544A-7EE6-4342-B048-85BDC9FD1C3A}</a:tableStyleId>
              </a:tblPr>
              <a:tblGrid>
                <a:gridCol w="2426927">
                  <a:extLst>
                    <a:ext uri="{9D8B030D-6E8A-4147-A177-3AD203B41FA5}">
                      <a16:colId xmlns:a16="http://schemas.microsoft.com/office/drawing/2014/main" val="3053332751"/>
                    </a:ext>
                  </a:extLst>
                </a:gridCol>
                <a:gridCol w="2403239">
                  <a:extLst>
                    <a:ext uri="{9D8B030D-6E8A-4147-A177-3AD203B41FA5}">
                      <a16:colId xmlns:a16="http://schemas.microsoft.com/office/drawing/2014/main" val="1526808179"/>
                    </a:ext>
                  </a:extLst>
                </a:gridCol>
                <a:gridCol w="2626120">
                  <a:extLst>
                    <a:ext uri="{9D8B030D-6E8A-4147-A177-3AD203B41FA5}">
                      <a16:colId xmlns:a16="http://schemas.microsoft.com/office/drawing/2014/main" val="826685550"/>
                    </a:ext>
                  </a:extLst>
                </a:gridCol>
                <a:gridCol w="3294763">
                  <a:extLst>
                    <a:ext uri="{9D8B030D-6E8A-4147-A177-3AD203B41FA5}">
                      <a16:colId xmlns:a16="http://schemas.microsoft.com/office/drawing/2014/main" val="215563567"/>
                    </a:ext>
                  </a:extLst>
                </a:gridCol>
              </a:tblGrid>
              <a:tr h="439388">
                <a:tc>
                  <a:txBody>
                    <a:bodyPr/>
                    <a:lstStyle/>
                    <a:p>
                      <a:pPr marL="0" marR="0" algn="ctr">
                        <a:lnSpc>
                          <a:spcPct val="150000"/>
                        </a:lnSpc>
                        <a:spcBef>
                          <a:spcPts val="0"/>
                        </a:spcBef>
                        <a:spcAft>
                          <a:spcPts val="0"/>
                        </a:spcAft>
                      </a:pPr>
                      <a:r>
                        <a:rPr lang="vi-VN" sz="2000">
                          <a:effectLst/>
                          <a:latin typeface="Arial" panose="020B0604020202020204" pitchFamily="34" charset="0"/>
                          <a:cs typeface="Arial" panose="020B0604020202020204" pitchFamily="34" charset="0"/>
                        </a:rPr>
                        <a:t>Hành Động</a:t>
                      </a:r>
                      <a:endParaRPr lang="en-US"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vi-VN" sz="2000">
                          <a:effectLst/>
                          <a:latin typeface="Arial" panose="020B0604020202020204" pitchFamily="34" charset="0"/>
                          <a:cs typeface="Arial" panose="020B0604020202020204" pitchFamily="34" charset="0"/>
                        </a:rPr>
                        <a:t>Mô Tả</a:t>
                      </a:r>
                      <a:endParaRPr lang="en-US"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vi-VN" sz="2000">
                          <a:effectLst/>
                          <a:latin typeface="Arial" panose="020B0604020202020204" pitchFamily="34" charset="0"/>
                          <a:cs typeface="Arial" panose="020B0604020202020204" pitchFamily="34" charset="0"/>
                        </a:rPr>
                        <a:t>Ví Dụ Tình Huống</a:t>
                      </a:r>
                      <a:endParaRPr lang="en-US"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vi-VN" sz="2000">
                          <a:effectLst/>
                          <a:latin typeface="Arial" panose="020B0604020202020204" pitchFamily="34" charset="0"/>
                          <a:cs typeface="Arial" panose="020B0604020202020204" pitchFamily="34" charset="0"/>
                        </a:rPr>
                        <a:t>Quá Trình Trên Máy Tính</a:t>
                      </a:r>
                      <a:endParaRPr lang="en-US"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10303269"/>
                  </a:ext>
                </a:extLst>
              </a:tr>
              <a:tr h="878774">
                <a:tc>
                  <a:txBody>
                    <a:bodyPr/>
                    <a:lstStyle/>
                    <a:p>
                      <a:pPr marL="0" marR="0" algn="ctr">
                        <a:lnSpc>
                          <a:spcPct val="150000"/>
                        </a:lnSpc>
                        <a:spcBef>
                          <a:spcPts val="0"/>
                        </a:spcBef>
                        <a:spcAft>
                          <a:spcPts val="0"/>
                        </a:spcAft>
                      </a:pPr>
                      <a:r>
                        <a:rPr lang="vi-VN" sz="2000">
                          <a:effectLst/>
                          <a:latin typeface="Arial" panose="020B0604020202020204" pitchFamily="34" charset="0"/>
                          <a:cs typeface="Arial" panose="020B0604020202020204" pitchFamily="34" charset="0"/>
                        </a:rPr>
                        <a:t>Nhận Diện</a:t>
                      </a:r>
                      <a:endParaRPr lang="en-US"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vi-VN" sz="2000">
                          <a:effectLst/>
                          <a:latin typeface="Arial" panose="020B0604020202020204" pitchFamily="34" charset="0"/>
                          <a:cs typeface="Arial" panose="020B0604020202020204" pitchFamily="34" charset="0"/>
                        </a:rPr>
                        <a:t>Xem xét các ủy quyền</a:t>
                      </a:r>
                      <a:endParaRPr lang="en-US"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vi-VN" sz="2000">
                          <a:effectLst/>
                          <a:latin typeface="Arial" panose="020B0604020202020204" pitchFamily="34" charset="0"/>
                          <a:cs typeface="Arial" panose="020B0604020202020204" pitchFamily="34" charset="0"/>
                        </a:rPr>
                        <a:t>Sinh viên xuất trình thẻ sinh viên</a:t>
                      </a:r>
                      <a:endParaRPr lang="en-US"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vi-VN" sz="2000">
                          <a:effectLst/>
                          <a:latin typeface="Arial" panose="020B0604020202020204" pitchFamily="34" charset="0"/>
                          <a:cs typeface="Arial" panose="020B0604020202020204" pitchFamily="34" charset="0"/>
                        </a:rPr>
                        <a:t>Người dùng nhập tên đăng nhập</a:t>
                      </a:r>
                      <a:endParaRPr lang="en-US"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602675400"/>
                  </a:ext>
                </a:extLst>
              </a:tr>
              <a:tr h="1318161">
                <a:tc>
                  <a:txBody>
                    <a:bodyPr/>
                    <a:lstStyle/>
                    <a:p>
                      <a:pPr marL="0" marR="0" algn="ctr">
                        <a:lnSpc>
                          <a:spcPct val="150000"/>
                        </a:lnSpc>
                        <a:spcBef>
                          <a:spcPts val="0"/>
                        </a:spcBef>
                        <a:spcAft>
                          <a:spcPts val="0"/>
                        </a:spcAft>
                      </a:pPr>
                      <a:r>
                        <a:rPr lang="vi-VN" sz="2000">
                          <a:effectLst/>
                          <a:latin typeface="Arial" panose="020B0604020202020204" pitchFamily="34" charset="0"/>
                          <a:cs typeface="Arial" panose="020B0604020202020204" pitchFamily="34" charset="0"/>
                        </a:rPr>
                        <a:t>Xác Thực</a:t>
                      </a:r>
                      <a:endParaRPr lang="en-US"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vi-VN" sz="2000">
                          <a:effectLst/>
                          <a:latin typeface="Arial" panose="020B0604020202020204" pitchFamily="34" charset="0"/>
                          <a:cs typeface="Arial" panose="020B0604020202020204" pitchFamily="34" charset="0"/>
                        </a:rPr>
                        <a:t>Xác minh các ủy quyền có thực sự chính xác hay không</a:t>
                      </a:r>
                      <a:endParaRPr lang="en-US"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vi-VN" sz="2000">
                          <a:effectLst/>
                          <a:latin typeface="Arial" panose="020B0604020202020204" pitchFamily="34" charset="0"/>
                          <a:cs typeface="Arial" panose="020B0604020202020204" pitchFamily="34" charset="0"/>
                        </a:rPr>
                        <a:t>Đọc thông tin trên thẻ để xác định những thông tin đó có thực hay không</a:t>
                      </a:r>
                      <a:endParaRPr lang="en-US"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vi-VN" sz="2000">
                          <a:effectLst/>
                          <a:latin typeface="Arial" panose="020B0604020202020204" pitchFamily="34" charset="0"/>
                          <a:cs typeface="Arial" panose="020B0604020202020204" pitchFamily="34" charset="0"/>
                        </a:rPr>
                        <a:t>Người dùng cung cấp mật khẩu</a:t>
                      </a:r>
                      <a:endParaRPr lang="en-US"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257219631"/>
                  </a:ext>
                </a:extLst>
              </a:tr>
              <a:tr h="878774">
                <a:tc>
                  <a:txBody>
                    <a:bodyPr/>
                    <a:lstStyle/>
                    <a:p>
                      <a:pPr marL="0" marR="0" algn="ctr">
                        <a:lnSpc>
                          <a:spcPct val="150000"/>
                        </a:lnSpc>
                        <a:spcBef>
                          <a:spcPts val="0"/>
                        </a:spcBef>
                        <a:spcAft>
                          <a:spcPts val="0"/>
                        </a:spcAft>
                      </a:pPr>
                      <a:r>
                        <a:rPr lang="vi-VN" sz="2000">
                          <a:effectLst/>
                          <a:latin typeface="Arial" panose="020B0604020202020204" pitchFamily="34" charset="0"/>
                          <a:cs typeface="Arial" panose="020B0604020202020204" pitchFamily="34" charset="0"/>
                        </a:rPr>
                        <a:t>Ủy Quyền</a:t>
                      </a:r>
                      <a:endParaRPr lang="en-US"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vi-VN" sz="2000">
                          <a:effectLst/>
                          <a:latin typeface="Arial" panose="020B0604020202020204" pitchFamily="34" charset="0"/>
                          <a:cs typeface="Arial" panose="020B0604020202020204" pitchFamily="34" charset="0"/>
                        </a:rPr>
                        <a:t>Cấp quyền cho phép</a:t>
                      </a:r>
                      <a:endParaRPr lang="en-US"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vi-VN" sz="2000">
                          <a:effectLst/>
                          <a:latin typeface="Arial" panose="020B0604020202020204" pitchFamily="34" charset="0"/>
                          <a:cs typeface="Arial" panose="020B0604020202020204" pitchFamily="34" charset="0"/>
                        </a:rPr>
                        <a:t>Mở cửa cho phép sinh viên đi vào</a:t>
                      </a:r>
                      <a:endParaRPr lang="en-US"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vi-VN" sz="2000">
                          <a:effectLst/>
                          <a:latin typeface="Arial" panose="020B0604020202020204" pitchFamily="34" charset="0"/>
                          <a:cs typeface="Arial" panose="020B0604020202020204" pitchFamily="34" charset="0"/>
                        </a:rPr>
                        <a:t>Người dùng đăng nhập hợp lệ</a:t>
                      </a:r>
                      <a:endParaRPr lang="en-US"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248010319"/>
                  </a:ext>
                </a:extLst>
              </a:tr>
              <a:tr h="1318161">
                <a:tc>
                  <a:txBody>
                    <a:bodyPr/>
                    <a:lstStyle/>
                    <a:p>
                      <a:pPr marL="0" marR="0" algn="ctr">
                        <a:lnSpc>
                          <a:spcPct val="150000"/>
                        </a:lnSpc>
                        <a:spcBef>
                          <a:spcPts val="0"/>
                        </a:spcBef>
                        <a:spcAft>
                          <a:spcPts val="0"/>
                        </a:spcAft>
                      </a:pPr>
                      <a:r>
                        <a:rPr lang="vi-VN" sz="2000">
                          <a:effectLst/>
                          <a:latin typeface="Arial" panose="020B0604020202020204" pitchFamily="34" charset="0"/>
                          <a:cs typeface="Arial" panose="020B0604020202020204" pitchFamily="34" charset="0"/>
                        </a:rPr>
                        <a:t>Truy Cập</a:t>
                      </a:r>
                      <a:endParaRPr lang="en-US"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vi-VN" sz="2000">
                          <a:effectLst/>
                          <a:latin typeface="Arial" panose="020B0604020202020204" pitchFamily="34" charset="0"/>
                          <a:cs typeface="Arial" panose="020B0604020202020204" pitchFamily="34" charset="0"/>
                        </a:rPr>
                        <a:t>Quyền được phép truy cập tới các tài nguyên xác định</a:t>
                      </a:r>
                      <a:endParaRPr lang="en-US"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vi-VN" sz="2000">
                          <a:effectLst/>
                          <a:latin typeface="Arial" panose="020B0604020202020204" pitchFamily="34" charset="0"/>
                          <a:cs typeface="Arial" panose="020B0604020202020204" pitchFamily="34" charset="0"/>
                        </a:rPr>
                        <a:t>Sinh viên chỉ có thể xem được điểm của mình </a:t>
                      </a:r>
                      <a:endParaRPr lang="en-US"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vi-VN" sz="2000">
                          <a:effectLst/>
                          <a:latin typeface="Arial" panose="020B0604020202020204" pitchFamily="34" charset="0"/>
                          <a:cs typeface="Arial" panose="020B0604020202020204" pitchFamily="34" charset="0"/>
                        </a:rPr>
                        <a:t>Người dùng được phép truy cập tới các dữ liệu cụ thể</a:t>
                      </a:r>
                      <a:endParaRPr lang="en-US"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341656325"/>
                  </a:ext>
                </a:extLst>
              </a:tr>
            </a:tbl>
          </a:graphicData>
        </a:graphic>
      </p:graphicFrame>
    </p:spTree>
    <p:extLst>
      <p:ext uri="{BB962C8B-B14F-4D97-AF65-F5344CB8AC3E}">
        <p14:creationId xmlns:p14="http://schemas.microsoft.com/office/powerpoint/2010/main" val="2361023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42980" y="305192"/>
            <a:ext cx="8689110" cy="523220"/>
          </a:xfrm>
          <a:prstGeom prst="rect">
            <a:avLst/>
          </a:prstGeom>
        </p:spPr>
        <p:txBody>
          <a:bodyPr wrap="none">
            <a:spAutoFit/>
          </a:bodyPr>
          <a:lstStyle/>
          <a:p>
            <a:pPr lvl="0"/>
            <a:r>
              <a:rPr lang="vi-VN" sz="2800" b="1">
                <a:cs typeface="Arial" panose="020B0604020202020204" pitchFamily="34" charset="0"/>
              </a:rPr>
              <a:t>1.4 CÁC VAI TRÒ TRONG ĐIỀU KHIỂN TRUY CẬP</a:t>
            </a:r>
            <a:endParaRPr lang="en-US" sz="2800">
              <a:latin typeface="Arial" panose="020B0604020202020204" pitchFamily="34" charset="0"/>
              <a:cs typeface="Arial" panose="020B0604020202020204" pitchFamily="34" charset="0"/>
            </a:endParaRPr>
          </a:p>
        </p:txBody>
      </p:sp>
      <p:pic>
        <p:nvPicPr>
          <p:cNvPr id="3" name="Picture 2"/>
          <p:cNvPicPr/>
          <p:nvPr/>
        </p:nvPicPr>
        <p:blipFill>
          <a:blip r:embed="rId2"/>
          <a:stretch>
            <a:fillRect/>
          </a:stretch>
        </p:blipFill>
        <p:spPr>
          <a:xfrm>
            <a:off x="1332411" y="974179"/>
            <a:ext cx="9953898" cy="5165363"/>
          </a:xfrm>
          <a:prstGeom prst="rect">
            <a:avLst/>
          </a:prstGeom>
        </p:spPr>
      </p:pic>
    </p:spTree>
    <p:extLst>
      <p:ext uri="{BB962C8B-B14F-4D97-AF65-F5344CB8AC3E}">
        <p14:creationId xmlns:p14="http://schemas.microsoft.com/office/powerpoint/2010/main" val="2141153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1227908" y="222068"/>
            <a:ext cx="9379131" cy="6139543"/>
          </a:xfrm>
          <a:prstGeom prst="rect">
            <a:avLst/>
          </a:prstGeom>
        </p:spPr>
      </p:pic>
    </p:spTree>
    <p:extLst>
      <p:ext uri="{BB962C8B-B14F-4D97-AF65-F5344CB8AC3E}">
        <p14:creationId xmlns:p14="http://schemas.microsoft.com/office/powerpoint/2010/main" val="732553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5394" y="233595"/>
            <a:ext cx="12371015" cy="923330"/>
          </a:xfrm>
          <a:prstGeom prst="rect">
            <a:avLst/>
          </a:prstGeom>
          <a:noFill/>
        </p:spPr>
        <p:txBody>
          <a:bodyPr wrap="square" rtlCol="0">
            <a:spAutoFit/>
          </a:bodyPr>
          <a:lstStyle/>
          <a:p>
            <a:pPr lvl="0"/>
            <a:r>
              <a:rPr lang="vi-VN" sz="3600" b="1">
                <a:latin typeface="Arial" panose="020B0604020202020204" pitchFamily="34" charset="0"/>
                <a:ea typeface="Arial" panose="020B0604020202020204" pitchFamily="34" charset="0"/>
                <a:cs typeface="Arial" panose="020B0604020202020204" pitchFamily="34" charset="0"/>
              </a:rPr>
              <a:t>2 </a:t>
            </a:r>
            <a:r>
              <a:rPr lang="en-US" sz="3600" b="1">
                <a:latin typeface="Arial" panose="020B0604020202020204" pitchFamily="34" charset="0"/>
                <a:ea typeface="Arial" panose="020B0604020202020204" pitchFamily="34" charset="0"/>
                <a:cs typeface="Arial" panose="020B0604020202020204" pitchFamily="34" charset="0"/>
              </a:rPr>
              <a:t>CÁC </a:t>
            </a:r>
            <a:r>
              <a:rPr lang="vi-VN" sz="3600" b="1">
                <a:ea typeface="Arial" panose="020B0604020202020204" pitchFamily="34" charset="0"/>
                <a:cs typeface="Arial" panose="020B0604020202020204" pitchFamily="34" charset="0"/>
              </a:rPr>
              <a:t>MÔ HÌNH ĐIỀU KHIỂN TRUY CẬP TIÊU CHUẨN</a:t>
            </a:r>
            <a:endParaRPr lang="en-US" sz="2800" b="1">
              <a:latin typeface="Arial" panose="020B0604020202020204" pitchFamily="34" charset="0"/>
              <a:ea typeface="Arial" panose="020B0604020202020204" pitchFamily="34" charset="0"/>
              <a:cs typeface="Arial" panose="020B0604020202020204" pitchFamily="34" charset="0"/>
            </a:endParaRPr>
          </a:p>
          <a:p>
            <a:endParaRPr lang="en-US"/>
          </a:p>
        </p:txBody>
      </p:sp>
      <p:sp>
        <p:nvSpPr>
          <p:cNvPr id="6" name="TextBox 5"/>
          <p:cNvSpPr txBox="1"/>
          <p:nvPr/>
        </p:nvSpPr>
        <p:spPr>
          <a:xfrm>
            <a:off x="265394" y="979715"/>
            <a:ext cx="7825889" cy="6247864"/>
          </a:xfrm>
          <a:prstGeom prst="rect">
            <a:avLst/>
          </a:prstGeom>
          <a:noFill/>
        </p:spPr>
        <p:txBody>
          <a:bodyPr wrap="square" rtlCol="0">
            <a:spAutoFit/>
          </a:bodyPr>
          <a:lstStyle/>
          <a:p>
            <a:pPr lvl="0" algn="just">
              <a:lnSpc>
                <a:spcPct val="200000"/>
              </a:lnSpc>
            </a:pPr>
            <a:r>
              <a:rPr lang="vi-VN" sz="2000" b="1">
                <a:latin typeface="Arial" panose="020B0604020202020204" pitchFamily="34" charset="0"/>
                <a:cs typeface="Arial" panose="020B0604020202020204" pitchFamily="34" charset="0"/>
              </a:rPr>
              <a:t>Điều Khiển Truy Cập Tùy Chọn (Discretionary Access Control (DAC))</a:t>
            </a:r>
          </a:p>
          <a:p>
            <a:pPr marL="342900" lvl="0" indent="-342900" algn="just">
              <a:lnSpc>
                <a:spcPct val="200000"/>
              </a:lnSpc>
              <a:buFont typeface="Arial" panose="020B0604020202020204" pitchFamily="34" charset="0"/>
              <a:buChar char="•"/>
            </a:pPr>
            <a:r>
              <a:rPr lang="vi-VN" sz="2000">
                <a:latin typeface="Arial" panose="020B0604020202020204" pitchFamily="34" charset="0"/>
                <a:cs typeface="Arial" panose="020B0604020202020204" pitchFamily="34" charset="0"/>
              </a:rPr>
              <a:t>Mô hình ít hạn chế nhất</a:t>
            </a:r>
          </a:p>
          <a:p>
            <a:pPr marL="342900" lvl="0" indent="-342900" algn="just">
              <a:lnSpc>
                <a:spcPct val="200000"/>
              </a:lnSpc>
              <a:buFont typeface="Arial" panose="020B0604020202020204" pitchFamily="34" charset="0"/>
              <a:buChar char="•"/>
            </a:pPr>
            <a:r>
              <a:rPr lang="vi-VN" sz="2000">
                <a:latin typeface="Arial" panose="020B0604020202020204" pitchFamily="34" charset="0"/>
                <a:cs typeface="Arial" panose="020B0604020202020204" pitchFamily="34" charset="0"/>
              </a:rPr>
              <a:t>Mọi đối tượng đều có một chủ sở hữu</a:t>
            </a:r>
          </a:p>
          <a:p>
            <a:pPr marL="342900" lvl="0" indent="-342900" algn="just">
              <a:lnSpc>
                <a:spcPct val="200000"/>
              </a:lnSpc>
              <a:buFont typeface="Arial" panose="020B0604020202020204" pitchFamily="34" charset="0"/>
              <a:buChar char="•"/>
            </a:pPr>
            <a:r>
              <a:rPr lang="vi-VN" sz="2000">
                <a:latin typeface="Arial" panose="020B0604020202020204" pitchFamily="34" charset="0"/>
                <a:cs typeface="Arial" panose="020B0604020202020204" pitchFamily="34" charset="0"/>
              </a:rPr>
              <a:t>Chủ sở hữu có toàn quyền điều khiển đối với đối tượng của họ</a:t>
            </a:r>
          </a:p>
          <a:p>
            <a:pPr lvl="0" algn="just">
              <a:lnSpc>
                <a:spcPct val="200000"/>
              </a:lnSpc>
            </a:pPr>
            <a:r>
              <a:rPr lang="vi-VN" sz="2000" b="1">
                <a:latin typeface="Arial" panose="020B0604020202020204" pitchFamily="34" charset="0"/>
                <a:cs typeface="Arial" panose="020B0604020202020204" pitchFamily="34" charset="0"/>
              </a:rPr>
              <a:t>Điều Khiển Truy Cập Bắt Buộc (Mandatory Access Contronl (MAC))</a:t>
            </a:r>
          </a:p>
          <a:p>
            <a:pPr marL="342900" lvl="0" indent="-342900" algn="just">
              <a:lnSpc>
                <a:spcPct val="200000"/>
              </a:lnSpc>
              <a:buFont typeface="Arial" panose="020B0604020202020204" pitchFamily="34" charset="0"/>
              <a:buChar char="•"/>
            </a:pPr>
            <a:r>
              <a:rPr lang="vi-VN" sz="2000">
                <a:latin typeface="Arial" panose="020B0604020202020204" pitchFamily="34" charset="0"/>
                <a:cs typeface="Arial" panose="020B0604020202020204" pitchFamily="34" charset="0"/>
              </a:rPr>
              <a:t>Là mô hình điều khiển truy cập nghiêm ngặt nhất</a:t>
            </a:r>
          </a:p>
          <a:p>
            <a:pPr marL="342900" lvl="0" indent="-342900" algn="just">
              <a:lnSpc>
                <a:spcPct val="200000"/>
              </a:lnSpc>
              <a:buFont typeface="Arial" panose="020B0604020202020204" pitchFamily="34" charset="0"/>
              <a:buChar char="•"/>
            </a:pPr>
            <a:r>
              <a:rPr lang="vi-VN" sz="2000">
                <a:latin typeface="Arial" panose="020B0604020202020204" pitchFamily="34" charset="0"/>
                <a:cs typeface="Arial" panose="020B0604020202020204" pitchFamily="34" charset="0"/>
              </a:rPr>
              <a:t>Thường bắt gặp trong các thiết lập của quân đội</a:t>
            </a:r>
            <a:endParaRPr lang="en-US" sz="2000" b="1">
              <a:latin typeface="Arial" panose="020B0604020202020204" pitchFamily="34" charset="0"/>
              <a:cs typeface="Arial" panose="020B0604020202020204" pitchFamily="34" charset="0"/>
            </a:endParaRPr>
          </a:p>
          <a:p>
            <a:pPr algn="just">
              <a:lnSpc>
                <a:spcPct val="200000"/>
              </a:lnSpc>
            </a:pPr>
            <a:endParaRPr lang="en-US" sz="2000" b="1">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1283" y="1318668"/>
            <a:ext cx="3808980" cy="5304201"/>
          </a:xfrm>
          <a:prstGeom prst="rect">
            <a:avLst/>
          </a:prstGeom>
        </p:spPr>
      </p:pic>
    </p:spTree>
    <p:extLst>
      <p:ext uri="{BB962C8B-B14F-4D97-AF65-F5344CB8AC3E}">
        <p14:creationId xmlns:p14="http://schemas.microsoft.com/office/powerpoint/2010/main" val="25534450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TotalTime>
  <Words>1303</Words>
  <Application>Microsoft Office PowerPoint</Application>
  <PresentationFormat>Màn hình rộng</PresentationFormat>
  <Paragraphs>89</Paragraphs>
  <Slides>16</Slides>
  <Notes>0</Notes>
  <HiddenSlides>0</HiddenSlides>
  <MMClips>0</MMClips>
  <ScaleCrop>false</ScaleCrop>
  <HeadingPairs>
    <vt:vector size="6" baseType="variant">
      <vt:variant>
        <vt:lpstr>Phông được Dùng</vt:lpstr>
      </vt:variant>
      <vt:variant>
        <vt:i4>3</vt:i4>
      </vt:variant>
      <vt:variant>
        <vt:lpstr>Chủ đề</vt:lpstr>
      </vt:variant>
      <vt:variant>
        <vt:i4>1</vt:i4>
      </vt:variant>
      <vt:variant>
        <vt:lpstr>Tiêu đề Bản chiếu</vt:lpstr>
      </vt:variant>
      <vt:variant>
        <vt:i4>16</vt:i4>
      </vt:variant>
    </vt:vector>
  </HeadingPairs>
  <TitlesOfParts>
    <vt:vector size="20" baseType="lpstr">
      <vt:lpstr>Arial</vt:lpstr>
      <vt:lpstr>Calibri</vt:lpstr>
      <vt:lpstr>Calibri Light</vt:lpstr>
      <vt:lpstr>Office Theme</vt:lpstr>
      <vt:lpstr>CHỦ ĐỀ : ĐIỀU KHIỂN TRUY CẬP</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CHỦ ĐỀ : SO SÁNH CÁC THÀNH HỆ THỐNG THÔNG TIN VỚI HỆ THỐNG THÔNG TIN ĐẤT ĐAI</dc:title>
  <dc:creator>Thien</dc:creator>
  <cp:lastModifiedBy>Lai Julia</cp:lastModifiedBy>
  <cp:revision>21</cp:revision>
  <dcterms:created xsi:type="dcterms:W3CDTF">2023-03-16T17:57:44Z</dcterms:created>
  <dcterms:modified xsi:type="dcterms:W3CDTF">2023-03-24T01:15:30Z</dcterms:modified>
</cp:coreProperties>
</file>