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83" r:id="rId9"/>
    <p:sldId id="281" r:id="rId10"/>
    <p:sldId id="284" r:id="rId11"/>
    <p:sldId id="285" r:id="rId12"/>
    <p:sldId id="286" r:id="rId13"/>
    <p:sldId id="277" r:id="rId14"/>
    <p:sldId id="282" r:id="rId15"/>
    <p:sldId id="278" r:id="rId16"/>
    <p:sldId id="280" r:id="rId17"/>
    <p:sldId id="268" r:id="rId18"/>
    <p:sldId id="260" r:id="rId19"/>
    <p:sldId id="270" r:id="rId20"/>
    <p:sldId id="269" r:id="rId21"/>
    <p:sldId id="261" r:id="rId22"/>
    <p:sldId id="274" r:id="rId23"/>
    <p:sldId id="271" r:id="rId24"/>
    <p:sldId id="272" r:id="rId25"/>
    <p:sldId id="275" r:id="rId26"/>
    <p:sldId id="276"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D214CC-45BF-4347-AE33-4D4AAF65077A}"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3974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214CC-45BF-4347-AE33-4D4AAF65077A}"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129754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214CC-45BF-4347-AE33-4D4AAF65077A}"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152514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214CC-45BF-4347-AE33-4D4AAF65077A}"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59121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D214CC-45BF-4347-AE33-4D4AAF65077A}"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339448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D214CC-45BF-4347-AE33-4D4AAF65077A}"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62701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D214CC-45BF-4347-AE33-4D4AAF65077A}"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45127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D214CC-45BF-4347-AE33-4D4AAF65077A}"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6560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214CC-45BF-4347-AE33-4D4AAF65077A}"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319685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D214CC-45BF-4347-AE33-4D4AAF65077A}"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88139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D214CC-45BF-4347-AE33-4D4AAF65077A}"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1774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214CC-45BF-4347-AE33-4D4AAF65077A}" type="datetimeFigureOut">
              <a:rPr lang="en-US" smtClean="0"/>
              <a:t>4/6/2023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60226-21BC-4A2D-AAEE-46CE2117DB7F}" type="slidenum">
              <a:rPr lang="en-US" smtClean="0"/>
              <a:t>‹#›</a:t>
            </a:fld>
            <a:endParaRPr lang="en-US"/>
          </a:p>
        </p:txBody>
      </p:sp>
    </p:spTree>
    <p:extLst>
      <p:ext uri="{BB962C8B-B14F-4D97-AF65-F5344CB8AC3E}">
        <p14:creationId xmlns:p14="http://schemas.microsoft.com/office/powerpoint/2010/main" val="25852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9171" y="2452391"/>
            <a:ext cx="10454704" cy="715555"/>
          </a:xfrm>
        </p:spPr>
        <p:txBody>
          <a:bodyPr>
            <a:noAutofit/>
          </a:bodyPr>
          <a:lstStyle/>
          <a:p>
            <a:pPr>
              <a:lnSpc>
                <a:spcPct val="100000"/>
              </a:lnSpc>
            </a:pPr>
            <a:r>
              <a:rPr lang="vi-VN" sz="4000" b="1" smtClean="0">
                <a:latin typeface="Arial" panose="020B0604020202020204" pitchFamily="34" charset="0"/>
                <a:cs typeface="Arial" panose="020B0604020202020204" pitchFamily="34" charset="0"/>
              </a:rPr>
              <a:t>CHỦ ĐỀ : THIẾT BỊ BẢO MẬT FIREWALL</a:t>
            </a:r>
            <a:endParaRPr lang="en-US" sz="40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936900" y="4316160"/>
            <a:ext cx="4972595" cy="1149532"/>
          </a:xfrm>
        </p:spPr>
        <p:txBody>
          <a:bodyPr>
            <a:noAutofit/>
          </a:bodyPr>
          <a:lstStyle/>
          <a:p>
            <a:pPr algn="just">
              <a:lnSpc>
                <a:spcPct val="160000"/>
              </a:lnSpc>
            </a:pPr>
            <a:r>
              <a:rPr lang="vi-VN" sz="2000" b="1" smtClean="0"/>
              <a:t>SVTH : </a:t>
            </a:r>
            <a:r>
              <a:rPr lang="vi-VN" sz="2000" b="1" smtClean="0">
                <a:latin typeface="Arial" panose="020B0604020202020204" pitchFamily="34" charset="0"/>
                <a:cs typeface="Arial" panose="020B0604020202020204" pitchFamily="34" charset="0"/>
              </a:rPr>
              <a:t>LẠI THỊ PHƯƠNG NHUNG</a:t>
            </a:r>
            <a:endParaRPr lang="en-US" sz="2000">
              <a:latin typeface="Arial" panose="020B0604020202020204" pitchFamily="34" charset="0"/>
              <a:cs typeface="Arial" panose="020B0604020202020204" pitchFamily="34" charset="0"/>
            </a:endParaRPr>
          </a:p>
          <a:p>
            <a:pPr algn="just">
              <a:lnSpc>
                <a:spcPct val="160000"/>
              </a:lnSpc>
            </a:pPr>
            <a:r>
              <a:rPr lang="vi-VN" sz="2000" b="1" smtClean="0">
                <a:latin typeface="Arial" panose="020B0604020202020204" pitchFamily="34" charset="0"/>
                <a:cs typeface="Arial" panose="020B0604020202020204" pitchFamily="34" charset="0"/>
              </a:rPr>
              <a:t>             NGUYỄN NAM THIÊN		</a:t>
            </a:r>
            <a:endParaRPr lang="en-US" sz="2000">
              <a:latin typeface="Arial" panose="020B0604020202020204" pitchFamily="34" charset="0"/>
              <a:cs typeface="Arial" panose="020B0604020202020204" pitchFamily="34" charset="0"/>
            </a:endParaRPr>
          </a:p>
          <a:p>
            <a:pPr algn="just">
              <a:lnSpc>
                <a:spcPct val="160000"/>
              </a:lnSpc>
            </a:pPr>
            <a:r>
              <a:rPr lang="vi-VN" sz="2000" b="1" smtClean="0">
                <a:latin typeface="Arial" panose="020B0604020202020204" pitchFamily="34" charset="0"/>
                <a:cs typeface="Arial" panose="020B0604020202020204" pitchFamily="34" charset="0"/>
              </a:rPr>
              <a:t>             LÊ HỮU NGHĨA</a:t>
            </a:r>
            <a:endParaRPr lang="en-US" sz="2000">
              <a:latin typeface="Arial" panose="020B0604020202020204" pitchFamily="34" charset="0"/>
              <a:cs typeface="Arial" panose="020B0604020202020204" pitchFamily="34" charset="0"/>
            </a:endParaRPr>
          </a:p>
          <a:p>
            <a:pPr algn="just">
              <a:lnSpc>
                <a:spcPct val="160000"/>
              </a:lnSpc>
            </a:pPr>
            <a:r>
              <a:rPr lang="vi-VN" sz="2000" b="1" smtClean="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l="38036" t="23822" r="35728" b="32687"/>
          <a:stretch>
            <a:fillRect/>
          </a:stretch>
        </p:blipFill>
        <p:spPr>
          <a:xfrm>
            <a:off x="0" y="157659"/>
            <a:ext cx="2085639" cy="1843968"/>
          </a:xfrm>
          <a:prstGeom prst="rect">
            <a:avLst/>
          </a:prstGeom>
          <a:noFill/>
          <a:ln>
            <a:noFill/>
          </a:ln>
        </p:spPr>
      </p:pic>
      <p:sp>
        <p:nvSpPr>
          <p:cNvPr id="8" name="TextBox 7"/>
          <p:cNvSpPr txBox="1"/>
          <p:nvPr/>
        </p:nvSpPr>
        <p:spPr>
          <a:xfrm>
            <a:off x="7936900" y="3608308"/>
            <a:ext cx="4051109" cy="400110"/>
          </a:xfrm>
          <a:prstGeom prst="rect">
            <a:avLst/>
          </a:prstGeom>
          <a:noFill/>
        </p:spPr>
        <p:txBody>
          <a:bodyPr wrap="none" rtlCol="0">
            <a:spAutoFit/>
          </a:bodyPr>
          <a:lstStyle/>
          <a:p>
            <a:pPr algn="just"/>
            <a:r>
              <a:rPr lang="vi-VN" sz="2000" b="1" smtClean="0">
                <a:latin typeface="Arial" panose="020B0604020202020204" pitchFamily="34" charset="0"/>
                <a:cs typeface="Arial" panose="020B0604020202020204" pitchFamily="34" charset="0"/>
              </a:rPr>
              <a:t>GVHD : HUỲNH TRỌNG HUYNH</a:t>
            </a:r>
            <a:endParaRPr lang="en-US" sz="2000" b="1">
              <a:latin typeface="Arial" panose="020B0604020202020204" pitchFamily="34" charset="0"/>
              <a:cs typeface="Arial" panose="020B0604020202020204" pitchFamily="34" charset="0"/>
            </a:endParaRPr>
          </a:p>
        </p:txBody>
      </p:sp>
      <p:sp>
        <p:nvSpPr>
          <p:cNvPr id="9" name="TextBox 8"/>
          <p:cNvSpPr txBox="1"/>
          <p:nvPr/>
        </p:nvSpPr>
        <p:spPr>
          <a:xfrm>
            <a:off x="1919277" y="212042"/>
            <a:ext cx="10272723" cy="1938992"/>
          </a:xfrm>
          <a:prstGeom prst="rect">
            <a:avLst/>
          </a:prstGeom>
          <a:noFill/>
        </p:spPr>
        <p:txBody>
          <a:bodyPr wrap="square" rtlCol="0">
            <a:spAutoFit/>
          </a:bodyPr>
          <a:lstStyle/>
          <a:p>
            <a:pPr algn="ctr"/>
            <a:r>
              <a:rPr lang="vi-VN" sz="4000" b="1" smtClean="0">
                <a:latin typeface="Arial" panose="020B0604020202020204" pitchFamily="34" charset="0"/>
                <a:cs typeface="Arial" panose="020B0604020202020204" pitchFamily="34" charset="0"/>
              </a:rPr>
              <a:t>TRƯỜNG ĐẠI HỌC TÀI NGUYÊN VÀ MÔI TRƯỜNG THÀNH PHỐ HỒ CHÍ MINH</a:t>
            </a:r>
            <a:r>
              <a:rPr lang="en-US" sz="4000" b="1" smtClean="0">
                <a:latin typeface="Arial" panose="020B0604020202020204" pitchFamily="34" charset="0"/>
                <a:cs typeface="Arial" panose="020B0604020202020204" pitchFamily="34" charset="0"/>
              </a:rPr>
              <a:t> </a:t>
            </a:r>
            <a:r>
              <a:rPr lang="vi-VN" sz="4000" b="1" smtClean="0">
                <a:latin typeface="Arial" panose="020B0604020202020204" pitchFamily="34" charset="0"/>
                <a:cs typeface="Arial" panose="020B0604020202020204" pitchFamily="34" charset="0"/>
              </a:rPr>
              <a:t>KHOA HỆ THỐNG THÔNG TIN</a:t>
            </a:r>
            <a:endParaRPr lang="en-US" sz="40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71" y="3608308"/>
            <a:ext cx="6078646" cy="2849582"/>
          </a:xfrm>
          <a:prstGeom prst="rect">
            <a:avLst/>
          </a:prstGeom>
        </p:spPr>
      </p:pic>
    </p:spTree>
    <p:extLst>
      <p:ext uri="{BB962C8B-B14F-4D97-AF65-F5344CB8AC3E}">
        <p14:creationId xmlns:p14="http://schemas.microsoft.com/office/powerpoint/2010/main" val="392919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1029" y="483325"/>
            <a:ext cx="7018268" cy="523220"/>
          </a:xfrm>
          <a:prstGeom prst="rect">
            <a:avLst/>
          </a:prstGeom>
          <a:noFill/>
        </p:spPr>
        <p:txBody>
          <a:bodyPr wrap="none" rtlCol="0">
            <a:spAutoFit/>
          </a:bodyPr>
          <a:lstStyle/>
          <a:p>
            <a:r>
              <a:rPr lang="vi-VN" sz="2800" b="1" smtClean="0">
                <a:latin typeface="Arial" panose="020B0604020202020204" pitchFamily="34" charset="0"/>
                <a:cs typeface="Arial" panose="020B0604020202020204" pitchFamily="34" charset="0"/>
              </a:rPr>
              <a:t>Bộ Lọc Packet (</a:t>
            </a:r>
            <a:r>
              <a:rPr lang="vi-VN" sz="2800" b="1">
                <a:latin typeface="Arial" panose="020B0604020202020204" pitchFamily="34" charset="0"/>
                <a:cs typeface="Arial" panose="020B0604020202020204" pitchFamily="34" charset="0"/>
              </a:rPr>
              <a:t>Packet – filtering </a:t>
            </a:r>
            <a:r>
              <a:rPr lang="vi-VN" sz="2800" b="1" smtClean="0">
                <a:latin typeface="Arial" panose="020B0604020202020204" pitchFamily="34" charset="0"/>
                <a:cs typeface="Arial" panose="020B0604020202020204" pitchFamily="34" charset="0"/>
              </a:rPr>
              <a:t>router)</a:t>
            </a:r>
            <a:endParaRPr lang="en-US" sz="2800" b="1">
              <a:latin typeface="Arial" panose="020B0604020202020204" pitchFamily="34" charset="0"/>
              <a:cs typeface="Arial" panose="020B0604020202020204" pitchFamily="34" charset="0"/>
            </a:endParaRPr>
          </a:p>
        </p:txBody>
      </p:sp>
      <p:pic>
        <p:nvPicPr>
          <p:cNvPr id="2050" name="Picture 2" descr="http://phuocdong.orgfree.com/mang/1.Can%20ban%20ve%20Firewall_files/image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86" y="1750425"/>
            <a:ext cx="4076791" cy="4193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51269" y="1515996"/>
            <a:ext cx="6466114" cy="4247317"/>
          </a:xfrm>
          <a:prstGeom prst="rect">
            <a:avLst/>
          </a:prstGeom>
        </p:spPr>
        <p:txBody>
          <a:bodyPr wrap="square">
            <a:spAutoFit/>
          </a:bodyPr>
          <a:lstStyle/>
          <a:p>
            <a:pPr>
              <a:lnSpc>
                <a:spcPct val="150000"/>
              </a:lnSpc>
            </a:pPr>
            <a:endParaRPr lang="vi-VN" sz="2000" smtClean="0">
              <a:solidFill>
                <a:srgbClr val="000000"/>
              </a:solidFill>
              <a:latin typeface="Arial" panose="020B0604020202020204" pitchFamily="34" charset="0"/>
              <a:cs typeface="Arial" panose="020B0604020202020204" pitchFamily="34" charset="0"/>
            </a:endParaRPr>
          </a:p>
          <a:p>
            <a:pPr>
              <a:lnSpc>
                <a:spcPct val="150000"/>
              </a:lnSpc>
            </a:pPr>
            <a:r>
              <a:rPr lang="vi-VN" sz="2000">
                <a:latin typeface="Arial" panose="020B0604020202020204" pitchFamily="34" charset="0"/>
                <a:cs typeface="Arial" panose="020B0604020202020204" pitchFamily="34" charset="0"/>
              </a:rPr>
              <a:t>- Địa chỉ IP nơi xuất phát ( IP Source address)</a:t>
            </a:r>
            <a:br>
              <a:rPr lang="vi-VN" sz="2000">
                <a:latin typeface="Arial" panose="020B0604020202020204" pitchFamily="34" charset="0"/>
                <a:cs typeface="Arial" panose="020B0604020202020204" pitchFamily="34" charset="0"/>
              </a:rPr>
            </a:br>
            <a:r>
              <a:rPr lang="vi-VN" sz="2000">
                <a:latin typeface="Arial" panose="020B0604020202020204" pitchFamily="34" charset="0"/>
                <a:cs typeface="Arial" panose="020B0604020202020204" pitchFamily="34" charset="0"/>
              </a:rPr>
              <a:t>- Địa chỉ IP nơi nhận (IP Destination address)</a:t>
            </a:r>
            <a:br>
              <a:rPr lang="vi-VN" sz="2000">
                <a:latin typeface="Arial" panose="020B0604020202020204" pitchFamily="34" charset="0"/>
                <a:cs typeface="Arial" panose="020B0604020202020204" pitchFamily="34" charset="0"/>
              </a:rPr>
            </a:br>
            <a:r>
              <a:rPr lang="vi-VN" sz="2000">
                <a:latin typeface="Arial" panose="020B0604020202020204" pitchFamily="34" charset="0"/>
                <a:cs typeface="Arial" panose="020B0604020202020204" pitchFamily="34" charset="0"/>
              </a:rPr>
              <a:t>- Những thủ tục truyền tin (TCP, UDP, ICMP, IP tunnel)</a:t>
            </a:r>
            <a:br>
              <a:rPr lang="vi-VN" sz="2000">
                <a:latin typeface="Arial" panose="020B0604020202020204" pitchFamily="34" charset="0"/>
                <a:cs typeface="Arial" panose="020B0604020202020204" pitchFamily="34" charset="0"/>
              </a:rPr>
            </a:br>
            <a:r>
              <a:rPr lang="vi-VN" sz="2000">
                <a:latin typeface="Arial" panose="020B0604020202020204" pitchFamily="34" charset="0"/>
                <a:cs typeface="Arial" panose="020B0604020202020204" pitchFamily="34" charset="0"/>
              </a:rPr>
              <a:t>- Cổng TCP/UDP nơi xuất phát (TCP/UDP source port)</a:t>
            </a:r>
            <a:br>
              <a:rPr lang="vi-VN" sz="2000">
                <a:latin typeface="Arial" panose="020B0604020202020204" pitchFamily="34" charset="0"/>
                <a:cs typeface="Arial" panose="020B0604020202020204" pitchFamily="34" charset="0"/>
              </a:rPr>
            </a:br>
            <a:r>
              <a:rPr lang="vi-VN" sz="2000">
                <a:latin typeface="Arial" panose="020B0604020202020204" pitchFamily="34" charset="0"/>
                <a:cs typeface="Arial" panose="020B0604020202020204" pitchFamily="34" charset="0"/>
              </a:rPr>
              <a:t>- Cổng TCP/UDP nơi nhận (TCP/UDP destination port)</a:t>
            </a:r>
            <a:br>
              <a:rPr lang="vi-VN" sz="2000">
                <a:latin typeface="Arial" panose="020B0604020202020204" pitchFamily="34" charset="0"/>
                <a:cs typeface="Arial" panose="020B0604020202020204" pitchFamily="34" charset="0"/>
              </a:rPr>
            </a:br>
            <a:r>
              <a:rPr lang="vi-VN" sz="2000">
                <a:latin typeface="Arial" panose="020B0604020202020204" pitchFamily="34" charset="0"/>
                <a:cs typeface="Arial" panose="020B0604020202020204" pitchFamily="34" charset="0"/>
              </a:rPr>
              <a:t>- Dạng thông báo ICMP ( ICMP message type)</a:t>
            </a:r>
            <a:br>
              <a:rPr lang="vi-VN" sz="2000">
                <a:latin typeface="Arial" panose="020B0604020202020204" pitchFamily="34" charset="0"/>
                <a:cs typeface="Arial" panose="020B0604020202020204" pitchFamily="34" charset="0"/>
              </a:rPr>
            </a:br>
            <a:r>
              <a:rPr lang="vi-VN" sz="2000">
                <a:latin typeface="Arial" panose="020B0604020202020204" pitchFamily="34" charset="0"/>
                <a:cs typeface="Arial" panose="020B0604020202020204" pitchFamily="34" charset="0"/>
              </a:rPr>
              <a:t>- Giao diện packet đến ( incomming interface of packet)</a:t>
            </a:r>
            <a:br>
              <a:rPr lang="vi-VN" sz="2000">
                <a:latin typeface="Arial" panose="020B0604020202020204" pitchFamily="34" charset="0"/>
                <a:cs typeface="Arial" panose="020B0604020202020204" pitchFamily="34" charset="0"/>
              </a:rPr>
            </a:br>
            <a:r>
              <a:rPr lang="vi-VN" sz="2000">
                <a:latin typeface="Arial" panose="020B0604020202020204" pitchFamily="34" charset="0"/>
                <a:cs typeface="Arial" panose="020B0604020202020204" pitchFamily="34" charset="0"/>
              </a:rPr>
              <a:t>- Giao diện packet đi ( outcomming interface of packet)</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862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626" y="327090"/>
            <a:ext cx="12077345" cy="461665"/>
          </a:xfrm>
          <a:prstGeom prst="rect">
            <a:avLst/>
          </a:prstGeom>
        </p:spPr>
        <p:txBody>
          <a:bodyPr wrap="none">
            <a:spAutoFit/>
          </a:bodyPr>
          <a:lstStyle/>
          <a:p>
            <a:r>
              <a:rPr lang="vi-VN" sz="2400" b="1" smtClean="0">
                <a:latin typeface="Arial" panose="020B0604020202020204" pitchFamily="34" charset="0"/>
                <a:cs typeface="Arial" panose="020B0604020202020204" pitchFamily="34" charset="0"/>
              </a:rPr>
              <a:t>Cổng Ứng Dụng (</a:t>
            </a:r>
            <a:r>
              <a:rPr lang="vi-VN" sz="2400" b="1">
                <a:latin typeface="Arial" panose="020B0604020202020204" pitchFamily="34" charset="0"/>
                <a:cs typeface="Arial" panose="020B0604020202020204" pitchFamily="34" charset="0"/>
              </a:rPr>
              <a:t>Application</a:t>
            </a:r>
            <a:r>
              <a:rPr lang="vi-VN" sz="2400" b="1" smtClean="0">
                <a:latin typeface="Arial" panose="020B0604020202020204" pitchFamily="34" charset="0"/>
                <a:cs typeface="Arial" panose="020B0604020202020204" pitchFamily="34" charset="0"/>
              </a:rPr>
              <a:t> </a:t>
            </a:r>
            <a:r>
              <a:rPr lang="vi-VN" sz="2400" b="1">
                <a:latin typeface="Arial" panose="020B0604020202020204" pitchFamily="34" charset="0"/>
                <a:cs typeface="Arial" panose="020B0604020202020204" pitchFamily="34" charset="0"/>
              </a:rPr>
              <a:t>– filtering </a:t>
            </a:r>
            <a:r>
              <a:rPr lang="vi-VN" sz="2400" b="1" smtClean="0">
                <a:latin typeface="Arial" panose="020B0604020202020204" pitchFamily="34" charset="0"/>
                <a:cs typeface="Arial" panose="020B0604020202020204" pitchFamily="34" charset="0"/>
              </a:rPr>
              <a:t>router </a:t>
            </a:r>
            <a:r>
              <a:rPr lang="vi-VN" sz="2400" b="1">
                <a:latin typeface="Arial" panose="020B0604020202020204" pitchFamily="34" charset="0"/>
                <a:cs typeface="Arial" panose="020B0604020202020204" pitchFamily="34" charset="0"/>
              </a:rPr>
              <a:t>level gateway hay proxy hay sever</a:t>
            </a:r>
            <a:r>
              <a:rPr lang="vi-VN" sz="2400" b="1" smtClean="0">
                <a:latin typeface="Arial" panose="020B0604020202020204" pitchFamily="34" charset="0"/>
                <a:cs typeface="Arial" panose="020B0604020202020204" pitchFamily="34" charset="0"/>
              </a:rPr>
              <a:t>)</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2270494" y="1577718"/>
            <a:ext cx="7644215" cy="1015663"/>
          </a:xfrm>
          <a:prstGeom prst="rect">
            <a:avLst/>
          </a:prstGeom>
        </p:spPr>
        <p:txBody>
          <a:bodyPr wrap="square">
            <a:spAutoFit/>
          </a:bodyPr>
          <a:lstStyle/>
          <a:p>
            <a:r>
              <a:rPr lang="vi-VN" sz="2000">
                <a:solidFill>
                  <a:srgbClr val="000000"/>
                </a:solidFill>
                <a:latin typeface="Arial" panose="020B0604020202020204" pitchFamily="34" charset="0"/>
                <a:cs typeface="Arial" panose="020B0604020202020204" pitchFamily="34" charset="0"/>
              </a:rPr>
              <a:t>Đây là một loại Firewall được thiết kế để tăng cường chức năng kiểm soát các loại dịch vụ, giao thức được cho phép truy cập vào hệ thống mạng.</a:t>
            </a:r>
            <a:endParaRPr lang="en-US"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33" y="3382345"/>
            <a:ext cx="8765176" cy="2469815"/>
          </a:xfrm>
          <a:prstGeom prst="rect">
            <a:avLst/>
          </a:prstGeom>
        </p:spPr>
      </p:pic>
    </p:spTree>
    <p:extLst>
      <p:ext uri="{BB962C8B-B14F-4D97-AF65-F5344CB8AC3E}">
        <p14:creationId xmlns:p14="http://schemas.microsoft.com/office/powerpoint/2010/main" val="306593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6345" y="461945"/>
            <a:ext cx="6099747" cy="523220"/>
          </a:xfrm>
          <a:prstGeom prst="rect">
            <a:avLst/>
          </a:prstGeom>
        </p:spPr>
        <p:txBody>
          <a:bodyPr wrap="none">
            <a:spAutoFit/>
          </a:bodyPr>
          <a:lstStyle/>
          <a:p>
            <a:pPr algn="ctr"/>
            <a:r>
              <a:rPr lang="en-US" sz="2800" b="1">
                <a:solidFill>
                  <a:srgbClr val="000000"/>
                </a:solidFill>
                <a:latin typeface="Arial" panose="020B0604020202020204" pitchFamily="34" charset="0"/>
                <a:cs typeface="Arial" panose="020B0604020202020204" pitchFamily="34" charset="0"/>
              </a:rPr>
              <a:t>Cổng vòng (circuit-Level Gateway)</a:t>
            </a:r>
            <a:endParaRPr lang="en-US" sz="2800">
              <a:latin typeface="Arial" panose="020B0604020202020204" pitchFamily="34" charset="0"/>
              <a:cs typeface="Arial" panose="020B0604020202020204" pitchFamily="34" charset="0"/>
            </a:endParaRPr>
          </a:p>
        </p:txBody>
      </p:sp>
      <p:sp>
        <p:nvSpPr>
          <p:cNvPr id="3" name="Rectangle 2"/>
          <p:cNvSpPr/>
          <p:nvPr/>
        </p:nvSpPr>
        <p:spPr>
          <a:xfrm>
            <a:off x="474617" y="1308352"/>
            <a:ext cx="6096000" cy="4247317"/>
          </a:xfrm>
          <a:prstGeom prst="rect">
            <a:avLst/>
          </a:prstGeom>
        </p:spPr>
        <p:txBody>
          <a:bodyPr>
            <a:spAutoFit/>
          </a:bodyPr>
          <a:lstStyle/>
          <a:p>
            <a:pPr algn="just">
              <a:lnSpc>
                <a:spcPct val="150000"/>
              </a:lnSpc>
            </a:pPr>
            <a:r>
              <a:rPr lang="vi-VN" sz="2000">
                <a:solidFill>
                  <a:srgbClr val="000000"/>
                </a:solidFill>
                <a:latin typeface="Arial" panose="020B0604020202020204" pitchFamily="34" charset="0"/>
                <a:cs typeface="Arial" panose="020B0604020202020204" pitchFamily="34" charset="0"/>
              </a:rPr>
              <a:t>Cổng vòng đơn giản chuyển tiếp kết nối telnet qua firewall mà không thực hiện một sự kiểm tra, lọc hay điều khiển các thủ tục Telnet nào</a:t>
            </a:r>
            <a:r>
              <a:rPr lang="vi-VN" sz="2000" smtClean="0">
                <a:solidFill>
                  <a:srgbClr val="000000"/>
                </a:solidFill>
                <a:latin typeface="Arial" panose="020B0604020202020204" pitchFamily="34" charset="0"/>
                <a:cs typeface="Arial" panose="020B0604020202020204" pitchFamily="34" charset="0"/>
              </a:rPr>
              <a:t>.</a:t>
            </a:r>
          </a:p>
          <a:p>
            <a:pPr algn="just">
              <a:lnSpc>
                <a:spcPct val="150000"/>
              </a:lnSpc>
            </a:pPr>
            <a:endParaRPr lang="vi-VN" sz="2000">
              <a:solidFill>
                <a:srgbClr val="000000"/>
              </a:solidFill>
              <a:latin typeface="Arial" panose="020B0604020202020204" pitchFamily="34" charset="0"/>
              <a:cs typeface="Arial" panose="020B0604020202020204" pitchFamily="34" charset="0"/>
            </a:endParaRPr>
          </a:p>
          <a:p>
            <a:pPr algn="just">
              <a:lnSpc>
                <a:spcPct val="150000"/>
              </a:lnSpc>
            </a:pPr>
            <a:r>
              <a:rPr lang="vi-VN" sz="2000">
                <a:latin typeface="Arial" panose="020B0604020202020204" pitchFamily="34" charset="0"/>
                <a:cs typeface="Arial" panose="020B0604020202020204" pitchFamily="34" charset="0"/>
              </a:rPr>
              <a:t>Cổng vòng làm việc như một sợi dây</a:t>
            </a:r>
            <a:r>
              <a:rPr lang="vi-VN" sz="2000" smtClean="0">
                <a:latin typeface="Arial" panose="020B0604020202020204" pitchFamily="34" charset="0"/>
                <a:cs typeface="Arial" panose="020B0604020202020204" pitchFamily="34" charset="0"/>
              </a:rPr>
              <a:t>, sao </a:t>
            </a:r>
            <a:r>
              <a:rPr lang="vi-VN" sz="2000">
                <a:latin typeface="Arial" panose="020B0604020202020204" pitchFamily="34" charset="0"/>
                <a:cs typeface="Arial" panose="020B0604020202020204" pitchFamily="34" charset="0"/>
              </a:rPr>
              <a:t>chép các byte giữa kết nối bên trong (inside connection) và các kết nối bên ngoài (outside connection). Tuy nhiên, vì sự kết nối này xuất hiện từ hệ thống firewall, nó che dấu thông tin về mạng nội bộ.</a:t>
            </a: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0" y="1201783"/>
            <a:ext cx="5516880" cy="4598126"/>
          </a:xfrm>
          <a:prstGeom prst="rect">
            <a:avLst/>
          </a:prstGeom>
        </p:spPr>
      </p:pic>
    </p:spTree>
    <p:extLst>
      <p:ext uri="{BB962C8B-B14F-4D97-AF65-F5344CB8AC3E}">
        <p14:creationId xmlns:p14="http://schemas.microsoft.com/office/powerpoint/2010/main" val="222666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9692" y="391886"/>
            <a:ext cx="6545382" cy="523220"/>
          </a:xfrm>
          <a:prstGeom prst="rect">
            <a:avLst/>
          </a:prstGeom>
          <a:noFill/>
        </p:spPr>
        <p:txBody>
          <a:bodyPr wrap="none" rtlCol="0">
            <a:spAutoFit/>
          </a:bodyPr>
          <a:lstStyle/>
          <a:p>
            <a:r>
              <a:rPr lang="vi-VN" sz="2800" b="1" smtClean="0">
                <a:latin typeface="Arial" panose="020B0604020202020204" pitchFamily="34" charset="0"/>
                <a:cs typeface="Arial" panose="020B0604020202020204" pitchFamily="34" charset="0"/>
              </a:rPr>
              <a:t>4 Tường Lửa Được Phân Ra Hai Loại</a:t>
            </a:r>
            <a:endParaRPr lang="en-US" sz="2800" b="1">
              <a:latin typeface="Arial" panose="020B0604020202020204" pitchFamily="34" charset="0"/>
              <a:cs typeface="Arial" panose="020B0604020202020204" pitchFamily="34" charset="0"/>
            </a:endParaRPr>
          </a:p>
        </p:txBody>
      </p:sp>
      <p:sp>
        <p:nvSpPr>
          <p:cNvPr id="3" name="Rectangle 2"/>
          <p:cNvSpPr/>
          <p:nvPr/>
        </p:nvSpPr>
        <p:spPr>
          <a:xfrm>
            <a:off x="409401" y="1170268"/>
            <a:ext cx="3175869" cy="487506"/>
          </a:xfrm>
          <a:prstGeom prst="rect">
            <a:avLst/>
          </a:prstGeom>
        </p:spPr>
        <p:txBody>
          <a:bodyPr wrap="none">
            <a:spAutoFit/>
          </a:bodyPr>
          <a:lstStyle/>
          <a:p>
            <a:pPr>
              <a:lnSpc>
                <a:spcPct val="107000"/>
              </a:lnSpc>
              <a:spcAft>
                <a:spcPts val="800"/>
              </a:spcAft>
            </a:pPr>
            <a:r>
              <a:rPr lang="vi-VN" sz="2400" b="1" smtClean="0">
                <a:latin typeface="Arial" panose="020B0604020202020204" pitchFamily="34" charset="0"/>
                <a:ea typeface="Calibri" panose="020F0502020204030204" pitchFamily="34" charset="0"/>
                <a:cs typeface="Times New Roman" panose="02020603050405020304" pitchFamily="18" charset="0"/>
              </a:rPr>
              <a:t>Host-based</a:t>
            </a:r>
            <a:r>
              <a:rPr lang="en-US" sz="2400" b="1" smtClean="0">
                <a:latin typeface="Arial" panose="020B0604020202020204" pitchFamily="34" charset="0"/>
                <a:ea typeface="Calibri" panose="020F0502020204030204" pitchFamily="34" charset="0"/>
                <a:cs typeface="Times New Roman" panose="02020603050405020304" pitchFamily="18" charset="0"/>
              </a:rPr>
              <a:t> </a:t>
            </a:r>
            <a:r>
              <a:rPr lang="en-US" sz="2400" b="1">
                <a:latin typeface="Arial" panose="020B0604020202020204" pitchFamily="34" charset="0"/>
                <a:ea typeface="Calibri" panose="020F0502020204030204" pitchFamily="34" charset="0"/>
                <a:cs typeface="Times New Roman" panose="02020603050405020304" pitchFamily="18" charset="0"/>
              </a:rPr>
              <a:t>Firewall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09401" y="2072148"/>
            <a:ext cx="6096000" cy="2862322"/>
          </a:xfrm>
          <a:prstGeom prst="rect">
            <a:avLst/>
          </a:prstGeom>
        </p:spPr>
        <p:txBody>
          <a:bodyPr>
            <a:spAutoFit/>
          </a:bodyPr>
          <a:lstStyle/>
          <a:p>
            <a:pPr>
              <a:lnSpc>
                <a:spcPct val="150000"/>
              </a:lnSpc>
            </a:pPr>
            <a:r>
              <a:rPr lang="en-US" sz="2000">
                <a:latin typeface="Arial" panose="020B0604020202020204" pitchFamily="34" charset="0"/>
                <a:ea typeface="Calibri" panose="020F0502020204030204" pitchFamily="34" charset="0"/>
                <a:cs typeface="Arial" panose="020B0604020202020204" pitchFamily="34" charset="0"/>
              </a:rPr>
              <a:t>Loại này được thiết kế để bảo vệ một máy tính trước sự truy cập trái phép từ bên ngoài. </a:t>
            </a:r>
            <a:endParaRPr lang="vi-VN" sz="2000" smtClean="0">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US" sz="2000">
                <a:latin typeface="Arial" panose="020B0604020202020204" pitchFamily="34" charset="0"/>
                <a:cs typeface="Arial" panose="020B0604020202020204" pitchFamily="34" charset="0"/>
              </a:rPr>
              <a:t>Bên cạnh đó thì </a:t>
            </a:r>
            <a:r>
              <a:rPr lang="vi-VN" sz="2000" smtClean="0">
                <a:latin typeface="Arial" panose="020B0604020202020204" pitchFamily="34" charset="0"/>
                <a:cs typeface="Arial" panose="020B0604020202020204" pitchFamily="34" charset="0"/>
              </a:rPr>
              <a:t>Host-Based</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Firewall còn được tích hợp thêm tính năng như theo dõi các phần mềm chống virus, phần mềm chống xâm nhập để bảo vệ dữ liệu.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453" y="2207800"/>
            <a:ext cx="4917616" cy="2965091"/>
          </a:xfrm>
          <a:prstGeom prst="rect">
            <a:avLst/>
          </a:prstGeom>
        </p:spPr>
      </p:pic>
    </p:spTree>
    <p:extLst>
      <p:ext uri="{BB962C8B-B14F-4D97-AF65-F5344CB8AC3E}">
        <p14:creationId xmlns:p14="http://schemas.microsoft.com/office/powerpoint/2010/main" val="300737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071" t="5268" r="23462" b="17232"/>
          <a:stretch/>
        </p:blipFill>
        <p:spPr>
          <a:xfrm>
            <a:off x="1881052" y="472073"/>
            <a:ext cx="8778240" cy="5669280"/>
          </a:xfrm>
          <a:prstGeom prst="rect">
            <a:avLst/>
          </a:prstGeom>
        </p:spPr>
      </p:pic>
    </p:spTree>
    <p:extLst>
      <p:ext uri="{BB962C8B-B14F-4D97-AF65-F5344CB8AC3E}">
        <p14:creationId xmlns:p14="http://schemas.microsoft.com/office/powerpoint/2010/main" val="69973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6103" y="514197"/>
            <a:ext cx="3826689" cy="461665"/>
          </a:xfrm>
          <a:prstGeom prst="rect">
            <a:avLst/>
          </a:prstGeom>
        </p:spPr>
        <p:txBody>
          <a:bodyPr wrap="none">
            <a:spAutoFit/>
          </a:bodyPr>
          <a:lstStyle/>
          <a:p>
            <a:r>
              <a:rPr lang="en-US" sz="2400" b="1" smtClean="0">
                <a:latin typeface="Arial" panose="020B0604020202020204" pitchFamily="34" charset="0"/>
                <a:ea typeface="Calibri" panose="020F0502020204030204" pitchFamily="34" charset="0"/>
                <a:cs typeface="Times New Roman" panose="02020603050405020304" pitchFamily="18" charset="0"/>
              </a:rPr>
              <a:t>Network</a:t>
            </a:r>
            <a:r>
              <a:rPr lang="vi-VN" sz="2400" b="1">
                <a:latin typeface="Arial" panose="020B0604020202020204" pitchFamily="34" charset="0"/>
                <a:ea typeface="Calibri" panose="020F0502020204030204" pitchFamily="34" charset="0"/>
                <a:cs typeface="Times New Roman" panose="02020603050405020304" pitchFamily="18" charset="0"/>
              </a:rPr>
              <a:t> </a:t>
            </a:r>
            <a:r>
              <a:rPr lang="vi-VN" sz="2400" b="1" smtClean="0">
                <a:latin typeface="Arial" panose="020B0604020202020204" pitchFamily="34" charset="0"/>
                <a:ea typeface="Calibri" panose="020F0502020204030204" pitchFamily="34" charset="0"/>
                <a:cs typeface="Times New Roman" panose="02020603050405020304" pitchFamily="18" charset="0"/>
              </a:rPr>
              <a:t>- Based</a:t>
            </a:r>
            <a:r>
              <a:rPr lang="en-US" sz="2400" b="1" smtClean="0">
                <a:latin typeface="Arial" panose="020B0604020202020204" pitchFamily="34" charset="0"/>
                <a:ea typeface="Calibri" panose="020F0502020204030204" pitchFamily="34" charset="0"/>
                <a:cs typeface="Times New Roman" panose="02020603050405020304" pitchFamily="18" charset="0"/>
              </a:rPr>
              <a:t> </a:t>
            </a:r>
            <a:r>
              <a:rPr lang="en-US" sz="2400" b="1">
                <a:latin typeface="Arial" panose="020B0604020202020204" pitchFamily="34" charset="0"/>
                <a:ea typeface="Calibri" panose="020F0502020204030204" pitchFamily="34" charset="0"/>
                <a:cs typeface="Times New Roman" panose="02020603050405020304" pitchFamily="18" charset="0"/>
              </a:rPr>
              <a:t>Firewall</a:t>
            </a:r>
            <a:endParaRPr lang="en-US" sz="2400" b="1"/>
          </a:p>
        </p:txBody>
      </p:sp>
      <p:sp>
        <p:nvSpPr>
          <p:cNvPr id="4" name="Rectangle 3"/>
          <p:cNvSpPr/>
          <p:nvPr/>
        </p:nvSpPr>
        <p:spPr>
          <a:xfrm>
            <a:off x="291738" y="1437902"/>
            <a:ext cx="6096000" cy="4247317"/>
          </a:xfrm>
          <a:prstGeom prst="rect">
            <a:avLst/>
          </a:prstGeom>
        </p:spPr>
        <p:txBody>
          <a:bodyPr>
            <a:spAutoFit/>
          </a:bodyPr>
          <a:lstStyle/>
          <a:p>
            <a:pPr algn="just">
              <a:lnSpc>
                <a:spcPct val="150000"/>
              </a:lnSpc>
            </a:pPr>
            <a:r>
              <a:rPr lang="en-US" sz="2000">
                <a:latin typeface="Arial" panose="020B0604020202020204" pitchFamily="34" charset="0"/>
                <a:ea typeface="Calibri" panose="020F0502020204030204" pitchFamily="34" charset="0"/>
              </a:rPr>
              <a:t>Được thiết kế ra để bảo vệ các host trong mạng trước sự tấn công từ bên </a:t>
            </a:r>
            <a:r>
              <a:rPr lang="en-US" sz="2000" smtClean="0">
                <a:latin typeface="Arial" panose="020B0604020202020204" pitchFamily="34" charset="0"/>
                <a:ea typeface="Calibri" panose="020F0502020204030204" pitchFamily="34" charset="0"/>
              </a:rPr>
              <a:t>ngoài</a:t>
            </a:r>
            <a:r>
              <a:rPr lang="vi-VN" sz="2000" smtClean="0">
                <a:latin typeface="Arial" panose="020B0604020202020204" pitchFamily="34" charset="0"/>
                <a:ea typeface="Calibri" panose="020F0502020204030204" pitchFamily="34" charset="0"/>
              </a:rPr>
              <a:t> . Được kết hợp giữa phần cứng và phần mềm .</a:t>
            </a:r>
          </a:p>
          <a:p>
            <a:pPr algn="just">
              <a:lnSpc>
                <a:spcPct val="150000"/>
              </a:lnSpc>
            </a:pPr>
            <a:r>
              <a:rPr lang="en-US" sz="2000" smtClean="0">
                <a:latin typeface="Arial" panose="020B0604020202020204" pitchFamily="34" charset="0"/>
                <a:ea typeface="Calibri" panose="020F0502020204030204" pitchFamily="34" charset="0"/>
              </a:rPr>
              <a:t>Chúng </a:t>
            </a:r>
            <a:r>
              <a:rPr lang="en-US" sz="2000">
                <a:latin typeface="Arial" panose="020B0604020202020204" pitchFamily="34" charset="0"/>
                <a:ea typeface="Calibri" panose="020F0502020204030204" pitchFamily="34" charset="0"/>
              </a:rPr>
              <a:t>ta có các </a:t>
            </a:r>
            <a:r>
              <a:rPr lang="vi-VN" sz="2000">
                <a:latin typeface="Arial" panose="020B0604020202020204" pitchFamily="34" charset="0"/>
                <a:ea typeface="Calibri" panose="020F0502020204030204" pitchFamily="34" charset="0"/>
              </a:rPr>
              <a:t>N</a:t>
            </a:r>
            <a:r>
              <a:rPr lang="en-US" sz="2000" smtClean="0">
                <a:latin typeface="Arial" panose="020B0604020202020204" pitchFamily="34" charset="0"/>
                <a:ea typeface="Calibri" panose="020F0502020204030204" pitchFamily="34" charset="0"/>
              </a:rPr>
              <a:t>etwork </a:t>
            </a:r>
            <a:r>
              <a:rPr lang="en-US" sz="2000">
                <a:latin typeface="Arial" panose="020B0604020202020204" pitchFamily="34" charset="0"/>
                <a:ea typeface="Calibri" panose="020F0502020204030204" pitchFamily="34" charset="0"/>
              </a:rPr>
              <a:t>Firewalls </a:t>
            </a:r>
            <a:r>
              <a:rPr lang="en-US" sz="2000" smtClean="0">
                <a:latin typeface="Arial" panose="020B0604020202020204" pitchFamily="34" charset="0"/>
                <a:ea typeface="Calibri" panose="020F0502020204030204" pitchFamily="34" charset="0"/>
              </a:rPr>
              <a:t>như</a:t>
            </a:r>
            <a:endParaRPr lang="vi-VN" sz="2000" smtClean="0">
              <a:latin typeface="Arial" panose="020B0604020202020204" pitchFamily="34" charset="0"/>
              <a:ea typeface="Calibri" panose="020F0502020204030204" pitchFamily="34" charset="0"/>
            </a:endParaRPr>
          </a:p>
          <a:p>
            <a:pPr algn="just">
              <a:lnSpc>
                <a:spcPct val="150000"/>
              </a:lnSpc>
            </a:pPr>
            <a:r>
              <a:rPr lang="en-US" sz="2000" smtClean="0">
                <a:latin typeface="Arial" panose="020B0604020202020204" pitchFamily="34" charset="0"/>
                <a:ea typeface="Calibri" panose="020F0502020204030204" pitchFamily="34" charset="0"/>
              </a:rPr>
              <a:t>Cisco </a:t>
            </a:r>
            <a:r>
              <a:rPr lang="en-US" sz="2000">
                <a:latin typeface="Arial" panose="020B0604020202020204" pitchFamily="34" charset="0"/>
                <a:ea typeface="Calibri" panose="020F0502020204030204" pitchFamily="34" charset="0"/>
              </a:rPr>
              <a:t>PIX, Cisco ASA, Juniper NetScreen firewall, Nokia firewalls, Symantec’s Enterprise Firewall. Hoặc một số ví dụ về Software-Base firewalls include Check Point’s Firewall, Microsoft ISA Server, Linux-based IPTables.</a:t>
            </a:r>
            <a:endParaRPr lang="en-US" sz="20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348" y="1604282"/>
            <a:ext cx="4747165" cy="2941591"/>
          </a:xfrm>
          <a:prstGeom prst="rect">
            <a:avLst/>
          </a:prstGeom>
        </p:spPr>
      </p:pic>
    </p:spTree>
    <p:extLst>
      <p:ext uri="{BB962C8B-B14F-4D97-AF65-F5344CB8AC3E}">
        <p14:creationId xmlns:p14="http://schemas.microsoft.com/office/powerpoint/2010/main" val="71253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993" y="482713"/>
            <a:ext cx="4476207" cy="5078313"/>
          </a:xfrm>
          <a:prstGeom prst="rect">
            <a:avLst/>
          </a:prstGeom>
        </p:spPr>
        <p:txBody>
          <a:bodyPr wrap="square">
            <a:spAutoFit/>
          </a:bodyPr>
          <a:lstStyle/>
          <a:p>
            <a:pPr algn="just">
              <a:lnSpc>
                <a:spcPct val="150000"/>
              </a:lnSpc>
            </a:pPr>
            <a:r>
              <a:rPr lang="en-US" sz="2400">
                <a:latin typeface="Arial" panose="020B0604020202020204" pitchFamily="34" charset="0"/>
                <a:ea typeface="Calibri" panose="020F0502020204030204" pitchFamily="34" charset="0"/>
              </a:rPr>
              <a:t>Điểm khác nhau giữa 2 loại Firewall này đó là số lượng host được Firewall bảo vệ. Bạn hãy nhớ 1 điều là </a:t>
            </a:r>
            <a:r>
              <a:rPr lang="vi-VN" sz="2400" smtClean="0">
                <a:latin typeface="Arial" panose="020B0604020202020204" pitchFamily="34" charset="0"/>
                <a:ea typeface="Calibri" panose="020F0502020204030204" pitchFamily="34" charset="0"/>
              </a:rPr>
              <a:t>Host-Based</a:t>
            </a:r>
            <a:r>
              <a:rPr lang="en-US" sz="2400" smtClean="0">
                <a:latin typeface="Arial" panose="020B0604020202020204" pitchFamily="34" charset="0"/>
                <a:ea typeface="Calibri" panose="020F0502020204030204" pitchFamily="34" charset="0"/>
              </a:rPr>
              <a:t> </a:t>
            </a:r>
            <a:r>
              <a:rPr lang="en-US" sz="2400">
                <a:latin typeface="Arial" panose="020B0604020202020204" pitchFamily="34" charset="0"/>
                <a:ea typeface="Calibri" panose="020F0502020204030204" pitchFamily="34" charset="0"/>
              </a:rPr>
              <a:t>firewall chỉ bảo vệ cho một máy duy nhất còn </a:t>
            </a:r>
            <a:r>
              <a:rPr lang="en-US" sz="2400" smtClean="0">
                <a:latin typeface="Arial" panose="020B0604020202020204" pitchFamily="34" charset="0"/>
                <a:ea typeface="Calibri" panose="020F0502020204030204" pitchFamily="34" charset="0"/>
              </a:rPr>
              <a:t>Network</a:t>
            </a:r>
            <a:r>
              <a:rPr lang="vi-VN" sz="2400" smtClean="0">
                <a:latin typeface="Arial" panose="020B0604020202020204" pitchFamily="34" charset="0"/>
                <a:ea typeface="Calibri" panose="020F0502020204030204" pitchFamily="34" charset="0"/>
              </a:rPr>
              <a:t> - Based</a:t>
            </a:r>
            <a:r>
              <a:rPr lang="en-US" sz="2400" smtClean="0">
                <a:latin typeface="Arial" panose="020B0604020202020204" pitchFamily="34" charset="0"/>
                <a:ea typeface="Calibri" panose="020F0502020204030204" pitchFamily="34" charset="0"/>
              </a:rPr>
              <a:t> </a:t>
            </a:r>
            <a:r>
              <a:rPr lang="en-US" sz="2400">
                <a:latin typeface="Arial" panose="020B0604020202020204" pitchFamily="34" charset="0"/>
                <a:ea typeface="Calibri" panose="020F0502020204030204" pitchFamily="34" charset="0"/>
              </a:rPr>
              <a:t>firewall lại khác, nó sẽ bảo vệ cho cả một hệ thống mạng máy tính.</a:t>
            </a: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58" y="827178"/>
            <a:ext cx="5081452" cy="4733848"/>
          </a:xfrm>
          <a:prstGeom prst="rect">
            <a:avLst/>
          </a:prstGeom>
        </p:spPr>
      </p:pic>
    </p:spTree>
    <p:extLst>
      <p:ext uri="{BB962C8B-B14F-4D97-AF65-F5344CB8AC3E}">
        <p14:creationId xmlns:p14="http://schemas.microsoft.com/office/powerpoint/2010/main" val="269156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44983" y="548640"/>
            <a:ext cx="4657044" cy="523220"/>
          </a:xfrm>
          <a:prstGeom prst="rect">
            <a:avLst/>
          </a:prstGeom>
          <a:noFill/>
        </p:spPr>
        <p:txBody>
          <a:bodyPr wrap="none" rtlCol="0">
            <a:spAutoFit/>
          </a:bodyPr>
          <a:lstStyle/>
          <a:p>
            <a:r>
              <a:rPr lang="vi-VN" sz="2800" b="1" smtClean="0">
                <a:latin typeface="Arial" panose="020B0604020202020204" pitchFamily="34" charset="0"/>
                <a:cs typeface="Arial" panose="020B0604020202020204" pitchFamily="34" charset="0"/>
              </a:rPr>
              <a:t>III </a:t>
            </a:r>
            <a:r>
              <a:rPr lang="vi-VN" sz="2800" b="1">
                <a:latin typeface="Arial" panose="020B0604020202020204" pitchFamily="34" charset="0"/>
                <a:cs typeface="Arial" panose="020B0604020202020204" pitchFamily="34" charset="0"/>
              </a:rPr>
              <a:t>CÁC</a:t>
            </a:r>
            <a:r>
              <a:rPr lang="vi-VN" sz="2800" b="1" smtClean="0">
                <a:latin typeface="Arial" panose="020B0604020202020204" pitchFamily="34" charset="0"/>
                <a:cs typeface="Arial" panose="020B0604020202020204" pitchFamily="34" charset="0"/>
              </a:rPr>
              <a:t> </a:t>
            </a:r>
            <a:r>
              <a:rPr lang="vi-VN" sz="2800" b="1" smtClean="0">
                <a:latin typeface="Arial" panose="020B0604020202020204" pitchFamily="34" charset="0"/>
                <a:cs typeface="Arial" panose="020B0604020202020204" pitchFamily="34" charset="0"/>
              </a:rPr>
              <a:t>LOẠI TƯỜNG LỬA</a:t>
            </a:r>
            <a:endParaRPr lang="en-US" sz="2800" b="1">
              <a:latin typeface="Arial" panose="020B0604020202020204" pitchFamily="34" charset="0"/>
              <a:cs typeface="Arial" panose="020B0604020202020204" pitchFamily="34" charset="0"/>
            </a:endParaRPr>
          </a:p>
        </p:txBody>
      </p:sp>
      <p:sp>
        <p:nvSpPr>
          <p:cNvPr id="4" name="TextBox 3"/>
          <p:cNvSpPr txBox="1"/>
          <p:nvPr/>
        </p:nvSpPr>
        <p:spPr>
          <a:xfrm>
            <a:off x="360488" y="1345475"/>
            <a:ext cx="4281941" cy="461665"/>
          </a:xfrm>
          <a:prstGeom prst="rect">
            <a:avLst/>
          </a:prstGeom>
          <a:noFill/>
        </p:spPr>
        <p:txBody>
          <a:bodyPr wrap="none" rtlCol="0">
            <a:spAutoFit/>
          </a:bodyPr>
          <a:lstStyle/>
          <a:p>
            <a:r>
              <a:rPr lang="vi-VN" sz="2400" b="1" smtClean="0">
                <a:latin typeface="Arial" panose="020B0604020202020204" pitchFamily="34" charset="0"/>
                <a:cs typeface="Arial" panose="020B0604020202020204" pitchFamily="34" charset="0"/>
              </a:rPr>
              <a:t>1 Có Mấy Loại Tường Lửa ?</a:t>
            </a:r>
            <a:endParaRPr lang="en-US" sz="2400" b="1">
              <a:latin typeface="Arial" panose="020B0604020202020204" pitchFamily="34" charset="0"/>
              <a:cs typeface="Arial" panose="020B0604020202020204" pitchFamily="34" charset="0"/>
            </a:endParaRPr>
          </a:p>
        </p:txBody>
      </p:sp>
      <p:sp>
        <p:nvSpPr>
          <p:cNvPr id="5" name="TextBox 4"/>
          <p:cNvSpPr txBox="1"/>
          <p:nvPr/>
        </p:nvSpPr>
        <p:spPr>
          <a:xfrm>
            <a:off x="135178" y="2080755"/>
            <a:ext cx="7209025" cy="2215991"/>
          </a:xfrm>
          <a:prstGeom prst="rect">
            <a:avLst/>
          </a:prstGeom>
          <a:noFill/>
        </p:spPr>
        <p:txBody>
          <a:bodyPr wrap="none" rtlCol="0">
            <a:spAutoFit/>
          </a:bodyPr>
          <a:lstStyle/>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Tường lửa lọc gói tin (Packet-filtering firewalls</a:t>
            </a:r>
            <a:r>
              <a:rPr lang="en-US" sz="2000" smtClean="0">
                <a:latin typeface="Arial" panose="020B0604020202020204" pitchFamily="34" charset="0"/>
                <a:cs typeface="Arial" panose="020B0604020202020204" pitchFamily="34" charset="0"/>
              </a:rPr>
              <a:t>)</a:t>
            </a:r>
            <a:endParaRPr lang="vi-VN" sz="200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Cổng cấp mạch (Circuit-level gateways)</a:t>
            </a:r>
          </a:p>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Tường lửa kiểm tra trạng thái (Stateful inspection firewalls)</a:t>
            </a:r>
          </a:p>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Tường lửa proxy (proxy firewalls)</a:t>
            </a:r>
          </a:p>
          <a:p>
            <a:endParaRPr lang="en-US" sz="1600"/>
          </a:p>
        </p:txBody>
      </p:sp>
      <p:sp>
        <p:nvSpPr>
          <p:cNvPr id="6" name="TextBox 5"/>
          <p:cNvSpPr txBox="1"/>
          <p:nvPr/>
        </p:nvSpPr>
        <p:spPr>
          <a:xfrm>
            <a:off x="5721530" y="4505048"/>
            <a:ext cx="5870518" cy="2352952"/>
          </a:xfrm>
          <a:prstGeom prst="rect">
            <a:avLst/>
          </a:prstGeom>
          <a:noFill/>
        </p:spPr>
        <p:txBody>
          <a:bodyPr wrap="none" rtlCol="0">
            <a:spAutoFit/>
          </a:bodyPr>
          <a:lstStyle/>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Tường lửa thế hệ tiếp theo (Next-gen firewalls)</a:t>
            </a:r>
          </a:p>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Tường lửa phần mềm (Software firewalls)</a:t>
            </a:r>
          </a:p>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Tường lửa phần cứng (Hardware firewalls)</a:t>
            </a:r>
          </a:p>
          <a:p>
            <a:pPr marL="342900" indent="-342900" algn="just">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Tường lửa đám mây (Cloud firewalls)</a:t>
            </a:r>
          </a:p>
          <a:p>
            <a:pPr marL="342900" indent="-342900" algn="just">
              <a:lnSpc>
                <a:spcPct val="150000"/>
              </a:lnSpc>
              <a:buFont typeface="Arial" panose="020B0604020202020204" pitchFamily="34" charset="0"/>
              <a:buChar char="•"/>
            </a:pPr>
            <a:endParaRPr lang="en-US" sz="20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40" y="4570361"/>
            <a:ext cx="3760239" cy="20394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073" y="1731544"/>
            <a:ext cx="3815975" cy="2113819"/>
          </a:xfrm>
          <a:prstGeom prst="rect">
            <a:avLst/>
          </a:prstGeom>
        </p:spPr>
      </p:pic>
    </p:spTree>
    <p:extLst>
      <p:ext uri="{BB962C8B-B14F-4D97-AF65-F5344CB8AC3E}">
        <p14:creationId xmlns:p14="http://schemas.microsoft.com/office/powerpoint/2010/main" val="73255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9246" y="0"/>
            <a:ext cx="9505623" cy="800219"/>
          </a:xfrm>
          <a:prstGeom prst="rect">
            <a:avLst/>
          </a:prstGeom>
          <a:noFill/>
        </p:spPr>
        <p:txBody>
          <a:bodyPr wrap="square" rtlCol="0">
            <a:spAutoFit/>
          </a:bodyPr>
          <a:lstStyle/>
          <a:p>
            <a:r>
              <a:rPr lang="vi-VN" sz="2800" b="1" smtClean="0">
                <a:latin typeface="Arial" panose="020B0604020202020204" pitchFamily="34" charset="0"/>
                <a:cs typeface="Arial" panose="020B0604020202020204" pitchFamily="34" charset="0"/>
              </a:rPr>
              <a:t>2 </a:t>
            </a:r>
            <a:r>
              <a:rPr lang="en-US" sz="2800" b="1" smtClean="0">
                <a:latin typeface="Arial" panose="020B0604020202020204" pitchFamily="34" charset="0"/>
                <a:cs typeface="Arial" panose="020B0604020202020204" pitchFamily="34" charset="0"/>
              </a:rPr>
              <a:t>Tường </a:t>
            </a:r>
            <a:r>
              <a:rPr lang="vi-VN" sz="2800" b="1">
                <a:latin typeface="Arial" panose="020B0604020202020204" pitchFamily="34" charset="0"/>
                <a:cs typeface="Arial" panose="020B0604020202020204" pitchFamily="34" charset="0"/>
              </a:rPr>
              <a:t>L</a:t>
            </a:r>
            <a:r>
              <a:rPr lang="en-US" sz="2800" b="1" smtClean="0">
                <a:latin typeface="Arial" panose="020B0604020202020204" pitchFamily="34" charset="0"/>
                <a:cs typeface="Arial" panose="020B0604020202020204" pitchFamily="34" charset="0"/>
              </a:rPr>
              <a:t>ửa </a:t>
            </a:r>
            <a:r>
              <a:rPr lang="vi-VN" sz="2800" b="1">
                <a:latin typeface="Arial" panose="020B0604020202020204" pitchFamily="34" charset="0"/>
                <a:cs typeface="Arial" panose="020B0604020202020204" pitchFamily="34" charset="0"/>
              </a:rPr>
              <a:t>L</a:t>
            </a:r>
            <a:r>
              <a:rPr lang="en-US" sz="2800" b="1" smtClean="0">
                <a:latin typeface="Arial" panose="020B0604020202020204" pitchFamily="34" charset="0"/>
                <a:cs typeface="Arial" panose="020B0604020202020204" pitchFamily="34" charset="0"/>
              </a:rPr>
              <a:t>ọc </a:t>
            </a:r>
            <a:r>
              <a:rPr lang="vi-VN" sz="2800" b="1" smtClean="0">
                <a:latin typeface="Arial" panose="020B0604020202020204" pitchFamily="34" charset="0"/>
                <a:cs typeface="Arial" panose="020B0604020202020204" pitchFamily="34" charset="0"/>
              </a:rPr>
              <a:t>G</a:t>
            </a:r>
            <a:r>
              <a:rPr lang="en-US" sz="2800" b="1" smtClean="0">
                <a:latin typeface="Arial" panose="020B0604020202020204" pitchFamily="34" charset="0"/>
                <a:cs typeface="Arial" panose="020B0604020202020204" pitchFamily="34" charset="0"/>
              </a:rPr>
              <a:t>ói </a:t>
            </a:r>
            <a:r>
              <a:rPr lang="vi-VN" sz="2800" b="1" smtClean="0">
                <a:latin typeface="Arial" panose="020B0604020202020204" pitchFamily="34" charset="0"/>
                <a:cs typeface="Arial" panose="020B0604020202020204" pitchFamily="34" charset="0"/>
              </a:rPr>
              <a:t>T</a:t>
            </a:r>
            <a:r>
              <a:rPr lang="en-US" sz="2800" b="1" smtClean="0">
                <a:latin typeface="Arial" panose="020B0604020202020204" pitchFamily="34" charset="0"/>
                <a:cs typeface="Arial" panose="020B0604020202020204" pitchFamily="34" charset="0"/>
              </a:rPr>
              <a:t>in </a:t>
            </a:r>
            <a:r>
              <a:rPr lang="en-US" sz="2800" b="1">
                <a:latin typeface="Arial" panose="020B0604020202020204" pitchFamily="34" charset="0"/>
                <a:cs typeface="Arial" panose="020B0604020202020204" pitchFamily="34" charset="0"/>
              </a:rPr>
              <a:t>(Packet-filtering firewalls)</a:t>
            </a:r>
            <a:endParaRPr lang="vi-VN" sz="2800" b="1">
              <a:cs typeface="Arial" panose="020B0604020202020204" pitchFamily="34" charset="0"/>
            </a:endParaRPr>
          </a:p>
          <a:p>
            <a:endParaRPr lang="en-US"/>
          </a:p>
        </p:txBody>
      </p:sp>
      <p:sp>
        <p:nvSpPr>
          <p:cNvPr id="6" name="TextBox 5"/>
          <p:cNvSpPr txBox="1"/>
          <p:nvPr/>
        </p:nvSpPr>
        <p:spPr>
          <a:xfrm>
            <a:off x="265394" y="979715"/>
            <a:ext cx="7825889" cy="6186309"/>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Là kiểu kiến ​​trúc tường lửa “cơ bản” nhất và lâu đời nhất, tường lửa lọc gói về cơ </a:t>
            </a:r>
            <a:r>
              <a:rPr lang="en-US" sz="2000" smtClean="0">
                <a:latin typeface="Arial" panose="020B0604020202020204" pitchFamily="34" charset="0"/>
                <a:cs typeface="Arial" panose="020B0604020202020204" pitchFamily="34" charset="0"/>
              </a:rPr>
              <a:t>bản</a:t>
            </a:r>
            <a:r>
              <a:rPr lang="vi-VN" sz="2000" smtClean="0">
                <a:latin typeface="Arial" panose="020B0604020202020204" pitchFamily="34" charset="0"/>
                <a:cs typeface="Arial" panose="020B0604020202020204" pitchFamily="34" charset="0"/>
              </a:rPr>
              <a:t> . </a:t>
            </a:r>
            <a:r>
              <a:rPr lang="en-US" sz="2000">
                <a:latin typeface="Arial" panose="020B0604020202020204" pitchFamily="34" charset="0"/>
                <a:cs typeface="Arial" panose="020B0604020202020204" pitchFamily="34" charset="0"/>
              </a:rPr>
              <a:t>Tường lửa thực hiện kiểm tra đơn giản các gói dữ liệu đi qua bộ định tuyến — kiểm tra thông tin như địa chỉ IP đích và nguồn gốc, loại gói, số cổng và thông tin cấp bề mặt khác mà không cần mở gói để kiểm tra nội dung của nó</a:t>
            </a:r>
            <a:r>
              <a:rPr lang="en-US" sz="2000" smtClean="0">
                <a:latin typeface="Arial" panose="020B0604020202020204" pitchFamily="34" charset="0"/>
                <a:cs typeface="Arial" panose="020B0604020202020204" pitchFamily="34" charset="0"/>
              </a:rPr>
              <a:t>.</a:t>
            </a:r>
            <a:endParaRPr lang="vi-VN" sz="2000" smtClean="0">
              <a:latin typeface="Arial" panose="020B0604020202020204" pitchFamily="34" charset="0"/>
              <a:cs typeface="Arial" panose="020B0604020202020204" pitchFamily="34" charset="0"/>
            </a:endParaRPr>
          </a:p>
          <a:p>
            <a:pPr algn="just">
              <a:lnSpc>
                <a:spcPct val="150000"/>
              </a:lnSpc>
            </a:pPr>
            <a:endParaRPr lang="vi-VN" sz="2000">
              <a:latin typeface="Arial" panose="020B0604020202020204" pitchFamily="34" charset="0"/>
              <a:cs typeface="Arial" panose="020B0604020202020204" pitchFamily="34" charset="0"/>
            </a:endParaRPr>
          </a:p>
          <a:p>
            <a:pPr algn="just">
              <a:lnSpc>
                <a:spcPct val="150000"/>
              </a:lnSpc>
            </a:pPr>
            <a:r>
              <a:rPr lang="en-US" sz="2000">
                <a:latin typeface="Arial" panose="020B0604020202020204" pitchFamily="34" charset="0"/>
                <a:cs typeface="Arial" panose="020B0604020202020204" pitchFamily="34" charset="0"/>
              </a:rPr>
              <a:t>Điều tốt về những bức tường lửa này là chúng không tốn nhiều tài nguyên. Điều này có nghĩa là chúng không có tác động lớn đến hiệu suất hệ thống và tương đối đơn giản. Tuy nhiên, chúng cũng tương đối dễ vượt qua so với tường lửa có khả năng kiểm tra mạnh mẽ hơn.</a:t>
            </a:r>
          </a:p>
          <a:p>
            <a:pPr algn="just">
              <a:lnSpc>
                <a:spcPct val="150000"/>
              </a:lnSpc>
            </a:pPr>
            <a:endParaRPr lang="en-US" sz="2000">
              <a:latin typeface="Arial" panose="020B0604020202020204" pitchFamily="34" charset="0"/>
              <a:cs typeface="Arial" panose="020B0604020202020204" pitchFamily="34" charset="0"/>
            </a:endParaRPr>
          </a:p>
          <a:p>
            <a:pPr algn="just">
              <a:lnSpc>
                <a:spcPct val="150000"/>
              </a:lnSpc>
            </a:pPr>
            <a:endParaRPr lang="en-US" sz="2400" b="1">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283" y="602927"/>
            <a:ext cx="3978797" cy="5392924"/>
          </a:xfrm>
          <a:prstGeom prst="rect">
            <a:avLst/>
          </a:prstGeom>
        </p:spPr>
      </p:pic>
    </p:spTree>
    <p:extLst>
      <p:ext uri="{BB962C8B-B14F-4D97-AF65-F5344CB8AC3E}">
        <p14:creationId xmlns:p14="http://schemas.microsoft.com/office/powerpoint/2010/main" val="2553445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2059" y="261257"/>
            <a:ext cx="8242663" cy="1384995"/>
          </a:xfrm>
          <a:prstGeom prst="rect">
            <a:avLst/>
          </a:prstGeom>
          <a:noFill/>
        </p:spPr>
        <p:txBody>
          <a:bodyPr wrap="square" rtlCol="0">
            <a:spAutoFit/>
          </a:bodyPr>
          <a:lstStyle/>
          <a:p>
            <a:pPr algn="just">
              <a:lnSpc>
                <a:spcPct val="150000"/>
              </a:lnSpc>
            </a:pPr>
            <a:r>
              <a:rPr lang="vi-VN" sz="2800" b="1" smtClean="0">
                <a:latin typeface="Arial" panose="020B0604020202020204" pitchFamily="34" charset="0"/>
                <a:cs typeface="Arial" panose="020B0604020202020204" pitchFamily="34" charset="0"/>
              </a:rPr>
              <a:t>3 Cổng C</a:t>
            </a:r>
            <a:r>
              <a:rPr lang="en-US" sz="2800" b="1" smtClean="0">
                <a:latin typeface="Arial" panose="020B0604020202020204" pitchFamily="34" charset="0"/>
                <a:cs typeface="Arial" panose="020B0604020202020204" pitchFamily="34" charset="0"/>
              </a:rPr>
              <a:t>ấp </a:t>
            </a:r>
            <a:r>
              <a:rPr lang="vi-VN" sz="2800" b="1">
                <a:latin typeface="Arial" panose="020B0604020202020204" pitchFamily="34" charset="0"/>
                <a:cs typeface="Arial" panose="020B0604020202020204" pitchFamily="34" charset="0"/>
              </a:rPr>
              <a:t>M</a:t>
            </a:r>
            <a:r>
              <a:rPr lang="en-US" sz="2800" b="1" smtClean="0">
                <a:latin typeface="Arial" panose="020B0604020202020204" pitchFamily="34" charset="0"/>
                <a:cs typeface="Arial" panose="020B0604020202020204" pitchFamily="34" charset="0"/>
              </a:rPr>
              <a:t>ạch </a:t>
            </a:r>
            <a:r>
              <a:rPr lang="en-US" sz="2800" b="1">
                <a:latin typeface="Arial" panose="020B0604020202020204" pitchFamily="34" charset="0"/>
                <a:cs typeface="Arial" panose="020B0604020202020204" pitchFamily="34" charset="0"/>
              </a:rPr>
              <a:t>(Circuit-level gateways)</a:t>
            </a:r>
          </a:p>
          <a:p>
            <a:pPr algn="just">
              <a:lnSpc>
                <a:spcPct val="150000"/>
              </a:lnSpc>
            </a:pPr>
            <a:endParaRPr lang="en-US" sz="2800" b="1"/>
          </a:p>
        </p:txBody>
      </p:sp>
      <p:sp>
        <p:nvSpPr>
          <p:cNvPr id="4" name="TextBox 3"/>
          <p:cNvSpPr txBox="1"/>
          <p:nvPr/>
        </p:nvSpPr>
        <p:spPr>
          <a:xfrm>
            <a:off x="300020" y="1387756"/>
            <a:ext cx="5104078" cy="4339650"/>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Là một loại tường lửa đơn giản </a:t>
            </a:r>
            <a:r>
              <a:rPr lang="en-US" sz="2000" smtClean="0">
                <a:latin typeface="Arial" panose="020B0604020202020204" pitchFamily="34" charset="0"/>
                <a:cs typeface="Arial" panose="020B0604020202020204" pitchFamily="34" charset="0"/>
              </a:rPr>
              <a:t>khác</a:t>
            </a:r>
            <a:r>
              <a:rPr lang="vi-VN" sz="2000" smtClean="0">
                <a:latin typeface="Arial" panose="020B0604020202020204" pitchFamily="34" charset="0"/>
                <a:cs typeface="Arial" panose="020B0604020202020204" pitchFamily="34" charset="0"/>
              </a:rPr>
              <a:t> . Nó</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có nghĩa là nhanh chóng và dễ dàng phê duyệt hoặc từ chối lưu lượng truy cập mà không tiêu tốn tài nguyên máy tính đáng kể, các cổng cấp mạch hoạt động bằng cách xác minh giao thức điều khiển TCP. Kiểm tra TCP này được thiết kế để đảm bảo rằng gói dữ liệu truyền đến là hợp pháp.</a:t>
            </a:r>
          </a:p>
          <a:p>
            <a:pPr algn="just"/>
            <a:r>
              <a:rPr lang="en-US"/>
              <a:t> </a:t>
            </a:r>
          </a:p>
          <a:p>
            <a:pPr algn="just"/>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543" y="1513522"/>
            <a:ext cx="5381897" cy="3502615"/>
          </a:xfrm>
          <a:prstGeom prst="rect">
            <a:avLst/>
          </a:prstGeom>
        </p:spPr>
      </p:pic>
    </p:spTree>
    <p:extLst>
      <p:ext uri="{BB962C8B-B14F-4D97-AF65-F5344CB8AC3E}">
        <p14:creationId xmlns:p14="http://schemas.microsoft.com/office/powerpoint/2010/main" val="357570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86" y="1436610"/>
            <a:ext cx="9413967" cy="2862322"/>
          </a:xfrm>
          <a:prstGeom prst="rect">
            <a:avLst/>
          </a:prstGeom>
        </p:spPr>
        <p:txBody>
          <a:bodyPr wrap="square">
            <a:spAutoFit/>
          </a:bodyPr>
          <a:lstStyle/>
          <a:p>
            <a:pPr marL="571500" marR="0" lvl="0" indent="-571500" algn="just">
              <a:lnSpc>
                <a:spcPct val="150000"/>
              </a:lnSpc>
              <a:spcBef>
                <a:spcPts val="0"/>
              </a:spcBef>
              <a:spcAft>
                <a:spcPts val="0"/>
              </a:spcAft>
              <a:buFont typeface="+mj-lt"/>
              <a:buAutoNum type="romanUcPeriod"/>
            </a:pPr>
            <a:r>
              <a:rPr lang="vi-VN" sz="3200" b="1" smtClean="0">
                <a:latin typeface="Arial" panose="020B0604020202020204" pitchFamily="34" charset="0"/>
                <a:ea typeface="Arial" panose="020B0604020202020204" pitchFamily="34" charset="0"/>
                <a:cs typeface="Arial" panose="020B0604020202020204" pitchFamily="34" charset="0"/>
              </a:rPr>
              <a:t>KHÁI NIỆM VỀ FIREWALL</a:t>
            </a:r>
            <a:endParaRPr lang="en-US" sz="2400" b="1" smtClean="0">
              <a:effectLst/>
              <a:latin typeface="Arial" panose="020B0604020202020204" pitchFamily="34" charset="0"/>
              <a:ea typeface="Arial" panose="020B0604020202020204" pitchFamily="34" charset="0"/>
              <a:cs typeface="Arial" panose="020B0604020202020204" pitchFamily="34" charset="0"/>
            </a:endParaRPr>
          </a:p>
          <a:p>
            <a:pPr marL="571500" marR="0" lvl="0" indent="-571500" algn="just">
              <a:lnSpc>
                <a:spcPct val="150000"/>
              </a:lnSpc>
              <a:spcBef>
                <a:spcPts val="0"/>
              </a:spcBef>
              <a:spcAft>
                <a:spcPts val="0"/>
              </a:spcAft>
              <a:buFont typeface="+mj-lt"/>
              <a:buAutoNum type="romanUcPeriod"/>
            </a:pPr>
            <a:r>
              <a:rPr lang="vi-VN" sz="3200" b="1" smtClean="0">
                <a:latin typeface="Arial" panose="020B0604020202020204" pitchFamily="34" charset="0"/>
                <a:ea typeface="Arial" panose="020B0604020202020204" pitchFamily="34" charset="0"/>
                <a:cs typeface="Arial" panose="020B0604020202020204" pitchFamily="34" charset="0"/>
              </a:rPr>
              <a:t>FIREWALL HOẠT ĐỘNG NHƯ THẾ NÀO ?</a:t>
            </a:r>
          </a:p>
          <a:p>
            <a:pPr marL="571500" marR="0" lvl="0" indent="-571500" algn="just">
              <a:lnSpc>
                <a:spcPct val="150000"/>
              </a:lnSpc>
              <a:spcBef>
                <a:spcPts val="0"/>
              </a:spcBef>
              <a:spcAft>
                <a:spcPts val="0"/>
              </a:spcAft>
              <a:buFont typeface="+mj-lt"/>
              <a:buAutoNum type="romanUcPeriod"/>
            </a:pPr>
            <a:r>
              <a:rPr lang="vi-VN" sz="3200" b="1" smtClean="0">
                <a:latin typeface="Arial" panose="020B0604020202020204" pitchFamily="34" charset="0"/>
                <a:ea typeface="Arial" panose="020B0604020202020204" pitchFamily="34" charset="0"/>
                <a:cs typeface="Arial" panose="020B0604020202020204" pitchFamily="34" charset="0"/>
              </a:rPr>
              <a:t>CÁC </a:t>
            </a:r>
            <a:r>
              <a:rPr lang="vi-VN" sz="3200" b="1" smtClean="0">
                <a:latin typeface="Arial" panose="020B0604020202020204" pitchFamily="34" charset="0"/>
                <a:ea typeface="Arial" panose="020B0604020202020204" pitchFamily="34" charset="0"/>
                <a:cs typeface="Arial" panose="020B0604020202020204" pitchFamily="34" charset="0"/>
              </a:rPr>
              <a:t>LOẠI FIREWALL</a:t>
            </a:r>
          </a:p>
          <a:p>
            <a:pPr marL="342900" marR="0" lvl="0" indent="-342900" algn="ctr">
              <a:lnSpc>
                <a:spcPct val="150000"/>
              </a:lnSpc>
              <a:spcBef>
                <a:spcPts val="0"/>
              </a:spcBef>
              <a:spcAft>
                <a:spcPts val="800"/>
              </a:spcAft>
              <a:buFont typeface="+mj-lt"/>
              <a:buAutoNum type="romanUcPeriod"/>
            </a:pPr>
            <a:endParaRPr lang="en-US" sz="2400" b="1">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77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29" y="252939"/>
            <a:ext cx="11064696" cy="523220"/>
          </a:xfrm>
          <a:prstGeom prst="rect">
            <a:avLst/>
          </a:prstGeom>
        </p:spPr>
        <p:txBody>
          <a:bodyPr wrap="none">
            <a:spAutoFit/>
          </a:bodyPr>
          <a:lstStyle/>
          <a:p>
            <a:r>
              <a:rPr lang="vi-VN" sz="2800" b="1" smtClean="0">
                <a:latin typeface="Arial" panose="020B0604020202020204" pitchFamily="34" charset="0"/>
                <a:cs typeface="Arial" panose="020B0604020202020204" pitchFamily="34" charset="0"/>
              </a:rPr>
              <a:t>4 </a:t>
            </a:r>
            <a:r>
              <a:rPr lang="en-US" sz="2800" b="1" smtClean="0">
                <a:latin typeface="Arial" panose="020B0604020202020204" pitchFamily="34" charset="0"/>
                <a:cs typeface="Arial" panose="020B0604020202020204" pitchFamily="34" charset="0"/>
              </a:rPr>
              <a:t>Tường </a:t>
            </a:r>
            <a:r>
              <a:rPr lang="vi-VN" sz="2800" b="1">
                <a:latin typeface="Arial" panose="020B0604020202020204" pitchFamily="34" charset="0"/>
                <a:cs typeface="Arial" panose="020B0604020202020204" pitchFamily="34" charset="0"/>
              </a:rPr>
              <a:t>L</a:t>
            </a:r>
            <a:r>
              <a:rPr lang="en-US" sz="2800" b="1" smtClean="0">
                <a:latin typeface="Arial" panose="020B0604020202020204" pitchFamily="34" charset="0"/>
                <a:cs typeface="Arial" panose="020B0604020202020204" pitchFamily="34" charset="0"/>
              </a:rPr>
              <a:t>ửa </a:t>
            </a:r>
            <a:r>
              <a:rPr lang="vi-VN" sz="2800" b="1">
                <a:latin typeface="Arial" panose="020B0604020202020204" pitchFamily="34" charset="0"/>
                <a:cs typeface="Arial" panose="020B0604020202020204" pitchFamily="34" charset="0"/>
              </a:rPr>
              <a:t>K</a:t>
            </a:r>
            <a:r>
              <a:rPr lang="en-US" sz="2800" b="1" smtClean="0">
                <a:latin typeface="Arial" panose="020B0604020202020204" pitchFamily="34" charset="0"/>
                <a:cs typeface="Arial" panose="020B0604020202020204" pitchFamily="34" charset="0"/>
              </a:rPr>
              <a:t>iểm </a:t>
            </a:r>
            <a:r>
              <a:rPr lang="vi-VN" sz="2800" b="1" smtClean="0">
                <a:latin typeface="Arial" panose="020B0604020202020204" pitchFamily="34" charset="0"/>
                <a:cs typeface="Arial" panose="020B0604020202020204" pitchFamily="34" charset="0"/>
              </a:rPr>
              <a:t>T</a:t>
            </a:r>
            <a:r>
              <a:rPr lang="en-US" sz="2800" b="1" smtClean="0">
                <a:latin typeface="Arial" panose="020B0604020202020204" pitchFamily="34" charset="0"/>
                <a:cs typeface="Arial" panose="020B0604020202020204" pitchFamily="34" charset="0"/>
              </a:rPr>
              <a:t>ra </a:t>
            </a:r>
            <a:r>
              <a:rPr lang="vi-VN" sz="2800" b="1">
                <a:latin typeface="Arial" panose="020B0604020202020204" pitchFamily="34" charset="0"/>
                <a:cs typeface="Arial" panose="020B0604020202020204" pitchFamily="34" charset="0"/>
              </a:rPr>
              <a:t>T</a:t>
            </a:r>
            <a:r>
              <a:rPr lang="en-US" sz="2800" b="1" smtClean="0">
                <a:latin typeface="Arial" panose="020B0604020202020204" pitchFamily="34" charset="0"/>
                <a:cs typeface="Arial" panose="020B0604020202020204" pitchFamily="34" charset="0"/>
              </a:rPr>
              <a:t>rạng </a:t>
            </a:r>
            <a:r>
              <a:rPr lang="vi-VN" sz="2800" b="1">
                <a:latin typeface="Arial" panose="020B0604020202020204" pitchFamily="34" charset="0"/>
                <a:cs typeface="Arial" panose="020B0604020202020204" pitchFamily="34" charset="0"/>
              </a:rPr>
              <a:t>T</a:t>
            </a:r>
            <a:r>
              <a:rPr lang="en-US" sz="2800" b="1" smtClean="0">
                <a:latin typeface="Arial" panose="020B0604020202020204" pitchFamily="34" charset="0"/>
                <a:cs typeface="Arial" panose="020B0604020202020204" pitchFamily="34" charset="0"/>
              </a:rPr>
              <a:t>hái </a:t>
            </a:r>
            <a:r>
              <a:rPr lang="en-US" sz="2800" b="1">
                <a:latin typeface="Arial" panose="020B0604020202020204" pitchFamily="34" charset="0"/>
                <a:cs typeface="Arial" panose="020B0604020202020204" pitchFamily="34" charset="0"/>
              </a:rPr>
              <a:t>(Stateful inspection firewalls)</a:t>
            </a:r>
          </a:p>
        </p:txBody>
      </p:sp>
      <p:sp>
        <p:nvSpPr>
          <p:cNvPr id="3" name="TextBox 2"/>
          <p:cNvSpPr txBox="1"/>
          <p:nvPr/>
        </p:nvSpPr>
        <p:spPr>
          <a:xfrm>
            <a:off x="378822" y="1938754"/>
            <a:ext cx="6126480" cy="3323987"/>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Tường lửa kiểm tra trạng thái cho phép hoặc chặn lưu lượng truy cập dựa trên các đặc tính kỹ thuật, chẳng hạn như giao thức gói, địa chỉ IP hoặc cổng cụ thể. Tuy nhiên, các tường lửa này cũng theo dõi và lọc duy nhất dựa trên trạng thái của các kết nối bằng cách sử dụng bảng trạng thái.</a:t>
            </a:r>
          </a:p>
          <a:p>
            <a:pPr algn="just">
              <a:lnSpc>
                <a:spcPct val="150000"/>
              </a:lnSpc>
            </a:pP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431" y="1938754"/>
            <a:ext cx="3354025" cy="3882662"/>
          </a:xfrm>
          <a:prstGeom prst="rect">
            <a:avLst/>
          </a:prstGeom>
        </p:spPr>
      </p:pic>
    </p:spTree>
    <p:extLst>
      <p:ext uri="{BB962C8B-B14F-4D97-AF65-F5344CB8AC3E}">
        <p14:creationId xmlns:p14="http://schemas.microsoft.com/office/powerpoint/2010/main" val="3828328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3699" y="273443"/>
            <a:ext cx="6510115" cy="523220"/>
          </a:xfrm>
          <a:prstGeom prst="rect">
            <a:avLst/>
          </a:prstGeom>
          <a:noFill/>
        </p:spPr>
        <p:txBody>
          <a:bodyPr wrap="none" rtlCol="0">
            <a:spAutoFit/>
          </a:bodyPr>
          <a:lstStyle/>
          <a:p>
            <a:pPr lvl="0"/>
            <a:r>
              <a:rPr lang="vi-VN" sz="2800" b="1" smtClean="0">
                <a:latin typeface="Arial" panose="020B0604020202020204" pitchFamily="34" charset="0"/>
                <a:cs typeface="Arial" panose="020B0604020202020204" pitchFamily="34" charset="0"/>
              </a:rPr>
              <a:t>5 </a:t>
            </a:r>
            <a:r>
              <a:rPr lang="en-US" sz="2800" b="1" smtClean="0">
                <a:latin typeface="Arial" panose="020B0604020202020204" pitchFamily="34" charset="0"/>
                <a:cs typeface="Arial" panose="020B0604020202020204" pitchFamily="34" charset="0"/>
              </a:rPr>
              <a:t>Tường </a:t>
            </a:r>
            <a:r>
              <a:rPr lang="vi-VN" sz="2800" b="1">
                <a:latin typeface="Arial" panose="020B0604020202020204" pitchFamily="34" charset="0"/>
                <a:cs typeface="Arial" panose="020B0604020202020204" pitchFamily="34" charset="0"/>
              </a:rPr>
              <a:t>L</a:t>
            </a:r>
            <a:r>
              <a:rPr lang="en-US" sz="2800" b="1" smtClean="0">
                <a:latin typeface="Arial" panose="020B0604020202020204" pitchFamily="34" charset="0"/>
                <a:cs typeface="Arial" panose="020B0604020202020204" pitchFamily="34" charset="0"/>
              </a:rPr>
              <a:t>ửa </a:t>
            </a:r>
            <a:r>
              <a:rPr lang="vi-VN" sz="2800" b="1" smtClean="0">
                <a:latin typeface="Arial" panose="020B0604020202020204" pitchFamily="34" charset="0"/>
                <a:cs typeface="Arial" panose="020B0604020202020204" pitchFamily="34" charset="0"/>
              </a:rPr>
              <a:t>P</a:t>
            </a:r>
            <a:r>
              <a:rPr lang="en-US" sz="2800" b="1" smtClean="0">
                <a:latin typeface="Arial" panose="020B0604020202020204" pitchFamily="34" charset="0"/>
                <a:cs typeface="Arial" panose="020B0604020202020204" pitchFamily="34" charset="0"/>
              </a:rPr>
              <a:t>roxy (</a:t>
            </a:r>
            <a:r>
              <a:rPr lang="vi-VN" sz="2800" b="1" smtClean="0">
                <a:latin typeface="Arial" panose="020B0604020202020204" pitchFamily="34" charset="0"/>
                <a:cs typeface="Arial" panose="020B0604020202020204" pitchFamily="34" charset="0"/>
              </a:rPr>
              <a:t>P</a:t>
            </a:r>
            <a:r>
              <a:rPr lang="en-US" sz="2800" b="1" smtClean="0">
                <a:latin typeface="Arial" panose="020B0604020202020204" pitchFamily="34" charset="0"/>
                <a:cs typeface="Arial" panose="020B0604020202020204" pitchFamily="34" charset="0"/>
              </a:rPr>
              <a:t>roxy </a:t>
            </a:r>
            <a:r>
              <a:rPr lang="vi-VN" sz="2800" b="1" smtClean="0">
                <a:latin typeface="Arial" panose="020B0604020202020204" pitchFamily="34" charset="0"/>
                <a:cs typeface="Arial" panose="020B0604020202020204" pitchFamily="34" charset="0"/>
              </a:rPr>
              <a:t>F</a:t>
            </a:r>
            <a:r>
              <a:rPr lang="en-US" sz="2800" b="1" smtClean="0">
                <a:latin typeface="Arial" panose="020B0604020202020204" pitchFamily="34" charset="0"/>
                <a:cs typeface="Arial" panose="020B0604020202020204" pitchFamily="34" charset="0"/>
              </a:rPr>
              <a:t>irewalls</a:t>
            </a:r>
            <a:r>
              <a:rPr lang="en-US" sz="2800" b="1">
                <a:latin typeface="Arial" panose="020B0604020202020204" pitchFamily="34" charset="0"/>
                <a:cs typeface="Arial" panose="020B0604020202020204" pitchFamily="34" charset="0"/>
              </a:rPr>
              <a:t>)</a:t>
            </a:r>
            <a:endParaRPr lang="en-US" sz="3200" b="1">
              <a:latin typeface="Arial" panose="020B0604020202020204" pitchFamily="34" charset="0"/>
              <a:ea typeface="Arial" panose="020B0604020202020204" pitchFamily="34" charset="0"/>
              <a:cs typeface="Arial" panose="020B0604020202020204" pitchFamily="34" charset="0"/>
            </a:endParaRPr>
          </a:p>
        </p:txBody>
      </p:sp>
      <p:sp>
        <p:nvSpPr>
          <p:cNvPr id="3" name="TextBox 2"/>
          <p:cNvSpPr txBox="1"/>
          <p:nvPr/>
        </p:nvSpPr>
        <p:spPr>
          <a:xfrm>
            <a:off x="168313" y="659015"/>
            <a:ext cx="5540156" cy="6555641"/>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en-US" sz="2000">
                <a:latin typeface="Arial" panose="020B0604020202020204" pitchFamily="34" charset="0"/>
                <a:cs typeface="Arial" panose="020B0604020202020204" pitchFamily="34" charset="0"/>
              </a:rPr>
              <a:t>Proxy Firewall, còn được gọi là tường lửa cấp ứng dụng (lớp 7), là duy nhất trong việc đọc và lọc các giao thức ứng dụng. Những hoạt động này kết hợp giữa kiểm tra mức ứng dụng hoặc “kiểm tra gói sâu (DPI)” và kiểm tra trạng thái.</a:t>
            </a:r>
          </a:p>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en-US" sz="2000">
                <a:latin typeface="Arial" panose="020B0604020202020204" pitchFamily="34" charset="0"/>
                <a:cs typeface="Arial" panose="020B0604020202020204" pitchFamily="34" charset="0"/>
              </a:rPr>
              <a:t>Tường lửa proxy càng gần với hàng rào vật lý thực tế càng tốt. Không giống như các loại tường lửa khác, nó hoạt động như một hai máy chủ bổ sung giữa các mạng bên ngoài và máy tính chủ nội bộ, với một máy chủ làm đại diện (hoặc “proxy”) cho mỗi mạng.</a:t>
            </a:r>
          </a:p>
          <a:p>
            <a:pPr lvl="0" algn="just">
              <a:lnSpc>
                <a:spcPct val="150000"/>
              </a:lnSpc>
            </a:pPr>
            <a:endParaRPr lang="en-US" sz="2000" b="1">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664" y="1689735"/>
            <a:ext cx="5773336" cy="4240802"/>
          </a:xfrm>
          <a:prstGeom prst="rect">
            <a:avLst/>
          </a:prstGeom>
        </p:spPr>
      </p:pic>
    </p:spTree>
    <p:extLst>
      <p:ext uri="{BB962C8B-B14F-4D97-AF65-F5344CB8AC3E}">
        <p14:creationId xmlns:p14="http://schemas.microsoft.com/office/powerpoint/2010/main" val="318686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3" y="789534"/>
            <a:ext cx="5956662" cy="5632311"/>
          </a:xfrm>
          <a:prstGeom prst="rect">
            <a:avLst/>
          </a:prstGeom>
          <a:noFill/>
        </p:spPr>
        <p:txBody>
          <a:bodyPr wrap="square" rtlCol="0">
            <a:spAutoFit/>
          </a:bodyPr>
          <a:lstStyle/>
          <a:p>
            <a:pPr>
              <a:lnSpc>
                <a:spcPct val="150000"/>
              </a:lnSpc>
            </a:pPr>
            <a:r>
              <a:rPr lang="en-US" sz="2000">
                <a:latin typeface="Arial" panose="020B0604020202020204" pitchFamily="34" charset="0"/>
                <a:cs typeface="Arial" panose="020B0604020202020204" pitchFamily="34" charset="0"/>
              </a:rPr>
              <a:t>Lọc dựa trên dữ liệu cấp ứng dụng thay vì chỉ địa chỉ IP, cổng và giao thức gói cơ bản (UDP, ICMP) như trong tường lửa dựa trên gói. Đọc và hiểu FTP, HTTP, DNS và các lệnh khác cho phép điều tra sâu hơn và lọc chéo cho nhiều đặc điểm dữ liệu khác nhau.</a:t>
            </a:r>
          </a:p>
          <a:p>
            <a:pPr>
              <a:lnSpc>
                <a:spcPct val="150000"/>
              </a:lnSpc>
            </a:pPr>
            <a:r>
              <a:rPr lang="en-US" sz="2000">
                <a:latin typeface="Arial" panose="020B0604020202020204" pitchFamily="34" charset="0"/>
                <a:cs typeface="Arial" panose="020B0604020202020204" pitchFamily="34" charset="0"/>
              </a:rPr>
              <a:t> </a:t>
            </a:r>
          </a:p>
          <a:p>
            <a:pPr>
              <a:lnSpc>
                <a:spcPct val="150000"/>
              </a:lnSpc>
            </a:pPr>
            <a:r>
              <a:rPr lang="en-US" sz="2000">
                <a:latin typeface="Arial" panose="020B0604020202020204" pitchFamily="34" charset="0"/>
                <a:cs typeface="Arial" panose="020B0604020202020204" pitchFamily="34" charset="0"/>
              </a:rPr>
              <a:t>Nếu có một nhược điểm đối với tường lửa proxy, đó là chúng có thể tạo ra sự chậm lại đáng kể do các bước bổ sung trong quá trình truyền gói dữ liệu.</a:t>
            </a:r>
          </a:p>
          <a:p>
            <a:pPr>
              <a:lnSpc>
                <a:spcPct val="150000"/>
              </a:lnSpc>
            </a:pP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805" y="979715"/>
            <a:ext cx="5133703" cy="4127864"/>
          </a:xfrm>
          <a:prstGeom prst="rect">
            <a:avLst/>
          </a:prstGeom>
        </p:spPr>
      </p:pic>
    </p:spTree>
    <p:extLst>
      <p:ext uri="{BB962C8B-B14F-4D97-AF65-F5344CB8AC3E}">
        <p14:creationId xmlns:p14="http://schemas.microsoft.com/office/powerpoint/2010/main" val="2459102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8571" y="0"/>
            <a:ext cx="8613418" cy="1661993"/>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vi-VN" sz="2800" b="1" smtClean="0"/>
              <a:t>6 </a:t>
            </a:r>
            <a:r>
              <a:rPr lang="en-US" sz="2800" b="1" smtClean="0"/>
              <a:t>Tường </a:t>
            </a:r>
            <a:r>
              <a:rPr lang="vi-VN" sz="2800" b="1" smtClean="0"/>
              <a:t>L</a:t>
            </a:r>
            <a:r>
              <a:rPr lang="en-US" sz="2800" b="1" smtClean="0"/>
              <a:t>ửa </a:t>
            </a:r>
            <a:r>
              <a:rPr lang="vi-VN" sz="2800" b="1"/>
              <a:t>T</a:t>
            </a:r>
            <a:r>
              <a:rPr lang="en-US" sz="2800" b="1" smtClean="0"/>
              <a:t>hế </a:t>
            </a:r>
            <a:r>
              <a:rPr lang="vi-VN" sz="2800" b="1"/>
              <a:t>H</a:t>
            </a:r>
            <a:r>
              <a:rPr lang="en-US" sz="2800" b="1" smtClean="0"/>
              <a:t>ệ </a:t>
            </a:r>
            <a:r>
              <a:rPr lang="vi-VN" sz="2800" b="1"/>
              <a:t>T</a:t>
            </a:r>
            <a:r>
              <a:rPr lang="en-US" sz="2800" b="1" smtClean="0"/>
              <a:t>iếp</a:t>
            </a:r>
            <a:r>
              <a:rPr lang="vi-VN" sz="2800" b="1" smtClean="0"/>
              <a:t> </a:t>
            </a:r>
            <a:r>
              <a:rPr lang="vi-VN" sz="2800" b="1"/>
              <a:t>T</a:t>
            </a:r>
            <a:r>
              <a:rPr lang="en-US" sz="2800" b="1" smtClean="0"/>
              <a:t>heo </a:t>
            </a:r>
            <a:r>
              <a:rPr lang="en-US" sz="2800" b="1"/>
              <a:t>(Next-gen firewalls)</a:t>
            </a:r>
            <a:r>
              <a:rPr lang="en-US" sz="2800" b="1" smtClean="0">
                <a:latin typeface="Arial" panose="020B0604020202020204" pitchFamily="34" charset="0"/>
                <a:cs typeface="Arial" panose="020B0604020202020204" pitchFamily="34" charset="0"/>
              </a:rPr>
              <a:t> </a:t>
            </a:r>
            <a:endParaRPr lang="en-US" sz="2800" b="1">
              <a:latin typeface="Arial" panose="020B0604020202020204" pitchFamily="34" charset="0"/>
              <a:cs typeface="Arial" panose="020B0604020202020204" pitchFamily="34" charset="0"/>
            </a:endParaRPr>
          </a:p>
          <a:p>
            <a:pPr algn="just">
              <a:lnSpc>
                <a:spcPct val="150000"/>
              </a:lnSpc>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343988" y="1661993"/>
            <a:ext cx="6096000" cy="3274294"/>
          </a:xfrm>
          <a:prstGeom prst="rect">
            <a:avLst/>
          </a:prstGeom>
        </p:spPr>
        <p:txBody>
          <a:bodyPr>
            <a:spAutoFit/>
          </a:bodyPr>
          <a:lstStyle/>
          <a:p>
            <a:pPr algn="just">
              <a:lnSpc>
                <a:spcPct val="150000"/>
              </a:lnSpc>
              <a:spcAft>
                <a:spcPts val="800"/>
              </a:spcAft>
            </a:pPr>
            <a:r>
              <a:rPr lang="en-US" sz="2000">
                <a:latin typeface="Arial" panose="020B0604020202020204" pitchFamily="34" charset="0"/>
                <a:ea typeface="Calibri" panose="020F0502020204030204" pitchFamily="34" charset="0"/>
                <a:cs typeface="Times New Roman" panose="02020603050405020304" pitchFamily="18" charset="0"/>
              </a:rPr>
              <a:t>Tường lửa thế hệ tiếp theo dành riêng cho mối đe dọa được thiết kế để kiểm tra và xác định các mối nguy hiểm cụ thể, chẳng hạn như phần mềm độc hại nâng cao , ở cấp độ chi tiết hơn. Được sử dụng thường xuyên hơn bởi các doanh nghiệp và các mạng phức tạp, chúng cung cấp một giải pháp toàn diện để lọc ra các mối nguy hiểm.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955" y="1661993"/>
            <a:ext cx="4062548" cy="2895215"/>
          </a:xfrm>
          <a:prstGeom prst="rect">
            <a:avLst/>
          </a:prstGeom>
        </p:spPr>
      </p:pic>
    </p:spTree>
    <p:extLst>
      <p:ext uri="{BB962C8B-B14F-4D97-AF65-F5344CB8AC3E}">
        <p14:creationId xmlns:p14="http://schemas.microsoft.com/office/powerpoint/2010/main" val="370917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5" y="872523"/>
            <a:ext cx="7720149" cy="496996"/>
          </a:xfrm>
          <a:prstGeom prst="rect">
            <a:avLst/>
          </a:prstGeom>
          <a:noFill/>
        </p:spPr>
        <p:txBody>
          <a:bodyPr wrap="square" rtlCol="0">
            <a:spAutoFit/>
          </a:bodyPr>
          <a:lstStyle/>
          <a:p>
            <a:pPr>
              <a:lnSpc>
                <a:spcPct val="150000"/>
              </a:lnSpc>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2439807" y="535936"/>
            <a:ext cx="7728398" cy="530145"/>
          </a:xfrm>
          <a:prstGeom prst="rect">
            <a:avLst/>
          </a:prstGeom>
        </p:spPr>
        <p:txBody>
          <a:bodyPr wrap="none">
            <a:spAutoFit/>
          </a:bodyPr>
          <a:lstStyle/>
          <a:p>
            <a:pPr>
              <a:lnSpc>
                <a:spcPct val="107000"/>
              </a:lnSpc>
              <a:spcAft>
                <a:spcPts val="800"/>
              </a:spcAft>
            </a:pPr>
            <a:r>
              <a:rPr lang="vi-VN" sz="2800" b="1" smtClean="0">
                <a:latin typeface="Arial" panose="020B0604020202020204" pitchFamily="34" charset="0"/>
                <a:ea typeface="Calibri" panose="020F0502020204030204" pitchFamily="34" charset="0"/>
                <a:cs typeface="Times New Roman" panose="02020603050405020304" pitchFamily="18" charset="0"/>
              </a:rPr>
              <a:t>7 </a:t>
            </a:r>
            <a:r>
              <a:rPr lang="en-US" sz="2800" b="1" smtClean="0">
                <a:latin typeface="Arial" panose="020B0604020202020204" pitchFamily="34" charset="0"/>
                <a:ea typeface="Calibri" panose="020F0502020204030204" pitchFamily="34" charset="0"/>
                <a:cs typeface="Times New Roman" panose="02020603050405020304" pitchFamily="18" charset="0"/>
              </a:rPr>
              <a:t>Tường </a:t>
            </a:r>
            <a:r>
              <a:rPr lang="vi-VN" sz="2800" b="1" smtClean="0">
                <a:latin typeface="Arial" panose="020B0604020202020204" pitchFamily="34" charset="0"/>
                <a:ea typeface="Calibri" panose="020F0502020204030204" pitchFamily="34" charset="0"/>
                <a:cs typeface="Times New Roman" panose="02020603050405020304" pitchFamily="18" charset="0"/>
              </a:rPr>
              <a:t>L</a:t>
            </a:r>
            <a:r>
              <a:rPr lang="en-US" sz="2800" b="1" smtClean="0">
                <a:latin typeface="Arial" panose="020B0604020202020204" pitchFamily="34" charset="0"/>
                <a:ea typeface="Calibri" panose="020F0502020204030204" pitchFamily="34" charset="0"/>
                <a:cs typeface="Times New Roman" panose="02020603050405020304" pitchFamily="18" charset="0"/>
              </a:rPr>
              <a:t>ửa </a:t>
            </a:r>
            <a:r>
              <a:rPr lang="vi-VN" sz="2800" b="1" smtClean="0">
                <a:latin typeface="Arial" panose="020B0604020202020204" pitchFamily="34" charset="0"/>
                <a:ea typeface="Calibri" panose="020F0502020204030204" pitchFamily="34" charset="0"/>
                <a:cs typeface="Times New Roman" panose="02020603050405020304" pitchFamily="18" charset="0"/>
              </a:rPr>
              <a:t>P</a:t>
            </a:r>
            <a:r>
              <a:rPr lang="en-US" sz="2800" b="1" smtClean="0">
                <a:latin typeface="Arial" panose="020B0604020202020204" pitchFamily="34" charset="0"/>
                <a:ea typeface="Calibri" panose="020F0502020204030204" pitchFamily="34" charset="0"/>
                <a:cs typeface="Times New Roman" panose="02020603050405020304" pitchFamily="18" charset="0"/>
              </a:rPr>
              <a:t>hần </a:t>
            </a:r>
            <a:r>
              <a:rPr lang="vi-VN" sz="2800" b="1" smtClean="0">
                <a:latin typeface="Arial" panose="020B0604020202020204" pitchFamily="34" charset="0"/>
                <a:ea typeface="Calibri" panose="020F0502020204030204" pitchFamily="34" charset="0"/>
                <a:cs typeface="Times New Roman" panose="02020603050405020304" pitchFamily="18" charset="0"/>
              </a:rPr>
              <a:t>M</a:t>
            </a:r>
            <a:r>
              <a:rPr lang="en-US" sz="2800" b="1" smtClean="0">
                <a:latin typeface="Arial" panose="020B0604020202020204" pitchFamily="34" charset="0"/>
                <a:ea typeface="Calibri" panose="020F0502020204030204" pitchFamily="34" charset="0"/>
                <a:cs typeface="Times New Roman" panose="02020603050405020304" pitchFamily="18" charset="0"/>
              </a:rPr>
              <a:t>ềm </a:t>
            </a:r>
            <a:r>
              <a:rPr lang="en-US" sz="2800" b="1">
                <a:latin typeface="Arial" panose="020B0604020202020204" pitchFamily="34" charset="0"/>
                <a:ea typeface="Calibri" panose="020F0502020204030204" pitchFamily="34" charset="0"/>
                <a:cs typeface="Times New Roman" panose="02020603050405020304" pitchFamily="18" charset="0"/>
              </a:rPr>
              <a:t>(Software firewalls)</a:t>
            </a:r>
            <a:endParaRPr lang="en-US"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91885" y="1706106"/>
            <a:ext cx="6096000" cy="3274294"/>
          </a:xfrm>
          <a:prstGeom prst="rect">
            <a:avLst/>
          </a:prstGeom>
        </p:spPr>
        <p:txBody>
          <a:bodyPr>
            <a:spAutoFit/>
          </a:bodyPr>
          <a:lstStyle/>
          <a:p>
            <a:pPr algn="just">
              <a:lnSpc>
                <a:spcPct val="150000"/>
              </a:lnSpc>
              <a:spcAft>
                <a:spcPts val="800"/>
              </a:spcAft>
            </a:pPr>
            <a:r>
              <a:rPr lang="en-US" sz="2000">
                <a:latin typeface="Arial" panose="020B0604020202020204" pitchFamily="34" charset="0"/>
                <a:ea typeface="Calibri" panose="020F0502020204030204" pitchFamily="34" charset="0"/>
                <a:cs typeface="Times New Roman" panose="02020603050405020304" pitchFamily="18" charset="0"/>
              </a:rPr>
              <a:t>Tường lửa phần mềm bao gồm bất kỳ loại tường lửa nào được cài đặt trên thiết bị cục bộ chứ không phải là một phần cứng riêng biệt (hoặc máy chủ đám mây). Lợi ích của tường lửa phần mềm là nó rất hữu ích trong việc tạo khả năng phòng thủ theo chiều sâu bằng cách cô lập các điểm cuối mạng riêng lẻ với nhau.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Software Firewalls"/>
          <p:cNvPicPr/>
          <p:nvPr/>
        </p:nvPicPr>
        <p:blipFill>
          <a:blip r:embed="rId2">
            <a:extLst>
              <a:ext uri="{28A0092B-C50C-407E-A947-70E740481C1C}">
                <a14:useLocalDpi xmlns:a14="http://schemas.microsoft.com/office/drawing/2010/main" val="0"/>
              </a:ext>
            </a:extLst>
          </a:blip>
          <a:srcRect/>
          <a:stretch>
            <a:fillRect/>
          </a:stretch>
        </p:blipFill>
        <p:spPr bwMode="auto">
          <a:xfrm>
            <a:off x="4284617" y="4786444"/>
            <a:ext cx="7654833" cy="1061085"/>
          </a:xfrm>
          <a:prstGeom prst="rect">
            <a:avLst/>
          </a:prstGeom>
          <a:noFill/>
          <a:ln>
            <a:noFill/>
          </a:ln>
        </p:spPr>
      </p:pic>
    </p:spTree>
    <p:extLst>
      <p:ext uri="{BB962C8B-B14F-4D97-AF65-F5344CB8AC3E}">
        <p14:creationId xmlns:p14="http://schemas.microsoft.com/office/powerpoint/2010/main" val="239689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8693" y="491453"/>
            <a:ext cx="7988084" cy="530145"/>
          </a:xfrm>
          <a:prstGeom prst="rect">
            <a:avLst/>
          </a:prstGeom>
        </p:spPr>
        <p:txBody>
          <a:bodyPr wrap="none">
            <a:spAutoFit/>
          </a:bodyPr>
          <a:lstStyle/>
          <a:p>
            <a:pPr>
              <a:lnSpc>
                <a:spcPct val="107000"/>
              </a:lnSpc>
              <a:spcAft>
                <a:spcPts val="800"/>
              </a:spcAft>
            </a:pPr>
            <a:r>
              <a:rPr lang="vi-VN" sz="2800" b="1" smtClean="0">
                <a:latin typeface="Arial" panose="020B0604020202020204" pitchFamily="34" charset="0"/>
                <a:ea typeface="Calibri" panose="020F0502020204030204" pitchFamily="34" charset="0"/>
                <a:cs typeface="Times New Roman" panose="02020603050405020304" pitchFamily="18" charset="0"/>
              </a:rPr>
              <a:t>8 </a:t>
            </a:r>
            <a:r>
              <a:rPr lang="en-US" sz="2800" b="1" smtClean="0">
                <a:latin typeface="Arial" panose="020B0604020202020204" pitchFamily="34" charset="0"/>
                <a:ea typeface="Calibri" panose="020F0502020204030204" pitchFamily="34" charset="0"/>
                <a:cs typeface="Times New Roman" panose="02020603050405020304" pitchFamily="18" charset="0"/>
              </a:rPr>
              <a:t>Tường </a:t>
            </a:r>
            <a:r>
              <a:rPr lang="vi-VN" sz="2800" b="1" smtClean="0">
                <a:latin typeface="Arial" panose="020B0604020202020204" pitchFamily="34" charset="0"/>
                <a:ea typeface="Calibri" panose="020F0502020204030204" pitchFamily="34" charset="0"/>
                <a:cs typeface="Times New Roman" panose="02020603050405020304" pitchFamily="18" charset="0"/>
              </a:rPr>
              <a:t>L</a:t>
            </a:r>
            <a:r>
              <a:rPr lang="en-US" sz="2800" b="1" smtClean="0">
                <a:latin typeface="Arial" panose="020B0604020202020204" pitchFamily="34" charset="0"/>
                <a:ea typeface="Calibri" panose="020F0502020204030204" pitchFamily="34" charset="0"/>
                <a:cs typeface="Times New Roman" panose="02020603050405020304" pitchFamily="18" charset="0"/>
              </a:rPr>
              <a:t>ửa </a:t>
            </a:r>
            <a:r>
              <a:rPr lang="vi-VN" sz="2800" b="1" smtClean="0">
                <a:latin typeface="Arial" panose="020B0604020202020204" pitchFamily="34" charset="0"/>
                <a:ea typeface="Calibri" panose="020F0502020204030204" pitchFamily="34" charset="0"/>
                <a:cs typeface="Times New Roman" panose="02020603050405020304" pitchFamily="18" charset="0"/>
              </a:rPr>
              <a:t>P</a:t>
            </a:r>
            <a:r>
              <a:rPr lang="en-US" sz="2800" b="1" smtClean="0">
                <a:latin typeface="Arial" panose="020B0604020202020204" pitchFamily="34" charset="0"/>
                <a:ea typeface="Calibri" panose="020F0502020204030204" pitchFamily="34" charset="0"/>
                <a:cs typeface="Times New Roman" panose="02020603050405020304" pitchFamily="18" charset="0"/>
              </a:rPr>
              <a:t>hần </a:t>
            </a:r>
            <a:r>
              <a:rPr lang="vi-VN" sz="2800" b="1" smtClean="0">
                <a:latin typeface="Arial" panose="020B0604020202020204" pitchFamily="34" charset="0"/>
                <a:ea typeface="Calibri" panose="020F0502020204030204" pitchFamily="34" charset="0"/>
                <a:cs typeface="Times New Roman" panose="02020603050405020304" pitchFamily="18" charset="0"/>
              </a:rPr>
              <a:t>C</a:t>
            </a:r>
            <a:r>
              <a:rPr lang="en-US" sz="2800" b="1" smtClean="0">
                <a:latin typeface="Arial" panose="020B0604020202020204" pitchFamily="34" charset="0"/>
                <a:ea typeface="Calibri" panose="020F0502020204030204" pitchFamily="34" charset="0"/>
                <a:cs typeface="Times New Roman" panose="02020603050405020304" pitchFamily="18" charset="0"/>
              </a:rPr>
              <a:t>ứng </a:t>
            </a:r>
            <a:r>
              <a:rPr lang="en-US" sz="2800" b="1">
                <a:latin typeface="Arial" panose="020B0604020202020204" pitchFamily="34" charset="0"/>
                <a:ea typeface="Calibri" panose="020F0502020204030204" pitchFamily="34" charset="0"/>
                <a:cs typeface="Times New Roman" panose="02020603050405020304" pitchFamily="18" charset="0"/>
              </a:rPr>
              <a:t>(Hardware firewalls)</a:t>
            </a:r>
            <a:endParaRPr lang="en-US"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39486" y="1551190"/>
            <a:ext cx="6096000" cy="3735959"/>
          </a:xfrm>
          <a:prstGeom prst="rect">
            <a:avLst/>
          </a:prstGeom>
        </p:spPr>
        <p:txBody>
          <a:bodyPr>
            <a:spAutoFit/>
          </a:bodyPr>
          <a:lstStyle/>
          <a:p>
            <a:pPr algn="just">
              <a:lnSpc>
                <a:spcPct val="150000"/>
              </a:lnSpc>
            </a:pPr>
            <a:r>
              <a:rPr lang="en-US" sz="2000">
                <a:latin typeface="Arial" panose="020B0604020202020204" pitchFamily="34" charset="0"/>
                <a:ea typeface="Calibri" panose="020F0502020204030204" pitchFamily="34" charset="0"/>
              </a:rPr>
              <a:t>Tường lửa phần cứng sử dụng một thiết bị vật lý hoạt động theo cách tương tự như bộ định tuyến lưu lượng để chặn các gói dữ liệu và yêu cầu lưu lượng trước khi chúng được kết nối với máy chủ của mạng. Tường lửa dựa trên thiết bị vật lý vượt trội về bảo mật ngoại vi bằng cách đảm bảo chặn lưu lượng độc hại từ bên ngoài mạng trước khi các điểm cuối mạng của công ty gặp rủi ro.</a:t>
            </a:r>
            <a:endParaRPr lang="en-US" sz="2000"/>
          </a:p>
        </p:txBody>
      </p:sp>
      <p:pic>
        <p:nvPicPr>
          <p:cNvPr id="4" name="Picture 3" descr="Appliance Firewalls"/>
          <p:cNvPicPr/>
          <p:nvPr/>
        </p:nvPicPr>
        <p:blipFill>
          <a:blip r:embed="rId2">
            <a:extLst>
              <a:ext uri="{28A0092B-C50C-407E-A947-70E740481C1C}">
                <a14:useLocalDpi xmlns:a14="http://schemas.microsoft.com/office/drawing/2010/main" val="0"/>
              </a:ext>
            </a:extLst>
          </a:blip>
          <a:srcRect/>
          <a:stretch>
            <a:fillRect/>
          </a:stretch>
        </p:blipFill>
        <p:spPr bwMode="auto">
          <a:xfrm>
            <a:off x="6335486" y="1551191"/>
            <a:ext cx="5695405" cy="3321256"/>
          </a:xfrm>
          <a:prstGeom prst="rect">
            <a:avLst/>
          </a:prstGeom>
          <a:noFill/>
          <a:ln>
            <a:noFill/>
          </a:ln>
        </p:spPr>
      </p:pic>
    </p:spTree>
    <p:extLst>
      <p:ext uri="{BB962C8B-B14F-4D97-AF65-F5344CB8AC3E}">
        <p14:creationId xmlns:p14="http://schemas.microsoft.com/office/powerpoint/2010/main" val="1606695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855" y="334698"/>
            <a:ext cx="7010252" cy="530145"/>
          </a:xfrm>
          <a:prstGeom prst="rect">
            <a:avLst/>
          </a:prstGeom>
        </p:spPr>
        <p:txBody>
          <a:bodyPr wrap="none">
            <a:spAutoFit/>
          </a:bodyPr>
          <a:lstStyle/>
          <a:p>
            <a:pPr>
              <a:lnSpc>
                <a:spcPct val="107000"/>
              </a:lnSpc>
              <a:spcAft>
                <a:spcPts val="800"/>
              </a:spcAft>
            </a:pPr>
            <a:r>
              <a:rPr lang="vi-VN" sz="2800" b="1" smtClean="0">
                <a:latin typeface="Arial" panose="020B0604020202020204" pitchFamily="34" charset="0"/>
                <a:ea typeface="Calibri" panose="020F0502020204030204" pitchFamily="34" charset="0"/>
                <a:cs typeface="Times New Roman" panose="02020603050405020304" pitchFamily="18" charset="0"/>
              </a:rPr>
              <a:t>9 </a:t>
            </a:r>
            <a:r>
              <a:rPr lang="en-US" sz="2800" b="1" smtClean="0">
                <a:latin typeface="Arial" panose="020B0604020202020204" pitchFamily="34" charset="0"/>
                <a:ea typeface="Calibri" panose="020F0502020204030204" pitchFamily="34" charset="0"/>
                <a:cs typeface="Times New Roman" panose="02020603050405020304" pitchFamily="18" charset="0"/>
              </a:rPr>
              <a:t>Tường </a:t>
            </a:r>
            <a:r>
              <a:rPr lang="vi-VN" sz="2800" b="1" smtClean="0">
                <a:latin typeface="Arial" panose="020B0604020202020204" pitchFamily="34" charset="0"/>
                <a:ea typeface="Calibri" panose="020F0502020204030204" pitchFamily="34" charset="0"/>
                <a:cs typeface="Times New Roman" panose="02020603050405020304" pitchFamily="18" charset="0"/>
              </a:rPr>
              <a:t>L</a:t>
            </a:r>
            <a:r>
              <a:rPr lang="en-US" sz="2800" b="1" smtClean="0">
                <a:latin typeface="Arial" panose="020B0604020202020204" pitchFamily="34" charset="0"/>
                <a:ea typeface="Calibri" panose="020F0502020204030204" pitchFamily="34" charset="0"/>
                <a:cs typeface="Times New Roman" panose="02020603050405020304" pitchFamily="18" charset="0"/>
              </a:rPr>
              <a:t>ửa </a:t>
            </a:r>
            <a:r>
              <a:rPr lang="vi-VN" sz="2800" b="1" smtClean="0">
                <a:latin typeface="Arial" panose="020B0604020202020204" pitchFamily="34" charset="0"/>
                <a:ea typeface="Calibri" panose="020F0502020204030204" pitchFamily="34" charset="0"/>
                <a:cs typeface="Times New Roman" panose="02020603050405020304" pitchFamily="18" charset="0"/>
              </a:rPr>
              <a:t>Đ</a:t>
            </a:r>
            <a:r>
              <a:rPr lang="en-US" sz="2800" b="1" smtClean="0">
                <a:latin typeface="Arial" panose="020B0604020202020204" pitchFamily="34" charset="0"/>
                <a:ea typeface="Calibri" panose="020F0502020204030204" pitchFamily="34" charset="0"/>
                <a:cs typeface="Times New Roman" panose="02020603050405020304" pitchFamily="18" charset="0"/>
              </a:rPr>
              <a:t>ám </a:t>
            </a:r>
            <a:r>
              <a:rPr lang="vi-VN" sz="2800" b="1" smtClean="0">
                <a:latin typeface="Arial" panose="020B0604020202020204" pitchFamily="34" charset="0"/>
                <a:ea typeface="Calibri" panose="020F0502020204030204" pitchFamily="34" charset="0"/>
                <a:cs typeface="Times New Roman" panose="02020603050405020304" pitchFamily="18" charset="0"/>
              </a:rPr>
              <a:t>M</a:t>
            </a:r>
            <a:r>
              <a:rPr lang="en-US" sz="2800" b="1" smtClean="0">
                <a:latin typeface="Arial" panose="020B0604020202020204" pitchFamily="34" charset="0"/>
                <a:ea typeface="Calibri" panose="020F0502020204030204" pitchFamily="34" charset="0"/>
                <a:cs typeface="Times New Roman" panose="02020603050405020304" pitchFamily="18" charset="0"/>
              </a:rPr>
              <a:t>ây </a:t>
            </a:r>
            <a:r>
              <a:rPr lang="en-US" sz="2800" b="1">
                <a:latin typeface="Arial" panose="020B0604020202020204" pitchFamily="34" charset="0"/>
                <a:ea typeface="Calibri" panose="020F0502020204030204" pitchFamily="34" charset="0"/>
                <a:cs typeface="Times New Roman" panose="02020603050405020304" pitchFamily="18" charset="0"/>
              </a:rPr>
              <a:t>(Cloud firewalls)</a:t>
            </a:r>
            <a:endParaRPr lang="en-US"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00296" y="1131812"/>
            <a:ext cx="7206344" cy="4914166"/>
          </a:xfrm>
          <a:prstGeom prst="rect">
            <a:avLst/>
          </a:prstGeom>
        </p:spPr>
        <p:txBody>
          <a:bodyPr wrap="square">
            <a:spAutoFit/>
          </a:bodyPr>
          <a:lstStyle/>
          <a:p>
            <a:pPr algn="just">
              <a:lnSpc>
                <a:spcPct val="150000"/>
              </a:lnSpc>
              <a:spcAft>
                <a:spcPts val="800"/>
              </a:spcAft>
            </a:pPr>
            <a:r>
              <a:rPr lang="en-US" sz="2000" smtClean="0">
                <a:latin typeface="Arial" panose="020B0604020202020204" pitchFamily="34" charset="0"/>
                <a:ea typeface="Calibri" panose="020F0502020204030204" pitchFamily="34" charset="0"/>
                <a:cs typeface="Arial" panose="020B0604020202020204" pitchFamily="34" charset="0"/>
              </a:rPr>
              <a:t>Nó </a:t>
            </a:r>
            <a:r>
              <a:rPr lang="en-US" sz="2000">
                <a:latin typeface="Arial" panose="020B0604020202020204" pitchFamily="34" charset="0"/>
                <a:ea typeface="Calibri" panose="020F0502020204030204" pitchFamily="34" charset="0"/>
                <a:cs typeface="Arial" panose="020B0604020202020204" pitchFamily="34" charset="0"/>
              </a:rPr>
              <a:t>có thể được gọi là tường lửa đám mây hoặc tường lửa dưới dạng dịch vụ (FaaS). Tường lửa đám mây được nhiều người coi là đồng nghĩa với tường lửa proxy, vì máy chủ đám mây thường được sử dụng trong thiết lập tường lửa proxy.</a:t>
            </a:r>
          </a:p>
          <a:p>
            <a:pPr algn="just">
              <a:lnSpc>
                <a:spcPct val="150000"/>
              </a:lnSpc>
              <a:spcAft>
                <a:spcPts val="800"/>
              </a:spcAft>
            </a:pPr>
            <a:r>
              <a:rPr lang="en-US" sz="2000">
                <a:latin typeface="Arial" panose="020B0604020202020204" pitchFamily="34" charset="0"/>
                <a:ea typeface="Calibri" panose="020F0502020204030204" pitchFamily="34" charset="0"/>
                <a:cs typeface="Arial" panose="020B0604020202020204" pitchFamily="34" charset="0"/>
              </a:rPr>
              <a:t> </a:t>
            </a:r>
          </a:p>
          <a:p>
            <a:pPr algn="just">
              <a:lnSpc>
                <a:spcPct val="150000"/>
              </a:lnSpc>
              <a:spcAft>
                <a:spcPts val="800"/>
              </a:spcAft>
            </a:pPr>
            <a:r>
              <a:rPr lang="en-US" sz="2000">
                <a:latin typeface="Arial" panose="020B0604020202020204" pitchFamily="34" charset="0"/>
                <a:ea typeface="Calibri" panose="020F0502020204030204" pitchFamily="34" charset="0"/>
                <a:cs typeface="Arial" panose="020B0604020202020204" pitchFamily="34" charset="0"/>
              </a:rPr>
              <a:t>Lợi ích lớn của việc có tường lửa đám mây là chúng rất dễ mở rộng quy mô với tổ chức của bạn. Khi nhu cầu của bạn tăng lên, bạn có thể thêm dung lượng bổ sung cho máy chủ đám mây để lọc tải lưu lượng lớn hơn. Tường lửa đám mây, giống như tường lửa phần cứng, vượt trội về bảo mật chu vi.</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149" y="1131812"/>
            <a:ext cx="3866605" cy="4615845"/>
          </a:xfrm>
          <a:prstGeom prst="rect">
            <a:avLst/>
          </a:prstGeom>
        </p:spPr>
      </p:pic>
    </p:spTree>
    <p:extLst>
      <p:ext uri="{BB962C8B-B14F-4D97-AF65-F5344CB8AC3E}">
        <p14:creationId xmlns:p14="http://schemas.microsoft.com/office/powerpoint/2010/main" val="1744919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4743" y="2573382"/>
            <a:ext cx="7967181" cy="523220"/>
          </a:xfrm>
          <a:prstGeom prst="rect">
            <a:avLst/>
          </a:prstGeom>
          <a:noFill/>
        </p:spPr>
        <p:txBody>
          <a:bodyPr wrap="none" rtlCol="0">
            <a:spAutoFit/>
          </a:bodyPr>
          <a:lstStyle/>
          <a:p>
            <a:r>
              <a:rPr lang="vi-VN" sz="2800" b="1" smtClean="0">
                <a:latin typeface="Arial" panose="020B0604020202020204" pitchFamily="34" charset="0"/>
                <a:cs typeface="Arial" panose="020B0604020202020204" pitchFamily="34" charset="0"/>
              </a:rPr>
              <a:t>CẢM ƠN CÁC BẠN VÀ THẦY ĐÃ LẮNG NGHE</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021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95246" y="-13429"/>
            <a:ext cx="4770280" cy="738664"/>
          </a:xfrm>
          <a:prstGeom prst="rect">
            <a:avLst/>
          </a:prstGeom>
          <a:noFill/>
        </p:spPr>
        <p:txBody>
          <a:bodyPr wrap="none" rtlCol="0">
            <a:spAutoFit/>
          </a:bodyPr>
          <a:lstStyle/>
          <a:p>
            <a:pPr marR="0" lvl="0" algn="just">
              <a:lnSpc>
                <a:spcPct val="150000"/>
              </a:lnSpc>
              <a:spcBef>
                <a:spcPts val="0"/>
              </a:spcBef>
              <a:spcAft>
                <a:spcPts val="0"/>
              </a:spcAft>
            </a:pPr>
            <a:r>
              <a:rPr lang="vi-VN" sz="2800" b="1" smtClean="0">
                <a:latin typeface="Arial" panose="020B0604020202020204" pitchFamily="34" charset="0"/>
                <a:cs typeface="Arial" panose="020B0604020202020204" pitchFamily="34" charset="0"/>
              </a:rPr>
              <a:t>I </a:t>
            </a:r>
            <a:r>
              <a:rPr lang="vi-VN" sz="2800" b="1">
                <a:ea typeface="Arial" panose="020B0604020202020204" pitchFamily="34" charset="0"/>
                <a:cs typeface="Arial" panose="020B0604020202020204" pitchFamily="34" charset="0"/>
              </a:rPr>
              <a:t>KHÁI NIỆM </a:t>
            </a:r>
            <a:r>
              <a:rPr lang="vi-VN" sz="2800" b="1" smtClean="0">
                <a:ea typeface="Arial" panose="020B0604020202020204" pitchFamily="34" charset="0"/>
                <a:cs typeface="Arial" panose="020B0604020202020204" pitchFamily="34" charset="0"/>
              </a:rPr>
              <a:t>VỀ FIREWALL</a:t>
            </a:r>
            <a:endParaRPr lang="en-US" sz="2000" b="1">
              <a:latin typeface="Arial" panose="020B0604020202020204" pitchFamily="34" charset="0"/>
              <a:ea typeface="Arial" panose="020B0604020202020204" pitchFamily="34" charset="0"/>
              <a:cs typeface="Arial" panose="020B0604020202020204" pitchFamily="34" charset="0"/>
            </a:endParaRPr>
          </a:p>
        </p:txBody>
      </p:sp>
      <p:sp>
        <p:nvSpPr>
          <p:cNvPr id="4" name="TextBox 3"/>
          <p:cNvSpPr txBox="1"/>
          <p:nvPr/>
        </p:nvSpPr>
        <p:spPr>
          <a:xfrm>
            <a:off x="182038" y="1285056"/>
            <a:ext cx="5461116" cy="5632311"/>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Tường lửa hay còn được gọi với cái tên là FireWall thuật ngữ trong chuyên ngành mạng máy tính, nói nôm na có thể gọi là bức tường lửa một hệ thống an ninh mạng, bảo mật an toàn thông tin mạng</a:t>
            </a:r>
            <a:r>
              <a:rPr lang="en-US" sz="2000" smtClean="0">
                <a:latin typeface="Arial" panose="020B0604020202020204" pitchFamily="34" charset="0"/>
                <a:cs typeface="Arial" panose="020B0604020202020204" pitchFamily="34" charset="0"/>
              </a:rPr>
              <a:t>.</a:t>
            </a:r>
            <a:endParaRPr lang="vi-VN" sz="2000" smtClean="0">
              <a:latin typeface="Arial" panose="020B0604020202020204" pitchFamily="34" charset="0"/>
              <a:cs typeface="Arial" panose="020B0604020202020204" pitchFamily="34" charset="0"/>
            </a:endParaRPr>
          </a:p>
          <a:p>
            <a:pPr algn="just">
              <a:lnSpc>
                <a:spcPct val="150000"/>
              </a:lnSpc>
            </a:pPr>
            <a:endParaRPr lang="vi-VN" sz="2000">
              <a:latin typeface="Arial" panose="020B0604020202020204" pitchFamily="34" charset="0"/>
              <a:cs typeface="Arial" panose="020B0604020202020204" pitchFamily="34" charset="0"/>
            </a:endParaRPr>
          </a:p>
          <a:p>
            <a:pPr algn="just">
              <a:lnSpc>
                <a:spcPct val="150000"/>
              </a:lnSpc>
            </a:pPr>
            <a:r>
              <a:rPr lang="en-US" sz="2000">
                <a:latin typeface="Arial" panose="020B0604020202020204" pitchFamily="34" charset="0"/>
                <a:cs typeface="Arial" panose="020B0604020202020204" pitchFamily="34" charset="0"/>
              </a:rPr>
              <a:t>Tường lửa tồn tại ở 2 loại phần cứng và phần mềm được tích hợp vào bên trong hệ thống và nó hoạt động như một rào chắn phân cách giữa truy cập an toàn và truy cập không an </a:t>
            </a:r>
            <a:r>
              <a:rPr lang="vi-VN" sz="2000" smtClean="0">
                <a:latin typeface="Arial" panose="020B0604020202020204" pitchFamily="34" charset="0"/>
                <a:cs typeface="Arial" panose="020B0604020202020204" pitchFamily="34" charset="0"/>
              </a:rPr>
              <a:t>toàn.</a:t>
            </a:r>
            <a:endParaRPr lang="en-US" sz="2000">
              <a:latin typeface="Arial" panose="020B0604020202020204" pitchFamily="34" charset="0"/>
              <a:cs typeface="Arial" panose="020B0604020202020204" pitchFamily="34" charset="0"/>
            </a:endParaRPr>
          </a:p>
          <a:p>
            <a:pPr lvl="0" algn="just">
              <a:lnSpc>
                <a:spcPct val="150000"/>
              </a:lnSpc>
            </a:pPr>
            <a:r>
              <a:rPr lang="en-US" sz="2000">
                <a:latin typeface="Arial" panose="020B0604020202020204" pitchFamily="34" charset="0"/>
                <a:cs typeface="Arial" panose="020B0604020202020204" pitchFamily="34" charset="0"/>
              </a:rPr>
              <a:t> </a:t>
            </a:r>
          </a:p>
        </p:txBody>
      </p:sp>
      <p:pic>
        <p:nvPicPr>
          <p:cNvPr id="5" name="Picture 4" descr="Firewall là gì?"/>
          <p:cNvPicPr/>
          <p:nvPr/>
        </p:nvPicPr>
        <p:blipFill rotWithShape="1">
          <a:blip r:embed="rId2">
            <a:extLst>
              <a:ext uri="{28A0092B-C50C-407E-A947-70E740481C1C}">
                <a14:useLocalDpi xmlns:a14="http://schemas.microsoft.com/office/drawing/2010/main" val="0"/>
              </a:ext>
            </a:extLst>
          </a:blip>
          <a:srcRect b="13370"/>
          <a:stretch/>
        </p:blipFill>
        <p:spPr bwMode="auto">
          <a:xfrm>
            <a:off x="7511142" y="1071154"/>
            <a:ext cx="4543425" cy="5384548"/>
          </a:xfrm>
          <a:prstGeom prst="rect">
            <a:avLst/>
          </a:prstGeom>
          <a:noFill/>
          <a:ln>
            <a:noFill/>
          </a:ln>
          <a:extLst>
            <a:ext uri="{53640926-AAD7-44D8-BBD7-CCE9431645EC}">
              <a14:shadowObscured xmlns:a14="http://schemas.microsoft.com/office/drawing/2010/main"/>
            </a:ext>
          </a:extLst>
        </p:spPr>
      </p:pic>
      <p:sp>
        <p:nvSpPr>
          <p:cNvPr id="6" name="TextBox 5"/>
          <p:cNvSpPr txBox="1"/>
          <p:nvPr/>
        </p:nvSpPr>
        <p:spPr>
          <a:xfrm>
            <a:off x="509452" y="727676"/>
            <a:ext cx="3238387" cy="461665"/>
          </a:xfrm>
          <a:prstGeom prst="rect">
            <a:avLst/>
          </a:prstGeom>
          <a:noFill/>
        </p:spPr>
        <p:txBody>
          <a:bodyPr wrap="none" rtlCol="0">
            <a:spAutoFit/>
          </a:bodyPr>
          <a:lstStyle/>
          <a:p>
            <a:r>
              <a:rPr lang="vi-VN" sz="2400" b="1" smtClean="0">
                <a:latin typeface="Arial" panose="020B0604020202020204" pitchFamily="34" charset="0"/>
                <a:cs typeface="Arial" panose="020B0604020202020204" pitchFamily="34" charset="0"/>
              </a:rPr>
              <a:t>1 Tường Lửa Là Gì ?</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900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143" y="356397"/>
            <a:ext cx="10079085" cy="2585323"/>
          </a:xfrm>
          <a:prstGeom prst="rect">
            <a:avLst/>
          </a:prstGeom>
          <a:noFill/>
        </p:spPr>
        <p:txBody>
          <a:bodyPr wrap="square" rtlCol="0">
            <a:spAutoFit/>
          </a:bodyPr>
          <a:lstStyle/>
          <a:p>
            <a:pPr lvl="0">
              <a:lnSpc>
                <a:spcPct val="150000"/>
              </a:lnSpc>
            </a:pPr>
            <a:r>
              <a:rPr lang="vi-VN" sz="2800" b="1" smtClean="0">
                <a:latin typeface="Arial" panose="020B0604020202020204" pitchFamily="34" charset="0"/>
                <a:cs typeface="Arial" panose="020B0604020202020204" pitchFamily="34" charset="0"/>
              </a:rPr>
              <a:t>2 Tường Lửa Có Vai Trò Như Thế Nào ?</a:t>
            </a:r>
          </a:p>
          <a:p>
            <a:pPr lvl="0">
              <a:lnSpc>
                <a:spcPct val="150000"/>
              </a:lnSpc>
            </a:pPr>
            <a:endParaRPr lang="vi-VN" sz="2800" b="1" smtClean="0">
              <a:latin typeface="Arial" panose="020B0604020202020204" pitchFamily="34" charset="0"/>
              <a:cs typeface="Arial" panose="020B0604020202020204" pitchFamily="34" charset="0"/>
            </a:endParaRPr>
          </a:p>
          <a:p>
            <a:pPr lvl="0">
              <a:lnSpc>
                <a:spcPct val="150000"/>
              </a:lnSpc>
            </a:pPr>
            <a:endParaRPr lang="vi-VN" sz="2800" b="1" smtClean="0">
              <a:latin typeface="Arial" panose="020B0604020202020204" pitchFamily="34" charset="0"/>
              <a:cs typeface="Arial" panose="020B0604020202020204" pitchFamily="34" charset="0"/>
            </a:endParaRPr>
          </a:p>
          <a:p>
            <a:pPr lvl="0">
              <a:lnSpc>
                <a:spcPct val="150000"/>
              </a:lnSpc>
            </a:pPr>
            <a:endParaRPr lang="en-US" sz="2400">
              <a:latin typeface="Arial" panose="020B0604020202020204" pitchFamily="34" charset="0"/>
              <a:cs typeface="Arial" panose="020B0604020202020204" pitchFamily="34" charset="0"/>
            </a:endParaRPr>
          </a:p>
        </p:txBody>
      </p:sp>
      <p:sp>
        <p:nvSpPr>
          <p:cNvPr id="4" name="TextBox 3"/>
          <p:cNvSpPr txBox="1"/>
          <p:nvPr/>
        </p:nvSpPr>
        <p:spPr>
          <a:xfrm>
            <a:off x="567143" y="1030639"/>
            <a:ext cx="6787246" cy="5447645"/>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Tính năng chính của dòng thiết bị này có thể được tóm tắt ở những gạch đầu dòng dưới đây:</a:t>
            </a:r>
          </a:p>
          <a:p>
            <a:pPr algn="just"/>
            <a:r>
              <a:rPr lang="en-US" sz="2000">
                <a:latin typeface="Arial" panose="020B0604020202020204" pitchFamily="34" charset="0"/>
                <a:cs typeface="Arial" panose="020B0604020202020204" pitchFamily="34" charset="0"/>
              </a:rPr>
              <a:t>- Cho phép hoặc vô hiệu hóa các dịch vụ truy cập ra bên ngoài, </a:t>
            </a:r>
            <a:r>
              <a:rPr lang="vi-VN" sz="2000" smtClean="0">
                <a:latin typeface="Arial" panose="020B0604020202020204" pitchFamily="34" charset="0"/>
                <a:cs typeface="Arial" panose="020B0604020202020204" pitchFamily="34" charset="0"/>
              </a:rPr>
              <a:t>đảm</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bảo thông tin chỉ có trong mạng nội bộ.</a:t>
            </a:r>
          </a:p>
          <a:p>
            <a:pPr algn="just"/>
            <a:r>
              <a:rPr lang="en-US" sz="2000">
                <a:latin typeface="Arial" panose="020B0604020202020204" pitchFamily="34" charset="0"/>
                <a:cs typeface="Arial" panose="020B0604020202020204" pitchFamily="34" charset="0"/>
              </a:rPr>
              <a:t> </a:t>
            </a:r>
          </a:p>
          <a:p>
            <a:pPr algn="just"/>
            <a:r>
              <a:rPr lang="en-US" sz="2000">
                <a:latin typeface="Arial" panose="020B0604020202020204" pitchFamily="34" charset="0"/>
                <a:cs typeface="Arial" panose="020B0604020202020204" pitchFamily="34" charset="0"/>
              </a:rPr>
              <a:t>- Cho phép hoặc vô hiệu hóa các dịch vụ bên ngoài truy cập vào trong.</a:t>
            </a:r>
          </a:p>
          <a:p>
            <a:pPr algn="just"/>
            <a:r>
              <a:rPr lang="en-US" sz="2000">
                <a:latin typeface="Arial" panose="020B0604020202020204" pitchFamily="34" charset="0"/>
                <a:cs typeface="Arial" panose="020B0604020202020204" pitchFamily="34" charset="0"/>
              </a:rPr>
              <a:t> </a:t>
            </a:r>
          </a:p>
          <a:p>
            <a:pPr algn="just"/>
            <a:r>
              <a:rPr lang="en-US" sz="2000">
                <a:latin typeface="Arial" panose="020B0604020202020204" pitchFamily="34" charset="0"/>
                <a:cs typeface="Arial" panose="020B0604020202020204" pitchFamily="34" charset="0"/>
              </a:rPr>
              <a:t>- Phát hiện và ngăn chặn các cuộc tấn công từ bên ngoài.</a:t>
            </a:r>
          </a:p>
          <a:p>
            <a:pPr algn="just"/>
            <a:r>
              <a:rPr lang="en-US" sz="2000">
                <a:latin typeface="Arial" panose="020B0604020202020204" pitchFamily="34" charset="0"/>
                <a:cs typeface="Arial" panose="020B0604020202020204" pitchFamily="34" charset="0"/>
              </a:rPr>
              <a:t> </a:t>
            </a:r>
          </a:p>
          <a:p>
            <a:pPr algn="just"/>
            <a:r>
              <a:rPr lang="en-US" sz="2000">
                <a:latin typeface="Arial" panose="020B0604020202020204" pitchFamily="34" charset="0"/>
                <a:cs typeface="Arial" panose="020B0604020202020204" pitchFamily="34" charset="0"/>
              </a:rPr>
              <a:t>- Hỗ trợ kiểm soát địa chỉ truy cập (bạn có thể đặt lệnh cấm hoặc là cho phép).</a:t>
            </a:r>
          </a:p>
          <a:p>
            <a:pPr algn="just"/>
            <a:r>
              <a:rPr lang="en-US" sz="2000">
                <a:latin typeface="Arial" panose="020B0604020202020204" pitchFamily="34" charset="0"/>
                <a:cs typeface="Arial" panose="020B0604020202020204" pitchFamily="34" charset="0"/>
              </a:rPr>
              <a:t> </a:t>
            </a:r>
          </a:p>
          <a:p>
            <a:pPr algn="just"/>
            <a:r>
              <a:rPr lang="en-US" sz="2000">
                <a:latin typeface="Arial" panose="020B0604020202020204" pitchFamily="34" charset="0"/>
                <a:cs typeface="Arial" panose="020B0604020202020204" pitchFamily="34" charset="0"/>
              </a:rPr>
              <a:t>- Kiểm soát truy cập của người dùng.</a:t>
            </a:r>
          </a:p>
          <a:p>
            <a:pPr algn="just"/>
            <a:r>
              <a:rPr lang="en-US" sz="2000"/>
              <a:t> </a:t>
            </a:r>
          </a:p>
          <a:p>
            <a:pPr algn="just">
              <a:lnSpc>
                <a:spcPct val="150000"/>
              </a:lnSpc>
            </a:pPr>
            <a:endParaRPr lang="en-US" sz="200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389" y="1424310"/>
            <a:ext cx="4733722" cy="4660302"/>
          </a:xfrm>
          <a:prstGeom prst="rect">
            <a:avLst/>
          </a:prstGeom>
        </p:spPr>
      </p:pic>
    </p:spTree>
    <p:extLst>
      <p:ext uri="{BB962C8B-B14F-4D97-AF65-F5344CB8AC3E}">
        <p14:creationId xmlns:p14="http://schemas.microsoft.com/office/powerpoint/2010/main" val="108711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8203" y="1326192"/>
            <a:ext cx="5115762" cy="4662815"/>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 Quản lý và kiểm soát luồng dữ liệu trên mạng</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algn="just">
              <a:lnSpc>
                <a:spcPct val="150000"/>
              </a:lnSpc>
            </a:pPr>
            <a:r>
              <a:rPr lang="en-US" sz="2000">
                <a:latin typeface="Arial" panose="020B0604020202020204" pitchFamily="34" charset="0"/>
                <a:cs typeface="Arial" panose="020B0604020202020204" pitchFamily="34" charset="0"/>
              </a:rPr>
              <a:t>- Xác thực quyền truy cập</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algn="just">
              <a:lnSpc>
                <a:spcPct val="150000"/>
              </a:lnSpc>
            </a:pPr>
            <a:r>
              <a:rPr lang="en-US" sz="2000">
                <a:latin typeface="Arial" panose="020B0604020202020204" pitchFamily="34" charset="0"/>
                <a:cs typeface="Arial" panose="020B0604020202020204" pitchFamily="34" charset="0"/>
              </a:rPr>
              <a:t>- Hỗ trợ kiểm soát nội dung thông tin và gói tin lưu chuyển trên hệ thống mạng</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algn="just">
              <a:lnSpc>
                <a:spcPct val="150000"/>
              </a:lnSpc>
            </a:pPr>
            <a:r>
              <a:rPr lang="en-US" sz="2000">
                <a:latin typeface="Arial" panose="020B0604020202020204" pitchFamily="34" charset="0"/>
                <a:cs typeface="Arial" panose="020B0604020202020204" pitchFamily="34" charset="0"/>
              </a:rPr>
              <a:t>- Lọc các gói tin dựa vào địa chỉ nguồn, địa chỉ đích và số Port ( hay còn cổng), giao thức mạng.</a:t>
            </a:r>
          </a:p>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542" y="1110343"/>
            <a:ext cx="4565200" cy="5094514"/>
          </a:xfrm>
          <a:prstGeom prst="rect">
            <a:avLst/>
          </a:prstGeom>
        </p:spPr>
      </p:pic>
    </p:spTree>
    <p:extLst>
      <p:ext uri="{BB962C8B-B14F-4D97-AF65-F5344CB8AC3E}">
        <p14:creationId xmlns:p14="http://schemas.microsoft.com/office/powerpoint/2010/main" val="117389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16" y="540322"/>
            <a:ext cx="5653846" cy="5632311"/>
          </a:xfrm>
          <a:prstGeom prst="rect">
            <a:avLst/>
          </a:prstGeom>
        </p:spPr>
        <p:txBody>
          <a:bodyPr wrap="square">
            <a:spAutoFit/>
          </a:bodyPr>
          <a:lstStyle/>
          <a:p>
            <a:pPr algn="just">
              <a:lnSpc>
                <a:spcPct val="150000"/>
              </a:lnSpc>
            </a:pPr>
            <a:r>
              <a:rPr lang="en-US" sz="2000">
                <a:latin typeface="Arial" panose="020B0604020202020204" pitchFamily="34" charset="0"/>
                <a:cs typeface="Arial" panose="020B0604020202020204" pitchFamily="34" charset="0"/>
              </a:rPr>
              <a:t>- Người quản trị có thể biết được kẻ nào đang cố gắng để truy cập vào hệ thống mạng.</a:t>
            </a:r>
          </a:p>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en-US" sz="2000">
                <a:latin typeface="Arial" panose="020B0604020202020204" pitchFamily="34" charset="0"/>
                <a:cs typeface="Arial" panose="020B0604020202020204" pitchFamily="34" charset="0"/>
              </a:rPr>
              <a:t>- Firewall hoạt động như một Proxy trung gian.</a:t>
            </a:r>
          </a:p>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en-US" sz="2000">
                <a:latin typeface="Arial" panose="020B0604020202020204" pitchFamily="34" charset="0"/>
                <a:cs typeface="Arial" panose="020B0604020202020204" pitchFamily="34" charset="0"/>
              </a:rPr>
              <a:t>- Bảo vệ tài nguyên của hệ thống bởi các mối đe dọa bảo mật.</a:t>
            </a:r>
          </a:p>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en-US" sz="2000">
                <a:latin typeface="Arial" panose="020B0604020202020204" pitchFamily="34" charset="0"/>
                <a:cs typeface="Arial" panose="020B0604020202020204" pitchFamily="34" charset="0"/>
              </a:rPr>
              <a:t>- Cân bằng tải: Bạn có thể sử dụng nhiều đường truyền internet cùng một lúc, việc chia tải sẽ giúp đường truyền internet ổn định hơn rất nhiều.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318" y="879569"/>
            <a:ext cx="4516619" cy="4953816"/>
          </a:xfrm>
          <a:prstGeom prst="rect">
            <a:avLst/>
          </a:prstGeom>
        </p:spPr>
      </p:pic>
    </p:spTree>
    <p:extLst>
      <p:ext uri="{BB962C8B-B14F-4D97-AF65-F5344CB8AC3E}">
        <p14:creationId xmlns:p14="http://schemas.microsoft.com/office/powerpoint/2010/main" val="23610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3609" y="255017"/>
            <a:ext cx="7655622" cy="523220"/>
          </a:xfrm>
          <a:prstGeom prst="rect">
            <a:avLst/>
          </a:prstGeom>
        </p:spPr>
        <p:txBody>
          <a:bodyPr wrap="none">
            <a:spAutoFit/>
          </a:bodyPr>
          <a:lstStyle/>
          <a:p>
            <a:pPr lvl="0"/>
            <a:r>
              <a:rPr lang="vi-VN" sz="2800" b="1" smtClean="0">
                <a:cs typeface="Arial" panose="020B0604020202020204" pitchFamily="34" charset="0"/>
              </a:rPr>
              <a:t>II FIREWALL HOẠT ĐỘNG NHƯ THẾ NÀO ? </a:t>
            </a:r>
            <a:endParaRPr lang="en-US" sz="2800">
              <a:latin typeface="Arial" panose="020B0604020202020204" pitchFamily="34" charset="0"/>
              <a:cs typeface="Arial" panose="020B0604020202020204" pitchFamily="34" charset="0"/>
            </a:endParaRPr>
          </a:p>
        </p:txBody>
      </p:sp>
      <p:sp>
        <p:nvSpPr>
          <p:cNvPr id="4" name="Rectangle 3"/>
          <p:cNvSpPr/>
          <p:nvPr/>
        </p:nvSpPr>
        <p:spPr>
          <a:xfrm>
            <a:off x="278675" y="1135857"/>
            <a:ext cx="6096000" cy="2862322"/>
          </a:xfrm>
          <a:prstGeom prst="rect">
            <a:avLst/>
          </a:prstGeom>
        </p:spPr>
        <p:txBody>
          <a:bodyPr>
            <a:spAutoFit/>
          </a:bodyPr>
          <a:lstStyle/>
          <a:p>
            <a:pPr algn="just">
              <a:lnSpc>
                <a:spcPct val="150000"/>
              </a:lnSpc>
            </a:pPr>
            <a:r>
              <a:rPr lang="en-US" sz="2000">
                <a:latin typeface="Arial" panose="020B0604020202020204" pitchFamily="34" charset="0"/>
                <a:ea typeface="Calibri" panose="020F0502020204030204" pitchFamily="34" charset="0"/>
              </a:rPr>
              <a:t>Khi một gói tin được chuyển tải trên mạng, nó được chia nhỏ thành các gói (packet). Mỗi gói sẽ được gán một địa chỉ để có thể đến đích, sau đó được nhận dạng và tái lập lại ở đích. Các địa chỉ được lưu trong phần đầu của gói tin (header) và Firewall sẽ dựa vào Header của gói tin để lọc.</a:t>
            </a:r>
            <a:endParaRPr lang="en-US" sz="2000"/>
          </a:p>
        </p:txBody>
      </p:sp>
      <p:sp>
        <p:nvSpPr>
          <p:cNvPr id="5" name="Rectangle 4"/>
          <p:cNvSpPr/>
          <p:nvPr/>
        </p:nvSpPr>
        <p:spPr>
          <a:xfrm>
            <a:off x="278675" y="3998179"/>
            <a:ext cx="6096000" cy="2812629"/>
          </a:xfrm>
          <a:prstGeom prst="rect">
            <a:avLst/>
          </a:prstGeom>
        </p:spPr>
        <p:txBody>
          <a:bodyPr>
            <a:spAutoFit/>
          </a:bodyPr>
          <a:lstStyle/>
          <a:p>
            <a:pPr algn="just">
              <a:lnSpc>
                <a:spcPct val="150000"/>
              </a:lnSpc>
            </a:pPr>
            <a:r>
              <a:rPr lang="en-US" sz="2000">
                <a:latin typeface="Arial" panose="020B0604020202020204" pitchFamily="34" charset="0"/>
                <a:ea typeface="Calibri" panose="020F0502020204030204" pitchFamily="34" charset="0"/>
              </a:rPr>
              <a:t>Bộ lọc gói tin có khả năng cho phép hay từ chối mỗi gói tin mà nó nhận được. Nó kiểm tra toàn bộ đọan dữ liệu để quyết định xem đoạn dữ liệu đó có thỏa mãn một trong số các luật của lọc gói tin hay không. Các luật lọc gói tin này sẽ dựa trên các thông tin ở đầu mỗi gói tin (Header)</a:t>
            </a:r>
            <a:endParaRPr lang="en-US" sz="20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956" y="1795493"/>
            <a:ext cx="4637364" cy="4095856"/>
          </a:xfrm>
          <a:prstGeom prst="rect">
            <a:avLst/>
          </a:prstGeom>
        </p:spPr>
      </p:pic>
    </p:spTree>
    <p:extLst>
      <p:ext uri="{BB962C8B-B14F-4D97-AF65-F5344CB8AC3E}">
        <p14:creationId xmlns:p14="http://schemas.microsoft.com/office/powerpoint/2010/main" val="214115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3875" y="618700"/>
            <a:ext cx="4833374" cy="523220"/>
          </a:xfrm>
          <a:prstGeom prst="rect">
            <a:avLst/>
          </a:prstGeom>
        </p:spPr>
        <p:txBody>
          <a:bodyPr wrap="none">
            <a:spAutoFit/>
          </a:bodyPr>
          <a:lstStyle/>
          <a:p>
            <a:r>
              <a:rPr lang="vi-VN" sz="2800" b="1" smtClean="0">
                <a:latin typeface="Arial" panose="020B0604020202020204" pitchFamily="34" charset="0"/>
                <a:cs typeface="Arial" panose="020B0604020202020204" pitchFamily="34" charset="0"/>
              </a:rPr>
              <a:t>1</a:t>
            </a:r>
            <a:r>
              <a:rPr lang="en-US" sz="2800" b="1" smtClean="0">
                <a:latin typeface="Arial" panose="020B0604020202020204" pitchFamily="34" charset="0"/>
                <a:cs typeface="Arial" panose="020B0604020202020204" pitchFamily="34" charset="0"/>
              </a:rPr>
              <a:t> </a:t>
            </a:r>
            <a:r>
              <a:rPr lang="vi-VN" sz="2800" b="1" smtClean="0">
                <a:latin typeface="Arial" panose="020B0604020202020204" pitchFamily="34" charset="0"/>
                <a:cs typeface="Arial" panose="020B0604020202020204" pitchFamily="34" charset="0"/>
              </a:rPr>
              <a:t>Cấu Tạo Của</a:t>
            </a:r>
            <a:r>
              <a:rPr lang="vi-VN" sz="2800" b="1" smtClean="0">
                <a:cs typeface="Arial" panose="020B0604020202020204" pitchFamily="34" charset="0"/>
              </a:rPr>
              <a:t> </a:t>
            </a:r>
            <a:r>
              <a:rPr lang="vi-VN" sz="2800" b="1">
                <a:cs typeface="Arial" panose="020B0604020202020204" pitchFamily="34" charset="0"/>
              </a:rPr>
              <a:t>Tường Lửa </a:t>
            </a:r>
            <a:endParaRPr lang="en-US" sz="2800" b="1">
              <a:latin typeface="Arial" panose="020B0604020202020204" pitchFamily="34" charset="0"/>
              <a:cs typeface="Arial" panose="020B0604020202020204" pitchFamily="34" charset="0"/>
            </a:endParaRPr>
          </a:p>
        </p:txBody>
      </p:sp>
      <p:sp>
        <p:nvSpPr>
          <p:cNvPr id="4" name="TextBox 3"/>
          <p:cNvSpPr txBox="1"/>
          <p:nvPr/>
        </p:nvSpPr>
        <p:spPr>
          <a:xfrm>
            <a:off x="722827" y="1530136"/>
            <a:ext cx="7954422" cy="1938992"/>
          </a:xfrm>
          <a:prstGeom prst="rect">
            <a:avLst/>
          </a:prstGeom>
          <a:noFill/>
        </p:spPr>
        <p:txBody>
          <a:bodyPr wrap="none" rtlCol="0">
            <a:spAutoFit/>
          </a:bodyPr>
          <a:lstStyle/>
          <a:p>
            <a:pPr algn="just">
              <a:lnSpc>
                <a:spcPct val="150000"/>
              </a:lnSpc>
            </a:pPr>
            <a:r>
              <a:rPr lang="vi-VN" sz="2000" smtClean="0">
                <a:latin typeface="Arial" panose="020B0604020202020204" pitchFamily="34" charset="0"/>
                <a:cs typeface="Arial" panose="020B0604020202020204" pitchFamily="34" charset="0"/>
              </a:rPr>
              <a:t>Một FireWall bao gồm một hay nhiều thành phần sau :</a:t>
            </a:r>
          </a:p>
          <a:p>
            <a:pPr marL="285750" indent="-285750" algn="just">
              <a:lnSpc>
                <a:spcPct val="150000"/>
              </a:lnSpc>
              <a:buFont typeface="Wingdings" panose="05000000000000000000" pitchFamily="2" charset="2"/>
              <a:buChar char="Ø"/>
            </a:pPr>
            <a:r>
              <a:rPr lang="vi-VN" sz="2000" smtClean="0">
                <a:latin typeface="Arial" panose="020B0604020202020204" pitchFamily="34" charset="0"/>
                <a:cs typeface="Arial" panose="020B0604020202020204" pitchFamily="34" charset="0"/>
              </a:rPr>
              <a:t>Bộ lọc packet (Packet – filtering router)</a:t>
            </a:r>
          </a:p>
          <a:p>
            <a:pPr marL="285750" indent="-285750" algn="just">
              <a:lnSpc>
                <a:spcPct val="150000"/>
              </a:lnSpc>
              <a:buFont typeface="Wingdings" panose="05000000000000000000" pitchFamily="2" charset="2"/>
              <a:buChar char="Ø"/>
            </a:pPr>
            <a:r>
              <a:rPr lang="vi-VN" sz="2000" smtClean="0">
                <a:latin typeface="Arial" panose="020B0604020202020204" pitchFamily="34" charset="0"/>
                <a:cs typeface="Arial" panose="020B0604020202020204" pitchFamily="34" charset="0"/>
              </a:rPr>
              <a:t>Cổng ứng dụng (Application – level gateway hay proxy hay sever)</a:t>
            </a:r>
          </a:p>
          <a:p>
            <a:pPr marL="285750" indent="-285750" algn="just">
              <a:lnSpc>
                <a:spcPct val="150000"/>
              </a:lnSpc>
              <a:buFont typeface="Wingdings" panose="05000000000000000000" pitchFamily="2" charset="2"/>
              <a:buChar char="Ø"/>
            </a:pPr>
            <a:r>
              <a:rPr lang="vi-VN" sz="2000" smtClean="0">
                <a:latin typeface="Arial" panose="020B0604020202020204" pitchFamily="34" charset="0"/>
                <a:cs typeface="Arial" panose="020B0604020202020204" pitchFamily="34" charset="0"/>
              </a:rPr>
              <a:t>Cổng mạch (Citcuite level gateway)  </a:t>
            </a:r>
          </a:p>
        </p:txBody>
      </p:sp>
      <p:pic>
        <p:nvPicPr>
          <p:cNvPr id="1026" name="Picture 2" descr="http://phuocdong.orgfree.com/mang/1.Can%20ban%20ve%20Firewall_files/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223" y="4010298"/>
            <a:ext cx="9222377" cy="263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75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3188"/>
            <a:ext cx="11730446" cy="1118255"/>
          </a:xfrm>
          <a:prstGeom prst="rect">
            <a:avLst/>
          </a:prstGeom>
        </p:spPr>
        <p:txBody>
          <a:bodyPr wrap="square">
            <a:spAutoFit/>
          </a:bodyPr>
          <a:lstStyle/>
          <a:p>
            <a:pPr algn="just">
              <a:lnSpc>
                <a:spcPct val="150000"/>
              </a:lnSpc>
              <a:spcAft>
                <a:spcPts val="800"/>
              </a:spcAft>
            </a:pPr>
            <a:r>
              <a:rPr lang="en-US" sz="2000">
                <a:latin typeface="Arial" panose="020B0604020202020204" pitchFamily="34" charset="0"/>
                <a:ea typeface="Calibri" panose="020F0502020204030204" pitchFamily="34" charset="0"/>
                <a:cs typeface="Arial" panose="020B0604020202020204" pitchFamily="34" charset="0"/>
              </a:rPr>
              <a:t> </a:t>
            </a:r>
          </a:p>
          <a:p>
            <a:pPr algn="just">
              <a:lnSpc>
                <a:spcPct val="150000"/>
              </a:lnSpc>
              <a:spcAft>
                <a:spcPts val="800"/>
              </a:spcAft>
            </a:pPr>
            <a:r>
              <a:rPr lang="en-US" sz="2000">
                <a:latin typeface="Arial" panose="020B0604020202020204" pitchFamily="34" charset="0"/>
                <a:ea typeface="Calibri" panose="020F0502020204030204" pitchFamily="34" charset="0"/>
                <a:cs typeface="Arial" panose="020B0604020202020204" pitchFamily="34" charset="0"/>
              </a:rPr>
              <a:t> </a:t>
            </a:r>
          </a:p>
        </p:txBody>
      </p:sp>
      <p:sp>
        <p:nvSpPr>
          <p:cNvPr id="3" name="Rectangle 2"/>
          <p:cNvSpPr/>
          <p:nvPr/>
        </p:nvSpPr>
        <p:spPr>
          <a:xfrm>
            <a:off x="2358375" y="123188"/>
            <a:ext cx="7614585" cy="467629"/>
          </a:xfrm>
          <a:prstGeom prst="rect">
            <a:avLst/>
          </a:prstGeom>
        </p:spPr>
        <p:txBody>
          <a:bodyPr wrap="none">
            <a:spAutoFit/>
          </a:bodyPr>
          <a:lstStyle/>
          <a:p>
            <a:pPr>
              <a:lnSpc>
                <a:spcPct val="107000"/>
              </a:lnSpc>
              <a:spcAft>
                <a:spcPts val="800"/>
              </a:spcAft>
            </a:pPr>
            <a:r>
              <a:rPr lang="en-US" sz="2400" b="1">
                <a:latin typeface="Arial" panose="020B0604020202020204" pitchFamily="34" charset="0"/>
                <a:ea typeface="Calibri" panose="020F0502020204030204" pitchFamily="34" charset="0"/>
                <a:cs typeface="Times New Roman" panose="02020603050405020304" pitchFamily="18" charset="0"/>
              </a:rPr>
              <a:t>Header của gói tin bao gồm các thông tin như sau:</a:t>
            </a:r>
            <a:endParaRPr lang="en-US" sz="1600" b="1">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5" y="993249"/>
            <a:ext cx="10071463" cy="5028728"/>
          </a:xfrm>
          <a:prstGeom prst="rect">
            <a:avLst/>
          </a:prstGeom>
        </p:spPr>
      </p:pic>
    </p:spTree>
    <p:extLst>
      <p:ext uri="{BB962C8B-B14F-4D97-AF65-F5344CB8AC3E}">
        <p14:creationId xmlns:p14="http://schemas.microsoft.com/office/powerpoint/2010/main" val="355657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1677</Words>
  <Application>Microsoft Office PowerPoint</Application>
  <PresentationFormat>Widescreen</PresentationFormat>
  <Paragraphs>109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CHỦ ĐỀ : THIẾT BỊ BẢO MẬT FIREWALL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 SO SÁNH CÁC THÀNH HỆ THỐNG THÔNG TIN VỚI HỆ THỐNG THÔNG TIN ĐẤT ĐAI</dc:title>
  <dc:creator>Thien</dc:creator>
  <cp:lastModifiedBy>Thien</cp:lastModifiedBy>
  <cp:revision>49</cp:revision>
  <dcterms:created xsi:type="dcterms:W3CDTF">2023-03-16T17:57:44Z</dcterms:created>
  <dcterms:modified xsi:type="dcterms:W3CDTF">2023-04-06T16:18:58Z</dcterms:modified>
</cp:coreProperties>
</file>