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9" r:id="rId3"/>
    <p:sldId id="260" r:id="rId4"/>
    <p:sldId id="262" r:id="rId5"/>
    <p:sldId id="264" r:id="rId6"/>
    <p:sldId id="265" r:id="rId7"/>
    <p:sldId id="266" r:id="rId8"/>
    <p:sldId id="268" r:id="rId9"/>
    <p:sldId id="270" r:id="rId10"/>
    <p:sldId id="289" r:id="rId11"/>
    <p:sldId id="28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1CF8F2-CF30-432C-9893-38595F2E872D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FE2307-07A5-45BF-9FAB-031082A7F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638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2D5B6-AA6B-4B9F-9764-C4D6049D6016}" type="datetime1">
              <a:rPr lang="vi-VN" smtClean="0"/>
              <a:t>17/03/2023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5FB42-6A68-48D7-B62E-73C46B29FF98}" type="datetime1">
              <a:rPr lang="vi-VN" smtClean="0"/>
              <a:t>17/03/2023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5E980-178F-484E-A646-AB0AAEC49C1E}" type="datetime1">
              <a:rPr lang="vi-VN" smtClean="0"/>
              <a:t>17/03/2023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3BFB-20DD-4B79-83C3-1AE8504D8457}" type="datetime1">
              <a:rPr lang="vi-VN" smtClean="0"/>
              <a:t>17/03/2023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32590-BB86-4204-A75D-84547DA95622}" type="datetime1">
              <a:rPr lang="vi-VN" smtClean="0"/>
              <a:t>17/03/2023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9A43C-76EB-47A5-9EEB-21046D115EC5}" type="datetime1">
              <a:rPr lang="vi-VN" smtClean="0"/>
              <a:t>17/03/2023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54EF3-954A-49A0-A350-40C80BB868A6}" type="datetime1">
              <a:rPr lang="vi-VN" smtClean="0"/>
              <a:t>17/03/2023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EB9F7-BD54-4005-AAD2-9712EB5511E4}" type="datetime1">
              <a:rPr lang="vi-VN" smtClean="0"/>
              <a:t>17/03/2023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3A3F2-8A16-4551-9F73-9B519F95C3DF}" type="datetime1">
              <a:rPr lang="vi-VN" smtClean="0"/>
              <a:t>17/03/2023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889AC-8CE6-4CDC-B972-A79A3D61CA4E}" type="datetime1">
              <a:rPr lang="vi-VN" smtClean="0"/>
              <a:t>17/03/2023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3858B-C53A-4C67-860D-6C0F6EB966F5}" type="datetime1">
              <a:rPr lang="vi-VN" smtClean="0"/>
              <a:t>17/03/2023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B9BD4-29AC-4B6E-B6AC-02725096FC59}" type="datetime1">
              <a:rPr lang="vi-VN" smtClean="0"/>
              <a:t>17/03/2023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02D80-4A31-4CDD-8FDA-3AB3A2A87345}" type="datetime1">
              <a:rPr lang="vi-VN" smtClean="0"/>
              <a:t>17/03/2023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D626-0C18-4C67-9CEF-A5E72EFF8A5C}" type="datetime1">
              <a:rPr lang="vi-VN" smtClean="0"/>
              <a:t>17/03/2023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C7560-2AD2-42B7-8729-3C86E4D70969}" type="datetime1">
              <a:rPr lang="vi-VN" smtClean="0"/>
              <a:t>17/03/2023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7CDDA-FC41-47E7-9F6E-B2BF8402FD22}" type="datetime1">
              <a:rPr lang="vi-VN" smtClean="0"/>
              <a:t>17/03/2023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1BD42-DFD7-4E67-B511-4C272AE1BF1D}" type="datetime1">
              <a:rPr lang="vi-VN" smtClean="0"/>
              <a:t>17/03/2023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2DAAF27-957F-4A2E-898C-1B8D607A3CCA}" type="datetime1">
              <a:rPr lang="vi-VN" smtClean="0"/>
              <a:t>17/03/2023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 ftr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982804" y="541512"/>
            <a:ext cx="10209196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6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RSA</a:t>
            </a:r>
            <a:endParaRPr lang="vi-VN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47370" y="4562585"/>
            <a:ext cx="41520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GVHD:Ths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Huynh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347370" y="5618496"/>
            <a:ext cx="57227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Viên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</a:t>
            </a:r>
            <a:r>
              <a:rPr lang="vi-VN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ươ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 Nhung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347370" y="5076102"/>
            <a:ext cx="28971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08_ĐH_TTMT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792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EF64F54-1FF4-6F3B-6B94-E4E235D3A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441383"/>
          </a:xfrm>
        </p:spPr>
        <p:txBody>
          <a:bodyPr/>
          <a:lstStyle/>
          <a:p>
            <a:r>
              <a:rPr lang="vi-V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Giải thuật </a:t>
            </a:r>
            <a:r>
              <a:rPr lang="vi-VN" sz="4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chữ ký số</a:t>
            </a:r>
            <a:r>
              <a:rPr lang="vi-VN" sz="4000" b="1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4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RSA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2F217D9-B129-350B-1746-089A21212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511167"/>
            <a:ext cx="10018713" cy="4280034"/>
          </a:xfrm>
        </p:spPr>
        <p:txBody>
          <a:bodyPr>
            <a:noAutofit/>
          </a:bodyPr>
          <a:lstStyle/>
          <a:p>
            <a:pPr marL="355600" indent="-342900">
              <a:lnSpc>
                <a:spcPct val="100000"/>
              </a:lnSpc>
              <a:buFont typeface="Wingdings"/>
              <a:buChar char=""/>
              <a:tabLst>
                <a:tab pos="355600" algn="l"/>
              </a:tabLst>
            </a:pPr>
            <a:r>
              <a:rPr lang="vi-VN"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RSA là giải thuật 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 </a:t>
            </a:r>
            <a:r>
              <a:rPr lang="vi-VN"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phép 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thực </a:t>
            </a:r>
            <a:r>
              <a:rPr lang="vi-VN"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hiện 2 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vi-VN"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năng:</a:t>
            </a:r>
            <a:endParaRPr lang="vi-V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34365" lvl="1" indent="-267335">
              <a:lnSpc>
                <a:spcPct val="100000"/>
              </a:lnSpc>
              <a:spcBef>
                <a:spcPts val="595"/>
              </a:spcBef>
              <a:buClr>
                <a:srgbClr val="5E9CDA"/>
              </a:buClr>
              <a:buFont typeface="Wingdings"/>
              <a:buChar char=""/>
              <a:tabLst>
                <a:tab pos="634365" algn="l"/>
                <a:tab pos="635000" algn="l"/>
              </a:tabLst>
            </a:pP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Mã </a:t>
            </a:r>
            <a:r>
              <a:rPr lang="vi-VN"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hóa 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vi-VN"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điệp:</a:t>
            </a:r>
            <a:endParaRPr lang="vi-V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5035" marR="339725" lvl="2" indent="-280670">
              <a:lnSpc>
                <a:spcPct val="100000"/>
              </a:lnSpc>
              <a:spcBef>
                <a:spcPts val="484"/>
              </a:spcBef>
              <a:buClr>
                <a:srgbClr val="92C052"/>
              </a:buClr>
              <a:buChar char="•"/>
              <a:tabLst>
                <a:tab pos="915035" algn="l"/>
                <a:tab pos="915669" algn="l"/>
              </a:tabLst>
            </a:pP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Người </a:t>
            </a:r>
            <a:r>
              <a:rPr lang="vi-VN"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gửi 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mã </a:t>
            </a:r>
            <a:r>
              <a:rPr lang="vi-VN"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hóa 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thông </a:t>
            </a:r>
            <a:r>
              <a:rPr lang="vi-VN"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điệp 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sử </a:t>
            </a:r>
            <a:r>
              <a:rPr lang="vi-VN"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dụng 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khóa công khai của</a:t>
            </a:r>
            <a:r>
              <a:rPr lang="vi-VN" sz="2200" spc="-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người  nhận;</a:t>
            </a:r>
          </a:p>
          <a:p>
            <a:pPr marL="915035" lvl="2" indent="-281305">
              <a:lnSpc>
                <a:spcPct val="100000"/>
              </a:lnSpc>
              <a:spcBef>
                <a:spcPts val="480"/>
              </a:spcBef>
              <a:buClr>
                <a:srgbClr val="92C052"/>
              </a:buClr>
              <a:buChar char="•"/>
              <a:tabLst>
                <a:tab pos="915035" algn="l"/>
                <a:tab pos="915669" algn="l"/>
              </a:tabLst>
            </a:pP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Người </a:t>
            </a:r>
            <a:r>
              <a:rPr lang="vi-VN"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nhận giải 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mã thông </a:t>
            </a:r>
            <a:r>
              <a:rPr lang="vi-VN"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điệp 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sử </a:t>
            </a:r>
            <a:r>
              <a:rPr lang="vi-VN"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dụng 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khóa riêng của</a:t>
            </a:r>
            <a:r>
              <a:rPr lang="vi-VN" sz="2200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mình.</a:t>
            </a:r>
            <a:endParaRPr lang="vi-V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34365" lvl="1" indent="-267335">
              <a:lnSpc>
                <a:spcPct val="100000"/>
              </a:lnSpc>
              <a:spcBef>
                <a:spcPts val="575"/>
              </a:spcBef>
              <a:buClr>
                <a:srgbClr val="5E9CDA"/>
              </a:buClr>
              <a:buFont typeface="Wingdings"/>
              <a:buChar char=""/>
              <a:tabLst>
                <a:tab pos="634365" algn="l"/>
                <a:tab pos="635000" algn="l"/>
              </a:tabLst>
            </a:pP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Tạo chữ ký</a:t>
            </a:r>
            <a:r>
              <a:rPr lang="vi-VN" sz="2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số:</a:t>
            </a:r>
          </a:p>
          <a:p>
            <a:pPr marL="915035" lvl="2" indent="-281305">
              <a:lnSpc>
                <a:spcPct val="100000"/>
              </a:lnSpc>
              <a:spcBef>
                <a:spcPts val="480"/>
              </a:spcBef>
              <a:buClr>
                <a:srgbClr val="92C052"/>
              </a:buClr>
              <a:buChar char="•"/>
              <a:tabLst>
                <a:tab pos="915035" algn="l"/>
                <a:tab pos="915669" algn="l"/>
              </a:tabLst>
            </a:pP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Người </a:t>
            </a:r>
            <a:r>
              <a:rPr lang="vi-VN"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gửi 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tạo chữ ký số sử </a:t>
            </a:r>
            <a:r>
              <a:rPr lang="vi-VN"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dụng 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khóa </a:t>
            </a:r>
            <a:r>
              <a:rPr lang="vi-VN"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bí 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mật của</a:t>
            </a:r>
            <a:r>
              <a:rPr lang="vi-VN" sz="2200" spc="-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mình;</a:t>
            </a:r>
            <a:endParaRPr lang="vi-V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5035" lvl="2" indent="-281305">
              <a:lnSpc>
                <a:spcPct val="100000"/>
              </a:lnSpc>
              <a:spcBef>
                <a:spcPts val="480"/>
              </a:spcBef>
              <a:buClr>
                <a:srgbClr val="92C052"/>
              </a:buClr>
              <a:buChar char="•"/>
              <a:tabLst>
                <a:tab pos="915035" algn="l"/>
                <a:tab pos="915669" algn="l"/>
              </a:tabLst>
            </a:pP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Người </a:t>
            </a:r>
            <a:r>
              <a:rPr lang="vi-VN"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nhận 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kiểm tra chữ ký sử </a:t>
            </a:r>
            <a:r>
              <a:rPr lang="vi-VN"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dụng 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khóa công khai của người</a:t>
            </a:r>
            <a:r>
              <a:rPr lang="vi-VN" sz="2200" spc="-2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endParaRPr lang="vi-V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55336065-7383-6BE0-1E44-36D20A788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054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endParaRPr lang="vi-V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732547"/>
            <a:ext cx="10018713" cy="3296653"/>
          </a:xfrm>
        </p:spPr>
        <p:txBody>
          <a:bodyPr/>
          <a:lstStyle/>
          <a:p>
            <a:r>
              <a:rPr lang="en-A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A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vẹn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vẹn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ty, website,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file,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tệp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Internet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….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054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endParaRPr lang="vi-V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069433"/>
            <a:ext cx="10018713" cy="3721768"/>
          </a:xfrm>
        </p:spPr>
        <p:txBody>
          <a:bodyPr>
            <a:normAutofit fontScale="85000" lnSpcReduction="10000"/>
          </a:bodyPr>
          <a:lstStyle/>
          <a:p>
            <a:pPr lvl="0">
              <a:buFont typeface="Wingdings" panose="05000000000000000000" pitchFamily="2" charset="2"/>
              <a:buChar char="v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niệm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vi-V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(Digital Signature 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chuỗi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(message)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(Digital Signature generation algorithm)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(Digital Signature verification algorithm 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minh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Figital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Signature Scheme) bao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(Digital Signature signing process)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vi-V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vi-V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009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endParaRPr lang="vi-V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117557"/>
            <a:ext cx="10018713" cy="3673643"/>
          </a:xfrm>
        </p:spPr>
        <p:txBody>
          <a:bodyPr>
            <a:normAutofit lnSpcReduction="10000"/>
          </a:bodyPr>
          <a:lstStyle/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(Digital signature verification process)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vi-V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endParaRPr lang="vi-V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điệp</a:t>
            </a:r>
            <a:endParaRPr lang="vi-V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(Hash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(message)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hữu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dãy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tùy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Dãy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rút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gọn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.(message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disgest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hay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(hash value),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SHA-1: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SHA-1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k&lt;2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64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bit,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gọn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(message digest)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160 bits.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512bits,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đệm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32-bits.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32 bits.</a:t>
            </a:r>
            <a:endParaRPr lang="vi-V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481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87569"/>
            <a:ext cx="10018713" cy="1752599"/>
          </a:xfrm>
        </p:spPr>
        <p:txBody>
          <a:bodyPr/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</a:t>
            </a:r>
            <a:endParaRPr lang="vi-V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3156" y="1063868"/>
            <a:ext cx="4254367" cy="2157046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quát</a:t>
            </a:r>
            <a:endParaRPr lang="vi-V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C:\Users\Mr Khiem\Desktop\Digital_Signature_Sign_verify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6142" y="1536673"/>
            <a:ext cx="6583542" cy="451302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79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vi-V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184935"/>
            <a:ext cx="10018713" cy="3606265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chuỗi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(message digest/ hash value)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(Hashing algorithm)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Chuỗi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riêng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(Private key)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(Signature/ Encryption algorithm).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(Digital signature)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chuỗi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Encryted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message digest)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(message)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ghép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Digital signature)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(Signed message)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(Signed message)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948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vi-V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146433"/>
            <a:ext cx="10018713" cy="3644767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gốc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khỏi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riêng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vi-V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chuỗi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MD1 (message digest)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gốc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vi-V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(Public key)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chuỗi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MD2 </a:t>
            </a:r>
            <a:endParaRPr lang="vi-V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MD1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MD2:</a:t>
            </a:r>
            <a:endParaRPr lang="vi-V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MD1 =MD2 -&gt;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vẹn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(do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vi-V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MD1 &lt;&gt;MD2 -&gt;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24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127535"/>
            <a:ext cx="10018713" cy="1752599"/>
          </a:xfrm>
        </p:spPr>
        <p:txBody>
          <a:bodyPr/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RSA</a:t>
            </a:r>
            <a:endParaRPr lang="vi-V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Content Placeholder 3" descr="C:\Users\Mr Khiem\Desktop\RSA\Báo cáo\DS gửi rsa.PNG">
            <a:extLst>
              <a:ext uri="{FF2B5EF4-FFF2-40B4-BE49-F238E27FC236}">
                <a16:creationId xmlns:a16="http://schemas.microsoft.com/office/drawing/2014/main" id="{31B1F296-1796-9B03-1481-02B5A6F4D799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932" y="1698241"/>
            <a:ext cx="7429467" cy="39166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95429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9557" y="89034"/>
            <a:ext cx="10018713" cy="1752599"/>
          </a:xfrm>
        </p:spPr>
        <p:txBody>
          <a:bodyPr/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Thẩm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RSA</a:t>
            </a:r>
            <a:endParaRPr lang="vi-V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 descr="C:\Users\Mr Khiem\Desktop\RSA\Báo cáo\DS nhậni rsa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702" y="1639501"/>
            <a:ext cx="7098433" cy="391668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088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68261"/>
            <a:ext cx="10018713" cy="1752599"/>
          </a:xfrm>
        </p:spPr>
        <p:txBody>
          <a:bodyPr/>
          <a:lstStyle/>
          <a:p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Giải thuật </a:t>
            </a:r>
            <a:r>
              <a:rPr lang="vi-VN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chữ ký số</a:t>
            </a:r>
            <a:r>
              <a:rPr lang="vi-VN" b="1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RSA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714098"/>
            <a:ext cx="5236530" cy="3124201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RSA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key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được công bố rộng rãi cho mọi người và được dùng 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bí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Private key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Những thông tin được mã hóa bằng khóa công khai chỉ có thể được giải mã bằng khóa bí mật tương ứng</a:t>
            </a:r>
          </a:p>
          <a:p>
            <a:pPr marL="0" indent="0">
              <a:buNone/>
            </a:pP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C:\Users\Mr Khiem\Desktop\RSA\Báo cáo\TQRSA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4469" y="1714098"/>
            <a:ext cx="4183379" cy="384810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589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TC103457496[[fn=Parallax]]</Template>
  <TotalTime>537</TotalTime>
  <Words>935</Words>
  <Application>Microsoft Office PowerPoint</Application>
  <PresentationFormat>Màn hình rộng</PresentationFormat>
  <Paragraphs>61</Paragraphs>
  <Slides>11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5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11</vt:i4>
      </vt:variant>
    </vt:vector>
  </HeadingPairs>
  <TitlesOfParts>
    <vt:vector size="17" baseType="lpstr">
      <vt:lpstr>Arial</vt:lpstr>
      <vt:lpstr>Calibri</vt:lpstr>
      <vt:lpstr>Corbel</vt:lpstr>
      <vt:lpstr>Times New Roman</vt:lpstr>
      <vt:lpstr>Wingdings</vt:lpstr>
      <vt:lpstr>Parallax</vt:lpstr>
      <vt:lpstr>Bản trình bày PowerPoint</vt:lpstr>
      <vt:lpstr>Giới thiệu</vt:lpstr>
      <vt:lpstr>Giới thiệu</vt:lpstr>
      <vt:lpstr>Nội dung</vt:lpstr>
      <vt:lpstr>Quá trình ký(bên gửi)</vt:lpstr>
      <vt:lpstr>Quá trình kiểm tra chữ ký(bên nhận)</vt:lpstr>
      <vt:lpstr>Kiến trúc chữ ký số RSA</vt:lpstr>
      <vt:lpstr>Thẩm định chữ ký số RSA</vt:lpstr>
      <vt:lpstr>Giải thuật chữ ký số RSA</vt:lpstr>
      <vt:lpstr>Giải thuật chữ ký số RSA</vt:lpstr>
      <vt:lpstr>Kết luận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bài tập lớn</dc:title>
  <dc:creator>Administrator</dc:creator>
  <cp:lastModifiedBy>Lai Julia</cp:lastModifiedBy>
  <cp:revision>61</cp:revision>
  <dcterms:created xsi:type="dcterms:W3CDTF">2014-10-07T01:56:51Z</dcterms:created>
  <dcterms:modified xsi:type="dcterms:W3CDTF">2023-03-17T03:32:04Z</dcterms:modified>
</cp:coreProperties>
</file>