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32"/>
  </p:notesMasterIdLst>
  <p:sldIdLst>
    <p:sldId id="256" r:id="rId2"/>
    <p:sldId id="260" r:id="rId3"/>
    <p:sldId id="277" r:id="rId4"/>
    <p:sldId id="264" r:id="rId5"/>
    <p:sldId id="262" r:id="rId6"/>
    <p:sldId id="267" r:id="rId7"/>
    <p:sldId id="278" r:id="rId8"/>
    <p:sldId id="279" r:id="rId9"/>
    <p:sldId id="257" r:id="rId10"/>
    <p:sldId id="280" r:id="rId11"/>
    <p:sldId id="281" r:id="rId12"/>
    <p:sldId id="283" r:id="rId13"/>
    <p:sldId id="265" r:id="rId14"/>
    <p:sldId id="284" r:id="rId15"/>
    <p:sldId id="282" r:id="rId16"/>
    <p:sldId id="270" r:id="rId17"/>
    <p:sldId id="285" r:id="rId18"/>
    <p:sldId id="286" r:id="rId19"/>
    <p:sldId id="287" r:id="rId20"/>
    <p:sldId id="288" r:id="rId21"/>
    <p:sldId id="289" r:id="rId22"/>
    <p:sldId id="290" r:id="rId23"/>
    <p:sldId id="291" r:id="rId24"/>
    <p:sldId id="292" r:id="rId25"/>
    <p:sldId id="294" r:id="rId26"/>
    <p:sldId id="295" r:id="rId27"/>
    <p:sldId id="296" r:id="rId28"/>
    <p:sldId id="297" r:id="rId29"/>
    <p:sldId id="298" r:id="rId30"/>
    <p:sldId id="273" r:id="rId31"/>
  </p:sldIdLst>
  <p:sldSz cx="9144000" cy="5143500" type="screen16x9"/>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1b28ef904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1b28ef904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51b28ef904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51b28ef904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1b28ef904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1b28ef904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62e97dd0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62e97dd0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1b28ef904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1b28ef904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1b28ef904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1b28ef904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2e97dd036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2e97dd036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51b28ef904_2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51b28ef904_2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141BB04-CB0D-76D8-B9DA-CC42357EB9A1}"/>
              </a:ext>
            </a:extLst>
          </p:cNvPr>
          <p:cNvSpPr>
            <a:spLocks noGrp="1"/>
          </p:cNvSpPr>
          <p:nvPr>
            <p:ph type="ctrTitle"/>
          </p:nvPr>
        </p:nvSpPr>
        <p:spPr>
          <a:xfrm>
            <a:off x="1143000" y="841772"/>
            <a:ext cx="6858000" cy="1790700"/>
          </a:xfrm>
        </p:spPr>
        <p:txBody>
          <a:bodyPr anchor="b"/>
          <a:lstStyle>
            <a:lvl1pPr algn="ctr">
              <a:defRPr sz="4500"/>
            </a:lvl1pPr>
          </a:lstStyle>
          <a:p>
            <a:r>
              <a:rPr lang="vi-VN"/>
              <a:t>Bấm để sửa kiểu tiêu đề Bản cái</a:t>
            </a:r>
          </a:p>
        </p:txBody>
      </p:sp>
      <p:sp>
        <p:nvSpPr>
          <p:cNvPr id="3" name="Tiêu đề phụ 2">
            <a:extLst>
              <a:ext uri="{FF2B5EF4-FFF2-40B4-BE49-F238E27FC236}">
                <a16:creationId xmlns:a16="http://schemas.microsoft.com/office/drawing/2014/main" id="{2A7A701A-A461-0224-E34C-2DDB60BD19C3}"/>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CEAF56A6-B1A0-C7A0-A8E8-D40BB0A4439E}"/>
              </a:ext>
            </a:extLst>
          </p:cNvPr>
          <p:cNvSpPr>
            <a:spLocks noGrp="1"/>
          </p:cNvSpPr>
          <p:nvPr>
            <p:ph type="dt" sz="half" idx="10"/>
          </p:nvPr>
        </p:nvSpPr>
        <p:spPr/>
        <p:txBody>
          <a:bodyPr/>
          <a:lstStyle/>
          <a:p>
            <a:fld id="{BABF40C2-6730-41FD-8063-DAADE78A7239}" type="datetimeFigureOut">
              <a:rPr lang="vi-VN" smtClean="0"/>
              <a:t>31/03/2023</a:t>
            </a:fld>
            <a:endParaRPr lang="vi-VN"/>
          </a:p>
        </p:txBody>
      </p:sp>
      <p:sp>
        <p:nvSpPr>
          <p:cNvPr id="5" name="Chỗ dành sẵn cho Chân trang 4">
            <a:extLst>
              <a:ext uri="{FF2B5EF4-FFF2-40B4-BE49-F238E27FC236}">
                <a16:creationId xmlns:a16="http://schemas.microsoft.com/office/drawing/2014/main" id="{86819B8B-541F-DFE8-999F-1B8121D2CAED}"/>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BFAEC70D-A26A-9A50-2E1C-E33C90AED424}"/>
              </a:ext>
            </a:extLst>
          </p:cNvPr>
          <p:cNvSpPr>
            <a:spLocks noGrp="1"/>
          </p:cNvSpPr>
          <p:nvPr>
            <p:ph type="sldNum" sz="quarter" idx="12"/>
          </p:nvPr>
        </p:nvSpPr>
        <p:spPr/>
        <p:txBody>
          <a:bodyPr/>
          <a:lstStyle/>
          <a:p>
            <a:fld id="{11B50DCC-3A23-46F7-B5FE-5E05998B8F45}" type="slidenum">
              <a:rPr lang="vi-VN" smtClean="0"/>
              <a:t>‹#›</a:t>
            </a:fld>
            <a:endParaRPr lang="vi-VN"/>
          </a:p>
        </p:txBody>
      </p:sp>
    </p:spTree>
    <p:extLst>
      <p:ext uri="{BB962C8B-B14F-4D97-AF65-F5344CB8AC3E}">
        <p14:creationId xmlns:p14="http://schemas.microsoft.com/office/powerpoint/2010/main" val="6422658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323EFC3-4266-5878-C09B-99A928A5BAE8}"/>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2955C3FE-20BE-25F9-FF6C-8164F5217B3E}"/>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97E99289-7BB6-BE93-C8DD-66223D9A3B4A}"/>
              </a:ext>
            </a:extLst>
          </p:cNvPr>
          <p:cNvSpPr>
            <a:spLocks noGrp="1"/>
          </p:cNvSpPr>
          <p:nvPr>
            <p:ph type="dt" sz="half" idx="10"/>
          </p:nvPr>
        </p:nvSpPr>
        <p:spPr/>
        <p:txBody>
          <a:bodyPr/>
          <a:lstStyle/>
          <a:p>
            <a:fld id="{BABF40C2-6730-41FD-8063-DAADE78A7239}" type="datetimeFigureOut">
              <a:rPr lang="vi-VN" smtClean="0"/>
              <a:t>31/03/2023</a:t>
            </a:fld>
            <a:endParaRPr lang="vi-VN"/>
          </a:p>
        </p:txBody>
      </p:sp>
      <p:sp>
        <p:nvSpPr>
          <p:cNvPr id="5" name="Chỗ dành sẵn cho Chân trang 4">
            <a:extLst>
              <a:ext uri="{FF2B5EF4-FFF2-40B4-BE49-F238E27FC236}">
                <a16:creationId xmlns:a16="http://schemas.microsoft.com/office/drawing/2014/main" id="{FEC6EDB0-BD77-F9F2-7F9F-A649F70F139E}"/>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DDB8D0B8-1106-71CC-8073-8351AB141155}"/>
              </a:ext>
            </a:extLst>
          </p:cNvPr>
          <p:cNvSpPr>
            <a:spLocks noGrp="1"/>
          </p:cNvSpPr>
          <p:nvPr>
            <p:ph type="sldNum" sz="quarter" idx="12"/>
          </p:nvPr>
        </p:nvSpPr>
        <p:spPr/>
        <p:txBody>
          <a:bodyPr/>
          <a:lstStyle/>
          <a:p>
            <a:fld id="{11B50DCC-3A23-46F7-B5FE-5E05998B8F45}" type="slidenum">
              <a:rPr lang="vi-VN" smtClean="0"/>
              <a:t>‹#›</a:t>
            </a:fld>
            <a:endParaRPr lang="vi-VN"/>
          </a:p>
        </p:txBody>
      </p:sp>
    </p:spTree>
    <p:extLst>
      <p:ext uri="{BB962C8B-B14F-4D97-AF65-F5344CB8AC3E}">
        <p14:creationId xmlns:p14="http://schemas.microsoft.com/office/powerpoint/2010/main" val="420480868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D8506CC3-00C6-50DB-64BD-5E5D8B391E94}"/>
              </a:ext>
            </a:extLst>
          </p:cNvPr>
          <p:cNvSpPr>
            <a:spLocks noGrp="1"/>
          </p:cNvSpPr>
          <p:nvPr>
            <p:ph type="title" orient="vert"/>
          </p:nvPr>
        </p:nvSpPr>
        <p:spPr>
          <a:xfrm>
            <a:off x="6543675" y="273844"/>
            <a:ext cx="1971675" cy="4358879"/>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265712D6-B684-892F-72DF-6F726550C15B}"/>
              </a:ext>
            </a:extLst>
          </p:cNvPr>
          <p:cNvSpPr>
            <a:spLocks noGrp="1"/>
          </p:cNvSpPr>
          <p:nvPr>
            <p:ph type="body" orient="vert" idx="1"/>
          </p:nvPr>
        </p:nvSpPr>
        <p:spPr>
          <a:xfrm>
            <a:off x="628650" y="273844"/>
            <a:ext cx="5800725" cy="4358879"/>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6CC7BDD5-3D76-0307-A3F6-A889F6A9B4D0}"/>
              </a:ext>
            </a:extLst>
          </p:cNvPr>
          <p:cNvSpPr>
            <a:spLocks noGrp="1"/>
          </p:cNvSpPr>
          <p:nvPr>
            <p:ph type="dt" sz="half" idx="10"/>
          </p:nvPr>
        </p:nvSpPr>
        <p:spPr/>
        <p:txBody>
          <a:bodyPr/>
          <a:lstStyle/>
          <a:p>
            <a:fld id="{BABF40C2-6730-41FD-8063-DAADE78A7239}" type="datetimeFigureOut">
              <a:rPr lang="vi-VN" smtClean="0"/>
              <a:t>31/03/2023</a:t>
            </a:fld>
            <a:endParaRPr lang="vi-VN"/>
          </a:p>
        </p:txBody>
      </p:sp>
      <p:sp>
        <p:nvSpPr>
          <p:cNvPr id="5" name="Chỗ dành sẵn cho Chân trang 4">
            <a:extLst>
              <a:ext uri="{FF2B5EF4-FFF2-40B4-BE49-F238E27FC236}">
                <a16:creationId xmlns:a16="http://schemas.microsoft.com/office/drawing/2014/main" id="{26996F13-EDF8-D33E-C3D3-F8E8D884710D}"/>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3F4FDF43-3EE7-8258-4276-A25E4DDB014F}"/>
              </a:ext>
            </a:extLst>
          </p:cNvPr>
          <p:cNvSpPr>
            <a:spLocks noGrp="1"/>
          </p:cNvSpPr>
          <p:nvPr>
            <p:ph type="sldNum" sz="quarter" idx="12"/>
          </p:nvPr>
        </p:nvSpPr>
        <p:spPr/>
        <p:txBody>
          <a:bodyPr/>
          <a:lstStyle/>
          <a:p>
            <a:fld id="{11B50DCC-3A23-46F7-B5FE-5E05998B8F45}" type="slidenum">
              <a:rPr lang="vi-VN" smtClean="0"/>
              <a:t>‹#›</a:t>
            </a:fld>
            <a:endParaRPr lang="vi-VN"/>
          </a:p>
        </p:txBody>
      </p:sp>
    </p:spTree>
    <p:extLst>
      <p:ext uri="{BB962C8B-B14F-4D97-AF65-F5344CB8AC3E}">
        <p14:creationId xmlns:p14="http://schemas.microsoft.com/office/powerpoint/2010/main" val="332133211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48"/>
        <p:cNvGrpSpPr/>
        <p:nvPr/>
      </p:nvGrpSpPr>
      <p:grpSpPr>
        <a:xfrm>
          <a:off x="0" y="0"/>
          <a:ext cx="0" cy="0"/>
          <a:chOff x="0" y="0"/>
          <a:chExt cx="0" cy="0"/>
        </a:xfrm>
      </p:grpSpPr>
      <p:sp>
        <p:nvSpPr>
          <p:cNvPr id="49" name="Google Shape;49;p2"/>
          <p:cNvSpPr txBox="1">
            <a:spLocks noGrp="1"/>
          </p:cNvSpPr>
          <p:nvPr>
            <p:ph type="ctrTitle"/>
          </p:nvPr>
        </p:nvSpPr>
        <p:spPr>
          <a:xfrm>
            <a:off x="540300" y="4064000"/>
            <a:ext cx="8520600" cy="9429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FFFFFF"/>
              </a:buClr>
              <a:buSzPts val="4000"/>
              <a:buFont typeface="Gugi"/>
              <a:buNone/>
              <a:defRPr sz="4000">
                <a:solidFill>
                  <a:srgbClr val="FFFFFF"/>
                </a:solidFill>
                <a:latin typeface="Gugi"/>
                <a:ea typeface="Gugi"/>
                <a:cs typeface="Gugi"/>
                <a:sym typeface="Gugi"/>
              </a:defRPr>
            </a:lvl1pPr>
            <a:lvl2pPr lvl="1" algn="r">
              <a:spcBef>
                <a:spcPts val="0"/>
              </a:spcBef>
              <a:spcAft>
                <a:spcPts val="0"/>
              </a:spcAft>
              <a:buSzPts val="4800"/>
              <a:buNone/>
              <a:defRPr sz="4800"/>
            </a:lvl2pPr>
            <a:lvl3pPr lvl="2" algn="r">
              <a:spcBef>
                <a:spcPts val="0"/>
              </a:spcBef>
              <a:spcAft>
                <a:spcPts val="0"/>
              </a:spcAft>
              <a:buSzPts val="4800"/>
              <a:buNone/>
              <a:defRPr sz="4800"/>
            </a:lvl3pPr>
            <a:lvl4pPr lvl="3" algn="r">
              <a:spcBef>
                <a:spcPts val="0"/>
              </a:spcBef>
              <a:spcAft>
                <a:spcPts val="0"/>
              </a:spcAft>
              <a:buSzPts val="4800"/>
              <a:buNone/>
              <a:defRPr sz="4800"/>
            </a:lvl4pPr>
            <a:lvl5pPr lvl="4" algn="r">
              <a:spcBef>
                <a:spcPts val="0"/>
              </a:spcBef>
              <a:spcAft>
                <a:spcPts val="0"/>
              </a:spcAft>
              <a:buSzPts val="4800"/>
              <a:buNone/>
              <a:defRPr sz="4800"/>
            </a:lvl5pPr>
            <a:lvl6pPr lvl="5" algn="r">
              <a:spcBef>
                <a:spcPts val="0"/>
              </a:spcBef>
              <a:spcAft>
                <a:spcPts val="0"/>
              </a:spcAft>
              <a:buSzPts val="4800"/>
              <a:buNone/>
              <a:defRPr sz="4800"/>
            </a:lvl6pPr>
            <a:lvl7pPr lvl="6" algn="r">
              <a:spcBef>
                <a:spcPts val="0"/>
              </a:spcBef>
              <a:spcAft>
                <a:spcPts val="0"/>
              </a:spcAft>
              <a:buSzPts val="4800"/>
              <a:buNone/>
              <a:defRPr sz="4800"/>
            </a:lvl7pPr>
            <a:lvl8pPr lvl="7" algn="r">
              <a:spcBef>
                <a:spcPts val="0"/>
              </a:spcBef>
              <a:spcAft>
                <a:spcPts val="0"/>
              </a:spcAft>
              <a:buSzPts val="4800"/>
              <a:buNone/>
              <a:defRPr sz="4800"/>
            </a:lvl8pPr>
            <a:lvl9pPr lvl="8" algn="r">
              <a:spcBef>
                <a:spcPts val="0"/>
              </a:spcBef>
              <a:spcAft>
                <a:spcPts val="0"/>
              </a:spcAft>
              <a:buSzPts val="4800"/>
              <a:buNone/>
              <a:defRPr sz="4800"/>
            </a:lvl9pPr>
          </a:lstStyle>
          <a:p>
            <a:endParaRPr/>
          </a:p>
        </p:txBody>
      </p:sp>
    </p:spTree>
    <p:extLst>
      <p:ext uri="{BB962C8B-B14F-4D97-AF65-F5344CB8AC3E}">
        <p14:creationId xmlns:p14="http://schemas.microsoft.com/office/powerpoint/2010/main" val="1737188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29"/>
        <p:cNvGrpSpPr/>
        <p:nvPr/>
      </p:nvGrpSpPr>
      <p:grpSpPr>
        <a:xfrm>
          <a:off x="0" y="0"/>
          <a:ext cx="0" cy="0"/>
          <a:chOff x="0" y="0"/>
          <a:chExt cx="0" cy="0"/>
        </a:xfrm>
      </p:grpSpPr>
      <p:sp>
        <p:nvSpPr>
          <p:cNvPr id="130" name="Google Shape;13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31" name="Google Shape;13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a:lvl2pPr>
            <a:lvl3pPr marL="1371600" lvl="2" indent="-342900">
              <a:spcBef>
                <a:spcPts val="1600"/>
              </a:spcBef>
              <a:spcAft>
                <a:spcPts val="0"/>
              </a:spcAft>
              <a:buSzPts val="1800"/>
              <a:buChar char="■"/>
              <a:defRPr/>
            </a:lvl3pPr>
            <a:lvl4pPr marL="1828800" lvl="3" indent="-342900">
              <a:spcBef>
                <a:spcPts val="1600"/>
              </a:spcBef>
              <a:spcAft>
                <a:spcPts val="0"/>
              </a:spcAft>
              <a:buSzPts val="1800"/>
              <a:buChar char="●"/>
              <a:defRPr/>
            </a:lvl4pPr>
            <a:lvl5pPr marL="2286000" lvl="4" indent="-342900">
              <a:spcBef>
                <a:spcPts val="1600"/>
              </a:spcBef>
              <a:spcAft>
                <a:spcPts val="0"/>
              </a:spcAft>
              <a:buSzPts val="1800"/>
              <a:buChar char="○"/>
              <a:defRPr/>
            </a:lvl5pPr>
            <a:lvl6pPr marL="2743200" lvl="5" indent="-342900">
              <a:spcBef>
                <a:spcPts val="1600"/>
              </a:spcBef>
              <a:spcAft>
                <a:spcPts val="0"/>
              </a:spcAft>
              <a:buSzPts val="1800"/>
              <a:buChar char="■"/>
              <a:defRPr/>
            </a:lvl6pPr>
            <a:lvl7pPr marL="3200400" lvl="6" indent="-342900">
              <a:spcBef>
                <a:spcPts val="1600"/>
              </a:spcBef>
              <a:spcAft>
                <a:spcPts val="0"/>
              </a:spcAft>
              <a:buSzPts val="1800"/>
              <a:buChar char="●"/>
              <a:defRPr/>
            </a:lvl7pPr>
            <a:lvl8pPr marL="3657600" lvl="7" indent="-342900">
              <a:spcBef>
                <a:spcPts val="1600"/>
              </a:spcBef>
              <a:spcAft>
                <a:spcPts val="0"/>
              </a:spcAft>
              <a:buSzPts val="1800"/>
              <a:buChar char="○"/>
              <a:defRPr/>
            </a:lvl8pPr>
            <a:lvl9pPr marL="4114800" lvl="8" indent="-342900">
              <a:spcBef>
                <a:spcPts val="1600"/>
              </a:spcBef>
              <a:spcAft>
                <a:spcPts val="1600"/>
              </a:spcAft>
              <a:buSzPts val="1800"/>
              <a:buChar char="■"/>
              <a:defRPr/>
            </a:lvl9pPr>
          </a:lstStyle>
          <a:p>
            <a:endParaRPr/>
          </a:p>
        </p:txBody>
      </p:sp>
    </p:spTree>
    <p:extLst>
      <p:ext uri="{BB962C8B-B14F-4D97-AF65-F5344CB8AC3E}">
        <p14:creationId xmlns:p14="http://schemas.microsoft.com/office/powerpoint/2010/main" val="1566009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9"/>
        <p:cNvGrpSpPr/>
        <p:nvPr/>
      </p:nvGrpSpPr>
      <p:grpSpPr>
        <a:xfrm>
          <a:off x="0" y="0"/>
          <a:ext cx="0" cy="0"/>
          <a:chOff x="0" y="0"/>
          <a:chExt cx="0" cy="0"/>
        </a:xfrm>
      </p:grpSpPr>
      <p:sp>
        <p:nvSpPr>
          <p:cNvPr id="90" name="Google Shape;90;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extLst>
      <p:ext uri="{BB962C8B-B14F-4D97-AF65-F5344CB8AC3E}">
        <p14:creationId xmlns:p14="http://schemas.microsoft.com/office/powerpoint/2010/main" val="168708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ubtitle">
  <p:cSld name="Title and Subtitle">
    <p:spTree>
      <p:nvGrpSpPr>
        <p:cNvPr id="1" name="Shape 170"/>
        <p:cNvGrpSpPr/>
        <p:nvPr/>
      </p:nvGrpSpPr>
      <p:grpSpPr>
        <a:xfrm>
          <a:off x="0" y="0"/>
          <a:ext cx="0" cy="0"/>
          <a:chOff x="0" y="0"/>
          <a:chExt cx="0" cy="0"/>
        </a:xfrm>
      </p:grpSpPr>
      <p:sp>
        <p:nvSpPr>
          <p:cNvPr id="171" name="Google Shape;171;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72" name="Google Shape;172;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extLst>
      <p:ext uri="{BB962C8B-B14F-4D97-AF65-F5344CB8AC3E}">
        <p14:creationId xmlns:p14="http://schemas.microsoft.com/office/powerpoint/2010/main" val="529715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Idea">
  <p:cSld name="Big Idea">
    <p:spTree>
      <p:nvGrpSpPr>
        <p:cNvPr id="1" name="Shape 157"/>
        <p:cNvGrpSpPr/>
        <p:nvPr/>
      </p:nvGrpSpPr>
      <p:grpSpPr>
        <a:xfrm>
          <a:off x="0" y="0"/>
          <a:ext cx="0" cy="0"/>
          <a:chOff x="0" y="0"/>
          <a:chExt cx="0" cy="0"/>
        </a:xfrm>
      </p:grpSpPr>
      <p:sp>
        <p:nvSpPr>
          <p:cNvPr id="158" name="Google Shape;158;p7"/>
          <p:cNvSpPr txBox="1">
            <a:spLocks noGrp="1"/>
          </p:cNvSpPr>
          <p:nvPr>
            <p:ph type="body" idx="1"/>
          </p:nvPr>
        </p:nvSpPr>
        <p:spPr>
          <a:xfrm>
            <a:off x="311700" y="4348900"/>
            <a:ext cx="8520600" cy="4851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42900" algn="ctr" rtl="0">
              <a:spcBef>
                <a:spcPts val="1600"/>
              </a:spcBef>
              <a:spcAft>
                <a:spcPts val="0"/>
              </a:spcAft>
              <a:buSzPts val="1800"/>
              <a:buChar char="○"/>
              <a:defRPr/>
            </a:lvl2pPr>
            <a:lvl3pPr marL="1371600" lvl="2" indent="-342900" algn="ctr" rtl="0">
              <a:spcBef>
                <a:spcPts val="1600"/>
              </a:spcBef>
              <a:spcAft>
                <a:spcPts val="0"/>
              </a:spcAft>
              <a:buSzPts val="1800"/>
              <a:buChar char="■"/>
              <a:defRPr/>
            </a:lvl3pPr>
            <a:lvl4pPr marL="1828800" lvl="3" indent="-342900" algn="ctr" rtl="0">
              <a:spcBef>
                <a:spcPts val="1600"/>
              </a:spcBef>
              <a:spcAft>
                <a:spcPts val="0"/>
              </a:spcAft>
              <a:buSzPts val="1800"/>
              <a:buChar char="●"/>
              <a:defRPr/>
            </a:lvl4pPr>
            <a:lvl5pPr marL="2286000" lvl="4" indent="-342900" algn="ctr" rtl="0">
              <a:spcBef>
                <a:spcPts val="1600"/>
              </a:spcBef>
              <a:spcAft>
                <a:spcPts val="0"/>
              </a:spcAft>
              <a:buSzPts val="1800"/>
              <a:buChar char="○"/>
              <a:defRPr/>
            </a:lvl5pPr>
            <a:lvl6pPr marL="2743200" lvl="5" indent="-342900" algn="ctr" rtl="0">
              <a:spcBef>
                <a:spcPts val="1600"/>
              </a:spcBef>
              <a:spcAft>
                <a:spcPts val="0"/>
              </a:spcAft>
              <a:buSzPts val="1800"/>
              <a:buChar char="■"/>
              <a:defRPr/>
            </a:lvl6pPr>
            <a:lvl7pPr marL="3200400" lvl="6" indent="-342900" algn="ctr" rtl="0">
              <a:spcBef>
                <a:spcPts val="1600"/>
              </a:spcBef>
              <a:spcAft>
                <a:spcPts val="0"/>
              </a:spcAft>
              <a:buSzPts val="1800"/>
              <a:buChar char="●"/>
              <a:defRPr/>
            </a:lvl7pPr>
            <a:lvl8pPr marL="3657600" lvl="7" indent="-342900" algn="ctr" rtl="0">
              <a:spcBef>
                <a:spcPts val="1600"/>
              </a:spcBef>
              <a:spcAft>
                <a:spcPts val="0"/>
              </a:spcAft>
              <a:buSzPts val="1800"/>
              <a:buChar char="○"/>
              <a:defRPr/>
            </a:lvl8pPr>
            <a:lvl9pPr marL="4114800" lvl="8" indent="-342900" algn="ctr" rtl="0">
              <a:spcBef>
                <a:spcPts val="1600"/>
              </a:spcBef>
              <a:spcAft>
                <a:spcPts val="1600"/>
              </a:spcAft>
              <a:buSzPts val="1800"/>
              <a:buChar char="■"/>
              <a:defRPr/>
            </a:lvl9pPr>
          </a:lstStyle>
          <a:p>
            <a:endParaRPr/>
          </a:p>
        </p:txBody>
      </p:sp>
      <p:sp>
        <p:nvSpPr>
          <p:cNvPr id="159" name="Google Shape;159;p7"/>
          <p:cNvSpPr txBox="1">
            <a:spLocks noGrp="1"/>
          </p:cNvSpPr>
          <p:nvPr>
            <p:ph type="title"/>
          </p:nvPr>
        </p:nvSpPr>
        <p:spPr>
          <a:xfrm>
            <a:off x="311700" y="614025"/>
            <a:ext cx="8520600" cy="34011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9600"/>
            </a:lvl1pPr>
            <a:lvl2pPr lvl="1" algn="ctr">
              <a:spcBef>
                <a:spcPts val="0"/>
              </a:spcBef>
              <a:spcAft>
                <a:spcPts val="0"/>
              </a:spcAft>
              <a:buNone/>
              <a:defRPr sz="9600"/>
            </a:lvl2pPr>
            <a:lvl3pPr lvl="2" algn="ctr">
              <a:spcBef>
                <a:spcPts val="0"/>
              </a:spcBef>
              <a:spcAft>
                <a:spcPts val="0"/>
              </a:spcAft>
              <a:buNone/>
              <a:defRPr sz="9600"/>
            </a:lvl3pPr>
            <a:lvl4pPr lvl="3" algn="ctr">
              <a:spcBef>
                <a:spcPts val="0"/>
              </a:spcBef>
              <a:spcAft>
                <a:spcPts val="0"/>
              </a:spcAft>
              <a:buNone/>
              <a:defRPr sz="9600"/>
            </a:lvl4pPr>
            <a:lvl5pPr lvl="4" algn="ctr">
              <a:spcBef>
                <a:spcPts val="0"/>
              </a:spcBef>
              <a:spcAft>
                <a:spcPts val="0"/>
              </a:spcAft>
              <a:buNone/>
              <a:defRPr sz="9600"/>
            </a:lvl5pPr>
            <a:lvl6pPr lvl="5" algn="ctr">
              <a:spcBef>
                <a:spcPts val="0"/>
              </a:spcBef>
              <a:spcAft>
                <a:spcPts val="0"/>
              </a:spcAft>
              <a:buNone/>
              <a:defRPr sz="9600"/>
            </a:lvl6pPr>
            <a:lvl7pPr lvl="6" algn="ctr">
              <a:spcBef>
                <a:spcPts val="0"/>
              </a:spcBef>
              <a:spcAft>
                <a:spcPts val="0"/>
              </a:spcAft>
              <a:buNone/>
              <a:defRPr sz="9600"/>
            </a:lvl7pPr>
            <a:lvl8pPr lvl="7" algn="ctr">
              <a:spcBef>
                <a:spcPts val="0"/>
              </a:spcBef>
              <a:spcAft>
                <a:spcPts val="0"/>
              </a:spcAft>
              <a:buNone/>
              <a:defRPr sz="9600"/>
            </a:lvl8pPr>
            <a:lvl9pPr lvl="8" algn="ctr">
              <a:spcBef>
                <a:spcPts val="0"/>
              </a:spcBef>
              <a:spcAft>
                <a:spcPts val="0"/>
              </a:spcAft>
              <a:buNone/>
              <a:defRPr sz="9600"/>
            </a:lvl9pPr>
          </a:lstStyle>
          <a:p>
            <a:endParaRPr/>
          </a:p>
        </p:txBody>
      </p:sp>
    </p:spTree>
    <p:extLst>
      <p:ext uri="{BB962C8B-B14F-4D97-AF65-F5344CB8AC3E}">
        <p14:creationId xmlns:p14="http://schemas.microsoft.com/office/powerpoint/2010/main" val="2650221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7E96E43-DF61-8132-1BDE-6869C04029E5}"/>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A45C0E2C-5786-00A2-14AA-4D24310DA30E}"/>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6A0B9071-6D96-0BBA-8449-78B622570486}"/>
              </a:ext>
            </a:extLst>
          </p:cNvPr>
          <p:cNvSpPr>
            <a:spLocks noGrp="1"/>
          </p:cNvSpPr>
          <p:nvPr>
            <p:ph type="dt" sz="half" idx="10"/>
          </p:nvPr>
        </p:nvSpPr>
        <p:spPr/>
        <p:txBody>
          <a:bodyPr/>
          <a:lstStyle/>
          <a:p>
            <a:fld id="{BABF40C2-6730-41FD-8063-DAADE78A7239}" type="datetimeFigureOut">
              <a:rPr lang="vi-VN" smtClean="0"/>
              <a:t>31/03/2023</a:t>
            </a:fld>
            <a:endParaRPr lang="vi-VN"/>
          </a:p>
        </p:txBody>
      </p:sp>
      <p:sp>
        <p:nvSpPr>
          <p:cNvPr id="5" name="Chỗ dành sẵn cho Chân trang 4">
            <a:extLst>
              <a:ext uri="{FF2B5EF4-FFF2-40B4-BE49-F238E27FC236}">
                <a16:creationId xmlns:a16="http://schemas.microsoft.com/office/drawing/2014/main" id="{090813A4-1B15-8A37-C4A4-BE9EFDFD9497}"/>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AD8CF227-59BF-749E-8D82-19F5282CE6EE}"/>
              </a:ext>
            </a:extLst>
          </p:cNvPr>
          <p:cNvSpPr>
            <a:spLocks noGrp="1"/>
          </p:cNvSpPr>
          <p:nvPr>
            <p:ph type="sldNum" sz="quarter" idx="12"/>
          </p:nvPr>
        </p:nvSpPr>
        <p:spPr/>
        <p:txBody>
          <a:bodyPr/>
          <a:lstStyle/>
          <a:p>
            <a:fld id="{11B50DCC-3A23-46F7-B5FE-5E05998B8F45}" type="slidenum">
              <a:rPr lang="vi-VN" smtClean="0"/>
              <a:t>‹#›</a:t>
            </a:fld>
            <a:endParaRPr lang="vi-VN"/>
          </a:p>
        </p:txBody>
      </p:sp>
    </p:spTree>
    <p:extLst>
      <p:ext uri="{BB962C8B-B14F-4D97-AF65-F5344CB8AC3E}">
        <p14:creationId xmlns:p14="http://schemas.microsoft.com/office/powerpoint/2010/main" val="22632477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69D8C6F-EC75-DBA0-14A0-0A88384BD3A6}"/>
              </a:ext>
            </a:extLst>
          </p:cNvPr>
          <p:cNvSpPr>
            <a:spLocks noGrp="1"/>
          </p:cNvSpPr>
          <p:nvPr>
            <p:ph type="title"/>
          </p:nvPr>
        </p:nvSpPr>
        <p:spPr>
          <a:xfrm>
            <a:off x="623888" y="1282304"/>
            <a:ext cx="7886700" cy="2139553"/>
          </a:xfrm>
        </p:spPr>
        <p:txBody>
          <a:bodyPr anchor="b"/>
          <a:lstStyle>
            <a:lvl1pPr>
              <a:defRPr sz="4500"/>
            </a:lvl1pPr>
          </a:lstStyle>
          <a:p>
            <a:r>
              <a:rPr lang="vi-VN"/>
              <a:t>Bấm để sửa kiểu tiêu đề Bản cái</a:t>
            </a:r>
          </a:p>
        </p:txBody>
      </p:sp>
      <p:sp>
        <p:nvSpPr>
          <p:cNvPr id="3" name="Chỗ dành sẵn cho Văn bản 2">
            <a:extLst>
              <a:ext uri="{FF2B5EF4-FFF2-40B4-BE49-F238E27FC236}">
                <a16:creationId xmlns:a16="http://schemas.microsoft.com/office/drawing/2014/main" id="{8B32FA44-E53C-D445-F761-C0BEB032FEC1}"/>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D4D04E4E-EE8E-F466-5DF7-8A007D8B5C7E}"/>
              </a:ext>
            </a:extLst>
          </p:cNvPr>
          <p:cNvSpPr>
            <a:spLocks noGrp="1"/>
          </p:cNvSpPr>
          <p:nvPr>
            <p:ph type="dt" sz="half" idx="10"/>
          </p:nvPr>
        </p:nvSpPr>
        <p:spPr/>
        <p:txBody>
          <a:bodyPr/>
          <a:lstStyle/>
          <a:p>
            <a:fld id="{BABF40C2-6730-41FD-8063-DAADE78A7239}" type="datetimeFigureOut">
              <a:rPr lang="vi-VN" smtClean="0"/>
              <a:t>31/03/2023</a:t>
            </a:fld>
            <a:endParaRPr lang="vi-VN"/>
          </a:p>
        </p:txBody>
      </p:sp>
      <p:sp>
        <p:nvSpPr>
          <p:cNvPr id="5" name="Chỗ dành sẵn cho Chân trang 4">
            <a:extLst>
              <a:ext uri="{FF2B5EF4-FFF2-40B4-BE49-F238E27FC236}">
                <a16:creationId xmlns:a16="http://schemas.microsoft.com/office/drawing/2014/main" id="{40B65F70-43C6-BCD8-7B42-D480D65F366B}"/>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AFDC3EC0-F60E-617E-369C-AC375FF9740D}"/>
              </a:ext>
            </a:extLst>
          </p:cNvPr>
          <p:cNvSpPr>
            <a:spLocks noGrp="1"/>
          </p:cNvSpPr>
          <p:nvPr>
            <p:ph type="sldNum" sz="quarter" idx="12"/>
          </p:nvPr>
        </p:nvSpPr>
        <p:spPr/>
        <p:txBody>
          <a:bodyPr/>
          <a:lstStyle/>
          <a:p>
            <a:fld id="{11B50DCC-3A23-46F7-B5FE-5E05998B8F45}" type="slidenum">
              <a:rPr lang="vi-VN" smtClean="0"/>
              <a:t>‹#›</a:t>
            </a:fld>
            <a:endParaRPr lang="vi-VN"/>
          </a:p>
        </p:txBody>
      </p:sp>
    </p:spTree>
    <p:extLst>
      <p:ext uri="{BB962C8B-B14F-4D97-AF65-F5344CB8AC3E}">
        <p14:creationId xmlns:p14="http://schemas.microsoft.com/office/powerpoint/2010/main" val="333567374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7A6547D-3D4D-A1F6-76F8-76C8220941E6}"/>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B958612E-A32F-A881-AD3A-636FC5A3F5A0}"/>
              </a:ext>
            </a:extLst>
          </p:cNvPr>
          <p:cNvSpPr>
            <a:spLocks noGrp="1"/>
          </p:cNvSpPr>
          <p:nvPr>
            <p:ph sz="half" idx="1"/>
          </p:nvPr>
        </p:nvSpPr>
        <p:spPr>
          <a:xfrm>
            <a:off x="628650" y="1369219"/>
            <a:ext cx="3886200" cy="3263504"/>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7AECEEBE-8280-39E6-F71F-F300DBB088CC}"/>
              </a:ext>
            </a:extLst>
          </p:cNvPr>
          <p:cNvSpPr>
            <a:spLocks noGrp="1"/>
          </p:cNvSpPr>
          <p:nvPr>
            <p:ph sz="half" idx="2"/>
          </p:nvPr>
        </p:nvSpPr>
        <p:spPr>
          <a:xfrm>
            <a:off x="4629150" y="1369219"/>
            <a:ext cx="3886200" cy="3263504"/>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302BE55D-410B-103B-D3C3-E4910488AF22}"/>
              </a:ext>
            </a:extLst>
          </p:cNvPr>
          <p:cNvSpPr>
            <a:spLocks noGrp="1"/>
          </p:cNvSpPr>
          <p:nvPr>
            <p:ph type="dt" sz="half" idx="10"/>
          </p:nvPr>
        </p:nvSpPr>
        <p:spPr/>
        <p:txBody>
          <a:bodyPr/>
          <a:lstStyle/>
          <a:p>
            <a:fld id="{BABF40C2-6730-41FD-8063-DAADE78A7239}" type="datetimeFigureOut">
              <a:rPr lang="vi-VN" smtClean="0"/>
              <a:t>31/03/2023</a:t>
            </a:fld>
            <a:endParaRPr lang="vi-VN"/>
          </a:p>
        </p:txBody>
      </p:sp>
      <p:sp>
        <p:nvSpPr>
          <p:cNvPr id="6" name="Chỗ dành sẵn cho Chân trang 5">
            <a:extLst>
              <a:ext uri="{FF2B5EF4-FFF2-40B4-BE49-F238E27FC236}">
                <a16:creationId xmlns:a16="http://schemas.microsoft.com/office/drawing/2014/main" id="{92885403-8888-B0C9-FDA1-D39664C3570A}"/>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7A59EA5B-F9B1-3646-73BB-F7EA1B8743C3}"/>
              </a:ext>
            </a:extLst>
          </p:cNvPr>
          <p:cNvSpPr>
            <a:spLocks noGrp="1"/>
          </p:cNvSpPr>
          <p:nvPr>
            <p:ph type="sldNum" sz="quarter" idx="12"/>
          </p:nvPr>
        </p:nvSpPr>
        <p:spPr/>
        <p:txBody>
          <a:bodyPr/>
          <a:lstStyle/>
          <a:p>
            <a:fld id="{11B50DCC-3A23-46F7-B5FE-5E05998B8F45}" type="slidenum">
              <a:rPr lang="vi-VN" smtClean="0"/>
              <a:t>‹#›</a:t>
            </a:fld>
            <a:endParaRPr lang="vi-VN"/>
          </a:p>
        </p:txBody>
      </p:sp>
    </p:spTree>
    <p:extLst>
      <p:ext uri="{BB962C8B-B14F-4D97-AF65-F5344CB8AC3E}">
        <p14:creationId xmlns:p14="http://schemas.microsoft.com/office/powerpoint/2010/main" val="39488634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63E2FF8-765A-D4D5-2299-DE91082AB790}"/>
              </a:ext>
            </a:extLst>
          </p:cNvPr>
          <p:cNvSpPr>
            <a:spLocks noGrp="1"/>
          </p:cNvSpPr>
          <p:nvPr>
            <p:ph type="title"/>
          </p:nvPr>
        </p:nvSpPr>
        <p:spPr>
          <a:xfrm>
            <a:off x="629841" y="273844"/>
            <a:ext cx="7886700" cy="994172"/>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6F0C3D3D-E161-5A98-17DF-62ED7C905D1A}"/>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8DE678BD-E4CC-D8DE-4466-D4D9AAF5D2B9}"/>
              </a:ext>
            </a:extLst>
          </p:cNvPr>
          <p:cNvSpPr>
            <a:spLocks noGrp="1"/>
          </p:cNvSpPr>
          <p:nvPr>
            <p:ph sz="half" idx="2"/>
          </p:nvPr>
        </p:nvSpPr>
        <p:spPr>
          <a:xfrm>
            <a:off x="629842" y="1878806"/>
            <a:ext cx="3868340" cy="2763441"/>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F62CE4A6-C55F-6EDF-2126-3FA6AD44201A}"/>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8E435031-E59A-DB03-F0C3-EE4ED70DE42C}"/>
              </a:ext>
            </a:extLst>
          </p:cNvPr>
          <p:cNvSpPr>
            <a:spLocks noGrp="1"/>
          </p:cNvSpPr>
          <p:nvPr>
            <p:ph sz="quarter" idx="4"/>
          </p:nvPr>
        </p:nvSpPr>
        <p:spPr>
          <a:xfrm>
            <a:off x="4629150" y="1878806"/>
            <a:ext cx="3887391" cy="2763441"/>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D9F697EB-E9F8-3C48-BB13-C297B7637865}"/>
              </a:ext>
            </a:extLst>
          </p:cNvPr>
          <p:cNvSpPr>
            <a:spLocks noGrp="1"/>
          </p:cNvSpPr>
          <p:nvPr>
            <p:ph type="dt" sz="half" idx="10"/>
          </p:nvPr>
        </p:nvSpPr>
        <p:spPr/>
        <p:txBody>
          <a:bodyPr/>
          <a:lstStyle/>
          <a:p>
            <a:fld id="{BABF40C2-6730-41FD-8063-DAADE78A7239}" type="datetimeFigureOut">
              <a:rPr lang="vi-VN" smtClean="0"/>
              <a:t>31/03/2023</a:t>
            </a:fld>
            <a:endParaRPr lang="vi-VN"/>
          </a:p>
        </p:txBody>
      </p:sp>
      <p:sp>
        <p:nvSpPr>
          <p:cNvPr id="8" name="Chỗ dành sẵn cho Chân trang 7">
            <a:extLst>
              <a:ext uri="{FF2B5EF4-FFF2-40B4-BE49-F238E27FC236}">
                <a16:creationId xmlns:a16="http://schemas.microsoft.com/office/drawing/2014/main" id="{7BC6DF2D-F69C-5C72-EA58-5F9C6CAB2646}"/>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084C4B2F-0982-36FC-12DE-68B5C8A920AF}"/>
              </a:ext>
            </a:extLst>
          </p:cNvPr>
          <p:cNvSpPr>
            <a:spLocks noGrp="1"/>
          </p:cNvSpPr>
          <p:nvPr>
            <p:ph type="sldNum" sz="quarter" idx="12"/>
          </p:nvPr>
        </p:nvSpPr>
        <p:spPr/>
        <p:txBody>
          <a:bodyPr/>
          <a:lstStyle/>
          <a:p>
            <a:fld id="{11B50DCC-3A23-46F7-B5FE-5E05998B8F45}" type="slidenum">
              <a:rPr lang="vi-VN" smtClean="0"/>
              <a:t>‹#›</a:t>
            </a:fld>
            <a:endParaRPr lang="vi-VN"/>
          </a:p>
        </p:txBody>
      </p:sp>
    </p:spTree>
    <p:extLst>
      <p:ext uri="{BB962C8B-B14F-4D97-AF65-F5344CB8AC3E}">
        <p14:creationId xmlns:p14="http://schemas.microsoft.com/office/powerpoint/2010/main" val="6374900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53AD62D-914B-06EC-ABA7-71535CCA1741}"/>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81F464B0-AF5A-10BC-5F0A-A30F70744FA8}"/>
              </a:ext>
            </a:extLst>
          </p:cNvPr>
          <p:cNvSpPr>
            <a:spLocks noGrp="1"/>
          </p:cNvSpPr>
          <p:nvPr>
            <p:ph type="dt" sz="half" idx="10"/>
          </p:nvPr>
        </p:nvSpPr>
        <p:spPr/>
        <p:txBody>
          <a:bodyPr/>
          <a:lstStyle/>
          <a:p>
            <a:fld id="{BABF40C2-6730-41FD-8063-DAADE78A7239}" type="datetimeFigureOut">
              <a:rPr lang="vi-VN" smtClean="0"/>
              <a:t>31/03/2023</a:t>
            </a:fld>
            <a:endParaRPr lang="vi-VN"/>
          </a:p>
        </p:txBody>
      </p:sp>
      <p:sp>
        <p:nvSpPr>
          <p:cNvPr id="4" name="Chỗ dành sẵn cho Chân trang 3">
            <a:extLst>
              <a:ext uri="{FF2B5EF4-FFF2-40B4-BE49-F238E27FC236}">
                <a16:creationId xmlns:a16="http://schemas.microsoft.com/office/drawing/2014/main" id="{1F987DCE-D9FE-F9C9-EED3-AECF501BBA94}"/>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AF7BDBC8-419B-CC77-01A7-E301C07504A0}"/>
              </a:ext>
            </a:extLst>
          </p:cNvPr>
          <p:cNvSpPr>
            <a:spLocks noGrp="1"/>
          </p:cNvSpPr>
          <p:nvPr>
            <p:ph type="sldNum" sz="quarter" idx="12"/>
          </p:nvPr>
        </p:nvSpPr>
        <p:spPr/>
        <p:txBody>
          <a:bodyPr/>
          <a:lstStyle/>
          <a:p>
            <a:fld id="{11B50DCC-3A23-46F7-B5FE-5E05998B8F45}" type="slidenum">
              <a:rPr lang="vi-VN" smtClean="0"/>
              <a:t>‹#›</a:t>
            </a:fld>
            <a:endParaRPr lang="vi-VN"/>
          </a:p>
        </p:txBody>
      </p:sp>
    </p:spTree>
    <p:extLst>
      <p:ext uri="{BB962C8B-B14F-4D97-AF65-F5344CB8AC3E}">
        <p14:creationId xmlns:p14="http://schemas.microsoft.com/office/powerpoint/2010/main" val="244214664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EC607843-1B47-64B0-BF11-3A2F3DAB0218}"/>
              </a:ext>
            </a:extLst>
          </p:cNvPr>
          <p:cNvSpPr>
            <a:spLocks noGrp="1"/>
          </p:cNvSpPr>
          <p:nvPr>
            <p:ph type="dt" sz="half" idx="10"/>
          </p:nvPr>
        </p:nvSpPr>
        <p:spPr/>
        <p:txBody>
          <a:bodyPr/>
          <a:lstStyle/>
          <a:p>
            <a:fld id="{BABF40C2-6730-41FD-8063-DAADE78A7239}" type="datetimeFigureOut">
              <a:rPr lang="vi-VN" smtClean="0"/>
              <a:t>31/03/2023</a:t>
            </a:fld>
            <a:endParaRPr lang="vi-VN"/>
          </a:p>
        </p:txBody>
      </p:sp>
      <p:sp>
        <p:nvSpPr>
          <p:cNvPr id="3" name="Chỗ dành sẵn cho Chân trang 2">
            <a:extLst>
              <a:ext uri="{FF2B5EF4-FFF2-40B4-BE49-F238E27FC236}">
                <a16:creationId xmlns:a16="http://schemas.microsoft.com/office/drawing/2014/main" id="{D48BCE62-693F-4ACD-1DBF-FFC0B378EFD1}"/>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DE83EABC-ED44-9F8A-0CF7-40C880EB81B2}"/>
              </a:ext>
            </a:extLst>
          </p:cNvPr>
          <p:cNvSpPr>
            <a:spLocks noGrp="1"/>
          </p:cNvSpPr>
          <p:nvPr>
            <p:ph type="sldNum" sz="quarter" idx="12"/>
          </p:nvPr>
        </p:nvSpPr>
        <p:spPr/>
        <p:txBody>
          <a:bodyPr/>
          <a:lstStyle/>
          <a:p>
            <a:fld id="{11B50DCC-3A23-46F7-B5FE-5E05998B8F45}" type="slidenum">
              <a:rPr lang="vi-VN" smtClean="0"/>
              <a:t>‹#›</a:t>
            </a:fld>
            <a:endParaRPr lang="vi-VN"/>
          </a:p>
        </p:txBody>
      </p:sp>
    </p:spTree>
    <p:extLst>
      <p:ext uri="{BB962C8B-B14F-4D97-AF65-F5344CB8AC3E}">
        <p14:creationId xmlns:p14="http://schemas.microsoft.com/office/powerpoint/2010/main" val="77332792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5B5592D-AFEA-DBB1-247A-F9B3DDAEB82D}"/>
              </a:ext>
            </a:extLst>
          </p:cNvPr>
          <p:cNvSpPr>
            <a:spLocks noGrp="1"/>
          </p:cNvSpPr>
          <p:nvPr>
            <p:ph type="title"/>
          </p:nvPr>
        </p:nvSpPr>
        <p:spPr>
          <a:xfrm>
            <a:off x="629841" y="342900"/>
            <a:ext cx="2949178" cy="1200150"/>
          </a:xfrm>
        </p:spPr>
        <p:txBody>
          <a:bodyPr anchor="b"/>
          <a:lstStyle>
            <a:lvl1pPr>
              <a:defRPr sz="24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4F8104D2-B6BB-1BC0-9CB0-4D61BDB56F9E}"/>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B8556F87-32BC-72D9-9397-2C3FFE8DB7D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CF1C6DB3-3487-4EDB-886C-AEABFFD9A256}"/>
              </a:ext>
            </a:extLst>
          </p:cNvPr>
          <p:cNvSpPr>
            <a:spLocks noGrp="1"/>
          </p:cNvSpPr>
          <p:nvPr>
            <p:ph type="dt" sz="half" idx="10"/>
          </p:nvPr>
        </p:nvSpPr>
        <p:spPr/>
        <p:txBody>
          <a:bodyPr/>
          <a:lstStyle/>
          <a:p>
            <a:fld id="{BABF40C2-6730-41FD-8063-DAADE78A7239}" type="datetimeFigureOut">
              <a:rPr lang="vi-VN" smtClean="0"/>
              <a:t>31/03/2023</a:t>
            </a:fld>
            <a:endParaRPr lang="vi-VN"/>
          </a:p>
        </p:txBody>
      </p:sp>
      <p:sp>
        <p:nvSpPr>
          <p:cNvPr id="6" name="Chỗ dành sẵn cho Chân trang 5">
            <a:extLst>
              <a:ext uri="{FF2B5EF4-FFF2-40B4-BE49-F238E27FC236}">
                <a16:creationId xmlns:a16="http://schemas.microsoft.com/office/drawing/2014/main" id="{0C09010E-7C09-3034-32B2-99D26C513C96}"/>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54D25C09-F84F-102B-6CAA-531A18C6E455}"/>
              </a:ext>
            </a:extLst>
          </p:cNvPr>
          <p:cNvSpPr>
            <a:spLocks noGrp="1"/>
          </p:cNvSpPr>
          <p:nvPr>
            <p:ph type="sldNum" sz="quarter" idx="12"/>
          </p:nvPr>
        </p:nvSpPr>
        <p:spPr/>
        <p:txBody>
          <a:bodyPr/>
          <a:lstStyle/>
          <a:p>
            <a:fld id="{11B50DCC-3A23-46F7-B5FE-5E05998B8F45}" type="slidenum">
              <a:rPr lang="vi-VN" smtClean="0"/>
              <a:t>‹#›</a:t>
            </a:fld>
            <a:endParaRPr lang="vi-VN"/>
          </a:p>
        </p:txBody>
      </p:sp>
    </p:spTree>
    <p:extLst>
      <p:ext uri="{BB962C8B-B14F-4D97-AF65-F5344CB8AC3E}">
        <p14:creationId xmlns:p14="http://schemas.microsoft.com/office/powerpoint/2010/main" val="134309774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73067C-2754-DA4C-33F5-0306F230FDD3}"/>
              </a:ext>
            </a:extLst>
          </p:cNvPr>
          <p:cNvSpPr>
            <a:spLocks noGrp="1"/>
          </p:cNvSpPr>
          <p:nvPr>
            <p:ph type="title"/>
          </p:nvPr>
        </p:nvSpPr>
        <p:spPr>
          <a:xfrm>
            <a:off x="629841" y="342900"/>
            <a:ext cx="2949178" cy="1200150"/>
          </a:xfrm>
        </p:spPr>
        <p:txBody>
          <a:bodyPr anchor="b"/>
          <a:lstStyle>
            <a:lvl1pPr>
              <a:defRPr sz="2400"/>
            </a:lvl1pPr>
          </a:lstStyle>
          <a:p>
            <a:r>
              <a:rPr lang="vi-VN"/>
              <a:t>Bấm để sửa kiểu tiêu đề Bản cái</a:t>
            </a:r>
          </a:p>
        </p:txBody>
      </p:sp>
      <p:sp>
        <p:nvSpPr>
          <p:cNvPr id="3" name="Chỗ dành sẵn cho Hình ảnh 2">
            <a:extLst>
              <a:ext uri="{FF2B5EF4-FFF2-40B4-BE49-F238E27FC236}">
                <a16:creationId xmlns:a16="http://schemas.microsoft.com/office/drawing/2014/main" id="{EE71AD87-6C93-3A23-FB5D-FF2DBEE5DF36}"/>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vi-VN"/>
          </a:p>
        </p:txBody>
      </p:sp>
      <p:sp>
        <p:nvSpPr>
          <p:cNvPr id="4" name="Chỗ dành sẵn cho Văn bản 3">
            <a:extLst>
              <a:ext uri="{FF2B5EF4-FFF2-40B4-BE49-F238E27FC236}">
                <a16:creationId xmlns:a16="http://schemas.microsoft.com/office/drawing/2014/main" id="{6EB7297F-5DC8-63C8-722E-220E51D727A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9A9CD341-EB96-165A-5E91-441D91964526}"/>
              </a:ext>
            </a:extLst>
          </p:cNvPr>
          <p:cNvSpPr>
            <a:spLocks noGrp="1"/>
          </p:cNvSpPr>
          <p:nvPr>
            <p:ph type="dt" sz="half" idx="10"/>
          </p:nvPr>
        </p:nvSpPr>
        <p:spPr/>
        <p:txBody>
          <a:bodyPr/>
          <a:lstStyle/>
          <a:p>
            <a:fld id="{BABF40C2-6730-41FD-8063-DAADE78A7239}" type="datetimeFigureOut">
              <a:rPr lang="vi-VN" smtClean="0"/>
              <a:t>31/03/2023</a:t>
            </a:fld>
            <a:endParaRPr lang="vi-VN"/>
          </a:p>
        </p:txBody>
      </p:sp>
      <p:sp>
        <p:nvSpPr>
          <p:cNvPr id="6" name="Chỗ dành sẵn cho Chân trang 5">
            <a:extLst>
              <a:ext uri="{FF2B5EF4-FFF2-40B4-BE49-F238E27FC236}">
                <a16:creationId xmlns:a16="http://schemas.microsoft.com/office/drawing/2014/main" id="{6671CCA6-3BE3-CA37-8AF4-FD84EA47848E}"/>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C44D09A0-C309-0C77-3EA8-591EA9E4C743}"/>
              </a:ext>
            </a:extLst>
          </p:cNvPr>
          <p:cNvSpPr>
            <a:spLocks noGrp="1"/>
          </p:cNvSpPr>
          <p:nvPr>
            <p:ph type="sldNum" sz="quarter" idx="12"/>
          </p:nvPr>
        </p:nvSpPr>
        <p:spPr/>
        <p:txBody>
          <a:bodyPr/>
          <a:lstStyle/>
          <a:p>
            <a:fld id="{11B50DCC-3A23-46F7-B5FE-5E05998B8F45}" type="slidenum">
              <a:rPr lang="vi-VN" smtClean="0"/>
              <a:t>‹#›</a:t>
            </a:fld>
            <a:endParaRPr lang="vi-VN"/>
          </a:p>
        </p:txBody>
      </p:sp>
    </p:spTree>
    <p:extLst>
      <p:ext uri="{BB962C8B-B14F-4D97-AF65-F5344CB8AC3E}">
        <p14:creationId xmlns:p14="http://schemas.microsoft.com/office/powerpoint/2010/main" val="281580000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28D49980-F162-D16D-8BAF-5F2CF4132889}"/>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511783E7-2FC5-5ED3-E321-4BEFDBF9D2F0}"/>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E210BD24-8B1A-8BD3-97BD-8D48AA3888A5}"/>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ABF40C2-6730-41FD-8063-DAADE78A7239}" type="datetimeFigureOut">
              <a:rPr lang="vi-VN" smtClean="0"/>
              <a:t>31/03/2023</a:t>
            </a:fld>
            <a:endParaRPr lang="vi-VN"/>
          </a:p>
        </p:txBody>
      </p:sp>
      <p:sp>
        <p:nvSpPr>
          <p:cNvPr id="5" name="Chỗ dành sẵn cho Chân trang 4">
            <a:extLst>
              <a:ext uri="{FF2B5EF4-FFF2-40B4-BE49-F238E27FC236}">
                <a16:creationId xmlns:a16="http://schemas.microsoft.com/office/drawing/2014/main" id="{22BA7183-CE26-EE79-F025-EB94808B17F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vi-VN"/>
          </a:p>
        </p:txBody>
      </p:sp>
      <p:sp>
        <p:nvSpPr>
          <p:cNvPr id="6" name="Chỗ dành sẵn cho Số hiệu Bản chiếu 5">
            <a:extLst>
              <a:ext uri="{FF2B5EF4-FFF2-40B4-BE49-F238E27FC236}">
                <a16:creationId xmlns:a16="http://schemas.microsoft.com/office/drawing/2014/main" id="{D358B6B6-B70C-47F2-C769-81F2EFE0DB4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1B50DCC-3A23-46F7-B5FE-5E05998B8F45}" type="slidenum">
              <a:rPr lang="vi-VN" smtClean="0"/>
              <a:t>‹#›</a:t>
            </a:fld>
            <a:endParaRPr lang="vi-VN"/>
          </a:p>
        </p:txBody>
      </p:sp>
    </p:spTree>
    <p:extLst>
      <p:ext uri="{BB962C8B-B14F-4D97-AF65-F5344CB8AC3E}">
        <p14:creationId xmlns:p14="http://schemas.microsoft.com/office/powerpoint/2010/main" val="3085354986"/>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vi-V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0"/>
          <p:cNvSpPr txBox="1">
            <a:spLocks noGrp="1"/>
          </p:cNvSpPr>
          <p:nvPr>
            <p:ph type="ctrTitle"/>
          </p:nvPr>
        </p:nvSpPr>
        <p:spPr>
          <a:xfrm>
            <a:off x="4872253" y="3253671"/>
            <a:ext cx="4961422" cy="11343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400" dirty="0" err="1">
                <a:solidFill>
                  <a:schemeClr val="tx1"/>
                </a:solidFill>
              </a:rPr>
              <a:t>Nhóm</a:t>
            </a:r>
            <a:r>
              <a:rPr lang="en-US" sz="5400" dirty="0">
                <a:solidFill>
                  <a:schemeClr val="tx1"/>
                </a:solidFill>
              </a:rPr>
              <a:t> 6</a:t>
            </a:r>
            <a:br>
              <a:rPr lang="en-US" sz="5400" dirty="0">
                <a:solidFill>
                  <a:schemeClr val="tx1"/>
                </a:solidFill>
              </a:rPr>
            </a:br>
            <a:r>
              <a:rPr lang="en-US" sz="2800" dirty="0">
                <a:solidFill>
                  <a:schemeClr val="tx1"/>
                </a:solidFill>
              </a:rPr>
              <a:t>Lê </a:t>
            </a:r>
            <a:r>
              <a:rPr lang="en-US" sz="2800" dirty="0" err="1">
                <a:solidFill>
                  <a:schemeClr val="tx1"/>
                </a:solidFill>
              </a:rPr>
              <a:t>Hữu</a:t>
            </a:r>
            <a:r>
              <a:rPr lang="en-US" sz="2800" dirty="0">
                <a:solidFill>
                  <a:schemeClr val="tx1"/>
                </a:solidFill>
              </a:rPr>
              <a:t> </a:t>
            </a:r>
            <a:r>
              <a:rPr lang="en-US" sz="2800" dirty="0" err="1">
                <a:solidFill>
                  <a:schemeClr val="tx1"/>
                </a:solidFill>
              </a:rPr>
              <a:t>Nghĩa</a:t>
            </a:r>
            <a:br>
              <a:rPr lang="en-US" sz="2800" dirty="0">
                <a:solidFill>
                  <a:schemeClr val="tx1"/>
                </a:solidFill>
              </a:rPr>
            </a:br>
            <a:r>
              <a:rPr lang="en-US" sz="2800" dirty="0" err="1">
                <a:solidFill>
                  <a:schemeClr val="tx1"/>
                </a:solidFill>
              </a:rPr>
              <a:t>Nguyễn</a:t>
            </a:r>
            <a:r>
              <a:rPr lang="en-US" sz="2800" dirty="0">
                <a:solidFill>
                  <a:schemeClr val="tx1"/>
                </a:solidFill>
              </a:rPr>
              <a:t> Nam </a:t>
            </a:r>
            <a:r>
              <a:rPr lang="en-US" sz="2800" dirty="0" err="1">
                <a:solidFill>
                  <a:schemeClr val="tx1"/>
                </a:solidFill>
              </a:rPr>
              <a:t>Thiên</a:t>
            </a:r>
            <a:br>
              <a:rPr lang="en-US" sz="2800" dirty="0">
                <a:solidFill>
                  <a:schemeClr val="tx1"/>
                </a:solidFill>
              </a:rPr>
            </a:br>
            <a:r>
              <a:rPr lang="en-US" sz="2800" dirty="0" err="1">
                <a:solidFill>
                  <a:schemeClr val="tx1"/>
                </a:solidFill>
              </a:rPr>
              <a:t>Lại</a:t>
            </a:r>
            <a:r>
              <a:rPr lang="en-US" sz="2800" dirty="0">
                <a:solidFill>
                  <a:schemeClr val="tx1"/>
                </a:solidFill>
              </a:rPr>
              <a:t> </a:t>
            </a:r>
            <a:r>
              <a:rPr lang="en-US" sz="2800" dirty="0" err="1">
                <a:solidFill>
                  <a:schemeClr val="tx1"/>
                </a:solidFill>
              </a:rPr>
              <a:t>Thị</a:t>
            </a:r>
            <a:r>
              <a:rPr lang="en-US" sz="2800" dirty="0">
                <a:solidFill>
                  <a:schemeClr val="tx1"/>
                </a:solidFill>
              </a:rPr>
              <a:t> </a:t>
            </a:r>
            <a:r>
              <a:rPr lang="en-US" sz="2800" dirty="0" err="1">
                <a:solidFill>
                  <a:schemeClr val="tx1"/>
                </a:solidFill>
              </a:rPr>
              <a:t>Phương</a:t>
            </a:r>
            <a:r>
              <a:rPr lang="en-US" sz="2800" dirty="0">
                <a:solidFill>
                  <a:schemeClr val="tx1"/>
                </a:solidFill>
              </a:rPr>
              <a:t> Nhung</a:t>
            </a:r>
            <a:endParaRPr sz="2400" dirty="0">
              <a:solidFill>
                <a:schemeClr val="tx1"/>
              </a:solidFill>
            </a:endParaRPr>
          </a:p>
        </p:txBody>
      </p:sp>
      <p:sp>
        <p:nvSpPr>
          <p:cNvPr id="2" name="Hộp Văn bản 1">
            <a:extLst>
              <a:ext uri="{FF2B5EF4-FFF2-40B4-BE49-F238E27FC236}">
                <a16:creationId xmlns:a16="http://schemas.microsoft.com/office/drawing/2014/main" id="{88611504-F885-7DC8-5FC2-E13347A990B9}"/>
              </a:ext>
            </a:extLst>
          </p:cNvPr>
          <p:cNvSpPr txBox="1"/>
          <p:nvPr/>
        </p:nvSpPr>
        <p:spPr>
          <a:xfrm>
            <a:off x="391332" y="525336"/>
            <a:ext cx="8361335" cy="954107"/>
          </a:xfrm>
          <a:prstGeom prst="rect">
            <a:avLst/>
          </a:prstGeom>
          <a:noFill/>
        </p:spPr>
        <p:txBody>
          <a:bodyPr wrap="square">
            <a:spAutoFit/>
          </a:bodyPr>
          <a:lstStyle/>
          <a:p>
            <a:pPr algn="ctr"/>
            <a:r>
              <a:rPr lang="vi-VN" sz="2800" b="1" dirty="0">
                <a:latin typeface="Times New Roman" panose="02020603050405020304" pitchFamily="18" charset="0"/>
                <a:cs typeface="Times New Roman" panose="02020603050405020304" pitchFamily="18" charset="0"/>
              </a:rPr>
              <a:t>ĐỀ TÀI </a:t>
            </a:r>
            <a:r>
              <a:rPr lang="en-US" sz="2800" b="1" dirty="0">
                <a:latin typeface="Times New Roman" panose="02020603050405020304" pitchFamily="18" charset="0"/>
                <a:cs typeface="Times New Roman" panose="02020603050405020304" pitchFamily="18" charset="0"/>
              </a:rPr>
              <a:t>7 </a:t>
            </a:r>
            <a:r>
              <a:rPr lang="vi-VN" sz="2800" b="1" dirty="0">
                <a:latin typeface="Times New Roman" panose="02020603050405020304" pitchFamily="18" charset="0"/>
                <a:cs typeface="Times New Roman" panose="02020603050405020304" pitchFamily="18" charset="0"/>
              </a:rPr>
              <a:t>XÂY DỰNG TRANG WEB BỊ LỖI SQL VÀ TẤN CÔNG WEB BỊ LỖI SQL INJECTION</a:t>
            </a:r>
          </a:p>
        </p:txBody>
      </p:sp>
      <p:pic>
        <p:nvPicPr>
          <p:cNvPr id="5" name="Hình ảnh 4">
            <a:extLst>
              <a:ext uri="{FF2B5EF4-FFF2-40B4-BE49-F238E27FC236}">
                <a16:creationId xmlns:a16="http://schemas.microsoft.com/office/drawing/2014/main" id="{AC2FE31A-6CB8-D59A-2772-F5121D82AD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635" y="1827108"/>
            <a:ext cx="5136257" cy="297434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7"/>
                                        </p:tgtEl>
                                        <p:attrNameLst>
                                          <p:attrName>style.visibility</p:attrName>
                                        </p:attrNameLst>
                                      </p:cBhvr>
                                      <p:to>
                                        <p:strVal val="visible"/>
                                      </p:to>
                                    </p:set>
                                    <p:anim calcmode="lin" valueType="num">
                                      <p:cBhvr additive="base">
                                        <p:cTn id="7" dur="500" fill="hold"/>
                                        <p:tgtEl>
                                          <p:spTgt spid="177"/>
                                        </p:tgtEl>
                                        <p:attrNameLst>
                                          <p:attrName>ppt_x</p:attrName>
                                        </p:attrNameLst>
                                      </p:cBhvr>
                                      <p:tavLst>
                                        <p:tav tm="0">
                                          <p:val>
                                            <p:strVal val="#ppt_x"/>
                                          </p:val>
                                        </p:tav>
                                        <p:tav tm="100000">
                                          <p:val>
                                            <p:strVal val="#ppt_x"/>
                                          </p:val>
                                        </p:tav>
                                      </p:tavLst>
                                    </p:anim>
                                    <p:anim calcmode="lin" valueType="num">
                                      <p:cBhvr additive="base">
                                        <p:cTn id="8" dur="500" fill="hold"/>
                                        <p:tgtEl>
                                          <p:spTgt spid="1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A71CE5-135E-E684-FEBB-1DA188E04D16}"/>
              </a:ext>
            </a:extLst>
          </p:cNvPr>
          <p:cNvSpPr>
            <a:spLocks noGrp="1"/>
          </p:cNvSpPr>
          <p:nvPr>
            <p:ph type="body" idx="1"/>
          </p:nvPr>
        </p:nvSpPr>
        <p:spPr>
          <a:xfrm>
            <a:off x="311700" y="418234"/>
            <a:ext cx="8520600" cy="4307031"/>
          </a:xfrm>
        </p:spPr>
        <p:txBody>
          <a:bodyPr/>
          <a:lstStyle/>
          <a:p>
            <a:pPr>
              <a:buFont typeface="Wingdings" panose="05000000000000000000" pitchFamily="2" charset="2"/>
              <a:buChar char="Ø"/>
            </a:pPr>
            <a:r>
              <a:rPr lang="vi-VN" sz="2000" b="1" dirty="0">
                <a:effectLst>
                  <a:outerShdw blurRad="38100" dist="38100" dir="2700000" algn="tl">
                    <a:srgbClr val="000000">
                      <a:alpha val="43137"/>
                    </a:srgbClr>
                  </a:outerShdw>
                </a:effectLst>
              </a:rPr>
              <a:t>Nhận </a:t>
            </a:r>
            <a:r>
              <a:rPr lang="vi-VN" sz="2000" b="1" dirty="0" err="1">
                <a:effectLst>
                  <a:outerShdw blurRad="38100" dist="38100" dir="2700000" algn="tl">
                    <a:srgbClr val="000000">
                      <a:alpha val="43137"/>
                    </a:srgbClr>
                  </a:outerShdw>
                </a:effectLst>
              </a:rPr>
              <a:t>output</a:t>
            </a:r>
            <a:r>
              <a:rPr lang="vi-VN" sz="2000" b="1" dirty="0">
                <a:effectLst>
                  <a:outerShdw blurRad="38100" dist="38100" dir="2700000" algn="tl">
                    <a:srgbClr val="000000">
                      <a:alpha val="43137"/>
                    </a:srgbClr>
                  </a:outerShdw>
                </a:effectLst>
              </a:rPr>
              <a:t> của SQL</a:t>
            </a:r>
            <a:r>
              <a:rPr lang="vi-VN" sz="2000" dirty="0"/>
              <a:t>: Có thể sử dụng </a:t>
            </a:r>
            <a:r>
              <a:rPr lang="vi-VN" sz="2000" dirty="0" err="1"/>
              <a:t>sp_makewebtask</a:t>
            </a:r>
            <a:r>
              <a:rPr lang="vi-VN" sz="2000" dirty="0"/>
              <a:t> để ghi các </a:t>
            </a:r>
            <a:r>
              <a:rPr lang="vi-VN" sz="2000" dirty="0" err="1"/>
              <a:t>output</a:t>
            </a:r>
            <a:r>
              <a:rPr lang="vi-VN" sz="2000" dirty="0"/>
              <a:t> của SQL </a:t>
            </a:r>
            <a:r>
              <a:rPr lang="vi-VN" sz="2000" dirty="0" err="1"/>
              <a:t>query</a:t>
            </a:r>
            <a:r>
              <a:rPr lang="vi-VN" sz="2000" dirty="0"/>
              <a:t> ra một </a:t>
            </a:r>
            <a:r>
              <a:rPr lang="vi-VN" sz="2000" dirty="0" err="1"/>
              <a:t>file</a:t>
            </a:r>
            <a:r>
              <a:rPr lang="vi-VN" sz="2000" dirty="0"/>
              <a:t> </a:t>
            </a:r>
            <a:r>
              <a:rPr lang="vi-VN" sz="2000" dirty="0" err="1"/>
              <a:t>HTML</a:t>
            </a:r>
            <a:r>
              <a:rPr lang="vi-VN" sz="2000" dirty="0"/>
              <a:t>, lưu ý </a:t>
            </a:r>
            <a:r>
              <a:rPr lang="vi-VN" sz="2000" dirty="0" err="1"/>
              <a:t>folder</a:t>
            </a:r>
            <a:r>
              <a:rPr lang="vi-VN" sz="2000" dirty="0"/>
              <a:t> “</a:t>
            </a:r>
            <a:r>
              <a:rPr lang="vi-VN" sz="2000" dirty="0" err="1"/>
              <a:t>share</a:t>
            </a:r>
            <a:r>
              <a:rPr lang="vi-VN" sz="2000" dirty="0"/>
              <a:t>” phải được </a:t>
            </a:r>
            <a:r>
              <a:rPr lang="vi-VN" sz="2000" dirty="0" err="1"/>
              <a:t>share</a:t>
            </a:r>
            <a:r>
              <a:rPr lang="vi-VN" sz="2000" dirty="0"/>
              <a:t> trước đó.</a:t>
            </a:r>
          </a:p>
          <a:p>
            <a:pPr>
              <a:buFont typeface="Wingdings" panose="05000000000000000000" pitchFamily="2" charset="2"/>
              <a:buChar char="Ø"/>
            </a:pPr>
            <a:r>
              <a:rPr lang="vi-VN" sz="2000" b="1" dirty="0">
                <a:effectLst>
                  <a:outerShdw blurRad="38100" dist="38100" dir="2700000" algn="tl">
                    <a:srgbClr val="000000">
                      <a:alpha val="43137"/>
                    </a:srgbClr>
                  </a:outerShdw>
                </a:effectLst>
              </a:rPr>
              <a:t>Nhận dữ liệu qua “</a:t>
            </a:r>
            <a:r>
              <a:rPr lang="vi-VN" sz="2000" b="1" dirty="0" err="1">
                <a:effectLst>
                  <a:outerShdw blurRad="38100" dist="38100" dir="2700000" algn="tl">
                    <a:srgbClr val="000000">
                      <a:alpha val="43137"/>
                    </a:srgbClr>
                  </a:outerShdw>
                </a:effectLst>
              </a:rPr>
              <a:t>database</a:t>
            </a:r>
            <a:r>
              <a:rPr lang="vi-VN" sz="2000" b="1" dirty="0">
                <a:effectLst>
                  <a:outerShdw blurRad="38100" dist="38100" dir="2700000" algn="tl">
                    <a:srgbClr val="000000">
                      <a:alpha val="43137"/>
                    </a:srgbClr>
                  </a:outerShdw>
                </a:effectLst>
              </a:rPr>
              <a:t> </a:t>
            </a:r>
            <a:r>
              <a:rPr lang="vi-VN" sz="2000" b="1" dirty="0" err="1">
                <a:effectLst>
                  <a:outerShdw blurRad="38100" dist="38100" dir="2700000" algn="tl">
                    <a:srgbClr val="000000">
                      <a:alpha val="43137"/>
                    </a:srgbClr>
                  </a:outerShdw>
                </a:effectLst>
              </a:rPr>
              <a:t>using</a:t>
            </a:r>
            <a:r>
              <a:rPr lang="vi-VN" sz="2000" b="1" dirty="0">
                <a:effectLst>
                  <a:outerShdw blurRad="38100" dist="38100" dir="2700000" algn="tl">
                    <a:srgbClr val="000000">
                      <a:alpha val="43137"/>
                    </a:srgbClr>
                  </a:outerShdw>
                </a:effectLst>
              </a:rPr>
              <a:t> ODBC </a:t>
            </a:r>
            <a:r>
              <a:rPr lang="vi-VN" sz="2000" b="1" dirty="0" err="1">
                <a:effectLst>
                  <a:outerShdw blurRad="38100" dist="38100" dir="2700000" algn="tl">
                    <a:srgbClr val="000000">
                      <a:alpha val="43137"/>
                    </a:srgbClr>
                  </a:outerShdw>
                </a:effectLst>
              </a:rPr>
              <a:t>error</a:t>
            </a:r>
            <a:r>
              <a:rPr lang="vi-VN" sz="2000" b="1" dirty="0">
                <a:effectLst>
                  <a:outerShdw blurRad="38100" dist="38100" dir="2700000" algn="tl">
                    <a:srgbClr val="000000">
                      <a:alpha val="43137"/>
                    </a:srgbClr>
                  </a:outerShdw>
                </a:effectLst>
              </a:rPr>
              <a:t> </a:t>
            </a:r>
            <a:r>
              <a:rPr lang="vi-VN" sz="2000" b="1" dirty="0" err="1">
                <a:effectLst>
                  <a:outerShdw blurRad="38100" dist="38100" dir="2700000" algn="tl">
                    <a:srgbClr val="000000">
                      <a:alpha val="43137"/>
                    </a:srgbClr>
                  </a:outerShdw>
                </a:effectLst>
              </a:rPr>
              <a:t>message</a:t>
            </a:r>
            <a:r>
              <a:rPr lang="vi-VN" sz="2000" b="1" dirty="0">
                <a:effectLst>
                  <a:outerShdw blurRad="38100" dist="38100" dir="2700000" algn="tl">
                    <a:srgbClr val="000000">
                      <a:alpha val="43137"/>
                    </a:srgbClr>
                  </a:outerShdw>
                </a:effectLst>
              </a:rPr>
              <a:t>”</a:t>
            </a:r>
            <a:r>
              <a:rPr lang="vi-VN" sz="2000" dirty="0"/>
              <a:t>: Nhập các thông tin quan trọng từ các thông báo lỗi của máy chủ SQL để nhập tên của </a:t>
            </a:r>
            <a:r>
              <a:rPr lang="vi-VN" sz="2000" dirty="0" err="1"/>
              <a:t>table</a:t>
            </a:r>
            <a:r>
              <a:rPr lang="vi-VN" sz="2000" dirty="0"/>
              <a:t>.</a:t>
            </a:r>
          </a:p>
          <a:p>
            <a:pPr>
              <a:buFont typeface="Wingdings" panose="05000000000000000000" pitchFamily="2" charset="2"/>
              <a:buChar char="Ø"/>
            </a:pPr>
            <a:r>
              <a:rPr lang="vi-VN" sz="2000" b="1" dirty="0">
                <a:effectLst>
                  <a:outerShdw blurRad="38100" dist="38100" dir="2700000" algn="tl">
                    <a:srgbClr val="000000">
                      <a:alpha val="43137"/>
                    </a:srgbClr>
                  </a:outerShdw>
                </a:effectLst>
              </a:rPr>
              <a:t>Xác định tên của </a:t>
            </a:r>
            <a:r>
              <a:rPr lang="vi-VN" sz="2000" b="1" dirty="0" err="1">
                <a:effectLst>
                  <a:outerShdw blurRad="38100" dist="38100" dir="2700000" algn="tl">
                    <a:srgbClr val="000000">
                      <a:alpha val="43137"/>
                    </a:srgbClr>
                  </a:outerShdw>
                </a:effectLst>
              </a:rPr>
              <a:t>column</a:t>
            </a:r>
            <a:r>
              <a:rPr lang="vi-VN" sz="2000" b="1" dirty="0">
                <a:effectLst>
                  <a:outerShdw blurRad="38100" dist="38100" dir="2700000" algn="tl">
                    <a:srgbClr val="000000">
                      <a:alpha val="43137"/>
                    </a:srgbClr>
                  </a:outerShdw>
                </a:effectLst>
              </a:rPr>
              <a:t> trong </a:t>
            </a:r>
            <a:r>
              <a:rPr lang="vi-VN" sz="2000" b="1" dirty="0" err="1">
                <a:effectLst>
                  <a:outerShdw blurRad="38100" dist="38100" dir="2700000" algn="tl">
                    <a:srgbClr val="000000">
                      <a:alpha val="43137"/>
                    </a:srgbClr>
                  </a:outerShdw>
                </a:effectLst>
              </a:rPr>
              <a:t>table</a:t>
            </a:r>
            <a:r>
              <a:rPr lang="vi-VN" sz="2000" dirty="0"/>
              <a:t>: </a:t>
            </a:r>
            <a:r>
              <a:rPr lang="vi-VN" sz="2000" dirty="0" err="1"/>
              <a:t>Table</a:t>
            </a:r>
            <a:r>
              <a:rPr lang="vi-VN" sz="2000" dirty="0"/>
              <a:t> </a:t>
            </a:r>
            <a:r>
              <a:rPr lang="vi-VN" sz="2000" dirty="0" err="1"/>
              <a:t>INFORMATION_SCHEMA</a:t>
            </a:r>
            <a:r>
              <a:rPr lang="vi-VN" sz="2000" dirty="0"/>
              <a:t> </a:t>
            </a:r>
            <a:r>
              <a:rPr lang="vi-VN" sz="2000" dirty="0" err="1"/>
              <a:t>COLUMNS</a:t>
            </a:r>
            <a:r>
              <a:rPr lang="vi-VN" sz="2000" dirty="0"/>
              <a:t> chứa tên của tất cả các </a:t>
            </a:r>
            <a:r>
              <a:rPr lang="vi-VN" sz="2000" dirty="0" err="1"/>
              <a:t>column</a:t>
            </a:r>
            <a:r>
              <a:rPr lang="vi-VN" sz="2000" dirty="0"/>
              <a:t> trong </a:t>
            </a:r>
            <a:r>
              <a:rPr lang="vi-VN" sz="2000" dirty="0" err="1"/>
              <a:t>table</a:t>
            </a:r>
            <a:r>
              <a:rPr lang="vi-VN" sz="2000" dirty="0"/>
              <a:t>. Xác định và khai thác tên của các cột có trong </a:t>
            </a:r>
            <a:r>
              <a:rPr lang="vi-VN" sz="2000" dirty="0" err="1"/>
              <a:t>table</a:t>
            </a:r>
            <a:r>
              <a:rPr lang="vi-VN" sz="2000" dirty="0"/>
              <a:t>.</a:t>
            </a:r>
          </a:p>
          <a:p>
            <a:endParaRPr lang="vi-VN" dirty="0"/>
          </a:p>
        </p:txBody>
      </p:sp>
    </p:spTree>
    <p:extLst>
      <p:ext uri="{BB962C8B-B14F-4D97-AF65-F5344CB8AC3E}">
        <p14:creationId xmlns:p14="http://schemas.microsoft.com/office/powerpoint/2010/main" val="371177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D3E168-283D-6E75-295B-2828808DEEC4}"/>
              </a:ext>
            </a:extLst>
          </p:cNvPr>
          <p:cNvSpPr>
            <a:spLocks noGrp="1"/>
          </p:cNvSpPr>
          <p:nvPr>
            <p:ph type="body" idx="1"/>
          </p:nvPr>
        </p:nvSpPr>
        <p:spPr>
          <a:xfrm>
            <a:off x="311700" y="516846"/>
            <a:ext cx="8520600" cy="4109807"/>
          </a:xfrm>
        </p:spPr>
        <p:txBody>
          <a:bodyPr/>
          <a:lstStyle/>
          <a:p>
            <a:pPr>
              <a:buFont typeface="Wingdings" panose="05000000000000000000" pitchFamily="2" charset="2"/>
              <a:buChar char="Ø"/>
            </a:pPr>
            <a:r>
              <a:rPr lang="vi-VN" sz="2000" b="1" dirty="0">
                <a:effectLst>
                  <a:outerShdw blurRad="38100" dist="38100" dir="2700000" algn="tl">
                    <a:srgbClr val="000000">
                      <a:alpha val="43137"/>
                    </a:srgbClr>
                  </a:outerShdw>
                </a:effectLst>
              </a:rPr>
              <a:t>Thu thập các dữ liệu quan trọng</a:t>
            </a:r>
            <a:r>
              <a:rPr lang="vi-VN" sz="2000" dirty="0"/>
              <a:t>: Sau khi xác định được tên của </a:t>
            </a:r>
            <a:r>
              <a:rPr lang="vi-VN" sz="2000" dirty="0" err="1"/>
              <a:t>column</a:t>
            </a:r>
            <a:r>
              <a:rPr lang="vi-VN" sz="2000" dirty="0"/>
              <a:t> và </a:t>
            </a:r>
            <a:r>
              <a:rPr lang="vi-VN" sz="2000" dirty="0" err="1"/>
              <a:t>table</a:t>
            </a:r>
            <a:r>
              <a:rPr lang="vi-VN" sz="2000" dirty="0"/>
              <a:t>, kẻ tấn công có thể dễ dàng thu thập được những thông tin quan trọng.</a:t>
            </a:r>
          </a:p>
          <a:p>
            <a:pPr>
              <a:buFont typeface="Wingdings" panose="05000000000000000000" pitchFamily="2" charset="2"/>
              <a:buChar char="Ø"/>
            </a:pPr>
            <a:r>
              <a:rPr lang="vi-VN" sz="2000" b="1" dirty="0">
                <a:effectLst>
                  <a:outerShdw blurRad="38100" dist="38100" dir="2700000" algn="tl">
                    <a:srgbClr val="000000">
                      <a:alpha val="43137"/>
                    </a:srgbClr>
                  </a:outerShdw>
                </a:effectLst>
              </a:rPr>
              <a:t>Nhận các ký tự </a:t>
            </a:r>
            <a:r>
              <a:rPr lang="vi-VN" sz="2000" b="1" dirty="0" err="1">
                <a:effectLst>
                  <a:outerShdw blurRad="38100" dist="38100" dir="2700000" algn="tl">
                    <a:srgbClr val="000000">
                      <a:alpha val="43137"/>
                    </a:srgbClr>
                  </a:outerShdw>
                </a:effectLst>
              </a:rPr>
              <a:t>alphabet</a:t>
            </a:r>
            <a:r>
              <a:rPr lang="vi-VN" sz="2000" b="1" dirty="0">
                <a:effectLst>
                  <a:outerShdw blurRad="38100" dist="38100" dir="2700000" algn="tl">
                    <a:srgbClr val="000000">
                      <a:alpha val="43137"/>
                    </a:srgbClr>
                  </a:outerShdw>
                </a:effectLst>
              </a:rPr>
              <a:t> và </a:t>
            </a:r>
            <a:r>
              <a:rPr lang="vi-VN" sz="2000" b="1" dirty="0" err="1">
                <a:effectLst>
                  <a:outerShdw blurRad="38100" dist="38100" dir="2700000" algn="tl">
                    <a:srgbClr val="000000">
                      <a:alpha val="43137"/>
                    </a:srgbClr>
                  </a:outerShdw>
                </a:effectLst>
              </a:rPr>
              <a:t>numeric</a:t>
            </a:r>
            <a:r>
              <a:rPr lang="vi-VN" sz="2000" b="1" dirty="0">
                <a:effectLst>
                  <a:outerShdw blurRad="38100" dist="38100" dir="2700000" algn="tl">
                    <a:srgbClr val="000000">
                      <a:alpha val="43137"/>
                    </a:srgbClr>
                  </a:outerShdw>
                </a:effectLst>
              </a:rPr>
              <a:t> </a:t>
            </a:r>
            <a:r>
              <a:rPr lang="vi-VN" sz="2000" b="1" dirty="0" err="1">
                <a:effectLst>
                  <a:outerShdw blurRad="38100" dist="38100" dir="2700000" algn="tl">
                    <a:srgbClr val="000000">
                      <a:alpha val="43137"/>
                    </a:srgbClr>
                  </a:outerShdw>
                </a:effectLst>
              </a:rPr>
              <a:t>string</a:t>
            </a:r>
            <a:r>
              <a:rPr lang="vi-VN" sz="2000" dirty="0"/>
              <a:t>: nhằm gây thất bại cho quá trình chuyển đổi từ từ </a:t>
            </a:r>
            <a:r>
              <a:rPr lang="vi-VN" sz="2000" dirty="0" err="1"/>
              <a:t>text</a:t>
            </a:r>
            <a:r>
              <a:rPr lang="vi-VN" sz="2000" dirty="0"/>
              <a:t> sang số của máy chủ.</a:t>
            </a:r>
          </a:p>
          <a:p>
            <a:pPr>
              <a:buFont typeface="Wingdings" panose="05000000000000000000" pitchFamily="2" charset="2"/>
              <a:buChar char="Ø"/>
            </a:pPr>
            <a:r>
              <a:rPr lang="vi-VN" sz="2000" b="1" dirty="0">
                <a:effectLst>
                  <a:outerShdw blurRad="38100" dist="38100" dir="2700000" algn="tl">
                    <a:srgbClr val="000000">
                      <a:alpha val="43137"/>
                    </a:srgbClr>
                  </a:outerShdw>
                </a:effectLst>
              </a:rPr>
              <a:t>Thay đổi dữ liệu của </a:t>
            </a:r>
            <a:r>
              <a:rPr lang="vi-VN" sz="2000" b="1" dirty="0" err="1">
                <a:effectLst>
                  <a:outerShdw blurRad="38100" dist="38100" dir="2700000" algn="tl">
                    <a:srgbClr val="000000">
                      <a:alpha val="43137"/>
                    </a:srgbClr>
                  </a:outerShdw>
                </a:effectLst>
              </a:rPr>
              <a:t>CSDL</a:t>
            </a:r>
            <a:r>
              <a:rPr lang="vi-VN" sz="2000" dirty="0"/>
              <a:t>: Khi đã có tên của tất cả các </a:t>
            </a:r>
            <a:r>
              <a:rPr lang="vi-VN" sz="2000" dirty="0" err="1"/>
              <a:t>column</a:t>
            </a:r>
            <a:r>
              <a:rPr lang="vi-VN" sz="2000" dirty="0"/>
              <a:t> trong </a:t>
            </a:r>
            <a:r>
              <a:rPr lang="vi-VN" sz="2000" dirty="0" err="1"/>
              <a:t>table</a:t>
            </a:r>
            <a:r>
              <a:rPr lang="vi-VN" sz="2000" dirty="0"/>
              <a:t>, có thể sử dụng lệnh </a:t>
            </a:r>
            <a:r>
              <a:rPr lang="vi-VN" sz="2000" dirty="0" err="1"/>
              <a:t>update</a:t>
            </a:r>
            <a:r>
              <a:rPr lang="vi-VN" sz="2000" dirty="0"/>
              <a:t> hoặc </a:t>
            </a:r>
            <a:r>
              <a:rPr lang="vi-VN" sz="2000" dirty="0" err="1"/>
              <a:t>insert</a:t>
            </a:r>
            <a:r>
              <a:rPr lang="vi-VN" sz="2000" dirty="0"/>
              <a:t> để sửa đổi/tạo mới một </a:t>
            </a:r>
            <a:r>
              <a:rPr lang="vi-VN" sz="2000" dirty="0" err="1"/>
              <a:t>record</a:t>
            </a:r>
            <a:r>
              <a:rPr lang="vi-VN" sz="2000" dirty="0"/>
              <a:t> vào </a:t>
            </a:r>
            <a:r>
              <a:rPr lang="vi-VN" sz="2000" dirty="0" err="1"/>
              <a:t>table</a:t>
            </a:r>
            <a:r>
              <a:rPr lang="vi-VN" sz="2000" dirty="0"/>
              <a:t>.</a:t>
            </a:r>
          </a:p>
          <a:p>
            <a:endParaRPr lang="vi-VN" dirty="0"/>
          </a:p>
        </p:txBody>
      </p:sp>
    </p:spTree>
    <p:extLst>
      <p:ext uri="{BB962C8B-B14F-4D97-AF65-F5344CB8AC3E}">
        <p14:creationId xmlns:p14="http://schemas.microsoft.com/office/powerpoint/2010/main" val="358470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9970C-A0B5-E87A-4060-08868711A613}"/>
              </a:ext>
            </a:extLst>
          </p:cNvPr>
          <p:cNvSpPr>
            <a:spLocks noGrp="1"/>
          </p:cNvSpPr>
          <p:nvPr>
            <p:ph type="title"/>
          </p:nvPr>
        </p:nvSpPr>
        <p:spPr>
          <a:xfrm>
            <a:off x="213968" y="1601796"/>
            <a:ext cx="8716063" cy="1352109"/>
          </a:xfrm>
        </p:spPr>
        <p:txBody>
          <a:bodyPr/>
          <a:lstStyle/>
          <a:p>
            <a:r>
              <a:rPr lang="vi-VN" sz="3200" b="1" dirty="0"/>
              <a:t>Cách thức </a:t>
            </a:r>
            <a:r>
              <a:rPr lang="vi-VN" sz="3200" b="1" dirty="0" err="1"/>
              <a:t>website</a:t>
            </a:r>
            <a:r>
              <a:rPr lang="vi-VN" sz="3200" b="1" dirty="0"/>
              <a:t> bị tấn công SQL </a:t>
            </a:r>
            <a:r>
              <a:rPr lang="vi-VN" sz="3200" b="1" dirty="0" err="1"/>
              <a:t>Injection</a:t>
            </a:r>
            <a:endParaRPr lang="vi-VN" sz="3200" b="1" dirty="0"/>
          </a:p>
        </p:txBody>
      </p:sp>
    </p:spTree>
    <p:extLst>
      <p:ext uri="{BB962C8B-B14F-4D97-AF65-F5344CB8AC3E}">
        <p14:creationId xmlns:p14="http://schemas.microsoft.com/office/powerpoint/2010/main" val="347352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b="1" dirty="0">
                <a:effectLst>
                  <a:outerShdw blurRad="38100" dist="38100" dir="2700000" algn="tl">
                    <a:srgbClr val="000000">
                      <a:alpha val="43137"/>
                    </a:srgbClr>
                  </a:outerShdw>
                </a:effectLst>
              </a:rPr>
              <a:t>Vượt qua kiểm tra lúc đăng nhập (</a:t>
            </a:r>
            <a:r>
              <a:rPr lang="vi-VN" b="1" dirty="0" err="1">
                <a:effectLst>
                  <a:outerShdw blurRad="38100" dist="38100" dir="2700000" algn="tl">
                    <a:srgbClr val="000000">
                      <a:alpha val="43137"/>
                    </a:srgbClr>
                  </a:outerShdw>
                </a:effectLst>
              </a:rPr>
              <a:t>Bypass</a:t>
            </a:r>
            <a:r>
              <a:rPr lang="vi-VN" b="1" dirty="0">
                <a:effectLst>
                  <a:outerShdw blurRad="38100" dist="38100" dir="2700000" algn="tl">
                    <a:srgbClr val="000000">
                      <a:alpha val="43137"/>
                    </a:srgbClr>
                  </a:outerShdw>
                </a:effectLst>
              </a:rPr>
              <a:t> </a:t>
            </a:r>
            <a:r>
              <a:rPr lang="vi-VN" b="1" dirty="0" err="1">
                <a:effectLst>
                  <a:outerShdw blurRad="38100" dist="38100" dir="2700000" algn="tl">
                    <a:srgbClr val="000000">
                      <a:alpha val="43137"/>
                    </a:srgbClr>
                  </a:outerShdw>
                </a:effectLst>
              </a:rPr>
              <a:t>Login</a:t>
            </a:r>
            <a:r>
              <a:rPr lang="vi-VN" b="1" dirty="0">
                <a:effectLst>
                  <a:outerShdw blurRad="38100" dist="38100" dir="2700000" algn="tl">
                    <a:srgbClr val="000000">
                      <a:alpha val="43137"/>
                    </a:srgbClr>
                  </a:outerShdw>
                </a:effectLst>
              </a:rPr>
              <a:t>)</a:t>
            </a:r>
            <a:endParaRPr b="1" dirty="0">
              <a:effectLst>
                <a:outerShdw blurRad="38100" dist="38100" dir="2700000" algn="tl">
                  <a:srgbClr val="000000">
                    <a:alpha val="43137"/>
                  </a:srgbClr>
                </a:outerShdw>
              </a:effectLst>
            </a:endParaRPr>
          </a:p>
        </p:txBody>
      </p:sp>
      <p:sp>
        <p:nvSpPr>
          <p:cNvPr id="241" name="Google Shape;241;p19"/>
          <p:cNvSpPr txBox="1">
            <a:spLocks noGrp="1"/>
          </p:cNvSpPr>
          <p:nvPr>
            <p:ph type="body" idx="1"/>
          </p:nvPr>
        </p:nvSpPr>
        <p:spPr>
          <a:xfrm>
            <a:off x="401221" y="1121478"/>
            <a:ext cx="8431079" cy="34164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vi-VN" sz="2000" dirty="0"/>
              <a:t>Dạng tấn công này, tin tặc có thể dễ dàng vượt qua các trang đăng nhập nhờ vào lỗi khi dùng các câu lệnh SQL thao tác trên cơ sở dữ liệu của ứng dụng </a:t>
            </a:r>
            <a:r>
              <a:rPr lang="vi-VN" sz="2000" dirty="0" err="1"/>
              <a:t>web</a:t>
            </a:r>
            <a:r>
              <a:rPr lang="vi-VN" sz="2000" dirty="0"/>
              <a:t>. Thông thường để cho phép người dùng truy cập vào các </a:t>
            </a:r>
            <a:r>
              <a:rPr lang="vi-VN" sz="2000" dirty="0" err="1"/>
              <a:t>website</a:t>
            </a:r>
            <a:r>
              <a:rPr lang="vi-VN" sz="2000" dirty="0"/>
              <a:t> được bảo mật, hệ thống thường xây dựng trang đăng nhập để yêu cầu người dùng nhập thông tin về tên đăng nhập và mật khẩu.</a:t>
            </a:r>
          </a:p>
          <a:p>
            <a:pPr marL="0" lvl="0" indent="0" algn="just" rtl="0">
              <a:lnSpc>
                <a:spcPct val="115000"/>
              </a:lnSpc>
              <a:spcBef>
                <a:spcPts val="0"/>
              </a:spcBef>
              <a:spcAft>
                <a:spcPts val="0"/>
              </a:spcAft>
              <a:buClr>
                <a:schemeClr val="dk1"/>
              </a:buClr>
              <a:buSzPts val="1100"/>
              <a:buFont typeface="Arial"/>
              <a:buNone/>
            </a:pP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0"/>
                                        </p:tgtEl>
                                        <p:attrNameLst>
                                          <p:attrName>style.visibility</p:attrName>
                                        </p:attrNameLst>
                                      </p:cBhvr>
                                      <p:to>
                                        <p:strVal val="visible"/>
                                      </p:to>
                                    </p:set>
                                    <p:anim calcmode="lin" valueType="num">
                                      <p:cBhvr additive="base">
                                        <p:cTn id="7" dur="500" fill="hold"/>
                                        <p:tgtEl>
                                          <p:spTgt spid="240"/>
                                        </p:tgtEl>
                                        <p:attrNameLst>
                                          <p:attrName>ppt_x</p:attrName>
                                        </p:attrNameLst>
                                      </p:cBhvr>
                                      <p:tavLst>
                                        <p:tav tm="0">
                                          <p:val>
                                            <p:strVal val="#ppt_x"/>
                                          </p:val>
                                        </p:tav>
                                        <p:tav tm="100000">
                                          <p:val>
                                            <p:strVal val="#ppt_x"/>
                                          </p:val>
                                        </p:tav>
                                      </p:tavLst>
                                    </p:anim>
                                    <p:anim calcmode="lin" valueType="num">
                                      <p:cBhvr additive="base">
                                        <p:cTn id="8" dur="500" fill="hold"/>
                                        <p:tgtEl>
                                          <p:spTgt spid="2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241">
                                            <p:txEl>
                                              <p:pRg st="0" end="0"/>
                                            </p:txEl>
                                          </p:spTgt>
                                        </p:tgtEl>
                                        <p:attrNameLst>
                                          <p:attrName>style.visibility</p:attrName>
                                        </p:attrNameLst>
                                      </p:cBhvr>
                                      <p:to>
                                        <p:strVal val="visible"/>
                                      </p:to>
                                    </p:set>
                                    <p:animEffect transition="in" filter="randombar(horizontal)">
                                      <p:cBhvr>
                                        <p:cTn id="13" dur="500"/>
                                        <p:tgtEl>
                                          <p:spTgt spid="2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8FDA887-0580-23E4-7C7A-B377CD47DB56}"/>
              </a:ext>
            </a:extLst>
          </p:cNvPr>
          <p:cNvSpPr>
            <a:spLocks noGrp="1"/>
          </p:cNvSpPr>
          <p:nvPr>
            <p:ph type="body" idx="1"/>
          </p:nvPr>
        </p:nvSpPr>
        <p:spPr>
          <a:xfrm>
            <a:off x="311700" y="863550"/>
            <a:ext cx="8576578" cy="3416400"/>
          </a:xfrm>
        </p:spPr>
        <p:txBody>
          <a:bodyPr/>
          <a:lstStyle/>
          <a:p>
            <a:pPr marL="114300" indent="0" algn="just">
              <a:buNone/>
            </a:pPr>
            <a:r>
              <a:rPr lang="vi-VN" sz="2000" dirty="0"/>
              <a:t>Sau khi người dùng nhập thông tin vào, hệ thống sẽ kiểm tra tên đăng nhập và mật khẩu có hợp lệ hay không để quyết định cho phép hay từ chối thực hiện tiếp. Điểm sơ hở trong đoạn mã xử lý nhập liệu trên nằm ở chỗ dữ liệu nhập vào từ người dùng được dùng để xây dựng trực tiếp câu lệnh SQL. Chính điều này cho phép tin tặc có thể điều khiển câu truy vấn sẽ được thực hiện.</a:t>
            </a:r>
          </a:p>
        </p:txBody>
      </p:sp>
    </p:spTree>
    <p:extLst>
      <p:ext uri="{BB962C8B-B14F-4D97-AF65-F5344CB8AC3E}">
        <p14:creationId xmlns:p14="http://schemas.microsoft.com/office/powerpoint/2010/main" val="359709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137649F4-3CE3-7FD0-7814-2552D20D961C}"/>
              </a:ext>
            </a:extLst>
          </p:cNvPr>
          <p:cNvPicPr>
            <a:picLocks noChangeAspect="1"/>
          </p:cNvPicPr>
          <p:nvPr/>
        </p:nvPicPr>
        <p:blipFill>
          <a:blip r:embed="rId2"/>
          <a:stretch>
            <a:fillRect/>
          </a:stretch>
        </p:blipFill>
        <p:spPr>
          <a:xfrm>
            <a:off x="1348352" y="678636"/>
            <a:ext cx="6796007" cy="35136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2963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4"/>
          <p:cNvSpPr txBox="1">
            <a:spLocks noGrp="1"/>
          </p:cNvSpPr>
          <p:nvPr>
            <p:ph type="title"/>
          </p:nvPr>
        </p:nvSpPr>
        <p:spPr>
          <a:xfrm>
            <a:off x="294591" y="1149507"/>
            <a:ext cx="3911293" cy="31864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dirty="0">
                <a:effectLst>
                  <a:outerShdw blurRad="38100" dist="38100" dir="2700000" algn="tl">
                    <a:srgbClr val="000000">
                      <a:alpha val="43137"/>
                    </a:srgbClr>
                  </a:outerShdw>
                </a:effectLst>
              </a:rPr>
              <a:t>Dạng tấn công thu thập thông tin dựa trên các phản hồi từ </a:t>
            </a:r>
            <a:r>
              <a:rPr lang="vi-VN" b="1" dirty="0" err="1">
                <a:effectLst>
                  <a:outerShdw blurRad="38100" dist="38100" dir="2700000" algn="tl">
                    <a:srgbClr val="000000">
                      <a:alpha val="43137"/>
                    </a:srgbClr>
                  </a:outerShdw>
                </a:effectLst>
              </a:rPr>
              <a:t>database</a:t>
            </a:r>
            <a:endParaRPr b="1" dirty="0">
              <a:effectLst>
                <a:outerShdw blurRad="38100" dist="38100" dir="2700000" algn="tl">
                  <a:srgbClr val="000000">
                    <a:alpha val="43137"/>
                  </a:srgbClr>
                </a:outerShdw>
              </a:effectLst>
            </a:endParaRPr>
          </a:p>
        </p:txBody>
      </p:sp>
      <p:grpSp>
        <p:nvGrpSpPr>
          <p:cNvPr id="305" name="Google Shape;305;p24"/>
          <p:cNvGrpSpPr/>
          <p:nvPr/>
        </p:nvGrpSpPr>
        <p:grpSpPr>
          <a:xfrm>
            <a:off x="4205884" y="1417602"/>
            <a:ext cx="4291168" cy="2576391"/>
            <a:chOff x="3289100" y="2593804"/>
            <a:chExt cx="5622600" cy="2900731"/>
          </a:xfrm>
          <a:blipFill>
            <a:blip r:embed="rId3"/>
            <a:stretch>
              <a:fillRect/>
            </a:stretch>
          </a:blipFill>
        </p:grpSpPr>
        <p:grpSp>
          <p:nvGrpSpPr>
            <p:cNvPr id="306" name="Google Shape;306;p24"/>
            <p:cNvGrpSpPr/>
            <p:nvPr/>
          </p:nvGrpSpPr>
          <p:grpSpPr>
            <a:xfrm>
              <a:off x="3289100" y="2593804"/>
              <a:ext cx="5622600" cy="2900731"/>
              <a:chOff x="1059475" y="2241404"/>
              <a:chExt cx="5622600" cy="2900731"/>
            </a:xfrm>
            <a:grpFill/>
          </p:grpSpPr>
          <p:sp>
            <p:nvSpPr>
              <p:cNvPr id="307" name="Google Shape;307;p24"/>
              <p:cNvSpPr/>
              <p:nvPr/>
            </p:nvSpPr>
            <p:spPr>
              <a:xfrm>
                <a:off x="1708601" y="2241404"/>
                <a:ext cx="4319700" cy="2813400"/>
              </a:xfrm>
              <a:prstGeom prst="roundRect">
                <a:avLst>
                  <a:gd name="adj" fmla="val 4487"/>
                </a:avLst>
              </a:prstGeom>
              <a:grpFill/>
              <a:ln w="1905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08" name="Google Shape;308;p24"/>
              <p:cNvGrpSpPr/>
              <p:nvPr/>
            </p:nvGrpSpPr>
            <p:grpSpPr>
              <a:xfrm>
                <a:off x="1059475" y="5047935"/>
                <a:ext cx="5622600" cy="94200"/>
                <a:chOff x="1059475" y="5015277"/>
                <a:chExt cx="5622600" cy="188400"/>
              </a:xfrm>
              <a:grpFill/>
            </p:grpSpPr>
            <p:sp>
              <p:nvSpPr>
                <p:cNvPr id="309" name="Google Shape;309;p24"/>
                <p:cNvSpPr/>
                <p:nvPr/>
              </p:nvSpPr>
              <p:spPr>
                <a:xfrm>
                  <a:off x="1059475" y="5015277"/>
                  <a:ext cx="5622600" cy="188400"/>
                </a:xfrm>
                <a:prstGeom prst="roundRect">
                  <a:avLst>
                    <a:gd name="adj" fmla="val 35520"/>
                  </a:avLst>
                </a:prstGeom>
                <a:grp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10" name="Google Shape;310;p24"/>
                <p:cNvSpPr/>
                <p:nvPr/>
              </p:nvSpPr>
              <p:spPr>
                <a:xfrm>
                  <a:off x="3354359" y="5020473"/>
                  <a:ext cx="1030351" cy="131148"/>
                </a:xfrm>
                <a:custGeom>
                  <a:avLst/>
                  <a:gdLst/>
                  <a:ahLst/>
                  <a:cxnLst/>
                  <a:rect l="l" t="t" r="r" b="b"/>
                  <a:pathLst>
                    <a:path w="1030351" h="131148" extrusionOk="0">
                      <a:moveTo>
                        <a:pt x="0" y="0"/>
                      </a:moveTo>
                      <a:lnTo>
                        <a:pt x="1030351" y="0"/>
                      </a:lnTo>
                      <a:lnTo>
                        <a:pt x="995408" y="51827"/>
                      </a:lnTo>
                      <a:cubicBezTo>
                        <a:pt x="946399" y="100836"/>
                        <a:pt x="878694" y="131148"/>
                        <a:pt x="803909" y="131148"/>
                      </a:cubicBezTo>
                      <a:lnTo>
                        <a:pt x="226441" y="131148"/>
                      </a:lnTo>
                      <a:cubicBezTo>
                        <a:pt x="151656" y="131148"/>
                        <a:pt x="83951" y="100836"/>
                        <a:pt x="34942" y="51827"/>
                      </a:cubicBezTo>
                      <a:close/>
                    </a:path>
                  </a:pathLst>
                </a:custGeom>
                <a:grp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sp>
          <p:nvSpPr>
            <p:cNvPr id="311" name="Google Shape;311;p24"/>
            <p:cNvSpPr/>
            <p:nvPr/>
          </p:nvSpPr>
          <p:spPr>
            <a:xfrm>
              <a:off x="6035996" y="2713369"/>
              <a:ext cx="97200" cy="97200"/>
            </a:xfrm>
            <a:prstGeom prst="ellipse">
              <a:avLst/>
            </a:prstGeom>
            <a:grp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3"/>
                                        </p:tgtEl>
                                        <p:attrNameLst>
                                          <p:attrName>style.visibility</p:attrName>
                                        </p:attrNameLst>
                                      </p:cBhvr>
                                      <p:to>
                                        <p:strVal val="visible"/>
                                      </p:to>
                                    </p:set>
                                    <p:anim calcmode="lin" valueType="num">
                                      <p:cBhvr additive="base">
                                        <p:cTn id="7" dur="500" fill="hold"/>
                                        <p:tgtEl>
                                          <p:spTgt spid="303"/>
                                        </p:tgtEl>
                                        <p:attrNameLst>
                                          <p:attrName>ppt_x</p:attrName>
                                        </p:attrNameLst>
                                      </p:cBhvr>
                                      <p:tavLst>
                                        <p:tav tm="0">
                                          <p:val>
                                            <p:strVal val="#ppt_x"/>
                                          </p:val>
                                        </p:tav>
                                        <p:tav tm="100000">
                                          <p:val>
                                            <p:strVal val="#ppt_x"/>
                                          </p:val>
                                        </p:tav>
                                      </p:tavLst>
                                    </p:anim>
                                    <p:anim calcmode="lin" valueType="num">
                                      <p:cBhvr additive="base">
                                        <p:cTn id="8" dur="500" fill="hold"/>
                                        <p:tgtEl>
                                          <p:spTgt spid="3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305"/>
                                        </p:tgtEl>
                                        <p:attrNameLst>
                                          <p:attrName>style.visibility</p:attrName>
                                        </p:attrNameLst>
                                      </p:cBhvr>
                                      <p:to>
                                        <p:strVal val="visible"/>
                                      </p:to>
                                    </p:set>
                                    <p:animEffect transition="in" filter="wheel(1)">
                                      <p:cBhvr>
                                        <p:cTn id="13" dur="2000"/>
                                        <p:tgtEl>
                                          <p:spTgt spid="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651EB14-6EE5-497F-969F-BB780582E475}"/>
              </a:ext>
            </a:extLst>
          </p:cNvPr>
          <p:cNvSpPr>
            <a:spLocks noGrp="1"/>
          </p:cNvSpPr>
          <p:nvPr>
            <p:ph type="body" idx="1"/>
          </p:nvPr>
        </p:nvSpPr>
        <p:spPr>
          <a:xfrm>
            <a:off x="311700" y="435297"/>
            <a:ext cx="8520600" cy="4154631"/>
          </a:xfrm>
        </p:spPr>
        <p:txBody>
          <a:bodyPr/>
          <a:lstStyle/>
          <a:p>
            <a:pPr>
              <a:buFont typeface="Wingdings" panose="05000000000000000000" pitchFamily="2" charset="2"/>
              <a:buChar char="Ø"/>
            </a:pPr>
            <a:r>
              <a:rPr lang="vi-VN" sz="2000" dirty="0"/>
              <a:t>Các </a:t>
            </a:r>
            <a:r>
              <a:rPr lang="vi-VN" sz="2000" dirty="0" err="1"/>
              <a:t>database</a:t>
            </a:r>
            <a:r>
              <a:rPr lang="vi-VN" sz="2000" dirty="0"/>
              <a:t> đều có tính năng thông báo lỗi xảy ra trong quá trình truy vấn dữ liệu. Mục đích của tính năng này là giúp người quản trị có thể dễ dàng nhận biết và sửa lỗi dễ dàng hơn. Tuy nhiên, nó lại là một điểm yếu bị lợi dụng trong các cuộc tấn công SQL </a:t>
            </a:r>
            <a:r>
              <a:rPr lang="vi-VN" sz="2000" dirty="0" err="1"/>
              <a:t>Injection</a:t>
            </a:r>
            <a:r>
              <a:rPr lang="vi-VN" sz="2000" dirty="0"/>
              <a:t>.</a:t>
            </a:r>
          </a:p>
          <a:p>
            <a:pPr>
              <a:buFont typeface="Wingdings" panose="05000000000000000000" pitchFamily="2" charset="2"/>
              <a:buChar char="Ø"/>
            </a:pPr>
            <a:r>
              <a:rPr lang="vi-VN" sz="2000" dirty="0"/>
              <a:t>Để thực hiện được kiểu tấn công này, kẻ tấn công phải có khả năng sử dụng các câu lệnh SQL thông thường, biết cách lợi dụng sơ hở trong các thông báo lỗi từ hệ thống để dò tìm các điểm yếu khởi đầu cho việc tấn công.</a:t>
            </a:r>
          </a:p>
          <a:p>
            <a:endParaRPr lang="vi-VN" dirty="0"/>
          </a:p>
        </p:txBody>
      </p:sp>
    </p:spTree>
    <p:extLst>
      <p:ext uri="{BB962C8B-B14F-4D97-AF65-F5344CB8AC3E}">
        <p14:creationId xmlns:p14="http://schemas.microsoft.com/office/powerpoint/2010/main" val="331304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53A3B-CC0F-CE14-C264-EC60007A950A}"/>
              </a:ext>
            </a:extLst>
          </p:cNvPr>
          <p:cNvSpPr>
            <a:spLocks noGrp="1"/>
          </p:cNvSpPr>
          <p:nvPr>
            <p:ph type="title"/>
          </p:nvPr>
        </p:nvSpPr>
        <p:spPr>
          <a:xfrm>
            <a:off x="311700" y="1902877"/>
            <a:ext cx="8520600" cy="841800"/>
          </a:xfrm>
        </p:spPr>
        <p:txBody>
          <a:bodyPr/>
          <a:lstStyle/>
          <a:p>
            <a:r>
              <a:rPr lang="vi-VN" b="1" dirty="0"/>
              <a:t>Cách phát hiện lỗ hổng SQL</a:t>
            </a:r>
          </a:p>
        </p:txBody>
      </p:sp>
    </p:spTree>
    <p:extLst>
      <p:ext uri="{BB962C8B-B14F-4D97-AF65-F5344CB8AC3E}">
        <p14:creationId xmlns:p14="http://schemas.microsoft.com/office/powerpoint/2010/main" val="333251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D69CCAB-883C-EE9E-CA74-68CFF49CD2C8}"/>
              </a:ext>
            </a:extLst>
          </p:cNvPr>
          <p:cNvSpPr>
            <a:spLocks noGrp="1"/>
          </p:cNvSpPr>
          <p:nvPr>
            <p:ph type="body" idx="1"/>
          </p:nvPr>
        </p:nvSpPr>
        <p:spPr>
          <a:xfrm>
            <a:off x="213968" y="1751308"/>
            <a:ext cx="8716063" cy="2753598"/>
          </a:xfrm>
        </p:spPr>
        <p:txBody>
          <a:bodyPr/>
          <a:lstStyle/>
          <a:p>
            <a:pPr marL="114300" indent="0" algn="just">
              <a:buNone/>
            </a:pPr>
            <a:r>
              <a:rPr lang="vi-VN" sz="2000" dirty="0"/>
              <a:t>Phần lớn những lỗ hổng SQL </a:t>
            </a:r>
            <a:r>
              <a:rPr lang="vi-VN" sz="2000" dirty="0" err="1"/>
              <a:t>Injection</a:t>
            </a:r>
            <a:r>
              <a:rPr lang="vi-VN" sz="2000" dirty="0"/>
              <a:t> được tìm thấy nhanh gọn và đáng an toàn và đáng tin cậy bằng cách sử dụng trình quét lỗ hổng </a:t>
            </a:r>
            <a:r>
              <a:rPr lang="vi-VN" sz="2000" dirty="0" err="1"/>
              <a:t>web</a:t>
            </a:r>
            <a:r>
              <a:rPr lang="vi-VN" sz="2000" dirty="0"/>
              <a:t> có sẵn trên </a:t>
            </a:r>
            <a:r>
              <a:rPr lang="vi-VN" sz="2000" dirty="0" err="1"/>
              <a:t>internet</a:t>
            </a:r>
            <a:r>
              <a:rPr lang="vi-VN" sz="2000" dirty="0"/>
              <a:t>. SQL hoàn toàn có thể được phát hiện thủ công bằng cách kiểm tra hàng loạt mạng lưới hệ thống vào mọi thời gian trong ứng dụng </a:t>
            </a:r>
            <a:endParaRPr lang="vi-VN" dirty="0"/>
          </a:p>
        </p:txBody>
      </p:sp>
    </p:spTree>
    <p:extLst>
      <p:ext uri="{BB962C8B-B14F-4D97-AF65-F5344CB8AC3E}">
        <p14:creationId xmlns:p14="http://schemas.microsoft.com/office/powerpoint/2010/main" val="153536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4"/>
          <p:cNvSpPr txBox="1">
            <a:spLocks noGrp="1"/>
          </p:cNvSpPr>
          <p:nvPr>
            <p:ph type="title"/>
          </p:nvPr>
        </p:nvSpPr>
        <p:spPr>
          <a:xfrm>
            <a:off x="1947759" y="749734"/>
            <a:ext cx="5549100" cy="572700"/>
          </a:xfrm>
          <a:prstGeom prst="rect">
            <a:avLst/>
          </a:prstGeom>
        </p:spPr>
        <p:txBody>
          <a:bodyPr spcFirstLastPara="1" wrap="square" lIns="91425" tIns="91425" rIns="91425" bIns="91425" anchor="t" anchorCtr="0">
            <a:noAutofit/>
          </a:bodyPr>
          <a:lstStyle/>
          <a:p>
            <a:pPr lvl="0" algn="ctr"/>
            <a:r>
              <a:rPr lang="en-US" b="1" dirty="0">
                <a:latin typeface="Times New Roman" panose="02020603050405020304" pitchFamily="18" charset="0"/>
                <a:cs typeface="Times New Roman" panose="02020603050405020304" pitchFamily="18" charset="0"/>
              </a:rPr>
              <a:t>SQL Injection </a:t>
            </a:r>
            <a:r>
              <a:rPr lang="en-US" b="1" dirty="0" err="1">
                <a:latin typeface="Times New Roman" panose="02020603050405020304" pitchFamily="18" charset="0"/>
                <a:cs typeface="Times New Roman" panose="02020603050405020304" pitchFamily="18" charset="0"/>
              </a:rPr>
              <a:t>là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gì</a:t>
            </a:r>
            <a:r>
              <a:rPr lang="en-US" b="1" dirty="0">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p:txBody>
      </p:sp>
      <p:sp>
        <p:nvSpPr>
          <p:cNvPr id="209" name="Google Shape;209;p14"/>
          <p:cNvSpPr txBox="1">
            <a:spLocks noGrp="1"/>
          </p:cNvSpPr>
          <p:nvPr>
            <p:ph type="body" idx="1"/>
          </p:nvPr>
        </p:nvSpPr>
        <p:spPr>
          <a:xfrm>
            <a:off x="845099" y="1322525"/>
            <a:ext cx="8128571" cy="3094925"/>
          </a:xfrm>
          <a:prstGeom prst="rect">
            <a:avLst/>
          </a:prstGeom>
        </p:spPr>
        <p:txBody>
          <a:bodyPr spcFirstLastPara="1" wrap="square" lIns="91425" tIns="91425" rIns="91425" bIns="91425" anchor="ctr" anchorCtr="0">
            <a:noAutofit/>
          </a:bodyPr>
          <a:lstStyle/>
          <a:p>
            <a:pPr marL="285750" indent="-285750">
              <a:lnSpc>
                <a:spcPct val="90000"/>
              </a:lnSpc>
            </a:pPr>
            <a:r>
              <a:rPr lang="en-US" sz="2000" dirty="0"/>
              <a:t>SQL Injection </a:t>
            </a:r>
            <a:r>
              <a:rPr lang="en-US" sz="2000" dirty="0" err="1"/>
              <a:t>là</a:t>
            </a:r>
            <a:r>
              <a:rPr lang="en-US" sz="2000" dirty="0"/>
              <a:t> </a:t>
            </a:r>
            <a:r>
              <a:rPr lang="en-US" sz="2000" dirty="0" err="1"/>
              <a:t>một</a:t>
            </a:r>
            <a:r>
              <a:rPr lang="en-US" sz="2000" dirty="0"/>
              <a:t> </a:t>
            </a:r>
            <a:r>
              <a:rPr lang="en-US" sz="2000" dirty="0" err="1"/>
              <a:t>loại</a:t>
            </a:r>
            <a:r>
              <a:rPr lang="en-US" sz="2000" dirty="0"/>
              <a:t> </a:t>
            </a:r>
            <a:r>
              <a:rPr lang="en-US" sz="2000" dirty="0" err="1"/>
              <a:t>kỹ</a:t>
            </a:r>
            <a:r>
              <a:rPr lang="en-US" sz="2000" dirty="0"/>
              <a:t> </a:t>
            </a:r>
            <a:r>
              <a:rPr lang="en-US" sz="2000" dirty="0" err="1"/>
              <a:t>thuật</a:t>
            </a:r>
            <a:r>
              <a:rPr lang="en-US" sz="2000" dirty="0"/>
              <a:t> </a:t>
            </a:r>
            <a:r>
              <a:rPr lang="en-US" sz="2000" dirty="0" err="1"/>
              <a:t>khai</a:t>
            </a:r>
            <a:r>
              <a:rPr lang="en-US" sz="2000" dirty="0"/>
              <a:t> </a:t>
            </a:r>
            <a:r>
              <a:rPr lang="en-US" sz="2000" dirty="0" err="1"/>
              <a:t>thác</a:t>
            </a:r>
            <a:r>
              <a:rPr lang="en-US" sz="2000" dirty="0"/>
              <a:t> </a:t>
            </a:r>
            <a:r>
              <a:rPr lang="en-US" sz="2000" dirty="0" err="1"/>
              <a:t>trái</a:t>
            </a:r>
            <a:r>
              <a:rPr lang="en-US" sz="2000" dirty="0"/>
              <a:t> </a:t>
            </a:r>
            <a:r>
              <a:rPr lang="en-US" sz="2000" dirty="0" err="1"/>
              <a:t>phép</a:t>
            </a:r>
            <a:r>
              <a:rPr lang="en-US" sz="2000" dirty="0"/>
              <a:t> </a:t>
            </a:r>
            <a:r>
              <a:rPr lang="en-US" sz="2000" dirty="0" err="1"/>
              <a:t>dữ</a:t>
            </a:r>
            <a:r>
              <a:rPr lang="en-US" sz="2000" dirty="0"/>
              <a:t> </a:t>
            </a:r>
            <a:r>
              <a:rPr lang="en-US" sz="2000" dirty="0" err="1"/>
              <a:t>liệu</a:t>
            </a:r>
            <a:r>
              <a:rPr lang="en-US" sz="2000" dirty="0"/>
              <a:t> </a:t>
            </a:r>
            <a:r>
              <a:rPr lang="en-US" sz="2000" dirty="0" err="1"/>
              <a:t>từ</a:t>
            </a:r>
            <a:r>
              <a:rPr lang="en-US" sz="2000" dirty="0"/>
              <a:t> database </a:t>
            </a:r>
            <a:r>
              <a:rPr lang="en-US" sz="2000" dirty="0" err="1"/>
              <a:t>thông</a:t>
            </a:r>
            <a:r>
              <a:rPr lang="en-US" sz="2000" dirty="0"/>
              <a:t> qua </a:t>
            </a:r>
            <a:r>
              <a:rPr lang="en-US" sz="2000" dirty="0" err="1"/>
              <a:t>việc</a:t>
            </a:r>
            <a:r>
              <a:rPr lang="en-US" sz="2000" dirty="0"/>
              <a:t> </a:t>
            </a:r>
            <a:r>
              <a:rPr lang="en-US" sz="2000" dirty="0" err="1"/>
              <a:t>lợi</a:t>
            </a:r>
            <a:r>
              <a:rPr lang="en-US" sz="2000" dirty="0"/>
              <a:t> </a:t>
            </a:r>
            <a:r>
              <a:rPr lang="en-US" sz="2000" dirty="0" err="1"/>
              <a:t>dụng</a:t>
            </a:r>
            <a:r>
              <a:rPr lang="en-US" sz="2000" dirty="0"/>
              <a:t> </a:t>
            </a:r>
            <a:r>
              <a:rPr lang="en-US" sz="2000" dirty="0" err="1"/>
              <a:t>các</a:t>
            </a:r>
            <a:r>
              <a:rPr lang="en-US" sz="2000" dirty="0"/>
              <a:t> </a:t>
            </a:r>
            <a:r>
              <a:rPr lang="en-US" sz="2000" dirty="0" err="1"/>
              <a:t>lỗ</a:t>
            </a:r>
            <a:r>
              <a:rPr lang="en-US" sz="2000" dirty="0"/>
              <a:t> </a:t>
            </a:r>
            <a:r>
              <a:rPr lang="en-US" sz="2000" dirty="0" err="1"/>
              <a:t>hổng</a:t>
            </a:r>
            <a:r>
              <a:rPr lang="en-US" sz="2000" dirty="0"/>
              <a:t> </a:t>
            </a:r>
            <a:r>
              <a:rPr lang="en-US" sz="2000" dirty="0" err="1"/>
              <a:t>về</a:t>
            </a:r>
            <a:r>
              <a:rPr lang="en-US" sz="2000" dirty="0"/>
              <a:t> </a:t>
            </a:r>
            <a:r>
              <a:rPr lang="en-US" sz="2000" dirty="0" err="1"/>
              <a:t>câu</a:t>
            </a:r>
            <a:r>
              <a:rPr lang="en-US" sz="2000" dirty="0"/>
              <a:t> </a:t>
            </a:r>
            <a:r>
              <a:rPr lang="en-US" sz="2000" dirty="0" err="1"/>
              <a:t>truy</a:t>
            </a:r>
            <a:r>
              <a:rPr lang="en-US" sz="2000" dirty="0"/>
              <a:t> </a:t>
            </a:r>
            <a:r>
              <a:rPr lang="en-US" sz="2000" dirty="0" err="1"/>
              <a:t>vấn</a:t>
            </a:r>
            <a:r>
              <a:rPr lang="en-US" sz="2000" dirty="0"/>
              <a:t>.</a:t>
            </a:r>
          </a:p>
          <a:p>
            <a:pPr marL="285750" indent="-285750">
              <a:lnSpc>
                <a:spcPct val="90000"/>
              </a:lnSpc>
            </a:pPr>
            <a:r>
              <a:rPr lang="en-US" sz="2000" dirty="0" err="1"/>
              <a:t>Cách</a:t>
            </a:r>
            <a:r>
              <a:rPr lang="en-US" sz="2000" dirty="0"/>
              <a:t> </a:t>
            </a:r>
            <a:r>
              <a:rPr lang="en-US" sz="2000" dirty="0" err="1"/>
              <a:t>thực</a:t>
            </a:r>
            <a:r>
              <a:rPr lang="en-US" sz="2000" dirty="0"/>
              <a:t> </a:t>
            </a:r>
            <a:r>
              <a:rPr lang="en-US" sz="2000" dirty="0" err="1"/>
              <a:t>hiện</a:t>
            </a:r>
            <a:r>
              <a:rPr lang="en-US" sz="2000" dirty="0"/>
              <a:t> </a:t>
            </a:r>
            <a:r>
              <a:rPr lang="en-US" sz="2000" dirty="0" err="1"/>
              <a:t>thông</a:t>
            </a:r>
            <a:r>
              <a:rPr lang="en-US" sz="2000" dirty="0"/>
              <a:t> </a:t>
            </a:r>
            <a:r>
              <a:rPr lang="en-US" sz="2000" dirty="0" err="1"/>
              <a:t>thường</a:t>
            </a:r>
            <a:r>
              <a:rPr lang="en-US" sz="2000" dirty="0"/>
              <a:t> </a:t>
            </a:r>
            <a:r>
              <a:rPr lang="en-US" sz="2000" dirty="0" err="1"/>
              <a:t>sẽ</a:t>
            </a:r>
            <a:r>
              <a:rPr lang="en-US" sz="2000" dirty="0"/>
              <a:t> </a:t>
            </a:r>
            <a:r>
              <a:rPr lang="en-US" sz="2000" dirty="0" err="1"/>
              <a:t>là</a:t>
            </a:r>
            <a:r>
              <a:rPr lang="en-US" sz="2000" dirty="0"/>
              <a:t> </a:t>
            </a:r>
            <a:r>
              <a:rPr lang="en-US" sz="2000" dirty="0" err="1"/>
              <a:t>thêm</a:t>
            </a:r>
            <a:r>
              <a:rPr lang="en-US" sz="2000" dirty="0"/>
              <a:t> 1 </a:t>
            </a:r>
            <a:r>
              <a:rPr lang="en-US" sz="2000" dirty="0" err="1"/>
              <a:t>đoạn</a:t>
            </a:r>
            <a:r>
              <a:rPr lang="en-US" sz="2000" dirty="0"/>
              <a:t> SQL </a:t>
            </a:r>
            <a:r>
              <a:rPr lang="en-US" sz="2000" dirty="0" err="1"/>
              <a:t>vào</a:t>
            </a:r>
            <a:r>
              <a:rPr lang="en-US" sz="2000" dirty="0"/>
              <a:t> </a:t>
            </a:r>
            <a:r>
              <a:rPr lang="en-US" sz="2000" dirty="0" err="1"/>
              <a:t>câu</a:t>
            </a:r>
            <a:r>
              <a:rPr lang="en-US" sz="2000" dirty="0"/>
              <a:t> </a:t>
            </a:r>
            <a:r>
              <a:rPr lang="en-US" sz="2000" dirty="0" err="1"/>
              <a:t>lệnh</a:t>
            </a:r>
            <a:r>
              <a:rPr lang="en-US" sz="2000" dirty="0"/>
              <a:t> </a:t>
            </a:r>
            <a:r>
              <a:rPr lang="en-US" sz="2000" dirty="0" err="1"/>
              <a:t>cũ</a:t>
            </a:r>
            <a:r>
              <a:rPr lang="en-US" sz="2000" dirty="0"/>
              <a:t> </a:t>
            </a:r>
            <a:r>
              <a:rPr lang="en-US" sz="2000" dirty="0" err="1"/>
              <a:t>để</a:t>
            </a:r>
            <a:r>
              <a:rPr lang="en-US" sz="2000" dirty="0"/>
              <a:t> </a:t>
            </a:r>
            <a:r>
              <a:rPr lang="en-US" sz="2000" dirty="0" err="1"/>
              <a:t>làm</a:t>
            </a:r>
            <a:r>
              <a:rPr lang="en-US" sz="2000" dirty="0"/>
              <a:t> </a:t>
            </a:r>
            <a:r>
              <a:rPr lang="en-US" sz="2000" dirty="0" err="1"/>
              <a:t>sai</a:t>
            </a:r>
            <a:r>
              <a:rPr lang="en-US" sz="2000" dirty="0"/>
              <a:t>, </a:t>
            </a:r>
            <a:r>
              <a:rPr lang="en-US" sz="2000" dirty="0" err="1"/>
              <a:t>lỗi</a:t>
            </a:r>
            <a:r>
              <a:rPr lang="en-US" sz="2000" dirty="0"/>
              <a:t> </a:t>
            </a:r>
            <a:r>
              <a:rPr lang="en-US" sz="2000" dirty="0" err="1"/>
              <a:t>truy</a:t>
            </a:r>
            <a:r>
              <a:rPr lang="en-US" sz="2000" dirty="0"/>
              <a:t> </a:t>
            </a:r>
            <a:r>
              <a:rPr lang="en-US" sz="2000" dirty="0" err="1"/>
              <a:t>vấn</a:t>
            </a:r>
            <a:r>
              <a:rPr lang="en-US" sz="2000" dirty="0"/>
              <a:t> ban </a:t>
            </a:r>
            <a:r>
              <a:rPr lang="en-US" sz="2000" dirty="0" err="1"/>
              <a:t>đầu</a:t>
            </a:r>
            <a:r>
              <a:rPr lang="en-US" sz="2000" dirty="0"/>
              <a:t>. </a:t>
            </a:r>
            <a:r>
              <a:rPr lang="en-US" sz="2000" dirty="0" err="1"/>
              <a:t>Những</a:t>
            </a:r>
            <a:r>
              <a:rPr lang="en-US" sz="2000" dirty="0"/>
              <a:t> </a:t>
            </a:r>
            <a:r>
              <a:rPr lang="en-US" sz="2000" dirty="0" err="1"/>
              <a:t>kẻ</a:t>
            </a:r>
            <a:r>
              <a:rPr lang="en-US" sz="2000" dirty="0"/>
              <a:t> </a:t>
            </a:r>
            <a:r>
              <a:rPr lang="en-US" sz="2000" dirty="0" err="1"/>
              <a:t>tấn</a:t>
            </a:r>
            <a:r>
              <a:rPr lang="en-US" sz="2000" dirty="0"/>
              <a:t> </a:t>
            </a:r>
            <a:r>
              <a:rPr lang="en-US" sz="2000" dirty="0" err="1"/>
              <a:t>công</a:t>
            </a:r>
            <a:r>
              <a:rPr lang="en-US" sz="2000" dirty="0"/>
              <a:t> </a:t>
            </a:r>
            <a:r>
              <a:rPr lang="en-US" sz="2000" dirty="0" err="1"/>
              <a:t>có</a:t>
            </a:r>
            <a:r>
              <a:rPr lang="en-US" sz="2000" dirty="0"/>
              <a:t> </a:t>
            </a:r>
            <a:r>
              <a:rPr lang="en-US" sz="2000" dirty="0" err="1"/>
              <a:t>thể</a:t>
            </a:r>
            <a:r>
              <a:rPr lang="en-US" sz="2000" dirty="0"/>
              <a:t> </a:t>
            </a:r>
            <a:r>
              <a:rPr lang="en-US" sz="2000" dirty="0" err="1"/>
              <a:t>xâm</a:t>
            </a:r>
            <a:r>
              <a:rPr lang="en-US" sz="2000" dirty="0"/>
              <a:t> </a:t>
            </a:r>
            <a:r>
              <a:rPr lang="en-US" sz="2000" dirty="0" err="1"/>
              <a:t>nhập</a:t>
            </a:r>
            <a:r>
              <a:rPr lang="en-US" sz="2000" dirty="0"/>
              <a:t> </a:t>
            </a:r>
            <a:r>
              <a:rPr lang="en-US" sz="2000" dirty="0" err="1"/>
              <a:t>và</a:t>
            </a:r>
            <a:r>
              <a:rPr lang="en-US" sz="2000" dirty="0"/>
              <a:t> </a:t>
            </a:r>
            <a:r>
              <a:rPr lang="en-US" sz="2000" dirty="0" err="1"/>
              <a:t>thực</a:t>
            </a:r>
            <a:r>
              <a:rPr lang="en-US" sz="2000" dirty="0"/>
              <a:t> </a:t>
            </a:r>
            <a:r>
              <a:rPr lang="en-US" sz="2000" dirty="0" err="1"/>
              <a:t>hiện</a:t>
            </a:r>
            <a:r>
              <a:rPr lang="en-US" sz="2000" dirty="0"/>
              <a:t> </a:t>
            </a:r>
            <a:r>
              <a:rPr lang="en-US" sz="2000" dirty="0" err="1"/>
              <a:t>các</a:t>
            </a:r>
            <a:r>
              <a:rPr lang="en-US" sz="2000" dirty="0"/>
              <a:t> </a:t>
            </a:r>
            <a:r>
              <a:rPr lang="en-US" sz="2000" dirty="0" err="1"/>
              <a:t>tác</a:t>
            </a:r>
            <a:r>
              <a:rPr lang="en-US" sz="2000" dirty="0"/>
              <a:t> </a:t>
            </a:r>
            <a:r>
              <a:rPr lang="en-US" sz="2000" dirty="0" err="1"/>
              <a:t>vụ</a:t>
            </a:r>
            <a:r>
              <a:rPr lang="en-US" sz="2000" dirty="0"/>
              <a:t> </a:t>
            </a:r>
            <a:r>
              <a:rPr lang="en-US" sz="2000" dirty="0" err="1"/>
              <a:t>tương</a:t>
            </a:r>
            <a:r>
              <a:rPr lang="en-US" sz="2000" dirty="0"/>
              <a:t> </a:t>
            </a:r>
            <a:r>
              <a:rPr lang="en-US" sz="2000" dirty="0" err="1"/>
              <a:t>tự</a:t>
            </a:r>
            <a:r>
              <a:rPr lang="en-US" sz="2000" dirty="0"/>
              <a:t> </a:t>
            </a:r>
            <a:r>
              <a:rPr lang="en-US" sz="2000" dirty="0" err="1"/>
              <a:t>vai</a:t>
            </a:r>
            <a:r>
              <a:rPr lang="en-US" sz="2000" dirty="0"/>
              <a:t> </a:t>
            </a:r>
            <a:r>
              <a:rPr lang="en-US" sz="2000" dirty="0" err="1"/>
              <a:t>trò</a:t>
            </a:r>
            <a:r>
              <a:rPr lang="en-US" sz="2000" dirty="0"/>
              <a:t> </a:t>
            </a:r>
            <a:r>
              <a:rPr lang="en-US" sz="2000" dirty="0" err="1"/>
              <a:t>quản</a:t>
            </a:r>
            <a:r>
              <a:rPr lang="en-US" sz="2000" dirty="0"/>
              <a:t> </a:t>
            </a:r>
            <a:r>
              <a:rPr lang="en-US" sz="2000" dirty="0" err="1"/>
              <a:t>trị</a:t>
            </a:r>
            <a:r>
              <a:rPr lang="en-US" sz="2000" dirty="0"/>
              <a:t> Web, </a:t>
            </a:r>
            <a:r>
              <a:rPr lang="en-US" sz="2000" dirty="0" err="1"/>
              <a:t>đồng</a:t>
            </a:r>
            <a:r>
              <a:rPr lang="en-US" sz="2000" dirty="0"/>
              <a:t> </a:t>
            </a:r>
            <a:r>
              <a:rPr lang="en-US" sz="2000" dirty="0" err="1"/>
              <a:t>thời</a:t>
            </a:r>
            <a:r>
              <a:rPr lang="en-US" sz="2000" dirty="0"/>
              <a:t> </a:t>
            </a:r>
            <a:r>
              <a:rPr lang="en-US" sz="2000" dirty="0" err="1"/>
              <a:t>lấy</a:t>
            </a:r>
            <a:r>
              <a:rPr lang="en-US" sz="2000" dirty="0"/>
              <a:t> </a:t>
            </a:r>
            <a:r>
              <a:rPr lang="en-US" sz="2000" dirty="0" err="1"/>
              <a:t>đi</a:t>
            </a:r>
            <a:r>
              <a:rPr lang="en-US" sz="2000" dirty="0"/>
              <a:t> </a:t>
            </a:r>
            <a:r>
              <a:rPr lang="en-US" sz="2000" dirty="0" err="1"/>
              <a:t>các</a:t>
            </a:r>
            <a:r>
              <a:rPr lang="en-US" sz="2000" dirty="0"/>
              <a:t> </a:t>
            </a:r>
            <a:r>
              <a:rPr lang="en-US" sz="2000" dirty="0" err="1"/>
              <a:t>dữ</a:t>
            </a:r>
            <a:r>
              <a:rPr lang="en-US" sz="2000" dirty="0"/>
              <a:t> </a:t>
            </a:r>
            <a:r>
              <a:rPr lang="en-US" sz="2000" dirty="0" err="1"/>
              <a:t>liệu</a:t>
            </a:r>
            <a:r>
              <a:rPr lang="en-US" sz="2000" dirty="0"/>
              <a:t> </a:t>
            </a:r>
            <a:r>
              <a:rPr lang="en-US" sz="2000" dirty="0" err="1"/>
              <a:t>quan</a:t>
            </a:r>
            <a:r>
              <a:rPr lang="en-US" sz="2000" dirty="0"/>
              <a:t> </a:t>
            </a:r>
            <a:r>
              <a:rPr lang="en-US" sz="2000" dirty="0" err="1"/>
              <a:t>trọng</a:t>
            </a:r>
            <a:r>
              <a:rPr lang="en-US" sz="2000" dirty="0"/>
              <a:t>. </a:t>
            </a:r>
            <a:endParaRP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08"/>
                                        </p:tgtEl>
                                        <p:attrNameLst>
                                          <p:attrName>style.visibility</p:attrName>
                                        </p:attrNameLst>
                                      </p:cBhvr>
                                      <p:to>
                                        <p:strVal val="visible"/>
                                      </p:to>
                                    </p:set>
                                    <p:anim calcmode="lin" valueType="num">
                                      <p:cBhvr>
                                        <p:cTn id="7" dur="1000" fill="hold"/>
                                        <p:tgtEl>
                                          <p:spTgt spid="208"/>
                                        </p:tgtEl>
                                        <p:attrNameLst>
                                          <p:attrName>ppt_w</p:attrName>
                                        </p:attrNameLst>
                                      </p:cBhvr>
                                      <p:tavLst>
                                        <p:tav tm="0">
                                          <p:val>
                                            <p:fltVal val="0"/>
                                          </p:val>
                                        </p:tav>
                                        <p:tav tm="100000">
                                          <p:val>
                                            <p:strVal val="#ppt_w"/>
                                          </p:val>
                                        </p:tav>
                                      </p:tavLst>
                                    </p:anim>
                                    <p:anim calcmode="lin" valueType="num">
                                      <p:cBhvr>
                                        <p:cTn id="8" dur="1000" fill="hold"/>
                                        <p:tgtEl>
                                          <p:spTgt spid="208"/>
                                        </p:tgtEl>
                                        <p:attrNameLst>
                                          <p:attrName>ppt_h</p:attrName>
                                        </p:attrNameLst>
                                      </p:cBhvr>
                                      <p:tavLst>
                                        <p:tav tm="0">
                                          <p:val>
                                            <p:fltVal val="0"/>
                                          </p:val>
                                        </p:tav>
                                        <p:tav tm="100000">
                                          <p:val>
                                            <p:strVal val="#ppt_h"/>
                                          </p:val>
                                        </p:tav>
                                      </p:tavLst>
                                    </p:anim>
                                    <p:anim calcmode="lin" valueType="num">
                                      <p:cBhvr>
                                        <p:cTn id="9" dur="1000" fill="hold"/>
                                        <p:tgtEl>
                                          <p:spTgt spid="208"/>
                                        </p:tgtEl>
                                        <p:attrNameLst>
                                          <p:attrName>style.rotation</p:attrName>
                                        </p:attrNameLst>
                                      </p:cBhvr>
                                      <p:tavLst>
                                        <p:tav tm="0">
                                          <p:val>
                                            <p:fltVal val="90"/>
                                          </p:val>
                                        </p:tav>
                                        <p:tav tm="100000">
                                          <p:val>
                                            <p:fltVal val="0"/>
                                          </p:val>
                                        </p:tav>
                                      </p:tavLst>
                                    </p:anim>
                                    <p:animEffect transition="in" filter="fade">
                                      <p:cBhvr>
                                        <p:cTn id="10" dur="1000"/>
                                        <p:tgtEl>
                                          <p:spTgt spid="20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09">
                                            <p:txEl>
                                              <p:pRg st="0" end="0"/>
                                            </p:txEl>
                                          </p:spTgt>
                                        </p:tgtEl>
                                        <p:attrNameLst>
                                          <p:attrName>style.visibility</p:attrName>
                                        </p:attrNameLst>
                                      </p:cBhvr>
                                      <p:to>
                                        <p:strVal val="visible"/>
                                      </p:to>
                                    </p:set>
                                    <p:animEffect transition="in" filter="barn(inVertical)">
                                      <p:cBhvr>
                                        <p:cTn id="15" dur="500"/>
                                        <p:tgtEl>
                                          <p:spTgt spid="20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209">
                                            <p:txEl>
                                              <p:pRg st="1" end="1"/>
                                            </p:txEl>
                                          </p:spTgt>
                                        </p:tgtEl>
                                        <p:attrNameLst>
                                          <p:attrName>style.visibility</p:attrName>
                                        </p:attrNameLst>
                                      </p:cBhvr>
                                      <p:to>
                                        <p:strVal val="visible"/>
                                      </p:to>
                                    </p:set>
                                    <p:animEffect transition="in" filter="barn(inVertical)">
                                      <p:cBhvr>
                                        <p:cTn id="20" dur="500"/>
                                        <p:tgtEl>
                                          <p:spTgt spid="20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A552FA2-998B-2F26-F8F1-5B33A3D49D17}"/>
              </a:ext>
            </a:extLst>
          </p:cNvPr>
          <p:cNvSpPr>
            <a:spLocks noGrp="1"/>
          </p:cNvSpPr>
          <p:nvPr>
            <p:ph type="body" idx="1"/>
          </p:nvPr>
        </p:nvSpPr>
        <p:spPr>
          <a:xfrm>
            <a:off x="311700" y="1356102"/>
            <a:ext cx="8520600" cy="3086099"/>
          </a:xfrm>
        </p:spPr>
        <p:txBody>
          <a:bodyPr/>
          <a:lstStyle/>
          <a:p>
            <a:pPr>
              <a:buFont typeface="Wingdings" panose="05000000000000000000" pitchFamily="2" charset="2"/>
              <a:buChar char="Ø"/>
            </a:pPr>
            <a:r>
              <a:rPr lang="vi-VN" sz="2000" dirty="0"/>
              <a:t>Gửi ký tự trích dẫn duy nhất ‘ và tìm kiếm lỗi hoặc bất thường khác.</a:t>
            </a:r>
          </a:p>
          <a:p>
            <a:pPr>
              <a:buFont typeface="Wingdings" panose="05000000000000000000" pitchFamily="2" charset="2"/>
              <a:buChar char="Ø"/>
            </a:pPr>
            <a:r>
              <a:rPr lang="vi-VN" sz="2000" dirty="0"/>
              <a:t>Đệ trình một số cú pháp dành riêng cho SQL để đánh giá giá trị cơ sở (bản gốc) của điểm nhập và đến một giá trị khác và tìm kiếm sự khác biệt có hệ thống trong các phản hồi của ứng dụng.</a:t>
            </a:r>
          </a:p>
          <a:p>
            <a:pPr>
              <a:buFont typeface="Wingdings" panose="05000000000000000000" pitchFamily="2" charset="2"/>
              <a:buChar char="Ø"/>
            </a:pPr>
            <a:r>
              <a:rPr lang="vi-VN" sz="2000" dirty="0"/>
              <a:t>Đệ trình các điều kiện </a:t>
            </a:r>
            <a:r>
              <a:rPr lang="vi-VN" sz="2000" dirty="0" err="1"/>
              <a:t>Boolean</a:t>
            </a:r>
            <a:r>
              <a:rPr lang="vi-VN" sz="2000" dirty="0"/>
              <a:t> như </a:t>
            </a:r>
            <a:r>
              <a:rPr lang="vi-VN" sz="2000" dirty="0" err="1"/>
              <a:t>OR</a:t>
            </a:r>
            <a:r>
              <a:rPr lang="vi-VN" sz="2000" dirty="0"/>
              <a:t> 1 = 1 và </a:t>
            </a:r>
            <a:r>
              <a:rPr lang="vi-VN" sz="2000" dirty="0" err="1"/>
              <a:t>OR</a:t>
            </a:r>
            <a:r>
              <a:rPr lang="vi-VN" sz="2000" dirty="0"/>
              <a:t> 1 = 2 và tìm kiếm sự khác biệt trong phản hồi của ứng dụng.</a:t>
            </a:r>
          </a:p>
          <a:p>
            <a:endParaRPr lang="vi-VN" dirty="0"/>
          </a:p>
        </p:txBody>
      </p:sp>
    </p:spTree>
    <p:extLst>
      <p:ext uri="{BB962C8B-B14F-4D97-AF65-F5344CB8AC3E}">
        <p14:creationId xmlns:p14="http://schemas.microsoft.com/office/powerpoint/2010/main" val="27310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6FA5B5-A60D-6A4F-C0F0-93814D260A3C}"/>
              </a:ext>
            </a:extLst>
          </p:cNvPr>
          <p:cNvSpPr>
            <a:spLocks noGrp="1"/>
          </p:cNvSpPr>
          <p:nvPr>
            <p:ph type="body" idx="1"/>
          </p:nvPr>
        </p:nvSpPr>
        <p:spPr>
          <a:xfrm>
            <a:off x="407697" y="1394846"/>
            <a:ext cx="8328605" cy="3083165"/>
          </a:xfrm>
        </p:spPr>
        <p:txBody>
          <a:bodyPr/>
          <a:lstStyle/>
          <a:p>
            <a:pPr>
              <a:buFont typeface="Wingdings" panose="05000000000000000000" pitchFamily="2" charset="2"/>
              <a:buChar char="Ø"/>
            </a:pPr>
            <a:r>
              <a:rPr lang="vi-VN" sz="2000" dirty="0"/>
              <a:t>Gửi tải trọng được thiết kế để kích hoạt độ trễ thời gian khi được thực hiện trong truy vấn SQL và tìm kiếm sự khác biệt về thời gian thực hiện để phản hồi.</a:t>
            </a:r>
          </a:p>
          <a:p>
            <a:pPr>
              <a:buFont typeface="Wingdings" panose="05000000000000000000" pitchFamily="2" charset="2"/>
              <a:buChar char="Ø"/>
            </a:pPr>
            <a:r>
              <a:rPr lang="vi-VN" sz="2000" dirty="0"/>
              <a:t>Gửi tải trọng được thiết kế để kích hoạt tương tác mạng ngoài băng khi được thực hiện trong truy vấn SQL và giám sát mọi tương tác kết quả.</a:t>
            </a:r>
          </a:p>
          <a:p>
            <a:endParaRPr lang="vi-VN" dirty="0"/>
          </a:p>
        </p:txBody>
      </p:sp>
    </p:spTree>
    <p:extLst>
      <p:ext uri="{BB962C8B-B14F-4D97-AF65-F5344CB8AC3E}">
        <p14:creationId xmlns:p14="http://schemas.microsoft.com/office/powerpoint/2010/main" val="114326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40F94-E96B-0C5A-D004-426D1AA241CB}"/>
              </a:ext>
            </a:extLst>
          </p:cNvPr>
          <p:cNvSpPr>
            <a:spLocks noGrp="1"/>
          </p:cNvSpPr>
          <p:nvPr>
            <p:ph type="title"/>
          </p:nvPr>
        </p:nvSpPr>
        <p:spPr>
          <a:xfrm>
            <a:off x="311700" y="1918375"/>
            <a:ext cx="8520600" cy="841800"/>
          </a:xfrm>
        </p:spPr>
        <p:txBody>
          <a:bodyPr/>
          <a:lstStyle/>
          <a:p>
            <a:r>
              <a:rPr lang="vi-VN" sz="4400" b="1" dirty="0"/>
              <a:t>Sự nguy hiểm của SQL </a:t>
            </a:r>
            <a:r>
              <a:rPr lang="vi-VN" sz="4400" b="1" dirty="0" err="1"/>
              <a:t>Injection</a:t>
            </a:r>
            <a:endParaRPr lang="vi-VN" sz="4400" b="1" dirty="0"/>
          </a:p>
        </p:txBody>
      </p:sp>
    </p:spTree>
    <p:extLst>
      <p:ext uri="{BB962C8B-B14F-4D97-AF65-F5344CB8AC3E}">
        <p14:creationId xmlns:p14="http://schemas.microsoft.com/office/powerpoint/2010/main" val="33853826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492125-AADF-CDAF-3579-13E2351BA8FE}"/>
              </a:ext>
            </a:extLst>
          </p:cNvPr>
          <p:cNvSpPr>
            <a:spLocks noGrp="1"/>
          </p:cNvSpPr>
          <p:nvPr>
            <p:ph type="body" idx="1"/>
          </p:nvPr>
        </p:nvSpPr>
        <p:spPr>
          <a:xfrm>
            <a:off x="311700" y="1022888"/>
            <a:ext cx="8520600" cy="3576006"/>
          </a:xfrm>
        </p:spPr>
        <p:txBody>
          <a:bodyPr/>
          <a:lstStyle/>
          <a:p>
            <a:pPr marL="114300" indent="0">
              <a:buNone/>
            </a:pPr>
            <a:r>
              <a:rPr lang="vi-VN" sz="2000" dirty="0"/>
              <a:t>Việc tấn công SQL </a:t>
            </a:r>
            <a:r>
              <a:rPr lang="vi-VN" sz="2000" dirty="0" err="1"/>
              <a:t>Injection</a:t>
            </a:r>
            <a:r>
              <a:rPr lang="vi-VN" sz="2000" dirty="0"/>
              <a:t> mang lại hệ quả vô cùng lớn, có thể kể tới như:</a:t>
            </a:r>
          </a:p>
          <a:p>
            <a:pPr>
              <a:buFont typeface="Wingdings" panose="05000000000000000000" pitchFamily="2" charset="2"/>
              <a:buChar char="ü"/>
            </a:pPr>
            <a:r>
              <a:rPr lang="vi-VN" sz="2000" dirty="0"/>
              <a:t> Lấy cắp thông tin trong tài khoản cá nhân</a:t>
            </a:r>
          </a:p>
          <a:p>
            <a:pPr>
              <a:buFont typeface="Wingdings" panose="05000000000000000000" pitchFamily="2" charset="2"/>
              <a:buChar char="ü"/>
            </a:pPr>
            <a:r>
              <a:rPr lang="vi-VN" sz="2000" dirty="0"/>
              <a:t> Sao chép dữ liệu </a:t>
            </a:r>
            <a:r>
              <a:rPr lang="vi-VN" sz="2000" dirty="0" err="1"/>
              <a:t>web</a:t>
            </a:r>
            <a:r>
              <a:rPr lang="vi-VN" sz="2000" dirty="0"/>
              <a:t> hoặc hệ thống quản trị</a:t>
            </a:r>
          </a:p>
          <a:p>
            <a:pPr>
              <a:buFont typeface="Wingdings" panose="05000000000000000000" pitchFamily="2" charset="2"/>
              <a:buChar char="ü"/>
            </a:pPr>
            <a:r>
              <a:rPr lang="vi-VN" sz="2000" dirty="0"/>
              <a:t> Thay đổi dữ liệu được gửi tới người dùng </a:t>
            </a:r>
            <a:r>
              <a:rPr lang="vi-VN" sz="2000" dirty="0" err="1"/>
              <a:t>web</a:t>
            </a:r>
            <a:endParaRPr lang="vi-VN" sz="2000" dirty="0"/>
          </a:p>
          <a:p>
            <a:pPr>
              <a:buFont typeface="Wingdings" panose="05000000000000000000" pitchFamily="2" charset="2"/>
              <a:buChar char="ü"/>
            </a:pPr>
            <a:r>
              <a:rPr lang="vi-VN" sz="2000" dirty="0"/>
              <a:t> Thay đổi quyền quản trị viên, chiếm hoàn toàn hệ thống điều hành</a:t>
            </a:r>
          </a:p>
          <a:p>
            <a:pPr>
              <a:buFont typeface="Wingdings" panose="05000000000000000000" pitchFamily="2" charset="2"/>
              <a:buChar char="ü"/>
            </a:pPr>
            <a:r>
              <a:rPr lang="vi-VN" sz="2000" dirty="0"/>
              <a:t> Xem, sử dụng thông tin cá nhân của những người dùng khác trên cùng 1 hệ thống</a:t>
            </a:r>
          </a:p>
          <a:p>
            <a:pPr>
              <a:buFont typeface="Wingdings" panose="05000000000000000000" pitchFamily="2" charset="2"/>
              <a:buChar char="ü"/>
            </a:pPr>
            <a:r>
              <a:rPr lang="vi-VN" sz="2000" dirty="0"/>
              <a:t> Sửa đổi cấu trúc cơ sở dữ liệu</a:t>
            </a:r>
          </a:p>
          <a:p>
            <a:endParaRPr lang="vi-VN" dirty="0"/>
          </a:p>
        </p:txBody>
      </p:sp>
    </p:spTree>
    <p:extLst>
      <p:ext uri="{BB962C8B-B14F-4D97-AF65-F5344CB8AC3E}">
        <p14:creationId xmlns:p14="http://schemas.microsoft.com/office/powerpoint/2010/main" val="147173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BCF87-C86E-9B5E-6894-2B3B9A4F0F0F}"/>
              </a:ext>
            </a:extLst>
          </p:cNvPr>
          <p:cNvSpPr>
            <a:spLocks noGrp="1"/>
          </p:cNvSpPr>
          <p:nvPr>
            <p:ph type="title"/>
          </p:nvPr>
        </p:nvSpPr>
        <p:spPr>
          <a:xfrm>
            <a:off x="275962" y="929898"/>
            <a:ext cx="8592076" cy="2879494"/>
          </a:xfrm>
        </p:spPr>
        <p:txBody>
          <a:bodyPr/>
          <a:lstStyle/>
          <a:p>
            <a:r>
              <a:rPr lang="vi-VN" sz="4000" b="1" dirty="0"/>
              <a:t>Cách bảo mật thông tin </a:t>
            </a:r>
            <a:r>
              <a:rPr lang="vi-VN" sz="4000" b="1" dirty="0" err="1"/>
              <a:t>website</a:t>
            </a:r>
            <a:r>
              <a:rPr lang="vi-VN" sz="4000" b="1" dirty="0"/>
              <a:t> bảo đảm an toàn, ngăn ngừa lỗ hổng SQL</a:t>
            </a:r>
          </a:p>
        </p:txBody>
      </p:sp>
    </p:spTree>
    <p:extLst>
      <p:ext uri="{BB962C8B-B14F-4D97-AF65-F5344CB8AC3E}">
        <p14:creationId xmlns:p14="http://schemas.microsoft.com/office/powerpoint/2010/main" val="396125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8AB9A38-2F2A-DCD0-3B22-014BE497F195}"/>
              </a:ext>
            </a:extLst>
          </p:cNvPr>
          <p:cNvSpPr>
            <a:spLocks noGrp="1"/>
          </p:cNvSpPr>
          <p:nvPr>
            <p:ph type="body" idx="1"/>
          </p:nvPr>
        </p:nvSpPr>
        <p:spPr>
          <a:xfrm>
            <a:off x="311700" y="767166"/>
            <a:ext cx="8520600" cy="4073775"/>
          </a:xfrm>
        </p:spPr>
        <p:txBody>
          <a:bodyPr/>
          <a:lstStyle/>
          <a:p>
            <a:pPr>
              <a:buFont typeface="Wingdings" panose="05000000000000000000" pitchFamily="2" charset="2"/>
              <a:buChar char="Ø"/>
            </a:pPr>
            <a:r>
              <a:rPr lang="vi-VN" b="1" dirty="0">
                <a:effectLst>
                  <a:outerShdw blurRad="38100" dist="38100" dir="2700000" algn="tl">
                    <a:srgbClr val="000000">
                      <a:alpha val="43137"/>
                    </a:srgbClr>
                  </a:outerShdw>
                </a:effectLst>
              </a:rPr>
              <a:t>Không được tin tưởng những </a:t>
            </a:r>
            <a:r>
              <a:rPr lang="vi-VN" b="1" dirty="0" err="1">
                <a:effectLst>
                  <a:outerShdw blurRad="38100" dist="38100" dir="2700000" algn="tl">
                    <a:srgbClr val="000000">
                      <a:alpha val="43137"/>
                    </a:srgbClr>
                  </a:outerShdw>
                </a:effectLst>
              </a:rPr>
              <a:t>input</a:t>
            </a:r>
            <a:r>
              <a:rPr lang="vi-VN" b="1" dirty="0">
                <a:effectLst>
                  <a:outerShdw blurRad="38100" dist="38100" dir="2700000" algn="tl">
                    <a:srgbClr val="000000">
                      <a:alpha val="43137"/>
                    </a:srgbClr>
                  </a:outerShdw>
                </a:effectLst>
              </a:rPr>
              <a:t> người dùng nhập vào</a:t>
            </a:r>
            <a:r>
              <a:rPr lang="vi-VN" dirty="0"/>
              <a:t>: bạn cần làm là xác thực mọi dữ liệu trước khi sử dụng câu lệnh SQL. Bạn cần nhìn nhận các dữ liệu nhập vào hệ thống đều là các yếu tố độc hại, bởi nó sử dụng rất nhiều yếu tố như </a:t>
            </a:r>
            <a:r>
              <a:rPr lang="vi-VN" dirty="0" err="1"/>
              <a:t>cookie</a:t>
            </a:r>
            <a:r>
              <a:rPr lang="vi-VN" dirty="0"/>
              <a:t>, chuỗi tham vấn, các tệp tin được tải lên hay </a:t>
            </a:r>
            <a:r>
              <a:rPr lang="vi-VN" dirty="0" err="1"/>
              <a:t>Input</a:t>
            </a:r>
            <a:r>
              <a:rPr lang="vi-VN" dirty="0"/>
              <a:t> bị ẩn.</a:t>
            </a:r>
          </a:p>
          <a:p>
            <a:pPr>
              <a:buFont typeface="Wingdings" panose="05000000000000000000" pitchFamily="2" charset="2"/>
              <a:buChar char="Ø"/>
            </a:pPr>
            <a:r>
              <a:rPr lang="vi-VN" b="1" dirty="0">
                <a:effectLst>
                  <a:outerShdw blurRad="38100" dist="38100" dir="2700000" algn="tl">
                    <a:srgbClr val="000000">
                      <a:alpha val="43137"/>
                    </a:srgbClr>
                  </a:outerShdw>
                </a:effectLst>
              </a:rPr>
              <a:t>Sử dụng các thủ tục được lưu trữ</a:t>
            </a:r>
            <a:r>
              <a:rPr lang="vi-VN" dirty="0"/>
              <a:t>: có thể trừu tượng hóa các lệnh SQL và xem xét toàn bộ </a:t>
            </a:r>
            <a:r>
              <a:rPr lang="vi-VN" dirty="0" err="1"/>
              <a:t>input</a:t>
            </a:r>
            <a:r>
              <a:rPr lang="vi-VN" dirty="0"/>
              <a:t>. Nhờ đó không gây ảnh hưởng đến cú pháp lệnh SQL.</a:t>
            </a:r>
          </a:p>
          <a:p>
            <a:pPr>
              <a:buFont typeface="Wingdings" panose="05000000000000000000" pitchFamily="2" charset="2"/>
              <a:buChar char="Ø"/>
            </a:pPr>
            <a:r>
              <a:rPr lang="vi-VN" b="1" dirty="0">
                <a:effectLst>
                  <a:outerShdw blurRad="38100" dist="38100" dir="2700000" algn="tl">
                    <a:srgbClr val="000000">
                      <a:alpha val="43137"/>
                    </a:srgbClr>
                  </a:outerShdw>
                </a:effectLst>
              </a:rPr>
              <a:t>Chuẩn bị sẵn các lệnh</a:t>
            </a:r>
            <a:r>
              <a:rPr lang="vi-VN" dirty="0"/>
              <a:t>: tạo truy vấn SQL như hành động đầu tiên và xử lý toàn bộ dữ liệu đã được gửi tương tự như những tham số.</a:t>
            </a:r>
          </a:p>
          <a:p>
            <a:endParaRPr lang="vi-VN" dirty="0"/>
          </a:p>
        </p:txBody>
      </p:sp>
    </p:spTree>
    <p:extLst>
      <p:ext uri="{BB962C8B-B14F-4D97-AF65-F5344CB8AC3E}">
        <p14:creationId xmlns:p14="http://schemas.microsoft.com/office/powerpoint/2010/main" val="387828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888D09-BB30-6E93-BEBA-5F197D98E822}"/>
              </a:ext>
            </a:extLst>
          </p:cNvPr>
          <p:cNvSpPr>
            <a:spLocks noGrp="1"/>
          </p:cNvSpPr>
          <p:nvPr>
            <p:ph type="body" idx="1"/>
          </p:nvPr>
        </p:nvSpPr>
        <p:spPr>
          <a:xfrm>
            <a:off x="311700" y="875654"/>
            <a:ext cx="8520600" cy="3810204"/>
          </a:xfrm>
        </p:spPr>
        <p:txBody>
          <a:bodyPr/>
          <a:lstStyle/>
          <a:p>
            <a:pPr>
              <a:buFont typeface="Wingdings" panose="05000000000000000000" pitchFamily="2" charset="2"/>
              <a:buChar char="Ø"/>
            </a:pPr>
            <a:r>
              <a:rPr lang="vi-VN" b="1" dirty="0">
                <a:effectLst>
                  <a:outerShdw blurRad="38100" dist="38100" dir="2700000" algn="tl">
                    <a:srgbClr val="000000">
                      <a:alpha val="43137"/>
                    </a:srgbClr>
                  </a:outerShdw>
                </a:effectLst>
              </a:rPr>
              <a:t>Thông báo lỗi đúng</a:t>
            </a:r>
            <a:r>
              <a:rPr lang="vi-VN" dirty="0"/>
              <a:t>: các thông báo lỗi phải tuyệt đối chính xác thông tin, chi tiết nhạy cảm và vị trí xảy ra lỗi trên thông báo lỗi.</a:t>
            </a:r>
          </a:p>
          <a:p>
            <a:pPr>
              <a:buFont typeface="Wingdings" panose="05000000000000000000" pitchFamily="2" charset="2"/>
              <a:buChar char="Ø"/>
            </a:pPr>
            <a:r>
              <a:rPr lang="vi-VN" b="1" dirty="0">
                <a:effectLst>
                  <a:outerShdw blurRad="38100" dist="38100" dir="2700000" algn="tl">
                    <a:srgbClr val="000000">
                      <a:alpha val="43137"/>
                    </a:srgbClr>
                  </a:outerShdw>
                </a:effectLst>
              </a:rPr>
              <a:t>Giới hạn quyền truy cập</a:t>
            </a:r>
            <a:r>
              <a:rPr lang="vi-VN" dirty="0"/>
              <a:t>: chỉ các tài khoản có quyền truy cập mới được kết nối cơ sở dữ liệu, để giảm thiểu những lệnh SQL được thực thi tự động trên </a:t>
            </a:r>
            <a:r>
              <a:rPr lang="vi-VN" dirty="0" err="1"/>
              <a:t>server</a:t>
            </a:r>
            <a:r>
              <a:rPr lang="vi-VN" dirty="0"/>
              <a:t>.</a:t>
            </a:r>
          </a:p>
          <a:p>
            <a:pPr>
              <a:buFont typeface="Wingdings" panose="05000000000000000000" pitchFamily="2" charset="2"/>
              <a:buChar char="Ø"/>
            </a:pPr>
            <a:r>
              <a:rPr lang="vi-VN" b="1" dirty="0">
                <a:effectLst>
                  <a:outerShdw blurRad="38100" dist="38100" dir="2700000" algn="tl">
                    <a:srgbClr val="000000">
                      <a:alpha val="43137"/>
                    </a:srgbClr>
                  </a:outerShdw>
                </a:effectLst>
              </a:rPr>
              <a:t>Loại bỏ các ký tự </a:t>
            </a:r>
            <a:r>
              <a:rPr lang="vi-VN" b="1" dirty="0" err="1">
                <a:effectLst>
                  <a:outerShdw blurRad="38100" dist="38100" dir="2700000" algn="tl">
                    <a:srgbClr val="000000">
                      <a:alpha val="43137"/>
                    </a:srgbClr>
                  </a:outerShdw>
                </a:effectLst>
              </a:rPr>
              <a:t>meta</a:t>
            </a:r>
            <a:r>
              <a:rPr lang="vi-VN" b="1" dirty="0">
                <a:effectLst>
                  <a:outerShdw blurRad="38100" dist="38100" dir="2700000" algn="tl">
                    <a:srgbClr val="000000">
                      <a:alpha val="43137"/>
                    </a:srgbClr>
                  </a:outerShdw>
                </a:effectLst>
              </a:rPr>
              <a:t> và </a:t>
            </a:r>
            <a:r>
              <a:rPr lang="vi-VN" b="1" dirty="0" err="1">
                <a:effectLst>
                  <a:outerShdw blurRad="38100" dist="38100" dir="2700000" algn="tl">
                    <a:srgbClr val="000000">
                      <a:alpha val="43137"/>
                    </a:srgbClr>
                  </a:outerShdw>
                </a:effectLst>
              </a:rPr>
              <a:t>extend</a:t>
            </a:r>
            <a:r>
              <a:rPr lang="vi-VN" dirty="0"/>
              <a:t>: khi nhận được các </a:t>
            </a:r>
            <a:r>
              <a:rPr lang="vi-VN" dirty="0" err="1"/>
              <a:t>input</a:t>
            </a:r>
            <a:r>
              <a:rPr lang="vi-VN" dirty="0"/>
              <a:t> người dùng, các tham số từ </a:t>
            </a:r>
            <a:r>
              <a:rPr lang="vi-VN" dirty="0" err="1"/>
              <a:t>URL</a:t>
            </a:r>
            <a:r>
              <a:rPr lang="vi-VN" dirty="0"/>
              <a:t> hay các giá trị từ </a:t>
            </a:r>
            <a:r>
              <a:rPr lang="vi-VN" dirty="0" err="1"/>
              <a:t>cookie</a:t>
            </a:r>
            <a:r>
              <a:rPr lang="vi-VN" dirty="0"/>
              <a:t> thì bạn cần loại bỏ các ký tự </a:t>
            </a:r>
            <a:r>
              <a:rPr lang="vi-VN" dirty="0" err="1"/>
              <a:t>meta</a:t>
            </a:r>
            <a:r>
              <a:rPr lang="vi-VN" dirty="0"/>
              <a:t> và </a:t>
            </a:r>
            <a:r>
              <a:rPr lang="vi-VN" dirty="0" err="1"/>
              <a:t>extend</a:t>
            </a:r>
            <a:r>
              <a:rPr lang="vi-VN" dirty="0"/>
              <a:t> như /\, </a:t>
            </a:r>
            <a:r>
              <a:rPr lang="vi-VN" dirty="0" err="1"/>
              <a:t>NULL</a:t>
            </a:r>
            <a:r>
              <a:rPr lang="vi-VN" dirty="0"/>
              <a:t>, </a:t>
            </a:r>
            <a:r>
              <a:rPr lang="vi-VN" dirty="0" err="1"/>
              <a:t>LF</a:t>
            </a:r>
            <a:r>
              <a:rPr lang="vi-VN" dirty="0"/>
              <a:t>, </a:t>
            </a:r>
            <a:r>
              <a:rPr lang="vi-VN" dirty="0" err="1"/>
              <a:t>CR</a:t>
            </a:r>
            <a:r>
              <a:rPr lang="vi-VN" dirty="0"/>
              <a:t>,… trong các </a:t>
            </a:r>
            <a:r>
              <a:rPr lang="vi-VN" dirty="0" err="1"/>
              <a:t>string</a:t>
            </a:r>
            <a:r>
              <a:rPr lang="vi-VN" dirty="0"/>
              <a:t>.</a:t>
            </a:r>
          </a:p>
          <a:p>
            <a:endParaRPr lang="vi-VN" dirty="0"/>
          </a:p>
        </p:txBody>
      </p:sp>
    </p:spTree>
    <p:extLst>
      <p:ext uri="{BB962C8B-B14F-4D97-AF65-F5344CB8AC3E}">
        <p14:creationId xmlns:p14="http://schemas.microsoft.com/office/powerpoint/2010/main" val="43215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A956E3-5D0C-6AD9-0595-984159C172D3}"/>
              </a:ext>
            </a:extLst>
          </p:cNvPr>
          <p:cNvSpPr>
            <a:spLocks noGrp="1"/>
          </p:cNvSpPr>
          <p:nvPr>
            <p:ph type="body" idx="1"/>
          </p:nvPr>
        </p:nvSpPr>
        <p:spPr>
          <a:xfrm>
            <a:off x="392383" y="1078703"/>
            <a:ext cx="8520600" cy="3416400"/>
          </a:xfrm>
        </p:spPr>
        <p:txBody>
          <a:bodyPr/>
          <a:lstStyle/>
          <a:p>
            <a:pPr>
              <a:buFont typeface="Wingdings" panose="05000000000000000000" pitchFamily="2" charset="2"/>
              <a:buChar char="Ø"/>
            </a:pPr>
            <a:r>
              <a:rPr lang="vi-VN" b="1" dirty="0">
                <a:effectLst>
                  <a:outerShdw blurRad="38100" dist="38100" dir="2700000" algn="tl">
                    <a:srgbClr val="000000">
                      <a:alpha val="43137"/>
                    </a:srgbClr>
                  </a:outerShdw>
                </a:effectLst>
              </a:rPr>
              <a:t>Chuyển các giá trị </a:t>
            </a:r>
            <a:r>
              <a:rPr lang="vi-VN" b="1" dirty="0" err="1">
                <a:effectLst>
                  <a:outerShdw blurRad="38100" dist="38100" dir="2700000" algn="tl">
                    <a:srgbClr val="000000">
                      <a:alpha val="43137"/>
                    </a:srgbClr>
                  </a:outerShdw>
                </a:effectLst>
              </a:rPr>
              <a:t>numeric</a:t>
            </a:r>
            <a:r>
              <a:rPr lang="vi-VN" b="1" dirty="0">
                <a:effectLst>
                  <a:outerShdw blurRad="38100" dist="38100" dir="2700000" algn="tl">
                    <a:srgbClr val="000000">
                      <a:alpha val="43137"/>
                    </a:srgbClr>
                  </a:outerShdw>
                </a:effectLst>
              </a:rPr>
              <a:t> sang </a:t>
            </a:r>
            <a:r>
              <a:rPr lang="vi-VN" b="1" dirty="0" err="1">
                <a:effectLst>
                  <a:outerShdw blurRad="38100" dist="38100" dir="2700000" algn="tl">
                    <a:srgbClr val="000000">
                      <a:alpha val="43137"/>
                    </a:srgbClr>
                  </a:outerShdw>
                </a:effectLst>
              </a:rPr>
              <a:t>integer</a:t>
            </a:r>
            <a:r>
              <a:rPr lang="vi-VN" b="1" dirty="0">
                <a:effectLst>
                  <a:outerShdw blurRad="38100" dist="38100" dir="2700000" algn="tl">
                    <a:srgbClr val="000000">
                      <a:alpha val="43137"/>
                    </a:srgbClr>
                  </a:outerShdw>
                </a:effectLst>
              </a:rPr>
              <a:t> hoặc dùng </a:t>
            </a:r>
            <a:r>
              <a:rPr lang="vi-VN" b="1" dirty="0" err="1">
                <a:effectLst>
                  <a:outerShdw blurRad="38100" dist="38100" dir="2700000" algn="tl">
                    <a:srgbClr val="000000">
                      <a:alpha val="43137"/>
                    </a:srgbClr>
                  </a:outerShdw>
                </a:effectLst>
              </a:rPr>
              <a:t>ISNUMERIC</a:t>
            </a:r>
            <a:r>
              <a:rPr lang="vi-VN" dirty="0"/>
              <a:t>: trước khi </a:t>
            </a:r>
            <a:r>
              <a:rPr lang="vi-VN" dirty="0" err="1"/>
              <a:t>Query</a:t>
            </a:r>
            <a:r>
              <a:rPr lang="vi-VN" dirty="0"/>
              <a:t> SQL để chắc chắn nó là một </a:t>
            </a:r>
            <a:r>
              <a:rPr lang="vi-VN" dirty="0" err="1"/>
              <a:t>integer</a:t>
            </a:r>
            <a:r>
              <a:rPr lang="vi-VN" dirty="0"/>
              <a:t>.</a:t>
            </a:r>
          </a:p>
          <a:p>
            <a:pPr>
              <a:buFont typeface="Wingdings" panose="05000000000000000000" pitchFamily="2" charset="2"/>
              <a:buChar char="Ø"/>
            </a:pPr>
            <a:r>
              <a:rPr lang="vi-VN" b="1" dirty="0">
                <a:effectLst>
                  <a:outerShdw blurRad="38100" dist="38100" dir="2700000" algn="tl">
                    <a:srgbClr val="000000">
                      <a:alpha val="43137"/>
                    </a:srgbClr>
                  </a:outerShdw>
                </a:effectLst>
              </a:rPr>
              <a:t>Xóa các </a:t>
            </a:r>
            <a:r>
              <a:rPr lang="vi-VN" b="1" dirty="0" err="1">
                <a:effectLst>
                  <a:outerShdw blurRad="38100" dist="38100" dir="2700000" algn="tl">
                    <a:srgbClr val="000000">
                      <a:alpha val="43137"/>
                    </a:srgbClr>
                  </a:outerShdw>
                </a:effectLst>
              </a:rPr>
              <a:t>stored</a:t>
            </a:r>
            <a:r>
              <a:rPr lang="vi-VN" b="1" dirty="0">
                <a:effectLst>
                  <a:outerShdw blurRad="38100" dist="38100" dir="2700000" algn="tl">
                    <a:srgbClr val="000000">
                      <a:alpha val="43137"/>
                    </a:srgbClr>
                  </a:outerShdw>
                </a:effectLst>
              </a:rPr>
              <a:t> </a:t>
            </a:r>
            <a:r>
              <a:rPr lang="vi-VN" b="1" dirty="0" err="1">
                <a:effectLst>
                  <a:outerShdw blurRad="38100" dist="38100" dir="2700000" algn="tl">
                    <a:srgbClr val="000000">
                      <a:alpha val="43137"/>
                    </a:srgbClr>
                  </a:outerShdw>
                </a:effectLst>
              </a:rPr>
              <a:t>procedure</a:t>
            </a:r>
            <a:r>
              <a:rPr lang="vi-VN" b="1" dirty="0">
                <a:effectLst>
                  <a:outerShdw blurRad="38100" dist="38100" dir="2700000" algn="tl">
                    <a:srgbClr val="000000">
                      <a:alpha val="43137"/>
                    </a:srgbClr>
                  </a:outerShdw>
                </a:effectLst>
              </a:rPr>
              <a:t> trong </a:t>
            </a:r>
            <a:r>
              <a:rPr lang="vi-VN" b="1" dirty="0" err="1">
                <a:effectLst>
                  <a:outerShdw blurRad="38100" dist="38100" dir="2700000" algn="tl">
                    <a:srgbClr val="000000">
                      <a:alpha val="43137"/>
                    </a:srgbClr>
                  </a:outerShdw>
                </a:effectLst>
              </a:rPr>
              <a:t>database</a:t>
            </a:r>
            <a:r>
              <a:rPr lang="vi-VN" b="1" dirty="0">
                <a:effectLst>
                  <a:outerShdw blurRad="38100" dist="38100" dir="2700000" algn="tl">
                    <a:srgbClr val="000000">
                      <a:alpha val="43137"/>
                    </a:srgbClr>
                  </a:outerShdw>
                </a:effectLst>
              </a:rPr>
              <a:t> </a:t>
            </a:r>
            <a:r>
              <a:rPr lang="vi-VN" b="1" dirty="0" err="1">
                <a:effectLst>
                  <a:outerShdw blurRad="38100" dist="38100" dir="2700000" algn="tl">
                    <a:srgbClr val="000000">
                      <a:alpha val="43137"/>
                    </a:srgbClr>
                  </a:outerShdw>
                </a:effectLst>
              </a:rPr>
              <a:t>master</a:t>
            </a:r>
            <a:r>
              <a:rPr lang="vi-VN" dirty="0">
                <a:solidFill>
                  <a:schemeClr val="bg1"/>
                </a:solidFill>
              </a:rPr>
              <a:t>:</a:t>
            </a:r>
            <a:r>
              <a:rPr lang="vi-VN" b="1" dirty="0">
                <a:solidFill>
                  <a:srgbClr val="FFFF00"/>
                </a:solidFill>
                <a:effectLst>
                  <a:outerShdw blurRad="38100" dist="38100" dir="2700000" algn="tl">
                    <a:srgbClr val="000000">
                      <a:alpha val="43137"/>
                    </a:srgbClr>
                  </a:outerShdw>
                </a:effectLst>
              </a:rPr>
              <a:t> </a:t>
            </a:r>
            <a:r>
              <a:rPr lang="vi-VN" dirty="0"/>
              <a:t>không dùng như </a:t>
            </a:r>
            <a:r>
              <a:rPr lang="vi-VN" dirty="0" err="1"/>
              <a:t>xp_cmdshell</a:t>
            </a:r>
            <a:r>
              <a:rPr lang="vi-VN" dirty="0"/>
              <a:t>, </a:t>
            </a:r>
            <a:r>
              <a:rPr lang="vi-VN" dirty="0" err="1"/>
              <a:t>xp_startmail</a:t>
            </a:r>
            <a:r>
              <a:rPr lang="vi-VN" dirty="0"/>
              <a:t>, </a:t>
            </a:r>
            <a:r>
              <a:rPr lang="vi-VN" dirty="0" err="1"/>
              <a:t>xp_sendmail</a:t>
            </a:r>
            <a:r>
              <a:rPr lang="vi-VN" dirty="0"/>
              <a:t>, </a:t>
            </a:r>
            <a:r>
              <a:rPr lang="vi-VN" dirty="0" err="1"/>
              <a:t>sp_makewebtask</a:t>
            </a:r>
            <a:r>
              <a:rPr lang="vi-VN" dirty="0"/>
              <a:t>.</a:t>
            </a:r>
          </a:p>
          <a:p>
            <a:endParaRPr lang="vi-VN" dirty="0"/>
          </a:p>
        </p:txBody>
      </p:sp>
    </p:spTree>
    <p:extLst>
      <p:ext uri="{BB962C8B-B14F-4D97-AF65-F5344CB8AC3E}">
        <p14:creationId xmlns:p14="http://schemas.microsoft.com/office/powerpoint/2010/main" val="193291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DBCA-7A55-5FA9-3E30-04C603C383C2}"/>
              </a:ext>
            </a:extLst>
          </p:cNvPr>
          <p:cNvSpPr>
            <a:spLocks noGrp="1"/>
          </p:cNvSpPr>
          <p:nvPr>
            <p:ph type="title"/>
          </p:nvPr>
        </p:nvSpPr>
        <p:spPr>
          <a:xfrm>
            <a:off x="-92990" y="95221"/>
            <a:ext cx="9236990" cy="1012908"/>
          </a:xfrm>
        </p:spPr>
        <p:txBody>
          <a:bodyPr/>
          <a:lstStyle/>
          <a:p>
            <a:pPr algn="ctr"/>
            <a:r>
              <a:rPr lang="en-US" sz="2400" b="1" dirty="0" err="1">
                <a:effectLst/>
                <a:latin typeface="Times New Roman" panose="02020603050405020304" pitchFamily="18" charset="0"/>
                <a:ea typeface="Arial" panose="020B0604020202020204" pitchFamily="34" charset="0"/>
                <a:cs typeface="Times New Roman" panose="02020603050405020304" pitchFamily="18" charset="0"/>
              </a:rPr>
              <a:t>Phần</a:t>
            </a: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 demo Trang web </a:t>
            </a:r>
            <a:r>
              <a:rPr lang="en-US" sz="2400" b="1" dirty="0" err="1">
                <a:effectLst/>
                <a:latin typeface="Times New Roman" panose="02020603050405020304" pitchFamily="18" charset="0"/>
                <a:ea typeface="Arial" panose="020B0604020202020204" pitchFamily="34" charset="0"/>
                <a:cs typeface="Times New Roman" panose="02020603050405020304" pitchFamily="18" charset="0"/>
              </a:rPr>
              <a:t>bị</a:t>
            </a: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1" dirty="0" err="1">
                <a:effectLst/>
                <a:latin typeface="Times New Roman" panose="02020603050405020304" pitchFamily="18" charset="0"/>
                <a:ea typeface="Arial" panose="020B0604020202020204" pitchFamily="34" charset="0"/>
                <a:cs typeface="Times New Roman" panose="02020603050405020304" pitchFamily="18" charset="0"/>
              </a:rPr>
              <a:t>lỗi</a:t>
            </a: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 SQL Injection </a:t>
            </a:r>
            <a:br>
              <a:rPr lang="en-US" sz="1800" dirty="0">
                <a:effectLst/>
                <a:latin typeface="Times New Roman" panose="02020603050405020304" pitchFamily="18" charset="0"/>
                <a:ea typeface="Arial" panose="020B0604020202020204" pitchFamily="34" charset="0"/>
                <a:cs typeface="Times New Roman" panose="02020603050405020304" pitchFamily="18" charset="0"/>
              </a:rPr>
            </a:b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nhóm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6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chạy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bằng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máy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ảo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Vnware</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XAMPP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add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bảng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CSDL </a:t>
            </a:r>
            <a:br>
              <a:rPr lang="en-US" sz="1800" dirty="0">
                <a:effectLst/>
                <a:latin typeface="Arial" panose="020B0604020202020204" pitchFamily="34" charset="0"/>
                <a:ea typeface="Arial" panose="020B0604020202020204" pitchFamily="34" charset="0"/>
                <a:cs typeface="Times New Roman" panose="02020603050405020304" pitchFamily="18" charset="0"/>
              </a:rPr>
            </a:br>
            <a:endParaRPr lang="en-US" dirty="0"/>
          </a:p>
        </p:txBody>
      </p:sp>
      <p:pic>
        <p:nvPicPr>
          <p:cNvPr id="4" name="Picture 3">
            <a:extLst>
              <a:ext uri="{FF2B5EF4-FFF2-40B4-BE49-F238E27FC236}">
                <a16:creationId xmlns:a16="http://schemas.microsoft.com/office/drawing/2014/main" id="{1707D237-0C33-A9B9-B404-BF9B99F64660}"/>
              </a:ext>
            </a:extLst>
          </p:cNvPr>
          <p:cNvPicPr>
            <a:picLocks noChangeAspect="1"/>
          </p:cNvPicPr>
          <p:nvPr/>
        </p:nvPicPr>
        <p:blipFill>
          <a:blip r:embed="rId2"/>
          <a:stretch>
            <a:fillRect/>
          </a:stretch>
        </p:blipFill>
        <p:spPr>
          <a:xfrm>
            <a:off x="1031178" y="1022889"/>
            <a:ext cx="7230139" cy="3885906"/>
          </a:xfrm>
          <a:prstGeom prst="rect">
            <a:avLst/>
          </a:prstGeom>
        </p:spPr>
      </p:pic>
    </p:spTree>
    <p:extLst>
      <p:ext uri="{BB962C8B-B14F-4D97-AF65-F5344CB8AC3E}">
        <p14:creationId xmlns:p14="http://schemas.microsoft.com/office/powerpoint/2010/main" val="424642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9B8EE-1725-1AEA-82A9-C4C8C3D4AF68}"/>
              </a:ext>
            </a:extLst>
          </p:cNvPr>
          <p:cNvSpPr>
            <a:spLocks noGrp="1"/>
          </p:cNvSpPr>
          <p:nvPr>
            <p:ph type="title"/>
          </p:nvPr>
        </p:nvSpPr>
        <p:spPr>
          <a:xfrm>
            <a:off x="110110" y="0"/>
            <a:ext cx="8923780" cy="774915"/>
          </a:xfrm>
        </p:spPr>
        <p:txBody>
          <a:bodyPr/>
          <a:lstStyle/>
          <a:p>
            <a:r>
              <a:rPr lang="en-US" sz="3200" dirty="0" err="1">
                <a:latin typeface="Times New Roman" panose="02020603050405020304" pitchFamily="18" charset="0"/>
                <a:cs typeface="Times New Roman" panose="02020603050405020304" pitchFamily="18" charset="0"/>
              </a:rPr>
              <a:t>Khó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khăn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nhóm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tấn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trang</a:t>
            </a:r>
            <a:r>
              <a:rPr lang="en-US" sz="3200" dirty="0">
                <a:latin typeface="Times New Roman" panose="02020603050405020304" pitchFamily="18" charset="0"/>
                <a:cs typeface="Times New Roman" panose="02020603050405020304" pitchFamily="18" charset="0"/>
              </a:rPr>
              <a:t> web </a:t>
            </a:r>
            <a:r>
              <a:rPr lang="en-US" sz="3200" dirty="0" err="1">
                <a:latin typeface="Times New Roman" panose="02020603050405020304" pitchFamily="18" charset="0"/>
                <a:cs typeface="Times New Roman" panose="02020603050405020304" pitchFamily="18" charset="0"/>
              </a:rPr>
              <a:t>đang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bị</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lỗi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dòng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lệnh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chưa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tấn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endParaRPr lang="en-US" dirty="0"/>
          </a:p>
        </p:txBody>
      </p:sp>
      <p:pic>
        <p:nvPicPr>
          <p:cNvPr id="4" name="Picture 3">
            <a:extLst>
              <a:ext uri="{FF2B5EF4-FFF2-40B4-BE49-F238E27FC236}">
                <a16:creationId xmlns:a16="http://schemas.microsoft.com/office/drawing/2014/main" id="{5B5F2809-A40B-9E7D-6772-DED4F90D0DA0}"/>
              </a:ext>
            </a:extLst>
          </p:cNvPr>
          <p:cNvPicPr>
            <a:picLocks noChangeAspect="1"/>
          </p:cNvPicPr>
          <p:nvPr/>
        </p:nvPicPr>
        <p:blipFill>
          <a:blip r:embed="rId2"/>
          <a:stretch>
            <a:fillRect/>
          </a:stretch>
        </p:blipFill>
        <p:spPr>
          <a:xfrm>
            <a:off x="452694" y="1038387"/>
            <a:ext cx="8070111" cy="4035371"/>
          </a:xfrm>
          <a:prstGeom prst="rect">
            <a:avLst/>
          </a:prstGeom>
        </p:spPr>
      </p:pic>
    </p:spTree>
    <p:extLst>
      <p:ext uri="{BB962C8B-B14F-4D97-AF65-F5344CB8AC3E}">
        <p14:creationId xmlns:p14="http://schemas.microsoft.com/office/powerpoint/2010/main" val="783468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2331-CC56-FA81-B59B-75A0C68C8132}"/>
              </a:ext>
            </a:extLst>
          </p:cNvPr>
          <p:cNvSpPr>
            <a:spLocks noGrp="1"/>
          </p:cNvSpPr>
          <p:nvPr>
            <p:ph type="title"/>
          </p:nvPr>
        </p:nvSpPr>
        <p:spPr>
          <a:xfrm>
            <a:off x="311700" y="1809887"/>
            <a:ext cx="8520600" cy="841800"/>
          </a:xfrm>
        </p:spPr>
        <p:txBody>
          <a:bodyPr/>
          <a:lstStyle/>
          <a:p>
            <a:r>
              <a:rPr lang="en-US" b="1" dirty="0" err="1"/>
              <a:t>Các</a:t>
            </a:r>
            <a:r>
              <a:rPr lang="en-US" b="1" dirty="0"/>
              <a:t> </a:t>
            </a:r>
            <a:r>
              <a:rPr lang="en-US" b="1" dirty="0" err="1"/>
              <a:t>loại</a:t>
            </a:r>
            <a:r>
              <a:rPr lang="en-US" b="1" dirty="0"/>
              <a:t> SQL Injection</a:t>
            </a:r>
            <a:endParaRPr lang="vi-VN" b="1" dirty="0"/>
          </a:p>
        </p:txBody>
      </p:sp>
    </p:spTree>
    <p:extLst>
      <p:ext uri="{BB962C8B-B14F-4D97-AF65-F5344CB8AC3E}">
        <p14:creationId xmlns:p14="http://schemas.microsoft.com/office/powerpoint/2010/main" val="364329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7" name="Google Shape;337;p27"/>
          <p:cNvSpPr txBox="1">
            <a:spLocks noGrp="1"/>
          </p:cNvSpPr>
          <p:nvPr>
            <p:ph type="title"/>
          </p:nvPr>
        </p:nvSpPr>
        <p:spPr>
          <a:xfrm>
            <a:off x="311700" y="1147425"/>
            <a:ext cx="8520600" cy="2412000"/>
          </a:xfrm>
          <a:prstGeom prst="rect">
            <a:avLst/>
          </a:prstGeom>
        </p:spPr>
        <p:txBody>
          <a:bodyPr spcFirstLastPara="1" wrap="square" lIns="91425" tIns="91425" rIns="91425" bIns="91425" anchor="ctr" anchorCtr="0">
            <a:noAutofit/>
          </a:bodyPr>
          <a:lstStyle/>
          <a:p>
            <a:pPr lvl="0"/>
            <a:r>
              <a:rPr lang="en-GB" sz="3600" b="1" dirty="0"/>
              <a:t>CÁM </a:t>
            </a:r>
            <a:r>
              <a:rPr lang="vi-VN" sz="3600" b="1" dirty="0"/>
              <a:t>Ơ</a:t>
            </a:r>
            <a:r>
              <a:rPr lang="en-US" sz="3600" b="1" dirty="0"/>
              <a:t>N THẦY VÀ CÁC BẠN ĐÃ LẮNG NGHE</a:t>
            </a:r>
            <a:endParaRPr lang="en-GB"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37"/>
                                        </p:tgtEl>
                                        <p:attrNameLst>
                                          <p:attrName>r</p:attrName>
                                        </p:attrNameLst>
                                      </p:cBhvr>
                                    </p:animRot>
                                    <p:animRot by="-240000">
                                      <p:cBhvr>
                                        <p:cTn id="7" dur="200" fill="hold">
                                          <p:stCondLst>
                                            <p:cond delay="200"/>
                                          </p:stCondLst>
                                        </p:cTn>
                                        <p:tgtEl>
                                          <p:spTgt spid="337"/>
                                        </p:tgtEl>
                                        <p:attrNameLst>
                                          <p:attrName>r</p:attrName>
                                        </p:attrNameLst>
                                      </p:cBhvr>
                                    </p:animRot>
                                    <p:animRot by="240000">
                                      <p:cBhvr>
                                        <p:cTn id="8" dur="200" fill="hold">
                                          <p:stCondLst>
                                            <p:cond delay="400"/>
                                          </p:stCondLst>
                                        </p:cTn>
                                        <p:tgtEl>
                                          <p:spTgt spid="337"/>
                                        </p:tgtEl>
                                        <p:attrNameLst>
                                          <p:attrName>r</p:attrName>
                                        </p:attrNameLst>
                                      </p:cBhvr>
                                    </p:animRot>
                                    <p:animRot by="-240000">
                                      <p:cBhvr>
                                        <p:cTn id="9" dur="200" fill="hold">
                                          <p:stCondLst>
                                            <p:cond delay="600"/>
                                          </p:stCondLst>
                                        </p:cTn>
                                        <p:tgtEl>
                                          <p:spTgt spid="337"/>
                                        </p:tgtEl>
                                        <p:attrNameLst>
                                          <p:attrName>r</p:attrName>
                                        </p:attrNameLst>
                                      </p:cBhvr>
                                    </p:animRot>
                                    <p:animRot by="120000">
                                      <p:cBhvr>
                                        <p:cTn id="10" dur="200" fill="hold">
                                          <p:stCondLst>
                                            <p:cond delay="800"/>
                                          </p:stCondLst>
                                        </p:cTn>
                                        <p:tgtEl>
                                          <p:spTgt spid="33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253557" y="334771"/>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In-band SQLi</a:t>
            </a:r>
            <a:endParaRPr b="1" dirty="0">
              <a:latin typeface="Times New Roman" panose="02020603050405020304" pitchFamily="18" charset="0"/>
              <a:cs typeface="Times New Roman" panose="02020603050405020304" pitchFamily="18" charset="0"/>
            </a:endParaRPr>
          </a:p>
        </p:txBody>
      </p:sp>
      <p:sp>
        <p:nvSpPr>
          <p:cNvPr id="233" name="Google Shape;233;p18"/>
          <p:cNvSpPr txBox="1">
            <a:spLocks noGrp="1"/>
          </p:cNvSpPr>
          <p:nvPr>
            <p:ph type="body" idx="1"/>
          </p:nvPr>
        </p:nvSpPr>
        <p:spPr>
          <a:xfrm>
            <a:off x="253557" y="1090612"/>
            <a:ext cx="3132823" cy="36793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Đây là một trong những phương thức tấn công phổ biến nhất hiện nay do dễ thực hiện và khá hiệu quả. Những kẻ xâm nhập thường dùng 1 kênh liên lạc để khởi động và truy cập vào dữ liệu bằng 2 hình thức</a:t>
            </a:r>
            <a:endParaRPr dirty="0"/>
          </a:p>
        </p:txBody>
      </p:sp>
      <p:sp>
        <p:nvSpPr>
          <p:cNvPr id="234" name="Google Shape;234;p18"/>
          <p:cNvSpPr txBox="1">
            <a:spLocks noGrp="1"/>
          </p:cNvSpPr>
          <p:nvPr>
            <p:ph type="body" idx="4294967295"/>
          </p:nvPr>
        </p:nvSpPr>
        <p:spPr>
          <a:xfrm>
            <a:off x="3320378" y="1090612"/>
            <a:ext cx="2628900" cy="29622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err="1"/>
              <a:t>Error-based</a:t>
            </a:r>
            <a:r>
              <a:rPr lang="vi-VN" dirty="0"/>
              <a:t> </a:t>
            </a:r>
            <a:r>
              <a:rPr lang="vi-VN" dirty="0" err="1"/>
              <a:t>SQLi</a:t>
            </a:r>
            <a:r>
              <a:rPr lang="vi-VN" dirty="0"/>
              <a:t>: Kẻ xâm nhập sẽ tạo ra các tác động lớn tới cơ sở dữ liệu, kích thích tạo ra thông báo lỗi và lợi dụng để khai thác thông tin.</a:t>
            </a:r>
            <a:endParaRPr dirty="0"/>
          </a:p>
        </p:txBody>
      </p:sp>
      <p:sp>
        <p:nvSpPr>
          <p:cNvPr id="235" name="Google Shape;235;p18"/>
          <p:cNvSpPr txBox="1">
            <a:spLocks noGrp="1"/>
          </p:cNvSpPr>
          <p:nvPr>
            <p:ph type="body" idx="4294967295"/>
          </p:nvPr>
        </p:nvSpPr>
        <p:spPr>
          <a:xfrm>
            <a:off x="5883276" y="1090611"/>
            <a:ext cx="3066996" cy="39608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sz="2000" dirty="0" err="1"/>
              <a:t>Union-based</a:t>
            </a:r>
            <a:r>
              <a:rPr lang="vi-VN" sz="2000" dirty="0"/>
              <a:t> </a:t>
            </a:r>
            <a:r>
              <a:rPr lang="vi-VN" sz="2000" dirty="0" err="1"/>
              <a:t>SQLi</a:t>
            </a:r>
            <a:r>
              <a:rPr lang="vi-VN" sz="2000" dirty="0"/>
              <a:t>: Lợi dụng toán tử </a:t>
            </a:r>
            <a:r>
              <a:rPr lang="vi-VN" sz="2000" dirty="0" err="1"/>
              <a:t>UNION</a:t>
            </a:r>
            <a:r>
              <a:rPr lang="vi-VN" sz="2000" dirty="0"/>
              <a:t> SQL, </a:t>
            </a:r>
            <a:r>
              <a:rPr lang="vi-VN" sz="2000" dirty="0" err="1"/>
              <a:t>hacker</a:t>
            </a:r>
            <a:r>
              <a:rPr lang="vi-VN" sz="2000" dirty="0"/>
              <a:t> sử dụng phối hợp nhiều câu lệnh để nhận </a:t>
            </a:r>
            <a:r>
              <a:rPr lang="vi-VN" sz="2000" dirty="0" err="1"/>
              <a:t>HTTP</a:t>
            </a:r>
            <a:r>
              <a:rPr lang="vi-VN" sz="2000" dirty="0"/>
              <a:t> </a:t>
            </a:r>
            <a:r>
              <a:rPr lang="vi-VN" sz="2000" dirty="0" err="1"/>
              <a:t>response</a:t>
            </a:r>
            <a:r>
              <a:rPr lang="vi-VN" sz="2000" dirty="0"/>
              <a:t>, thông tin được chứa trong đó và có thể khai thác dễ dàng.</a:t>
            </a:r>
            <a:endParaRP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2"/>
                                        </p:tgtEl>
                                        <p:attrNameLst>
                                          <p:attrName>style.visibility</p:attrName>
                                        </p:attrNameLst>
                                      </p:cBhvr>
                                      <p:to>
                                        <p:strVal val="visible"/>
                                      </p:to>
                                    </p:set>
                                    <p:anim calcmode="lin" valueType="num">
                                      <p:cBhvr additive="base">
                                        <p:cTn id="7" dur="500" fill="hold"/>
                                        <p:tgtEl>
                                          <p:spTgt spid="232"/>
                                        </p:tgtEl>
                                        <p:attrNameLst>
                                          <p:attrName>ppt_x</p:attrName>
                                        </p:attrNameLst>
                                      </p:cBhvr>
                                      <p:tavLst>
                                        <p:tav tm="0">
                                          <p:val>
                                            <p:strVal val="#ppt_x"/>
                                          </p:val>
                                        </p:tav>
                                        <p:tav tm="100000">
                                          <p:val>
                                            <p:strVal val="#ppt_x"/>
                                          </p:val>
                                        </p:tav>
                                      </p:tavLst>
                                    </p:anim>
                                    <p:anim calcmode="lin" valueType="num">
                                      <p:cBhvr additive="base">
                                        <p:cTn id="8" dur="500" fill="hold"/>
                                        <p:tgtEl>
                                          <p:spTgt spid="2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233">
                                            <p:txEl>
                                              <p:pRg st="0" end="0"/>
                                            </p:txEl>
                                          </p:spTgt>
                                        </p:tgtEl>
                                        <p:attrNameLst>
                                          <p:attrName>style.visibility</p:attrName>
                                        </p:attrNameLst>
                                      </p:cBhvr>
                                      <p:to>
                                        <p:strVal val="visible"/>
                                      </p:to>
                                    </p:set>
                                    <p:animEffect transition="in" filter="randombar(horizontal)">
                                      <p:cBhvr>
                                        <p:cTn id="13" dur="500"/>
                                        <p:tgtEl>
                                          <p:spTgt spid="23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34">
                                            <p:txEl>
                                              <p:pRg st="0" end="0"/>
                                            </p:txEl>
                                          </p:spTgt>
                                        </p:tgtEl>
                                        <p:attrNameLst>
                                          <p:attrName>style.visibility</p:attrName>
                                        </p:attrNameLst>
                                      </p:cBhvr>
                                      <p:to>
                                        <p:strVal val="visible"/>
                                      </p:to>
                                    </p:set>
                                    <p:animEffect transition="in" filter="randombar(horizontal)">
                                      <p:cBhvr>
                                        <p:cTn id="18" dur="500"/>
                                        <p:tgtEl>
                                          <p:spTgt spid="23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35">
                                            <p:txEl>
                                              <p:pRg st="0" end="0"/>
                                            </p:txEl>
                                          </p:spTgt>
                                        </p:tgtEl>
                                        <p:attrNameLst>
                                          <p:attrName>style.visibility</p:attrName>
                                        </p:attrNameLst>
                                      </p:cBhvr>
                                      <p:to>
                                        <p:strVal val="visible"/>
                                      </p:to>
                                    </p:set>
                                    <p:animEffect transition="in" filter="randombar(horizontal)">
                                      <p:cBhvr>
                                        <p:cTn id="23" dur="500"/>
                                        <p:tgtEl>
                                          <p:spTgt spid="2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6" name="Title 5">
            <a:extLst>
              <a:ext uri="{FF2B5EF4-FFF2-40B4-BE49-F238E27FC236}">
                <a16:creationId xmlns:a16="http://schemas.microsoft.com/office/drawing/2014/main" id="{65097979-657E-991A-BBF2-7F1BB00F2616}"/>
              </a:ext>
            </a:extLst>
          </p:cNvPr>
          <p:cNvSpPr>
            <a:spLocks noGrp="1"/>
          </p:cNvSpPr>
          <p:nvPr>
            <p:ph type="title"/>
          </p:nvPr>
        </p:nvSpPr>
        <p:spPr/>
        <p:txBody>
          <a:bodyPr/>
          <a:lstStyle/>
          <a:p>
            <a:pPr algn="ctr"/>
            <a:r>
              <a:rPr lang="vi-VN" b="1" dirty="0" err="1"/>
              <a:t>Inferential</a:t>
            </a:r>
            <a:r>
              <a:rPr lang="vi-VN" b="1" dirty="0"/>
              <a:t> (</a:t>
            </a:r>
            <a:r>
              <a:rPr lang="vi-VN" b="1" dirty="0" err="1"/>
              <a:t>Blind</a:t>
            </a:r>
            <a:r>
              <a:rPr lang="vi-VN" b="1" dirty="0"/>
              <a:t>) </a:t>
            </a:r>
            <a:r>
              <a:rPr lang="vi-VN" b="1" dirty="0" err="1"/>
              <a:t>SQLi</a:t>
            </a:r>
            <a:endParaRPr lang="vi-VN" b="1" dirty="0"/>
          </a:p>
        </p:txBody>
      </p:sp>
      <p:sp>
        <p:nvSpPr>
          <p:cNvPr id="220" name="Google Shape;220;p16"/>
          <p:cNvSpPr txBox="1">
            <a:spLocks noGrp="1"/>
          </p:cNvSpPr>
          <p:nvPr>
            <p:ph type="body" idx="1"/>
          </p:nvPr>
        </p:nvSpPr>
        <p:spPr>
          <a:xfrm>
            <a:off x="311700" y="1534332"/>
            <a:ext cx="8520600" cy="2727701"/>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vi-VN" sz="2000" dirty="0"/>
              <a:t>Đây là phương thức xâm nhập có tác động chậm hơn nhưng hiệu quả vô cùng tốt. </a:t>
            </a:r>
            <a:r>
              <a:rPr lang="vi-VN" sz="2000" dirty="0" err="1"/>
              <a:t>Hacker</a:t>
            </a:r>
            <a:r>
              <a:rPr lang="vi-VN" sz="2000" dirty="0"/>
              <a:t> thường thực hiện bằng cách gửi </a:t>
            </a:r>
            <a:r>
              <a:rPr lang="vi-VN" sz="2000" dirty="0" err="1"/>
              <a:t>data</a:t>
            </a:r>
            <a:r>
              <a:rPr lang="vi-VN" sz="2000" dirty="0"/>
              <a:t> </a:t>
            </a:r>
            <a:r>
              <a:rPr lang="vi-VN" sz="2000" dirty="0" err="1"/>
              <a:t>payload</a:t>
            </a:r>
            <a:r>
              <a:rPr lang="vi-VN" sz="2000" dirty="0"/>
              <a:t> đến máy chủ và dựa vào đó tính toán cơ chế, cấu trúc của </a:t>
            </a:r>
            <a:r>
              <a:rPr lang="vi-VN" sz="2000" dirty="0" err="1"/>
              <a:t>server</a:t>
            </a:r>
            <a:r>
              <a:rPr lang="vi-VN" sz="2000" dirty="0"/>
              <a:t>. Nhờ vậy dễ dàng tìm ra phương thức xâm nhập phù hợp.</a:t>
            </a:r>
            <a:endParaRP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20">
                                            <p:txEl>
                                              <p:pRg st="0" end="0"/>
                                            </p:txEl>
                                          </p:spTgt>
                                        </p:tgtEl>
                                        <p:attrNameLst>
                                          <p:attrName>style.visibility</p:attrName>
                                        </p:attrNameLst>
                                      </p:cBhvr>
                                      <p:to>
                                        <p:strVal val="visible"/>
                                      </p:to>
                                    </p:set>
                                    <p:animEffect transition="in" filter="randombar(horizontal)">
                                      <p:cBhvr>
                                        <p:cTn id="12" dur="500"/>
                                        <p:tgtEl>
                                          <p:spTgt spid="2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1"/>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1" dirty="0" err="1"/>
              <a:t>Inferential</a:t>
            </a:r>
            <a:r>
              <a:rPr lang="vi-VN" b="1" dirty="0"/>
              <a:t> (</a:t>
            </a:r>
            <a:r>
              <a:rPr lang="vi-VN" b="1" dirty="0" err="1"/>
              <a:t>Blind</a:t>
            </a:r>
            <a:r>
              <a:rPr lang="vi-VN" b="1" dirty="0"/>
              <a:t>) </a:t>
            </a:r>
            <a:r>
              <a:rPr lang="vi-VN" b="1" dirty="0" err="1"/>
              <a:t>SQLi</a:t>
            </a:r>
            <a:endParaRPr b="1" dirty="0"/>
          </a:p>
        </p:txBody>
      </p:sp>
      <p:sp>
        <p:nvSpPr>
          <p:cNvPr id="260" name="Google Shape;260;p21"/>
          <p:cNvSpPr/>
          <p:nvPr/>
        </p:nvSpPr>
        <p:spPr>
          <a:xfrm rot="5400000">
            <a:off x="7776004" y="933421"/>
            <a:ext cx="240450" cy="236475"/>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1"/>
          <p:cNvSpPr/>
          <p:nvPr/>
        </p:nvSpPr>
        <p:spPr>
          <a:xfrm rot="308684">
            <a:off x="1504611" y="909969"/>
            <a:ext cx="240450" cy="236475"/>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Diagram&#10;&#10;Description automatically generated">
            <a:extLst>
              <a:ext uri="{FF2B5EF4-FFF2-40B4-BE49-F238E27FC236}">
                <a16:creationId xmlns:a16="http://schemas.microsoft.com/office/drawing/2014/main" id="{9AE931FB-9F91-379C-551C-55926F01A7F1}"/>
              </a:ext>
            </a:extLst>
          </p:cNvPr>
          <p:cNvPicPr>
            <a:picLocks noChangeAspect="1"/>
          </p:cNvPicPr>
          <p:nvPr/>
        </p:nvPicPr>
        <p:blipFill>
          <a:blip r:embed="rId3"/>
          <a:stretch>
            <a:fillRect/>
          </a:stretch>
        </p:blipFill>
        <p:spPr>
          <a:xfrm>
            <a:off x="1914656" y="1153961"/>
            <a:ext cx="5734850" cy="34390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barn(inVertical)">
                                      <p:cBhvr>
                                        <p:cTn id="7" dur="500"/>
                                        <p:tgtEl>
                                          <p:spTgt spid="25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D22A-BD52-B000-409A-C23B8A59E178}"/>
              </a:ext>
            </a:extLst>
          </p:cNvPr>
          <p:cNvSpPr>
            <a:spLocks noGrp="1"/>
          </p:cNvSpPr>
          <p:nvPr>
            <p:ph type="title"/>
          </p:nvPr>
        </p:nvSpPr>
        <p:spPr/>
        <p:txBody>
          <a:bodyPr/>
          <a:lstStyle/>
          <a:p>
            <a:pPr algn="ctr"/>
            <a:r>
              <a:rPr lang="vi-VN" b="1" dirty="0" err="1"/>
              <a:t>Out-of-band</a:t>
            </a:r>
            <a:r>
              <a:rPr lang="vi-VN" b="1" dirty="0"/>
              <a:t> </a:t>
            </a:r>
            <a:r>
              <a:rPr lang="vi-VN" b="1" dirty="0" err="1"/>
              <a:t>SQLi</a:t>
            </a:r>
            <a:endParaRPr lang="vi-VN" b="1" dirty="0"/>
          </a:p>
        </p:txBody>
      </p:sp>
      <p:sp>
        <p:nvSpPr>
          <p:cNvPr id="3" name="Text Placeholder 2">
            <a:extLst>
              <a:ext uri="{FF2B5EF4-FFF2-40B4-BE49-F238E27FC236}">
                <a16:creationId xmlns:a16="http://schemas.microsoft.com/office/drawing/2014/main" id="{8D0E2F10-0197-08E0-8412-1661C1F1CA7A}"/>
              </a:ext>
            </a:extLst>
          </p:cNvPr>
          <p:cNvSpPr>
            <a:spLocks noGrp="1"/>
          </p:cNvSpPr>
          <p:nvPr>
            <p:ph type="body" idx="1"/>
          </p:nvPr>
        </p:nvSpPr>
        <p:spPr>
          <a:xfrm>
            <a:off x="311699" y="1385557"/>
            <a:ext cx="8677317" cy="3416400"/>
          </a:xfrm>
        </p:spPr>
        <p:txBody>
          <a:bodyPr/>
          <a:lstStyle/>
          <a:p>
            <a:pPr marL="114300" indent="0" algn="just">
              <a:buNone/>
            </a:pPr>
            <a:r>
              <a:rPr lang="vi-VN" sz="2000" dirty="0"/>
              <a:t>Khi </a:t>
            </a:r>
            <a:r>
              <a:rPr lang="vi-VN" sz="2000" dirty="0" err="1"/>
              <a:t>server</a:t>
            </a:r>
            <a:r>
              <a:rPr lang="vi-VN" sz="2000" dirty="0"/>
              <a:t> không ổn định hoặc quá chậm, </a:t>
            </a:r>
            <a:r>
              <a:rPr lang="vi-VN" sz="2000" dirty="0" err="1"/>
              <a:t>hacker</a:t>
            </a:r>
            <a:r>
              <a:rPr lang="vi-VN" sz="2000" dirty="0"/>
              <a:t> sẽ thực hiện hình thức này để tận dụng các nguồn kích hoạt không đồng bộ. Xâm nhập bằng cách nhằm tạo ra </a:t>
            </a:r>
            <a:r>
              <a:rPr lang="vi-VN" sz="2000" dirty="0" err="1"/>
              <a:t>DNS</a:t>
            </a:r>
            <a:r>
              <a:rPr lang="vi-VN" sz="2000" dirty="0"/>
              <a:t> hoặc </a:t>
            </a:r>
            <a:r>
              <a:rPr lang="vi-VN" sz="2000" dirty="0" err="1"/>
              <a:t>HTTp</a:t>
            </a:r>
            <a:r>
              <a:rPr lang="vi-VN" sz="2000" dirty="0"/>
              <a:t> </a:t>
            </a:r>
            <a:r>
              <a:rPr lang="vi-VN" sz="2000" dirty="0" err="1"/>
              <a:t>request</a:t>
            </a:r>
            <a:r>
              <a:rPr lang="vi-VN" sz="2000" dirty="0"/>
              <a:t> kích hoạt </a:t>
            </a:r>
            <a:r>
              <a:rPr lang="vi-VN" sz="2000" dirty="0" err="1"/>
              <a:t>server</a:t>
            </a:r>
            <a:r>
              <a:rPr lang="vi-VN" sz="2000" dirty="0"/>
              <a:t> tự động chuyển dữ liệu và </a:t>
            </a:r>
            <a:r>
              <a:rPr lang="vi-VN" sz="2000" dirty="0" err="1"/>
              <a:t>hacker</a:t>
            </a:r>
            <a:r>
              <a:rPr lang="vi-VN" sz="2000" dirty="0"/>
              <a:t> có thể tận dụng để lấy cắp thông tin ở khâu này</a:t>
            </a:r>
            <a:r>
              <a:rPr lang="vi-VN" dirty="0"/>
              <a:t>. </a:t>
            </a:r>
          </a:p>
        </p:txBody>
      </p:sp>
    </p:spTree>
    <p:extLst>
      <p:ext uri="{BB962C8B-B14F-4D97-AF65-F5344CB8AC3E}">
        <p14:creationId xmlns:p14="http://schemas.microsoft.com/office/powerpoint/2010/main" val="119311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CF4D8-1D9D-3274-9121-D533C156B192}"/>
              </a:ext>
            </a:extLst>
          </p:cNvPr>
          <p:cNvSpPr>
            <a:spLocks noGrp="1"/>
          </p:cNvSpPr>
          <p:nvPr>
            <p:ph type="title"/>
          </p:nvPr>
        </p:nvSpPr>
        <p:spPr>
          <a:xfrm>
            <a:off x="193729" y="1685365"/>
            <a:ext cx="8638571" cy="1307285"/>
          </a:xfrm>
        </p:spPr>
        <p:txBody>
          <a:bodyPr/>
          <a:lstStyle/>
          <a:p>
            <a:r>
              <a:rPr lang="vi-VN" sz="3600" b="1" dirty="0"/>
              <a:t>Cách thức hoạt động của SQL </a:t>
            </a:r>
            <a:r>
              <a:rPr lang="vi-VN" sz="3600" b="1" dirty="0" err="1"/>
              <a:t>Injection</a:t>
            </a:r>
            <a:endParaRPr lang="vi-VN" sz="3600" b="1" dirty="0"/>
          </a:p>
        </p:txBody>
      </p:sp>
    </p:spTree>
    <p:extLst>
      <p:ext uri="{BB962C8B-B14F-4D97-AF65-F5344CB8AC3E}">
        <p14:creationId xmlns:p14="http://schemas.microsoft.com/office/powerpoint/2010/main" val="172094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3" name="Title 2">
            <a:extLst>
              <a:ext uri="{FF2B5EF4-FFF2-40B4-BE49-F238E27FC236}">
                <a16:creationId xmlns:a16="http://schemas.microsoft.com/office/drawing/2014/main" id="{288D9162-B220-2B36-C95E-24F62D3A4C77}"/>
              </a:ext>
            </a:extLst>
          </p:cNvPr>
          <p:cNvSpPr>
            <a:spLocks noGrp="1"/>
          </p:cNvSpPr>
          <p:nvPr>
            <p:ph type="title"/>
          </p:nvPr>
        </p:nvSpPr>
        <p:spPr>
          <a:xfrm>
            <a:off x="311700" y="221877"/>
            <a:ext cx="8520600" cy="572700"/>
          </a:xfrm>
        </p:spPr>
        <p:txBody>
          <a:bodyPr/>
          <a:lstStyle/>
          <a:p>
            <a:r>
              <a:rPr lang="vi-VN" dirty="0"/>
              <a:t>SQL </a:t>
            </a:r>
            <a:r>
              <a:rPr lang="vi-VN" dirty="0" err="1"/>
              <a:t>Injection</a:t>
            </a:r>
            <a:r>
              <a:rPr lang="vi-VN" dirty="0"/>
              <a:t> hoạt động như sau</a:t>
            </a:r>
          </a:p>
        </p:txBody>
      </p:sp>
      <p:sp>
        <p:nvSpPr>
          <p:cNvPr id="191" name="Google Shape;191;p11"/>
          <p:cNvSpPr txBox="1">
            <a:spLocks noGrp="1"/>
          </p:cNvSpPr>
          <p:nvPr>
            <p:ph type="body" idx="1"/>
          </p:nvPr>
        </p:nvSpPr>
        <p:spPr>
          <a:xfrm>
            <a:off x="177230" y="794577"/>
            <a:ext cx="8520600" cy="3903899"/>
          </a:xfrm>
          <a:prstGeom prst="rect">
            <a:avLst/>
          </a:prstGeom>
        </p:spPr>
        <p:txBody>
          <a:bodyPr spcFirstLastPara="1" wrap="square" lIns="91425" tIns="91425" rIns="91425" bIns="91425" anchor="t" anchorCtr="0">
            <a:noAutofit/>
          </a:bodyPr>
          <a:lstStyle/>
          <a:p>
            <a:pPr marL="342900" lvl="0" algn="l" rtl="0">
              <a:lnSpc>
                <a:spcPct val="100000"/>
              </a:lnSpc>
              <a:spcBef>
                <a:spcPts val="0"/>
              </a:spcBef>
              <a:spcAft>
                <a:spcPts val="1600"/>
              </a:spcAft>
              <a:buFont typeface="Wingdings" panose="05000000000000000000" pitchFamily="2" charset="2"/>
              <a:buChar char="Ø"/>
            </a:pPr>
            <a:r>
              <a:rPr lang="vi-VN" sz="2000" b="1" dirty="0">
                <a:effectLst>
                  <a:outerShdw blurRad="38100" dist="38100" dir="2700000" algn="tl">
                    <a:srgbClr val="000000">
                      <a:alpha val="43137"/>
                    </a:srgbClr>
                  </a:outerShdw>
                </a:effectLst>
              </a:rPr>
              <a:t>Tìm kiếm mục tiêu</a:t>
            </a:r>
            <a:r>
              <a:rPr lang="vi-VN" sz="2000" dirty="0"/>
              <a:t>: tìm kiếm các trang </a:t>
            </a:r>
            <a:r>
              <a:rPr lang="vi-VN" sz="2000" dirty="0" err="1"/>
              <a:t>web</a:t>
            </a:r>
            <a:r>
              <a:rPr lang="vi-VN" sz="2000" dirty="0"/>
              <a:t> cho phép việc </a:t>
            </a:r>
            <a:r>
              <a:rPr lang="vi-VN" sz="2000" dirty="0" err="1"/>
              <a:t>submit</a:t>
            </a:r>
            <a:r>
              <a:rPr lang="vi-VN" sz="2000" dirty="0"/>
              <a:t> dữ liệu ở bất kỳ trình duyệt nào chẳng hạn như các trang </a:t>
            </a:r>
            <a:r>
              <a:rPr lang="vi-VN" sz="2000" dirty="0" err="1"/>
              <a:t>login</a:t>
            </a:r>
            <a:r>
              <a:rPr lang="vi-VN" sz="2000" dirty="0"/>
              <a:t>, </a:t>
            </a:r>
            <a:r>
              <a:rPr lang="vi-VN" sz="2000" dirty="0" err="1"/>
              <a:t>search</a:t>
            </a:r>
            <a:r>
              <a:rPr lang="vi-VN" sz="2000" dirty="0"/>
              <a:t>, </a:t>
            </a:r>
            <a:r>
              <a:rPr lang="vi-VN" sz="2000" dirty="0" err="1"/>
              <a:t>feedback</a:t>
            </a:r>
            <a:r>
              <a:rPr lang="vi-VN" sz="2000" dirty="0"/>
              <a:t>,…</a:t>
            </a:r>
          </a:p>
          <a:p>
            <a:pPr marL="342900" lvl="0" algn="l" rtl="0">
              <a:lnSpc>
                <a:spcPct val="100000"/>
              </a:lnSpc>
              <a:spcBef>
                <a:spcPts val="0"/>
              </a:spcBef>
              <a:spcAft>
                <a:spcPts val="1600"/>
              </a:spcAft>
              <a:buFont typeface="Wingdings" panose="05000000000000000000" pitchFamily="2" charset="2"/>
              <a:buChar char="Ø"/>
            </a:pPr>
            <a:r>
              <a:rPr lang="vi-VN" sz="2000" b="1" dirty="0">
                <a:effectLst>
                  <a:outerShdw blurRad="38100" dist="38100" dir="2700000" algn="tl">
                    <a:srgbClr val="000000">
                      <a:alpha val="43137"/>
                    </a:srgbClr>
                  </a:outerShdw>
                </a:effectLst>
              </a:rPr>
              <a:t>Kiểm tra chỗ yếu của trang </a:t>
            </a:r>
            <a:r>
              <a:rPr lang="vi-VN" sz="2000" b="1" dirty="0" err="1">
                <a:effectLst>
                  <a:outerShdw blurRad="38100" dist="38100" dir="2700000" algn="tl">
                    <a:srgbClr val="000000">
                      <a:alpha val="43137"/>
                    </a:srgbClr>
                  </a:outerShdw>
                </a:effectLst>
              </a:rPr>
              <a:t>web</a:t>
            </a:r>
            <a:r>
              <a:rPr lang="vi-VN" sz="2000" dirty="0"/>
              <a:t>: Thử gửi các </a:t>
            </a:r>
            <a:r>
              <a:rPr lang="vi-VN" sz="2000" dirty="0" err="1"/>
              <a:t>file</a:t>
            </a:r>
            <a:r>
              <a:rPr lang="vi-VN" sz="2000" dirty="0"/>
              <a:t>, tên đăng nhập, mật khẩu, </a:t>
            </a:r>
            <a:r>
              <a:rPr lang="vi-VN" sz="2000" dirty="0" err="1"/>
              <a:t>field</a:t>
            </a:r>
            <a:r>
              <a:rPr lang="vi-VN" sz="2000" dirty="0"/>
              <a:t> </a:t>
            </a:r>
            <a:r>
              <a:rPr lang="vi-VN" sz="2000" dirty="0" err="1"/>
              <a:t>id</a:t>
            </a:r>
            <a:r>
              <a:rPr lang="vi-VN" sz="2000" dirty="0"/>
              <a:t>, bằng hi’ </a:t>
            </a:r>
            <a:r>
              <a:rPr lang="vi-VN" sz="2000" dirty="0" err="1"/>
              <a:t>or</a:t>
            </a:r>
            <a:r>
              <a:rPr lang="vi-VN" sz="2000" dirty="0"/>
              <a:t> 1=1–. Nếu </a:t>
            </a:r>
            <a:r>
              <a:rPr lang="vi-VN" sz="2000" dirty="0" err="1"/>
              <a:t>site</a:t>
            </a:r>
            <a:r>
              <a:rPr lang="vi-VN" sz="2000" dirty="0"/>
              <a:t> chuyển sang tham số </a:t>
            </a:r>
            <a:r>
              <a:rPr lang="vi-VN" sz="2000" dirty="0" err="1"/>
              <a:t>file</a:t>
            </a:r>
            <a:r>
              <a:rPr lang="vi-VN" sz="2000" dirty="0"/>
              <a:t> ẩn, hãy </a:t>
            </a:r>
            <a:r>
              <a:rPr lang="vi-VN" sz="2000" dirty="0" err="1"/>
              <a:t>download</a:t>
            </a:r>
            <a:r>
              <a:rPr lang="vi-VN" sz="2000" dirty="0"/>
              <a:t> </a:t>
            </a:r>
            <a:r>
              <a:rPr lang="vi-VN" sz="2000" dirty="0" err="1"/>
              <a:t>source</a:t>
            </a:r>
            <a:r>
              <a:rPr lang="vi-VN" sz="2000" dirty="0"/>
              <a:t> </a:t>
            </a:r>
            <a:r>
              <a:rPr lang="vi-VN" sz="2000" dirty="0" err="1"/>
              <a:t>HTML</a:t>
            </a:r>
            <a:r>
              <a:rPr lang="vi-VN" sz="2000" dirty="0"/>
              <a:t>, lưu trên đĩa cứng và thay đổi lại </a:t>
            </a:r>
            <a:r>
              <a:rPr lang="vi-VN" sz="2000" dirty="0" err="1"/>
              <a:t>URL</a:t>
            </a:r>
            <a:r>
              <a:rPr lang="vi-VN" sz="2000" dirty="0"/>
              <a:t> cho phù hợp.</a:t>
            </a:r>
          </a:p>
          <a:p>
            <a:pPr marL="342900" lvl="0" algn="l" rtl="0">
              <a:lnSpc>
                <a:spcPct val="100000"/>
              </a:lnSpc>
              <a:spcBef>
                <a:spcPts val="0"/>
              </a:spcBef>
              <a:spcAft>
                <a:spcPts val="1600"/>
              </a:spcAft>
              <a:buFont typeface="Wingdings" panose="05000000000000000000" pitchFamily="2" charset="2"/>
              <a:buChar char="Ø"/>
            </a:pPr>
            <a:r>
              <a:rPr lang="vi-VN" sz="2000" b="1" dirty="0">
                <a:effectLst>
                  <a:outerShdw blurRad="38100" dist="38100" dir="2700000" algn="tl">
                    <a:srgbClr val="000000">
                      <a:alpha val="43137"/>
                    </a:srgbClr>
                  </a:outerShdw>
                </a:effectLst>
              </a:rPr>
              <a:t>Thi hành lệnh từ xa của SQL </a:t>
            </a:r>
            <a:r>
              <a:rPr lang="vi-VN" sz="2000" b="1" dirty="0" err="1">
                <a:effectLst>
                  <a:outerShdw blurRad="38100" dist="38100" dir="2700000" algn="tl">
                    <a:srgbClr val="000000">
                      <a:alpha val="43137"/>
                    </a:srgbClr>
                  </a:outerShdw>
                </a:effectLst>
              </a:rPr>
              <a:t>Injection</a:t>
            </a:r>
            <a:r>
              <a:rPr lang="vi-VN" sz="2000" dirty="0"/>
              <a:t>: Thông qua các yêu cầu của người dùng được cho phép bởi </a:t>
            </a:r>
            <a:r>
              <a:rPr lang="vi-VN" sz="2000" dirty="0" err="1"/>
              <a:t>website</a:t>
            </a:r>
            <a:r>
              <a:rPr lang="vi-VN" sz="2000" dirty="0"/>
              <a:t>, máy chủ cơ sở dữ liệu sẽ được gửi đến lệnh SQL độc hại.</a:t>
            </a:r>
          </a:p>
          <a:p>
            <a:pPr marL="0" lvl="0" indent="0" algn="l" rtl="0">
              <a:lnSpc>
                <a:spcPct val="100000"/>
              </a:lnSpc>
              <a:spcBef>
                <a:spcPts val="0"/>
              </a:spcBef>
              <a:spcAft>
                <a:spcPts val="1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91">
                                            <p:txEl>
                                              <p:pRg st="0" end="0"/>
                                            </p:txEl>
                                          </p:spTgt>
                                        </p:tgtEl>
                                        <p:attrNameLst>
                                          <p:attrName>style.visibility</p:attrName>
                                        </p:attrNameLst>
                                      </p:cBhvr>
                                      <p:to>
                                        <p:strVal val="visible"/>
                                      </p:to>
                                    </p:set>
                                    <p:animEffect transition="in" filter="randombar(horizontal)">
                                      <p:cBhvr>
                                        <p:cTn id="12" dur="500"/>
                                        <p:tgtEl>
                                          <p:spTgt spid="1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91">
                                            <p:txEl>
                                              <p:pRg st="1" end="1"/>
                                            </p:txEl>
                                          </p:spTgt>
                                        </p:tgtEl>
                                        <p:attrNameLst>
                                          <p:attrName>style.visibility</p:attrName>
                                        </p:attrNameLst>
                                      </p:cBhvr>
                                      <p:to>
                                        <p:strVal val="visible"/>
                                      </p:to>
                                    </p:set>
                                    <p:animEffect transition="in" filter="randombar(horizontal)">
                                      <p:cBhvr>
                                        <p:cTn id="17" dur="500"/>
                                        <p:tgtEl>
                                          <p:spTgt spid="19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91">
                                            <p:txEl>
                                              <p:pRg st="2" end="2"/>
                                            </p:txEl>
                                          </p:spTgt>
                                        </p:tgtEl>
                                        <p:attrNameLst>
                                          <p:attrName>style.visibility</p:attrName>
                                        </p:attrNameLst>
                                      </p:cBhvr>
                                      <p:to>
                                        <p:strVal val="visible"/>
                                      </p:to>
                                    </p:set>
                                    <p:animEffect transition="in" filter="randombar(horizontal)">
                                      <p:cBhvr>
                                        <p:cTn id="22" dur="500"/>
                                        <p:tgtEl>
                                          <p:spTgt spid="1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TotalTime>
  <Words>1747</Words>
  <Application>Microsoft Office PowerPoint</Application>
  <PresentationFormat>Trình chiếu Trên màn hình (16:9)</PresentationFormat>
  <Paragraphs>60</Paragraphs>
  <Slides>30</Slides>
  <Notes>9</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30</vt:i4>
      </vt:variant>
    </vt:vector>
  </HeadingPairs>
  <TitlesOfParts>
    <vt:vector size="37" baseType="lpstr">
      <vt:lpstr>Arial</vt:lpstr>
      <vt:lpstr>Calibri</vt:lpstr>
      <vt:lpstr>Calibri Light</vt:lpstr>
      <vt:lpstr>Gugi</vt:lpstr>
      <vt:lpstr>Times New Roman</vt:lpstr>
      <vt:lpstr>Wingdings</vt:lpstr>
      <vt:lpstr>Chủ đề Office</vt:lpstr>
      <vt:lpstr>Nhóm 6 Lê Hữu Nghĩa Nguyễn Nam Thiên Lại Thị Phương Nhung</vt:lpstr>
      <vt:lpstr>SQL Injection là gì?</vt:lpstr>
      <vt:lpstr>Các loại SQL Injection</vt:lpstr>
      <vt:lpstr>In-band SQLi</vt:lpstr>
      <vt:lpstr>Inferential (Blind) SQLi</vt:lpstr>
      <vt:lpstr>Inferential (Blind) SQLi</vt:lpstr>
      <vt:lpstr>Out-of-band SQLi</vt:lpstr>
      <vt:lpstr>Cách thức hoạt động của SQL Injection</vt:lpstr>
      <vt:lpstr>SQL Injection hoạt động như sau</vt:lpstr>
      <vt:lpstr>Bản trình bày PowerPoint</vt:lpstr>
      <vt:lpstr>Bản trình bày PowerPoint</vt:lpstr>
      <vt:lpstr>Cách thức website bị tấn công SQL Injection</vt:lpstr>
      <vt:lpstr>Vượt qua kiểm tra lúc đăng nhập (Bypass Login)</vt:lpstr>
      <vt:lpstr>Bản trình bày PowerPoint</vt:lpstr>
      <vt:lpstr>Bản trình bày PowerPoint</vt:lpstr>
      <vt:lpstr>Dạng tấn công thu thập thông tin dựa trên các phản hồi từ database</vt:lpstr>
      <vt:lpstr>Bản trình bày PowerPoint</vt:lpstr>
      <vt:lpstr>Cách phát hiện lỗ hổng SQL</vt:lpstr>
      <vt:lpstr>Bản trình bày PowerPoint</vt:lpstr>
      <vt:lpstr>Bản trình bày PowerPoint</vt:lpstr>
      <vt:lpstr>Bản trình bày PowerPoint</vt:lpstr>
      <vt:lpstr>Sự nguy hiểm của SQL Injection</vt:lpstr>
      <vt:lpstr>Bản trình bày PowerPoint</vt:lpstr>
      <vt:lpstr>Cách bảo mật thông tin website bảo đảm an toàn, ngăn ngừa lỗ hổng SQL</vt:lpstr>
      <vt:lpstr>Bản trình bày PowerPoint</vt:lpstr>
      <vt:lpstr>Bản trình bày PowerPoint</vt:lpstr>
      <vt:lpstr>Bản trình bày PowerPoint</vt:lpstr>
      <vt:lpstr>Phần demo Trang web bị lỗi SQL Injection  nhóm 6 đã cho chạy bằng máy ảo Vnware sử dụng XAMPP và đã add được các bảng CSDL  </vt:lpstr>
      <vt:lpstr>Khó khăn của nhóm là tấn công trang web đang bị lỗi dòng lệnh và chưa tấn công được </vt:lpstr>
      <vt:lpstr>CÁM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6 Lê Hữu Nghĩa Nguyễn Nam Thiên Lại Thị Phương Nhung</dc:title>
  <cp:lastModifiedBy>Lai Julia</cp:lastModifiedBy>
  <cp:revision>34</cp:revision>
  <dcterms:modified xsi:type="dcterms:W3CDTF">2023-03-31T04:27:29Z</dcterms:modified>
</cp:coreProperties>
</file>