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97" r:id="rId16"/>
    <p:sldId id="298" r:id="rId17"/>
    <p:sldId id="266" r:id="rId18"/>
    <p:sldId id="271" r:id="rId19"/>
    <p:sldId id="272" r:id="rId20"/>
    <p:sldId id="299" r:id="rId21"/>
    <p:sldId id="273" r:id="rId22"/>
    <p:sldId id="274" r:id="rId23"/>
    <p:sldId id="275" r:id="rId24"/>
    <p:sldId id="276" r:id="rId25"/>
    <p:sldId id="277" r:id="rId26"/>
    <p:sldId id="278" r:id="rId27"/>
    <p:sldId id="280" r:id="rId28"/>
    <p:sldId id="279" r:id="rId29"/>
    <p:sldId id="281" r:id="rId30"/>
    <p:sldId id="282" r:id="rId31"/>
    <p:sldId id="283" r:id="rId32"/>
    <p:sldId id="284" r:id="rId33"/>
    <p:sldId id="285" r:id="rId34"/>
    <p:sldId id="286" r:id="rId35"/>
    <p:sldId id="287" r:id="rId36"/>
    <p:sldId id="288" r:id="rId37"/>
    <p:sldId id="289" r:id="rId38"/>
    <p:sldId id="290" r:id="rId39"/>
    <p:sldId id="294" r:id="rId40"/>
    <p:sldId id="295" r:id="rId41"/>
    <p:sldId id="291" r:id="rId42"/>
    <p:sldId id="292" r:id="rId43"/>
    <p:sldId id="296" r:id="rId44"/>
    <p:sldId id="29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D214CC-45BF-4347-AE33-4D4AAF65077A}"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3974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29754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152514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214CC-45BF-4347-AE33-4D4AAF65077A}"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59121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D214CC-45BF-4347-AE33-4D4AAF65077A}"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39448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214CC-45BF-4347-AE33-4D4AAF65077A}"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6270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214CC-45BF-4347-AE33-4D4AAF65077A}"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45127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214CC-45BF-4347-AE33-4D4AAF65077A}"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6560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214CC-45BF-4347-AE33-4D4AAF65077A}"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319685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88139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D214CC-45BF-4347-AE33-4D4AAF65077A}"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460226-21BC-4A2D-AAEE-46CE2117DB7F}" type="slidenum">
              <a:rPr lang="en-US" smtClean="0"/>
              <a:t>‹#›</a:t>
            </a:fld>
            <a:endParaRPr lang="en-US"/>
          </a:p>
        </p:txBody>
      </p:sp>
    </p:spTree>
    <p:extLst>
      <p:ext uri="{BB962C8B-B14F-4D97-AF65-F5344CB8AC3E}">
        <p14:creationId xmlns:p14="http://schemas.microsoft.com/office/powerpoint/2010/main" val="281774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214CC-45BF-4347-AE33-4D4AAF65077A}" type="datetimeFigureOut">
              <a:rPr lang="en-US" smtClean="0"/>
              <a:t>4/21/2023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60226-21BC-4A2D-AAEE-46CE2117DB7F}" type="slidenum">
              <a:rPr lang="en-US" smtClean="0"/>
              <a:t>‹#›</a:t>
            </a:fld>
            <a:endParaRPr lang="en-US"/>
          </a:p>
        </p:txBody>
      </p:sp>
    </p:spTree>
    <p:extLst>
      <p:ext uri="{BB962C8B-B14F-4D97-AF65-F5344CB8AC3E}">
        <p14:creationId xmlns:p14="http://schemas.microsoft.com/office/powerpoint/2010/main" val="2585257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166" y="2351741"/>
            <a:ext cx="10936760" cy="1347567"/>
          </a:xfrm>
        </p:spPr>
        <p:txBody>
          <a:bodyPr>
            <a:noAutofit/>
          </a:bodyPr>
          <a:lstStyle/>
          <a:p>
            <a:r>
              <a:rPr lang="vi-VN" sz="3600" b="1">
                <a:latin typeface="Arial" panose="020B0604020202020204" pitchFamily="34" charset="0"/>
                <a:cs typeface="Arial" panose="020B0604020202020204" pitchFamily="34" charset="0"/>
              </a:rPr>
              <a:t>CHỦ ĐỀ :</a:t>
            </a:r>
            <a:r>
              <a:rPr lang="en-US" sz="3600" b="1">
                <a:latin typeface="Arial" panose="020B0604020202020204" pitchFamily="34" charset="0"/>
                <a:cs typeface="Arial" panose="020B0604020202020204" pitchFamily="34" charset="0"/>
              </a:rPr>
              <a:t> </a:t>
            </a:r>
            <a:r>
              <a:rPr lang="vi-VN" sz="3600" b="1">
                <a:latin typeface="Arial" panose="020B0604020202020204" pitchFamily="34" charset="0"/>
                <a:cs typeface="Arial" panose="020B0604020202020204" pitchFamily="34" charset="0"/>
              </a:rPr>
              <a:t>Xây Dựng Một Trang Web Bị Tấn</a:t>
            </a:r>
            <a:r>
              <a:rPr lang="en-US" sz="3600" b="1">
                <a:latin typeface="Arial" panose="020B0604020202020204" pitchFamily="34" charset="0"/>
                <a:cs typeface="Arial" panose="020B0604020202020204" pitchFamily="34" charset="0"/>
              </a:rPr>
              <a:t> </a:t>
            </a:r>
            <a:r>
              <a:rPr lang="vi-VN" sz="3600" b="1">
                <a:latin typeface="Arial" panose="020B0604020202020204" pitchFamily="34" charset="0"/>
                <a:cs typeface="Arial" panose="020B0604020202020204" pitchFamily="34" charset="0"/>
              </a:rPr>
              <a:t>Công SQL Injection Và Cách Khắc Phục </a:t>
            </a:r>
            <a:endParaRPr lang="en-US" sz="3600" b="1">
              <a:latin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l="38036" t="23822" r="35728" b="32687"/>
          <a:stretch>
            <a:fillRect/>
          </a:stretch>
        </p:blipFill>
        <p:spPr>
          <a:xfrm>
            <a:off x="0" y="-24312"/>
            <a:ext cx="2305050" cy="2146300"/>
          </a:xfrm>
          <a:prstGeom prst="rect">
            <a:avLst/>
          </a:prstGeom>
          <a:noFill/>
          <a:ln>
            <a:no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512166" y="3929062"/>
            <a:ext cx="4261540" cy="2659997"/>
          </a:xfrm>
          <a:prstGeom prst="rect">
            <a:avLst/>
          </a:prstGeom>
        </p:spPr>
      </p:pic>
      <p:sp>
        <p:nvSpPr>
          <p:cNvPr id="8" name="TextBox 7"/>
          <p:cNvSpPr txBox="1"/>
          <p:nvPr/>
        </p:nvSpPr>
        <p:spPr>
          <a:xfrm>
            <a:off x="6422685" y="3929062"/>
            <a:ext cx="4599336" cy="2246769"/>
          </a:xfrm>
          <a:prstGeom prst="rect">
            <a:avLst/>
          </a:prstGeom>
          <a:noFill/>
        </p:spPr>
        <p:txBody>
          <a:bodyPr wrap="none" rtlCol="0">
            <a:spAutoFit/>
          </a:bodyPr>
          <a:lstStyle/>
          <a:p>
            <a:endParaRPr lang="vi-VN" sz="2800" b="1" dirty="0">
              <a:latin typeface="Arial "/>
            </a:endParaRPr>
          </a:p>
          <a:p>
            <a:r>
              <a:rPr lang="vi-VN" sz="2800" b="1" dirty="0">
                <a:latin typeface="Arial "/>
              </a:rPr>
              <a:t>NHÓM SVTH : </a:t>
            </a:r>
          </a:p>
          <a:p>
            <a:r>
              <a:rPr lang="vi-VN" sz="2800" b="1" dirty="0">
                <a:latin typeface="Arial "/>
              </a:rPr>
              <a:t>LÊ HỮU NGHĨA</a:t>
            </a:r>
          </a:p>
          <a:p>
            <a:r>
              <a:rPr lang="vi-VN" sz="2800" b="1" dirty="0">
                <a:latin typeface="Arial "/>
              </a:rPr>
              <a:t>LẠI THỊ PHƯƠNG NHUNG</a:t>
            </a:r>
          </a:p>
          <a:p>
            <a:r>
              <a:rPr lang="vi-VN" sz="2800" b="1" dirty="0">
                <a:latin typeface="Arial "/>
              </a:rPr>
              <a:t>NGUYỄN NAM THIÊN</a:t>
            </a:r>
            <a:endParaRPr lang="en-US" sz="2800" b="1" dirty="0">
              <a:latin typeface="Arial "/>
            </a:endParaRPr>
          </a:p>
        </p:txBody>
      </p:sp>
      <p:sp>
        <p:nvSpPr>
          <p:cNvPr id="9" name="TextBox 8"/>
          <p:cNvSpPr txBox="1"/>
          <p:nvPr/>
        </p:nvSpPr>
        <p:spPr>
          <a:xfrm>
            <a:off x="1309279" y="24507"/>
            <a:ext cx="11512618" cy="2554545"/>
          </a:xfrm>
          <a:prstGeom prst="rect">
            <a:avLst/>
          </a:prstGeom>
          <a:noFill/>
        </p:spPr>
        <p:txBody>
          <a:bodyPr wrap="square" rtlCol="0">
            <a:spAutoFit/>
          </a:bodyPr>
          <a:lstStyle/>
          <a:p>
            <a:pPr algn="ctr"/>
            <a:r>
              <a:rPr lang="vi-VN" sz="4000" b="1">
                <a:latin typeface="Arial" panose="020B0604020202020204" pitchFamily="34" charset="0"/>
                <a:cs typeface="Arial" panose="020B0604020202020204" pitchFamily="34" charset="0"/>
              </a:rPr>
              <a:t>TRƯỜNG ĐẠI HỌC TÀI NGUYÊN VÀ MÔI TRƯỜNG THÀNH PHỐ HỒ CHÍ MÌNH</a:t>
            </a:r>
          </a:p>
          <a:p>
            <a:pPr algn="ctr"/>
            <a:r>
              <a:rPr lang="vi-VN" sz="4000" b="1">
                <a:latin typeface="Arial" panose="020B0604020202020204" pitchFamily="34" charset="0"/>
                <a:cs typeface="Arial" panose="020B0604020202020204" pitchFamily="34" charset="0"/>
              </a:rPr>
              <a:t>NGÀNH HỆ THỐNG THÔNG TIN VÀ VIỄN THÁM </a:t>
            </a:r>
            <a:endParaRPr lang="en-US" sz="4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19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554" y="279659"/>
            <a:ext cx="10850880" cy="6186309"/>
          </a:xfrm>
          <a:prstGeom prst="rect">
            <a:avLst/>
          </a:prstGeom>
        </p:spPr>
        <p:txBody>
          <a:bodyPr wrap="square">
            <a:spAutoFit/>
          </a:bodyPr>
          <a:lstStyle/>
          <a:p>
            <a:pPr>
              <a:lnSpc>
                <a:spcPct val="150000"/>
              </a:lnSpc>
              <a:spcBef>
                <a:spcPts val="200"/>
              </a:spcBef>
            </a:pPr>
            <a:r>
              <a:rPr lang="vi-VN" sz="2400" b="1">
                <a:solidFill>
                  <a:srgbClr val="00000A"/>
                </a:solidFill>
                <a:latin typeface="Arial" panose="020B0604020202020204" pitchFamily="34" charset="0"/>
                <a:ea typeface="Times New Roman" panose="02020603050405020304" pitchFamily="18" charset="0"/>
                <a:cs typeface="Arial" panose="020B0604020202020204" pitchFamily="34" charset="0"/>
              </a:rPr>
              <a:t>Logically Incorrect Query (Lệnh truy vấn bất hợp pháp hay không đúng logic)</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Trong loại tấn công này, những kẻ tấn công sẽ cố gắng thu thập đầy đủ các thông tin về cấu trúc back-end của cơ sở dữ liệu một trang web. Những kẻ tấn công sẽ gửi một câu lệnh truy vấn SQL không hợp lệ hoặc không đúng logic đến cơ sở dữ liệu của trang web, một số máy chủ sẽ trả</a:t>
            </a:r>
            <a:r>
              <a:rPr lang="vi-VN" sz="2400">
                <a:solidFill>
                  <a:srgbClr val="00000A"/>
                </a:solidFill>
                <a:latin typeface="Arial" panose="020B0604020202020204" pitchFamily="34" charset="0"/>
                <a:ea typeface="Times New Roman" panose="02020603050405020304" pitchFamily="18" charset="0"/>
                <a:cs typeface="Arial" panose="020B0604020202020204" pitchFamily="34" charset="0"/>
              </a:rPr>
              <a:t> </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về những thông báo lỗi mặc định và những kẻ tấn công có thể lợi dụng các điểm yếu này. </a:t>
            </a: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Có nhiều cách để gửi một lệnh truy vấn không hợp lệ hay bất hợp pháp như: thêm kí tự (‘) vào cuối câu lệnh truy vấn, sử dụng toán tử AND để thực hiện một câu lệnh sai logic, sử dụng order by hay mệnh đề having... để máy chủ trả về một thông báo lỗi</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39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8559" y="1458278"/>
            <a:ext cx="8035155" cy="3414168"/>
          </a:xfrm>
          <a:prstGeom prst="rect">
            <a:avLst/>
          </a:prstGeom>
        </p:spPr>
      </p:pic>
    </p:spTree>
    <p:extLst>
      <p:ext uri="{BB962C8B-B14F-4D97-AF65-F5344CB8AC3E}">
        <p14:creationId xmlns:p14="http://schemas.microsoft.com/office/powerpoint/2010/main" val="2427032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9789" y="783772"/>
            <a:ext cx="8674554" cy="5068388"/>
          </a:xfrm>
          <a:prstGeom prst="rect">
            <a:avLst/>
          </a:prstGeom>
        </p:spPr>
      </p:pic>
    </p:spTree>
    <p:extLst>
      <p:ext uri="{BB962C8B-B14F-4D97-AF65-F5344CB8AC3E}">
        <p14:creationId xmlns:p14="http://schemas.microsoft.com/office/powerpoint/2010/main" val="90453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2045" y="1398541"/>
            <a:ext cx="8778240" cy="3669847"/>
          </a:xfrm>
          <a:prstGeom prst="rect">
            <a:avLst/>
          </a:prstGeom>
        </p:spPr>
      </p:pic>
    </p:spTree>
    <p:extLst>
      <p:ext uri="{BB962C8B-B14F-4D97-AF65-F5344CB8AC3E}">
        <p14:creationId xmlns:p14="http://schemas.microsoft.com/office/powerpoint/2010/main" val="169048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612" y="571500"/>
            <a:ext cx="11534775" cy="5715000"/>
          </a:xfrm>
          <a:prstGeom prst="rect">
            <a:avLst/>
          </a:prstGeom>
        </p:spPr>
      </p:pic>
    </p:spTree>
    <p:extLst>
      <p:ext uri="{BB962C8B-B14F-4D97-AF65-F5344CB8AC3E}">
        <p14:creationId xmlns:p14="http://schemas.microsoft.com/office/powerpoint/2010/main" val="416982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5425" y="561975"/>
            <a:ext cx="9201150" cy="5734050"/>
          </a:xfrm>
          <a:prstGeom prst="rect">
            <a:avLst/>
          </a:prstGeom>
        </p:spPr>
      </p:pic>
    </p:spTree>
    <p:extLst>
      <p:ext uri="{BB962C8B-B14F-4D97-AF65-F5344CB8AC3E}">
        <p14:creationId xmlns:p14="http://schemas.microsoft.com/office/powerpoint/2010/main" val="837566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57325" y="1090612"/>
            <a:ext cx="9277350" cy="4676775"/>
          </a:xfrm>
          <a:prstGeom prst="rect">
            <a:avLst/>
          </a:prstGeom>
        </p:spPr>
      </p:pic>
    </p:spTree>
    <p:extLst>
      <p:ext uri="{BB962C8B-B14F-4D97-AF65-F5344CB8AC3E}">
        <p14:creationId xmlns:p14="http://schemas.microsoft.com/office/powerpoint/2010/main" val="323971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2366" y="341204"/>
            <a:ext cx="4959531" cy="6186309"/>
          </a:xfrm>
          <a:prstGeom prst="rect">
            <a:avLst/>
          </a:prstGeom>
        </p:spPr>
        <p:txBody>
          <a:bodyPr wrap="square">
            <a:spAutoFit/>
          </a:bodyPr>
          <a:lstStyle/>
          <a:p>
            <a:pPr>
              <a:lnSpc>
                <a:spcPct val="150000"/>
              </a:lnSpc>
              <a:spcBef>
                <a:spcPts val="200"/>
              </a:spcBef>
            </a:pPr>
            <a:r>
              <a:rPr lang="vi-VN" sz="2400" b="1">
                <a:solidFill>
                  <a:srgbClr val="00000A"/>
                </a:solidFill>
                <a:latin typeface="Arial" panose="020B0604020202020204" pitchFamily="34" charset="0"/>
                <a:ea typeface="Times New Roman" panose="02020603050405020304" pitchFamily="18" charset="0"/>
                <a:cs typeface="Arial" panose="020B0604020202020204" pitchFamily="34" charset="0"/>
              </a:rPr>
              <a:t>Tautology (Tấn công mệnh đề luôn đúng)</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Các cuộc tấn công này hoạt động bằng cách thêm vào mệnh đề WHERE của câu lệnh truy vấn một tuyên bố luôn đúng. Với dạng tấn công này tin tặc có thể dễ dàng vượt qua các trang đăng nhập nhờ vào lỗi khi dùng các câu lệnh SQL thao tác trên cơ sở dữ liệu của ứng dụng web.</a:t>
            </a:r>
            <a:endParaRPr lang="en-US" sz="2400">
              <a:latin typeface="Arial" panose="020B0604020202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3598" y="896983"/>
            <a:ext cx="4902200" cy="5190308"/>
          </a:xfrm>
          <a:prstGeom prst="rect">
            <a:avLst/>
          </a:prstGeom>
        </p:spPr>
      </p:pic>
    </p:spTree>
    <p:extLst>
      <p:ext uri="{BB962C8B-B14F-4D97-AF65-F5344CB8AC3E}">
        <p14:creationId xmlns:p14="http://schemas.microsoft.com/office/powerpoint/2010/main" val="284637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4325" y="581025"/>
            <a:ext cx="11563350" cy="5695950"/>
          </a:xfrm>
          <a:prstGeom prst="rect">
            <a:avLst/>
          </a:prstGeom>
        </p:spPr>
      </p:pic>
    </p:spTree>
    <p:extLst>
      <p:ext uri="{BB962C8B-B14F-4D97-AF65-F5344CB8AC3E}">
        <p14:creationId xmlns:p14="http://schemas.microsoft.com/office/powerpoint/2010/main" val="241959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36" y="1257077"/>
            <a:ext cx="10058400" cy="4339389"/>
          </a:xfrm>
          <a:prstGeom prst="rect">
            <a:avLst/>
          </a:prstGeom>
        </p:spPr>
      </p:pic>
    </p:spTree>
    <p:extLst>
      <p:ext uri="{BB962C8B-B14F-4D97-AF65-F5344CB8AC3E}">
        <p14:creationId xmlns:p14="http://schemas.microsoft.com/office/powerpoint/2010/main" val="16821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8636" y="1537854"/>
            <a:ext cx="9419566" cy="3671583"/>
          </a:xfrm>
          <a:prstGeom prst="rect">
            <a:avLst/>
          </a:prstGeom>
          <a:noFill/>
        </p:spPr>
        <p:txBody>
          <a:bodyPr wrap="none" rtlCol="0">
            <a:spAutoFit/>
          </a:bodyPr>
          <a:lstStyle/>
          <a:p>
            <a:pPr algn="just">
              <a:lnSpc>
                <a:spcPct val="150000"/>
              </a:lnSpc>
            </a:pPr>
            <a:r>
              <a:rPr lang="vi-VN" sz="4000" b="1">
                <a:latin typeface="Arial" panose="020B0604020202020204" pitchFamily="34" charset="0"/>
                <a:cs typeface="Arial" panose="020B0604020202020204" pitchFamily="34" charset="0"/>
              </a:rPr>
              <a:t>1 TỔNG QUAN</a:t>
            </a:r>
          </a:p>
          <a:p>
            <a:pPr algn="just">
              <a:lnSpc>
                <a:spcPct val="150000"/>
              </a:lnSpc>
            </a:pPr>
            <a:r>
              <a:rPr lang="vi-VN" sz="4000" b="1">
                <a:latin typeface="Arial" panose="020B0604020202020204" pitchFamily="34" charset="0"/>
                <a:cs typeface="Arial" panose="020B0604020202020204" pitchFamily="34" charset="0"/>
              </a:rPr>
              <a:t>2 CƠ SỞ LÝ THUYẾT</a:t>
            </a:r>
          </a:p>
          <a:p>
            <a:pPr algn="just">
              <a:lnSpc>
                <a:spcPct val="150000"/>
              </a:lnSpc>
            </a:pPr>
            <a:r>
              <a:rPr lang="vi-VN" sz="4000" b="1">
                <a:latin typeface="Arial" panose="020B0604020202020204" pitchFamily="34" charset="0"/>
                <a:cs typeface="Arial" panose="020B0604020202020204" pitchFamily="34" charset="0"/>
              </a:rPr>
              <a:t>3 CÀI ĐẶT THỰC NGHIỆM</a:t>
            </a:r>
          </a:p>
          <a:p>
            <a:pPr algn="just">
              <a:lnSpc>
                <a:spcPct val="150000"/>
              </a:lnSpc>
            </a:pPr>
            <a:r>
              <a:rPr lang="vi-VN" sz="4000" b="1">
                <a:latin typeface="Arial" panose="020B0604020202020204" pitchFamily="34" charset="0"/>
                <a:cs typeface="Arial" panose="020B0604020202020204" pitchFamily="34" charset="0"/>
              </a:rPr>
              <a:t>4 KẾT LUẬN VÀ HƯỚNG PHÁT TRIỂN</a:t>
            </a:r>
            <a:endParaRPr lang="en-US" sz="4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77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ình ảnh 1">
            <a:extLst>
              <a:ext uri="{FF2B5EF4-FFF2-40B4-BE49-F238E27FC236}">
                <a16:creationId xmlns:a16="http://schemas.microsoft.com/office/drawing/2014/main" id="{9D440D47-AFB3-33F1-18F5-7FEC722911AE}"/>
              </a:ext>
            </a:extLst>
          </p:cNvPr>
          <p:cNvPicPr>
            <a:picLocks noChangeAspect="1"/>
          </p:cNvPicPr>
          <p:nvPr/>
        </p:nvPicPr>
        <p:blipFill>
          <a:blip r:embed="rId2"/>
          <a:stretch>
            <a:fillRect/>
          </a:stretch>
        </p:blipFill>
        <p:spPr>
          <a:xfrm>
            <a:off x="1023688" y="1493352"/>
            <a:ext cx="10144623" cy="3871296"/>
          </a:xfrm>
          <a:prstGeom prst="rect">
            <a:avLst/>
          </a:prstGeom>
        </p:spPr>
      </p:pic>
    </p:spTree>
    <p:extLst>
      <p:ext uri="{BB962C8B-B14F-4D97-AF65-F5344CB8AC3E}">
        <p14:creationId xmlns:p14="http://schemas.microsoft.com/office/powerpoint/2010/main" val="424236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326" y="1085305"/>
            <a:ext cx="10839450" cy="4191000"/>
          </a:xfrm>
          <a:prstGeom prst="rect">
            <a:avLst/>
          </a:prstGeom>
        </p:spPr>
      </p:pic>
    </p:spTree>
    <p:extLst>
      <p:ext uri="{BB962C8B-B14F-4D97-AF65-F5344CB8AC3E}">
        <p14:creationId xmlns:p14="http://schemas.microsoft.com/office/powerpoint/2010/main" val="111907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8700" y="633412"/>
            <a:ext cx="10134600" cy="5591175"/>
          </a:xfrm>
          <a:prstGeom prst="rect">
            <a:avLst/>
          </a:prstGeom>
        </p:spPr>
      </p:pic>
    </p:spTree>
    <p:extLst>
      <p:ext uri="{BB962C8B-B14F-4D97-AF65-F5344CB8AC3E}">
        <p14:creationId xmlns:p14="http://schemas.microsoft.com/office/powerpoint/2010/main" val="334485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9662" y="1509712"/>
            <a:ext cx="9972675" cy="3838575"/>
          </a:xfrm>
          <a:prstGeom prst="rect">
            <a:avLst/>
          </a:prstGeom>
        </p:spPr>
      </p:pic>
    </p:spTree>
    <p:extLst>
      <p:ext uri="{BB962C8B-B14F-4D97-AF65-F5344CB8AC3E}">
        <p14:creationId xmlns:p14="http://schemas.microsoft.com/office/powerpoint/2010/main" val="1664133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937" y="1495425"/>
            <a:ext cx="10144125" cy="3867150"/>
          </a:xfrm>
          <a:prstGeom prst="rect">
            <a:avLst/>
          </a:prstGeom>
        </p:spPr>
      </p:pic>
    </p:spTree>
    <p:extLst>
      <p:ext uri="{BB962C8B-B14F-4D97-AF65-F5344CB8AC3E}">
        <p14:creationId xmlns:p14="http://schemas.microsoft.com/office/powerpoint/2010/main" val="541814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308" y="628587"/>
            <a:ext cx="10263052" cy="5632311"/>
          </a:xfrm>
          <a:prstGeom prst="rect">
            <a:avLst/>
          </a:prstGeom>
        </p:spPr>
        <p:txBody>
          <a:bodyPr wrap="square">
            <a:spAutoFit/>
          </a:bodyPr>
          <a:lstStyle/>
          <a:p>
            <a:pPr>
              <a:lnSpc>
                <a:spcPct val="150000"/>
              </a:lnSpc>
              <a:spcBef>
                <a:spcPts val="200"/>
              </a:spcBef>
            </a:pPr>
            <a:r>
              <a:rPr lang="vi-VN" sz="2400" b="1">
                <a:solidFill>
                  <a:srgbClr val="00000A"/>
                </a:solidFill>
                <a:latin typeface="Arial "/>
                <a:ea typeface="Times New Roman" panose="02020603050405020304" pitchFamily="18" charset="0"/>
                <a:cs typeface="Times New Roman" panose="02020603050405020304" pitchFamily="18" charset="0"/>
              </a:rPr>
              <a:t>Blind SQL Injection</a:t>
            </a:r>
            <a:endParaRPr lang="en-US" sz="2400" b="1">
              <a:solidFill>
                <a:srgbClr val="1F3763"/>
              </a:solidFill>
              <a:latin typeface="Arial "/>
              <a:ea typeface="Times New Roman" panose="02020603050405020304" pitchFamily="18" charset="0"/>
              <a:cs typeface="Times New Roman" panose="02020603050405020304" pitchFamily="18" charset="0"/>
            </a:endParaRPr>
          </a:p>
          <a:p>
            <a:pPr algn="just">
              <a:lnSpc>
                <a:spcPct val="150000"/>
              </a:lnSpc>
            </a:pPr>
            <a:r>
              <a:rPr lang="vi-VN" sz="2400">
                <a:solidFill>
                  <a:srgbClr val="000000"/>
                </a:solidFill>
                <a:latin typeface="Arial "/>
                <a:ea typeface="Times New Roman" panose="02020603050405020304" pitchFamily="18" charset="0"/>
                <a:cs typeface="Times New Roman" panose="02020603050405020304" pitchFamily="18" charset="0"/>
              </a:rPr>
              <a:t>Blind SQL Injection được sử dụng khi một ứng dụng web không dễ bị tấn công bởi SQL Injection. Trong nhiều khía cạnh, SQL Injection và blind Injection là giống nhau, nhưng vẫn có một sự khác biệt nhỏ. </a:t>
            </a:r>
            <a:endParaRPr lang="en-US" sz="2400">
              <a:latin typeface="Arial "/>
              <a:ea typeface="Arial" panose="020B0604020202020204" pitchFamily="34" charset="0"/>
              <a:cs typeface="Times New Roman" panose="02020603050405020304" pitchFamily="18" charset="0"/>
            </a:endParaRPr>
          </a:p>
          <a:p>
            <a:pPr algn="just">
              <a:lnSpc>
                <a:spcPct val="150000"/>
              </a:lnSpc>
            </a:pPr>
            <a:r>
              <a:rPr lang="vi-VN" sz="2400">
                <a:solidFill>
                  <a:srgbClr val="000000"/>
                </a:solidFill>
                <a:latin typeface="Arial "/>
                <a:ea typeface="Times New Roman" panose="02020603050405020304" pitchFamily="18" charset="0"/>
                <a:cs typeface="Times New Roman" panose="02020603050405020304" pitchFamily="18" charset="0"/>
              </a:rPr>
              <a:t>SQL Injection phụ thuộc vào các thông báo lỗi nhưng blind injection thì không. Không phải bất kỳ ứng dụng web nào cũng dễ bị tấn công SQL Injection, lúc này ta sử dụng blind SQL Injection để có thể truy cập vào các dữ liệu nhạy cảm hoặc phá hủy dữ liệu. Những kẻ tấn công có thể đánh cắp dữ liệu bằng cách thực hiện một loạt các câu hỏi True hoặc False thông qua các câu lệnh SQL</a:t>
            </a:r>
            <a:endParaRPr lang="en-US" sz="2400">
              <a:effectLst/>
              <a:latin typeface="Arial "/>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0843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144" y="444948"/>
            <a:ext cx="7015126" cy="586699"/>
          </a:xfrm>
          <a:prstGeom prst="rect">
            <a:avLst/>
          </a:prstGeom>
        </p:spPr>
        <p:txBody>
          <a:bodyPr wrap="none">
            <a:spAutoFit/>
          </a:bodyPr>
          <a:lstStyle/>
          <a:p>
            <a:pPr>
              <a:lnSpc>
                <a:spcPct val="150000"/>
              </a:lnSpc>
            </a:pPr>
            <a:r>
              <a:rPr lang="vi-VN" sz="2400" b="1">
                <a:solidFill>
                  <a:srgbClr val="00000A"/>
                </a:solidFill>
                <a:latin typeface="Arial "/>
                <a:ea typeface="Times New Roman" panose="02020603050405020304" pitchFamily="18" charset="0"/>
              </a:rPr>
              <a:t>CÁC BIỆN PHÁP NGĂN CHẶN SQL INJECTION</a:t>
            </a:r>
            <a:endParaRPr lang="en-US" sz="3200" b="1">
              <a:effectLst/>
              <a:latin typeface="Arial "/>
              <a:ea typeface="Times New Roman" panose="02020603050405020304" pitchFamily="18" charset="0"/>
            </a:endParaRPr>
          </a:p>
        </p:txBody>
      </p:sp>
      <p:sp>
        <p:nvSpPr>
          <p:cNvPr id="3" name="Rectangle 2"/>
          <p:cNvSpPr/>
          <p:nvPr/>
        </p:nvSpPr>
        <p:spPr>
          <a:xfrm>
            <a:off x="585557" y="1480849"/>
            <a:ext cx="4163319" cy="2308324"/>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vi-VN" sz="2400">
                <a:solidFill>
                  <a:srgbClr val="000000"/>
                </a:solidFill>
                <a:latin typeface="Arial "/>
                <a:ea typeface="Times New Roman" panose="02020603050405020304" pitchFamily="18" charset="0"/>
              </a:rPr>
              <a:t>Hạn chế bị phát hiện lỗi</a:t>
            </a:r>
          </a:p>
          <a:p>
            <a:pPr marL="342900" indent="-342900" algn="just">
              <a:lnSpc>
                <a:spcPct val="150000"/>
              </a:lnSpc>
              <a:buFont typeface="Wingdings" panose="05000000000000000000" pitchFamily="2" charset="2"/>
              <a:buChar char="ü"/>
            </a:pPr>
            <a:r>
              <a:rPr lang="vi-VN" sz="2400">
                <a:latin typeface="Arial "/>
              </a:rPr>
              <a:t>Phòng chống từ bên ngoài</a:t>
            </a:r>
            <a:endParaRPr lang="en-US" sz="2400">
              <a:latin typeface="Arial "/>
            </a:endParaRPr>
          </a:p>
          <a:p>
            <a:pPr marL="342900" indent="-342900" algn="just">
              <a:lnSpc>
                <a:spcPct val="150000"/>
              </a:lnSpc>
              <a:buFont typeface="Wingdings" panose="05000000000000000000" pitchFamily="2" charset="2"/>
              <a:buChar char="ü"/>
            </a:pPr>
            <a:r>
              <a:rPr lang="vi-VN" sz="2400">
                <a:latin typeface="Arial "/>
              </a:rPr>
              <a:t>Cải thiện dữ liệu nhập vào</a:t>
            </a:r>
            <a:endParaRPr lang="en-US" sz="2400">
              <a:latin typeface="Arial "/>
            </a:endParaRPr>
          </a:p>
          <a:p>
            <a:pPr marL="342900" indent="-342900" algn="just">
              <a:lnSpc>
                <a:spcPct val="150000"/>
              </a:lnSpc>
              <a:buFont typeface="Wingdings" panose="05000000000000000000" pitchFamily="2" charset="2"/>
              <a:buChar char="ü"/>
            </a:pPr>
            <a:endParaRPr lang="en-US" sz="2400">
              <a:latin typeface="Arial "/>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027" y="3291840"/>
            <a:ext cx="4672459" cy="2968262"/>
          </a:xfrm>
          <a:prstGeom prst="rect">
            <a:avLst/>
          </a:prstGeom>
        </p:spPr>
      </p:pic>
    </p:spTree>
    <p:extLst>
      <p:ext uri="{BB962C8B-B14F-4D97-AF65-F5344CB8AC3E}">
        <p14:creationId xmlns:p14="http://schemas.microsoft.com/office/powerpoint/2010/main" val="941441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8" y="0"/>
            <a:ext cx="6096000" cy="6740307"/>
          </a:xfrm>
          <a:prstGeom prst="rect">
            <a:avLst/>
          </a:prstGeom>
        </p:spPr>
        <p:txBody>
          <a:bodyPr>
            <a:spAutoFit/>
          </a:bodyPr>
          <a:lstStyle/>
          <a:p>
            <a:pPr algn="just">
              <a:lnSpc>
                <a:spcPct val="150000"/>
              </a:lnSpc>
              <a:spcBef>
                <a:spcPts val="200"/>
              </a:spcBef>
            </a:pPr>
            <a:r>
              <a:rPr lang="vi-VN" sz="2400" b="1">
                <a:solidFill>
                  <a:srgbClr val="000000"/>
                </a:solidFill>
                <a:latin typeface="Arial" panose="020B0604020202020204" pitchFamily="34" charset="0"/>
                <a:ea typeface="Times New Roman" panose="02020603050405020304" pitchFamily="18" charset="0"/>
                <a:cs typeface="Arial" panose="020B0604020202020204" pitchFamily="34" charset="0"/>
              </a:rPr>
              <a:t>Đối với web server (dành cho quản trị mạng)</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Hầu hết các máy chủ web (web server) hiện nay đều có các module hỗ trợ việc phòng chống SQL Injection</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pPr>
            <a:r>
              <a:rPr lang="en-US" sz="2400">
                <a:solidFill>
                  <a:srgbClr val="000000"/>
                </a:solidFill>
                <a:latin typeface="Arial" panose="020B0604020202020204" pitchFamily="34" charset="0"/>
                <a:ea typeface="Times New Roman" panose="02020603050405020304" pitchFamily="18" charset="0"/>
                <a:cs typeface="Arial" panose="020B0604020202020204" pitchFamily="34" charset="0"/>
              </a:rPr>
              <a:t>Ví dụ: </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Apache có modsecurity, IIS có URLScan chỉ cần bật tính năng này và cấu hình cho phù hợp. Nếu website của </a:t>
            </a:r>
            <a:r>
              <a:rPr lang="en-US" sz="2400">
                <a:solidFill>
                  <a:srgbClr val="000000"/>
                </a:solidFill>
                <a:latin typeface="Arial" panose="020B0604020202020204" pitchFamily="34" charset="0"/>
                <a:ea typeface="Times New Roman" panose="02020603050405020304" pitchFamily="18" charset="0"/>
                <a:cs typeface="Arial" panose="020B0604020202020204" pitchFamily="34" charset="0"/>
              </a:rPr>
              <a:t>l</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à dạng trang tin tức thì rất phù hợp để triển khai. Trong một số trường hợp khác, các module này có thể chặn nhầm, dẫn tới website hoạt động không chính xác.</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323" y="1044148"/>
            <a:ext cx="3872048" cy="5003955"/>
          </a:xfrm>
          <a:prstGeom prst="rect">
            <a:avLst/>
          </a:prstGeom>
        </p:spPr>
      </p:pic>
    </p:spTree>
    <p:extLst>
      <p:ext uri="{BB962C8B-B14F-4D97-AF65-F5344CB8AC3E}">
        <p14:creationId xmlns:p14="http://schemas.microsoft.com/office/powerpoint/2010/main" val="1550077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869" y="753098"/>
            <a:ext cx="5090159" cy="5078313"/>
          </a:xfrm>
          <a:prstGeom prst="rect">
            <a:avLst/>
          </a:prstGeom>
        </p:spPr>
        <p:txBody>
          <a:bodyPr wrap="square">
            <a:spAutoFit/>
          </a:bodyPr>
          <a:lstStyle/>
          <a:p>
            <a:pPr algn="just">
              <a:lnSpc>
                <a:spcPct val="150000"/>
              </a:lnSpc>
              <a:spcBef>
                <a:spcPts val="200"/>
              </a:spcBef>
            </a:pPr>
            <a:r>
              <a:rPr lang="vi-VN" sz="2400" b="1">
                <a:solidFill>
                  <a:srgbClr val="000000"/>
                </a:solidFill>
                <a:latin typeface="Arial" panose="020B0604020202020204" pitchFamily="34" charset="0"/>
                <a:ea typeface="Times New Roman" panose="02020603050405020304" pitchFamily="18" charset="0"/>
                <a:cs typeface="Arial" panose="020B0604020202020204" pitchFamily="34" charset="0"/>
              </a:rPr>
              <a:t>Đối với database server (dành cho quản trị mạng) </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US" sz="2400">
                <a:solidFill>
                  <a:srgbClr val="000000"/>
                </a:solidFill>
                <a:latin typeface="Arial" panose="020B0604020202020204" pitchFamily="34" charset="0"/>
                <a:ea typeface="Times New Roman" panose="02020603050405020304" pitchFamily="18" charset="0"/>
                <a:cs typeface="Arial" panose="020B0604020202020204" pitchFamily="34" charset="0"/>
              </a:rPr>
              <a:t>C</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ần thực hiện việc cấu hình phân quyền chặt chẽ đối với các tài khoản. Khi đó, dù tồn tại lỗi SQL Injection, thiệt  hại cũng sẽ được hạn chế. Ngoài ra,cần loại bỏ các bảng, thành phần và tài khoản không cần thiết trong hệ thống.</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257" y="753098"/>
            <a:ext cx="4359184" cy="4952934"/>
          </a:xfrm>
          <a:prstGeom prst="rect">
            <a:avLst/>
          </a:prstGeom>
        </p:spPr>
      </p:pic>
    </p:spTree>
    <p:extLst>
      <p:ext uri="{BB962C8B-B14F-4D97-AF65-F5344CB8AC3E}">
        <p14:creationId xmlns:p14="http://schemas.microsoft.com/office/powerpoint/2010/main" val="4084901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7389" y="431885"/>
            <a:ext cx="3788217" cy="658835"/>
          </a:xfrm>
          <a:prstGeom prst="rect">
            <a:avLst/>
          </a:prstGeom>
        </p:spPr>
        <p:txBody>
          <a:bodyPr wrap="none">
            <a:spAutoFit/>
          </a:bodyPr>
          <a:lstStyle/>
          <a:p>
            <a:pPr algn="just">
              <a:lnSpc>
                <a:spcPct val="150000"/>
              </a:lnSpc>
            </a:pPr>
            <a:r>
              <a:rPr lang="vi-VN" sz="2800" b="1">
                <a:latin typeface="Arial" panose="020B0604020202020204" pitchFamily="34" charset="0"/>
                <a:cs typeface="Arial" panose="020B0604020202020204" pitchFamily="34" charset="0"/>
              </a:rPr>
              <a:t>2 CƠ SỞ LÝ THUYẾT</a:t>
            </a:r>
          </a:p>
        </p:txBody>
      </p:sp>
      <p:sp>
        <p:nvSpPr>
          <p:cNvPr id="3" name="Rectangle 2"/>
          <p:cNvSpPr/>
          <p:nvPr/>
        </p:nvSpPr>
        <p:spPr>
          <a:xfrm>
            <a:off x="577914" y="1090720"/>
            <a:ext cx="2404826" cy="461665"/>
          </a:xfrm>
          <a:prstGeom prst="rect">
            <a:avLst/>
          </a:prstGeom>
        </p:spPr>
        <p:txBody>
          <a:bodyPr wrap="none">
            <a:spAutoFit/>
          </a:bodyPr>
          <a:lstStyle/>
          <a:p>
            <a:r>
              <a:rPr lang="vi-VN" sz="2400" b="1">
                <a:solidFill>
                  <a:srgbClr val="333333"/>
                </a:solidFill>
                <a:latin typeface="Arial" panose="020B0604020202020204" pitchFamily="34" charset="0"/>
                <a:ea typeface="Arial" panose="020B0604020202020204" pitchFamily="34" charset="0"/>
                <a:cs typeface="Arial" panose="020B0604020202020204" pitchFamily="34" charset="0"/>
              </a:rPr>
              <a:t>Máy</a:t>
            </a:r>
            <a:r>
              <a:rPr lang="vi-VN" sz="2400" b="1">
                <a:solidFill>
                  <a:srgbClr val="333333"/>
                </a:solidFill>
                <a:ea typeface="Arial" panose="020B0604020202020204" pitchFamily="34" charset="0"/>
                <a:cs typeface="Times New Roman" panose="02020603050405020304" pitchFamily="18" charset="0"/>
              </a:rPr>
              <a:t> Ảo Là Gì ?</a:t>
            </a:r>
            <a:endParaRPr lang="en-US" sz="2400" b="1"/>
          </a:p>
        </p:txBody>
      </p:sp>
      <p:sp>
        <p:nvSpPr>
          <p:cNvPr id="4" name="Rectangle 3"/>
          <p:cNvSpPr/>
          <p:nvPr/>
        </p:nvSpPr>
        <p:spPr>
          <a:xfrm>
            <a:off x="187234" y="1433156"/>
            <a:ext cx="7336972" cy="5112425"/>
          </a:xfrm>
          <a:prstGeom prst="rect">
            <a:avLst/>
          </a:prstGeom>
        </p:spPr>
        <p:txBody>
          <a:bodyPr wrap="square">
            <a:spAutoFit/>
          </a:bodyPr>
          <a:lstStyle/>
          <a:p>
            <a:pPr>
              <a:lnSpc>
                <a:spcPct val="150000"/>
              </a:lnSpc>
              <a:spcAft>
                <a:spcPts val="800"/>
              </a:spcAft>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Máy ảo là một trình giả lập hệ thống máy tính. Máy ảo sử dụng tài nguyên và chạy trên máy tính thật đồng thời hoạt động riêng biệt hoàn toàn so với hệ thống máy tính thật.</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spcAft>
                <a:spcPts val="800"/>
              </a:spcAft>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Trên laptop thật, bạn có thể tải về hoặc cài đặt nhiều máy ảo khác nhau. Bạn cũng có thể lựa chọn máy ảo muốn chạy thử nghiệm, hệ điều hành của máy ảo sẽ được kích hoạt một phần hoặc toàn màn hình máy chủ.</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140882" y="1944270"/>
            <a:ext cx="3498124" cy="3411501"/>
          </a:xfrm>
          <a:prstGeom prst="rect">
            <a:avLst/>
          </a:prstGeom>
        </p:spPr>
      </p:pic>
    </p:spTree>
    <p:extLst>
      <p:ext uri="{BB962C8B-B14F-4D97-AF65-F5344CB8AC3E}">
        <p14:creationId xmlns:p14="http://schemas.microsoft.com/office/powerpoint/2010/main" val="348009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130" y="196753"/>
            <a:ext cx="4178463" cy="658835"/>
          </a:xfrm>
          <a:prstGeom prst="rect">
            <a:avLst/>
          </a:prstGeom>
        </p:spPr>
        <p:txBody>
          <a:bodyPr wrap="square">
            <a:spAutoFit/>
          </a:bodyPr>
          <a:lstStyle/>
          <a:p>
            <a:pPr algn="ctr">
              <a:lnSpc>
                <a:spcPct val="150000"/>
              </a:lnSpc>
            </a:pPr>
            <a:r>
              <a:rPr lang="vi-VN" sz="2800" b="1">
                <a:latin typeface="Arial" panose="020B0604020202020204" pitchFamily="34" charset="0"/>
                <a:cs typeface="Arial" panose="020B0604020202020204" pitchFamily="34" charset="0"/>
              </a:rPr>
              <a:t>1 TỔNG QUAN</a:t>
            </a:r>
          </a:p>
        </p:txBody>
      </p:sp>
      <p:sp>
        <p:nvSpPr>
          <p:cNvPr id="3" name="Rectangle 2"/>
          <p:cNvSpPr/>
          <p:nvPr/>
        </p:nvSpPr>
        <p:spPr>
          <a:xfrm>
            <a:off x="441433" y="1195222"/>
            <a:ext cx="5280099" cy="5009833"/>
          </a:xfrm>
          <a:prstGeom prst="rect">
            <a:avLst/>
          </a:prstGeom>
        </p:spPr>
        <p:txBody>
          <a:bodyPr wrap="square">
            <a:spAutoFit/>
          </a:bodyPr>
          <a:lstStyle/>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SQL Injection là một loại lỗ hổng ứng dụng web mà kẻ tấn công có thể thao tác và thực hiện một lệnh truy vấn SQL để lấy các thông tin từ cơ sở dữ liệu. Đây là loại tấn công chủ yếu khi một ứng dụng web cho phép người dùng sử dụng truy cập và sử dụng dữ liệu mà không xét quyền truy cập hay mã hóa dữ liệu đó.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999" y="1599642"/>
            <a:ext cx="5018858" cy="3847569"/>
          </a:xfrm>
          <a:prstGeom prst="rect">
            <a:avLst/>
          </a:prstGeom>
        </p:spPr>
      </p:pic>
    </p:spTree>
    <p:extLst>
      <p:ext uri="{BB962C8B-B14F-4D97-AF65-F5344CB8AC3E}">
        <p14:creationId xmlns:p14="http://schemas.microsoft.com/office/powerpoint/2010/main" val="71769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199" y="1138774"/>
            <a:ext cx="6096000" cy="577850"/>
          </a:xfrm>
          <a:prstGeom prst="rect">
            <a:avLst/>
          </a:prstGeom>
        </p:spPr>
        <p:txBody>
          <a:bodyPr>
            <a:spAutoFit/>
          </a:bodyPr>
          <a:lstStyle/>
          <a:p>
            <a:pPr>
              <a:lnSpc>
                <a:spcPct val="150000"/>
              </a:lnSpc>
              <a:spcBef>
                <a:spcPts val="200"/>
              </a:spcBef>
            </a:pPr>
            <a:r>
              <a:rPr lang="vi-VN" sz="2400" b="1">
                <a:solidFill>
                  <a:srgbClr val="333333"/>
                </a:solidFill>
                <a:latin typeface="Arial" panose="020B0604020202020204" pitchFamily="34" charset="0"/>
                <a:ea typeface="Times New Roman" panose="02020603050405020304" pitchFamily="18" charset="0"/>
                <a:cs typeface="Arial" panose="020B0604020202020204" pitchFamily="34" charset="0"/>
              </a:rPr>
              <a:t>Kiểm Thử Phần Mềm, Hệ Điều Hành .</a:t>
            </a:r>
            <a:endParaRPr lang="en-US" sz="2000" b="1">
              <a:solidFill>
                <a:srgbClr val="1F3763"/>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997222" y="222880"/>
            <a:ext cx="7582460" cy="658835"/>
          </a:xfrm>
          <a:prstGeom prst="rect">
            <a:avLst/>
          </a:prstGeom>
        </p:spPr>
        <p:txBody>
          <a:bodyPr wrap="none">
            <a:spAutoFit/>
          </a:bodyPr>
          <a:lstStyle/>
          <a:p>
            <a:pPr algn="ctr">
              <a:lnSpc>
                <a:spcPct val="150000"/>
              </a:lnSpc>
            </a:pPr>
            <a:r>
              <a:rPr lang="vi-VN" sz="2800" b="1">
                <a:solidFill>
                  <a:srgbClr val="000000"/>
                </a:solidFill>
                <a:latin typeface="Arial" panose="020B0604020202020204" pitchFamily="34" charset="0"/>
                <a:ea typeface="Times New Roman" panose="02020603050405020304" pitchFamily="18" charset="0"/>
                <a:cs typeface="Arial" panose="020B0604020202020204" pitchFamily="34" charset="0"/>
              </a:rPr>
              <a:t>MÁY ẢO ĐƯỢC SỬ DỤNG NHƯ THẾ NÀO ?</a:t>
            </a:r>
            <a:endParaRPr lang="en-US" sz="2800" b="1">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239486" y="1864230"/>
            <a:ext cx="7898674" cy="4626908"/>
          </a:xfrm>
          <a:prstGeom prst="rect">
            <a:avLst/>
          </a:prstGeom>
        </p:spPr>
        <p:txBody>
          <a:bodyPr wrap="square">
            <a:spAutoFit/>
          </a:bodyPr>
          <a:lstStyle/>
          <a:p>
            <a:pPr algn="just">
              <a:lnSpc>
                <a:spcPct val="150000"/>
              </a:lnSpc>
              <a:spcAft>
                <a:spcPts val="800"/>
              </a:spcAft>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Miễn hệ thống phần cứng đáp ứng nhu cầu, bạn có thể cài bao nhiêu máy ảo tùy thích. Máy ảo sẽ hiển thị giao diện phần mềm hoặc hệ điều hành của các thiết bị bạn chọn lên màn hình.</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spcAft>
                <a:spcPts val="800"/>
              </a:spcAft>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Ví dụ, bạn lập trình một app thương mại di động, bạn muốn xem thử giao diện của app đó trên iPhone sẽ hiển thị như thế nào, bạn cần cài đặt máy ảo trong phần mềm lập trình để kiểm thử chương trình.</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138160" y="1427699"/>
            <a:ext cx="3853543" cy="4672655"/>
          </a:xfrm>
          <a:prstGeom prst="rect">
            <a:avLst/>
          </a:prstGeom>
        </p:spPr>
      </p:pic>
    </p:spTree>
    <p:extLst>
      <p:ext uri="{BB962C8B-B14F-4D97-AF65-F5344CB8AC3E}">
        <p14:creationId xmlns:p14="http://schemas.microsoft.com/office/powerpoint/2010/main" val="133464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23" y="451230"/>
            <a:ext cx="6096000" cy="5009833"/>
          </a:xfrm>
          <a:prstGeom prst="rect">
            <a:avLst/>
          </a:prstGeom>
        </p:spPr>
        <p:txBody>
          <a:bodyPr>
            <a:spAutoFit/>
          </a:bodyPr>
          <a:lstStyle/>
          <a:p>
            <a:pPr algn="just">
              <a:lnSpc>
                <a:spcPct val="150000"/>
              </a:lnSpc>
              <a:spcBef>
                <a:spcPts val="200"/>
              </a:spcBef>
            </a:pPr>
            <a:r>
              <a:rPr lang="vi-VN" sz="2400" b="1">
                <a:solidFill>
                  <a:srgbClr val="333333"/>
                </a:solidFill>
                <a:latin typeface="Arial" panose="020B0604020202020204" pitchFamily="34" charset="0"/>
                <a:ea typeface="Times New Roman" panose="02020603050405020304" pitchFamily="18" charset="0"/>
                <a:cs typeface="Arial" panose="020B0604020202020204" pitchFamily="34" charset="0"/>
              </a:rPr>
              <a:t>Tăng Cường Bảo Mật Cho Sever</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vi-VN" sz="2400">
                <a:solidFill>
                  <a:srgbClr val="333333"/>
                </a:solidFill>
                <a:latin typeface="Arial" panose="020B0604020202020204" pitchFamily="34" charset="0"/>
                <a:ea typeface="Arial" panose="020B0604020202020204" pitchFamily="34" charset="0"/>
                <a:cs typeface="Arial" panose="020B0604020202020204" pitchFamily="34" charset="0"/>
              </a:rPr>
              <a:t>Bên cạnh việc kiểm thử, máy ảo còn thường được sử dụng để quản lý server, mỗi server sẽ được tách riêng vào 1 máy ảo riêng biệt đề phòng khi hệ thống cơ sở dữ liệu xảy ra sự cố, các dữ liệu và quy trình nghiệp vụ liên quan sẽ không bị ảnh hưởng. Ví dụ trong trường hợp xung đột phần cứng hay nhiễm virus.</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3" name="Picture 2" descr="Sử dụng máy ảo để tăng cường bảo mật cho server"/>
          <p:cNvPicPr/>
          <p:nvPr/>
        </p:nvPicPr>
        <p:blipFill>
          <a:blip r:embed="rId2">
            <a:extLst>
              <a:ext uri="{28A0092B-C50C-407E-A947-70E740481C1C}">
                <a14:useLocalDpi xmlns:a14="http://schemas.microsoft.com/office/drawing/2010/main" val="0"/>
              </a:ext>
            </a:extLst>
          </a:blip>
          <a:srcRect/>
          <a:stretch>
            <a:fillRect/>
          </a:stretch>
        </p:blipFill>
        <p:spPr bwMode="auto">
          <a:xfrm>
            <a:off x="7036525" y="875528"/>
            <a:ext cx="4262846" cy="4153672"/>
          </a:xfrm>
          <a:prstGeom prst="rect">
            <a:avLst/>
          </a:prstGeom>
          <a:noFill/>
          <a:ln>
            <a:noFill/>
          </a:ln>
        </p:spPr>
      </p:pic>
    </p:spTree>
    <p:extLst>
      <p:ext uri="{BB962C8B-B14F-4D97-AF65-F5344CB8AC3E}">
        <p14:creationId xmlns:p14="http://schemas.microsoft.com/office/powerpoint/2010/main" val="3367060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41859"/>
            <a:ext cx="4175760" cy="5632311"/>
          </a:xfrm>
          <a:prstGeom prst="rect">
            <a:avLst/>
          </a:prstGeom>
        </p:spPr>
        <p:txBody>
          <a:bodyPr wrap="square">
            <a:spAutoFit/>
          </a:bodyPr>
          <a:lstStyle/>
          <a:p>
            <a:pPr algn="just">
              <a:lnSpc>
                <a:spcPct val="150000"/>
              </a:lnSpc>
              <a:spcBef>
                <a:spcPts val="200"/>
              </a:spcBef>
            </a:pPr>
            <a:r>
              <a:rPr lang="vi-VN" sz="2400" b="1">
                <a:solidFill>
                  <a:srgbClr val="333333"/>
                </a:solidFill>
                <a:latin typeface="Arial "/>
                <a:ea typeface="Times New Roman" panose="02020603050405020304" pitchFamily="18" charset="0"/>
                <a:cs typeface="Times New Roman" panose="02020603050405020304" pitchFamily="18" charset="0"/>
              </a:rPr>
              <a:t>Kiểm Tra Virus</a:t>
            </a:r>
            <a:endParaRPr lang="en-US" sz="2400" b="1">
              <a:solidFill>
                <a:srgbClr val="1F3763"/>
              </a:solidFill>
              <a:latin typeface="Arial "/>
              <a:ea typeface="Times New Roman" panose="02020603050405020304" pitchFamily="18" charset="0"/>
              <a:cs typeface="Times New Roman" panose="02020603050405020304" pitchFamily="18" charset="0"/>
            </a:endParaRPr>
          </a:p>
          <a:p>
            <a:pPr algn="just">
              <a:lnSpc>
                <a:spcPct val="150000"/>
              </a:lnSpc>
              <a:spcAft>
                <a:spcPts val="800"/>
              </a:spcAft>
            </a:pPr>
            <a:r>
              <a:rPr lang="vi-VN" sz="2400">
                <a:solidFill>
                  <a:srgbClr val="333333"/>
                </a:solidFill>
                <a:latin typeface="Arial "/>
                <a:ea typeface="Arial" panose="020B0604020202020204" pitchFamily="34" charset="0"/>
                <a:cs typeface="Times New Roman" panose="02020603050405020304" pitchFamily="18" charset="0"/>
              </a:rPr>
              <a:t>Máy ảo cho phép tạo ra một môi trường riêng biệt, cách ly hoạt động với máy thật. Ở môi trường này, các kỹ sư máy tính có thể nghiên cứu, tiếp cận và xử lý các loại virus khác nhau mà không ảnh hưởng trực tiếp đến bảo mật của máy thật.</a:t>
            </a:r>
            <a:endParaRPr lang="en-US" sz="2400">
              <a:effectLst/>
              <a:latin typeface="Arial "/>
              <a:ea typeface="Arial" panose="020B0604020202020204" pitchFamily="34" charset="0"/>
              <a:cs typeface="Times New Roman" panose="02020603050405020304" pitchFamily="18" charset="0"/>
            </a:endParaRPr>
          </a:p>
        </p:txBody>
      </p:sp>
      <p:pic>
        <p:nvPicPr>
          <p:cNvPr id="3" name="Picture 2" descr="Sử dụng máy ảo để kiểm tra virus tấn công"/>
          <p:cNvPicPr/>
          <p:nvPr/>
        </p:nvPicPr>
        <p:blipFill>
          <a:blip r:embed="rId2">
            <a:extLst>
              <a:ext uri="{28A0092B-C50C-407E-A947-70E740481C1C}">
                <a14:useLocalDpi xmlns:a14="http://schemas.microsoft.com/office/drawing/2010/main" val="0"/>
              </a:ext>
            </a:extLst>
          </a:blip>
          <a:srcRect/>
          <a:stretch>
            <a:fillRect/>
          </a:stretch>
        </p:blipFill>
        <p:spPr bwMode="auto">
          <a:xfrm>
            <a:off x="5663973" y="1115332"/>
            <a:ext cx="5305425" cy="4684577"/>
          </a:xfrm>
          <a:prstGeom prst="rect">
            <a:avLst/>
          </a:prstGeom>
          <a:noFill/>
          <a:ln>
            <a:noFill/>
          </a:ln>
        </p:spPr>
      </p:pic>
    </p:spTree>
    <p:extLst>
      <p:ext uri="{BB962C8B-B14F-4D97-AF65-F5344CB8AC3E}">
        <p14:creationId xmlns:p14="http://schemas.microsoft.com/office/powerpoint/2010/main" val="123841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617" y="932043"/>
            <a:ext cx="4580709" cy="4524315"/>
          </a:xfrm>
          <a:prstGeom prst="rect">
            <a:avLst/>
          </a:prstGeom>
        </p:spPr>
        <p:txBody>
          <a:bodyPr wrap="square">
            <a:spAutoFit/>
          </a:bodyPr>
          <a:lstStyle/>
          <a:p>
            <a:pPr algn="just">
              <a:lnSpc>
                <a:spcPct val="150000"/>
              </a:lnSpc>
              <a:spcBef>
                <a:spcPts val="200"/>
              </a:spcBef>
            </a:pPr>
            <a:r>
              <a:rPr lang="vi-VN" sz="2400" b="1">
                <a:solidFill>
                  <a:srgbClr val="333333"/>
                </a:solidFill>
                <a:latin typeface="Arial "/>
                <a:ea typeface="Times New Roman" panose="02020603050405020304" pitchFamily="18" charset="0"/>
                <a:cs typeface="Times New Roman" panose="02020603050405020304" pitchFamily="18" charset="0"/>
              </a:rPr>
              <a:t>Sao Chép Hệ Thống Vào Máy Khác</a:t>
            </a:r>
            <a:endParaRPr lang="en-US" sz="2400" b="1">
              <a:solidFill>
                <a:srgbClr val="1F3763"/>
              </a:solidFill>
              <a:latin typeface="Arial "/>
              <a:ea typeface="Times New Roman" panose="02020603050405020304" pitchFamily="18" charset="0"/>
              <a:cs typeface="Times New Roman" panose="02020603050405020304" pitchFamily="18" charset="0"/>
            </a:endParaRPr>
          </a:p>
          <a:p>
            <a:pPr algn="just">
              <a:lnSpc>
                <a:spcPct val="150000"/>
              </a:lnSpc>
              <a:spcAft>
                <a:spcPts val="800"/>
              </a:spcAft>
            </a:pPr>
            <a:r>
              <a:rPr lang="vi-VN" sz="2400">
                <a:solidFill>
                  <a:srgbClr val="333333"/>
                </a:solidFill>
                <a:latin typeface="Arial "/>
                <a:ea typeface="Arial" panose="020B0604020202020204" pitchFamily="34" charset="0"/>
                <a:cs typeface="Times New Roman" panose="02020603050405020304" pitchFamily="18" charset="0"/>
              </a:rPr>
              <a:t>Dữ liệu bạn thực hiện trên máy ảnh sẽ được lưu vào bộ nhớ trên máy thật. Bạn có thể dễ dàng chuyển sang máy khác với điều kiện cùng trình ảo hóa khi muốn thay đổi.</a:t>
            </a:r>
            <a:endParaRPr lang="en-US" sz="2400">
              <a:effectLst/>
              <a:latin typeface="Arial "/>
              <a:ea typeface="Arial" panose="020B0604020202020204" pitchFamily="34" charset="0"/>
              <a:cs typeface="Times New Roman" panose="02020603050405020304" pitchFamily="18" charset="0"/>
            </a:endParaRPr>
          </a:p>
        </p:txBody>
      </p:sp>
      <p:pic>
        <p:nvPicPr>
          <p:cNvPr id="3" name="Picture 2" descr="Sử dụng máy ảo để sao chép hệ thống vào máy khác"/>
          <p:cNvPicPr/>
          <p:nvPr/>
        </p:nvPicPr>
        <p:blipFill>
          <a:blip r:embed="rId2">
            <a:extLst>
              <a:ext uri="{28A0092B-C50C-407E-A947-70E740481C1C}">
                <a14:useLocalDpi xmlns:a14="http://schemas.microsoft.com/office/drawing/2010/main" val="0"/>
              </a:ext>
            </a:extLst>
          </a:blip>
          <a:srcRect/>
          <a:stretch>
            <a:fillRect/>
          </a:stretch>
        </p:blipFill>
        <p:spPr bwMode="auto">
          <a:xfrm>
            <a:off x="6461126" y="600950"/>
            <a:ext cx="4955812" cy="4989953"/>
          </a:xfrm>
          <a:prstGeom prst="rect">
            <a:avLst/>
          </a:prstGeom>
          <a:noFill/>
          <a:ln>
            <a:noFill/>
          </a:ln>
        </p:spPr>
      </p:pic>
    </p:spTree>
    <p:extLst>
      <p:ext uri="{BB962C8B-B14F-4D97-AF65-F5344CB8AC3E}">
        <p14:creationId xmlns:p14="http://schemas.microsoft.com/office/powerpoint/2010/main" val="356661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9" y="1081455"/>
            <a:ext cx="6096000" cy="461665"/>
          </a:xfrm>
          <a:prstGeom prst="rect">
            <a:avLst/>
          </a:prstGeom>
        </p:spPr>
        <p:txBody>
          <a:bodyPr>
            <a:spAutoFit/>
          </a:bodyPr>
          <a:lstStyle/>
          <a:p>
            <a:r>
              <a:rPr lang="vi-VN" sz="2400" b="1">
                <a:solidFill>
                  <a:srgbClr val="333333"/>
                </a:solidFill>
                <a:latin typeface="Arial" panose="020B0604020202020204" pitchFamily="34" charset="0"/>
                <a:ea typeface="Times New Roman" panose="02020603050405020304" pitchFamily="18" charset="0"/>
                <a:cs typeface="Arial" panose="020B0604020202020204" pitchFamily="34" charset="0"/>
              </a:rPr>
              <a:t>Kali Linux Là Gì ?</a:t>
            </a:r>
            <a:endParaRPr lang="en-US" sz="2400">
              <a:latin typeface="Arial" panose="020B0604020202020204" pitchFamily="34" charset="0"/>
              <a:cs typeface="Arial" panose="020B0604020202020204" pitchFamily="34" charset="0"/>
            </a:endParaRPr>
          </a:p>
        </p:txBody>
      </p:sp>
      <p:sp>
        <p:nvSpPr>
          <p:cNvPr id="3" name="Rectangle 2"/>
          <p:cNvSpPr/>
          <p:nvPr/>
        </p:nvSpPr>
        <p:spPr>
          <a:xfrm>
            <a:off x="3988686" y="314319"/>
            <a:ext cx="3927614" cy="658835"/>
          </a:xfrm>
          <a:prstGeom prst="rect">
            <a:avLst/>
          </a:prstGeom>
        </p:spPr>
        <p:txBody>
          <a:bodyPr wrap="none">
            <a:spAutoFit/>
          </a:bodyPr>
          <a:lstStyle/>
          <a:p>
            <a:pPr>
              <a:lnSpc>
                <a:spcPct val="150000"/>
              </a:lnSpc>
            </a:pPr>
            <a:r>
              <a:rPr lang="vi-VN" sz="2800" b="1">
                <a:solidFill>
                  <a:srgbClr val="333333"/>
                </a:solidFill>
                <a:latin typeface="Arial" panose="020B0604020202020204" pitchFamily="34" charset="0"/>
                <a:ea typeface="Times New Roman" panose="02020603050405020304" pitchFamily="18" charset="0"/>
                <a:cs typeface="Arial" panose="020B0604020202020204" pitchFamily="34" charset="0"/>
              </a:rPr>
              <a:t> MÁY ẢO KALI LINUX </a:t>
            </a:r>
            <a:endParaRPr lang="en-US" sz="3600" b="1">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435429" y="1930207"/>
            <a:ext cx="6096000" cy="4062394"/>
          </a:xfrm>
          <a:prstGeom prst="rect">
            <a:avLst/>
          </a:prstGeom>
        </p:spPr>
        <p:txBody>
          <a:bodyPr>
            <a:spAutoFit/>
          </a:bodyPr>
          <a:lstStyle/>
          <a:p>
            <a:pPr algn="just">
              <a:lnSpc>
                <a:spcPct val="150000"/>
              </a:lnSpc>
              <a:spcAft>
                <a:spcPts val="800"/>
              </a:spcAft>
            </a:pPr>
            <a:r>
              <a:rPr lang="vi-VN" sz="2500">
                <a:solidFill>
                  <a:srgbClr val="333333"/>
                </a:solidFill>
                <a:latin typeface="Arial "/>
                <a:ea typeface="Times New Roman" panose="02020603050405020304" pitchFamily="18" charset="0"/>
                <a:cs typeface="Times New Roman" panose="02020603050405020304" pitchFamily="18" charset="0"/>
              </a:rPr>
              <a:t>Kali Linux là một bản phân phối Linux độc lập phát triển trên nền tảng Debian, được sử dụng rộng rãi trong lĩnh vực bảo mật an ninh mạng. Nó cung cấp một số công cụ và phần mềm tiên tiến để giúp người dùng thực hiện các kiểm tra an ninh và tìm kiếm lỗ hổng trên hệ thống máy tính.</a:t>
            </a:r>
            <a:endParaRPr lang="en-US" sz="2500">
              <a:latin typeface="Arial "/>
              <a:ea typeface="Arial" panose="020B0604020202020204" pitchFamily="34" charset="0"/>
              <a:cs typeface="Times New Roman" panose="02020603050405020304" pitchFamily="18" charset="0"/>
            </a:endParaRPr>
          </a:p>
        </p:txBody>
      </p:sp>
      <p:pic>
        <p:nvPicPr>
          <p:cNvPr id="5" name="Picture 4" descr="Kali Linux la g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6193" y="2078309"/>
            <a:ext cx="4781007" cy="3956731"/>
          </a:xfrm>
          <a:prstGeom prst="rect">
            <a:avLst/>
          </a:prstGeom>
          <a:noFill/>
          <a:ln>
            <a:noFill/>
          </a:ln>
        </p:spPr>
      </p:pic>
    </p:spTree>
    <p:extLst>
      <p:ext uri="{BB962C8B-B14F-4D97-AF65-F5344CB8AC3E}">
        <p14:creationId xmlns:p14="http://schemas.microsoft.com/office/powerpoint/2010/main" val="1893491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7595"/>
            <a:ext cx="7532913" cy="5283498"/>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Công cụ tấn công mạnh mẽ: Kali Linux cung cấp một số công cụ tấn công mạnh mẽ, bao gồm Nmap, Metasploit, và John the Ripper.</a:t>
            </a:r>
            <a:endParaRPr lang="en-US" sz="2400">
              <a:latin typeface="Arial" panose="020B0604020202020204" pitchFamily="34" charset="0"/>
              <a:ea typeface="Arial" panose="020B060402020202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Tích hợp công cụ phân tích: Kali Linux tích hợp một số công cụ phân tích vào hệ điều hành, giúp cho việc phân tích và bảo mật dễ dàng hơn.</a:t>
            </a:r>
            <a:endParaRPr lang="en-US" sz="2400">
              <a:latin typeface="Arial" panose="020B0604020202020204" pitchFamily="34" charset="0"/>
              <a:ea typeface="Arial" panose="020B060402020202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Tương thích với môi trường tấn công: Kali Linux được thiết kế để hoạt động trên môi trường tấn công, giúp cho việc thực hiện các tác vụ tấn công dễ dàng hơn.</a:t>
            </a:r>
            <a:endParaRPr lang="en-US" sz="2400">
              <a:effectLst/>
              <a:latin typeface="Arial" panose="020B0604020202020204" pitchFamily="34" charset="0"/>
              <a:ea typeface="Arial" panose="020B0604020202020204" pitchFamily="34" charset="0"/>
              <a:cs typeface="Times New Roman" panose="02020603050405020304" pitchFamily="18" charset="0"/>
            </a:endParaRPr>
          </a:p>
        </p:txBody>
      </p:sp>
      <p:sp>
        <p:nvSpPr>
          <p:cNvPr id="3" name="Rectangle 2"/>
          <p:cNvSpPr/>
          <p:nvPr/>
        </p:nvSpPr>
        <p:spPr>
          <a:xfrm>
            <a:off x="2243177" y="327382"/>
            <a:ext cx="7810151" cy="658835"/>
          </a:xfrm>
          <a:prstGeom prst="rect">
            <a:avLst/>
          </a:prstGeom>
        </p:spPr>
        <p:txBody>
          <a:bodyPr wrap="none">
            <a:spAutoFit/>
          </a:bodyPr>
          <a:lstStyle/>
          <a:p>
            <a:pPr algn="just">
              <a:lnSpc>
                <a:spcPct val="150000"/>
              </a:lnSpc>
              <a:spcAft>
                <a:spcPts val="1000"/>
              </a:spcAft>
            </a:pPr>
            <a:r>
              <a:rPr lang="vi-VN" sz="2800" b="1">
                <a:solidFill>
                  <a:srgbClr val="333333"/>
                </a:solidFill>
                <a:latin typeface="Arial "/>
                <a:ea typeface="Times New Roman" panose="02020603050405020304" pitchFamily="18" charset="0"/>
                <a:cs typeface="Times New Roman" panose="02020603050405020304" pitchFamily="18" charset="0"/>
              </a:rPr>
              <a:t>Kali Linus Cung Cấp Những Chức Năng Gì ?</a:t>
            </a:r>
            <a:endParaRPr lang="en-US" sz="2800" i="1">
              <a:solidFill>
                <a:srgbClr val="44546A"/>
              </a:solidFill>
              <a:latin typeface="Arial "/>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585" y="1576522"/>
            <a:ext cx="3176044" cy="4641397"/>
          </a:xfrm>
          <a:prstGeom prst="rect">
            <a:avLst/>
          </a:prstGeom>
        </p:spPr>
      </p:pic>
    </p:spTree>
    <p:extLst>
      <p:ext uri="{BB962C8B-B14F-4D97-AF65-F5344CB8AC3E}">
        <p14:creationId xmlns:p14="http://schemas.microsoft.com/office/powerpoint/2010/main" val="1255459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295" y="777211"/>
            <a:ext cx="7898675" cy="5837495"/>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Công cụ tấn công mạnh mẽ: Kali Linux cung cấp một số công cụ tấn công mạnh mẽ, giúp cho việc tìm kiếm và sửa chữa lỗ hổng bảo mật dễ dàng hơn.</a:t>
            </a:r>
            <a:endParaRPr lang="en-US" sz="240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Phân tích mạng và bảo mật: Kali Linux cung cấp một số công cụ phân tích mạng và bảo mật, giúp cho việc phát hiện và khắc phục lỗ hổng bảo mật dễ dàng hơn.</a:t>
            </a:r>
            <a:endParaRPr lang="en-US" sz="240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Tiện dụng cho các nhà bảo mật: Kali Linux là một hệ điều hành tấn công mạnh mẽ, giúp cho các nhà bảo mật thực hiện các tác vụ tấn công một cách dễ dàng và hiệu quả.</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sp>
        <p:nvSpPr>
          <p:cNvPr id="3" name="Rectangle 2"/>
          <p:cNvSpPr/>
          <p:nvPr/>
        </p:nvSpPr>
        <p:spPr>
          <a:xfrm>
            <a:off x="3693692" y="118376"/>
            <a:ext cx="5588389" cy="658835"/>
          </a:xfrm>
          <a:prstGeom prst="rect">
            <a:avLst/>
          </a:prstGeom>
        </p:spPr>
        <p:txBody>
          <a:bodyPr wrap="none">
            <a:spAutoFit/>
          </a:bodyPr>
          <a:lstStyle/>
          <a:p>
            <a:pPr algn="just">
              <a:lnSpc>
                <a:spcPct val="150000"/>
              </a:lnSpc>
              <a:spcBef>
                <a:spcPts val="200"/>
              </a:spcBef>
            </a:pPr>
            <a:r>
              <a:rPr lang="vi-VN" sz="2800" b="1">
                <a:solidFill>
                  <a:srgbClr val="333333"/>
                </a:solidFill>
                <a:latin typeface="Arial "/>
                <a:ea typeface="Times New Roman" panose="02020603050405020304" pitchFamily="18" charset="0"/>
                <a:cs typeface="Times New Roman" panose="02020603050405020304" pitchFamily="18" charset="0"/>
              </a:rPr>
              <a:t>Lợi Ích Của Sử Dụng Kali Linux</a:t>
            </a:r>
            <a:endParaRPr lang="en-US" sz="2400" b="1">
              <a:solidFill>
                <a:srgbClr val="1F3763"/>
              </a:solidFill>
              <a:latin typeface="Arial "/>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981" y="1177698"/>
            <a:ext cx="3329533" cy="4792028"/>
          </a:xfrm>
          <a:prstGeom prst="rect">
            <a:avLst/>
          </a:prstGeom>
        </p:spPr>
      </p:pic>
    </p:spTree>
    <p:extLst>
      <p:ext uri="{BB962C8B-B14F-4D97-AF65-F5344CB8AC3E}">
        <p14:creationId xmlns:p14="http://schemas.microsoft.com/office/powerpoint/2010/main" val="930948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764149"/>
            <a:ext cx="7650481" cy="6288901"/>
          </a:xfrm>
          <a:prstGeom prst="rect">
            <a:avLst/>
          </a:prstGeom>
        </p:spPr>
        <p:txBody>
          <a:bodyPr wrap="square">
            <a:spAutoFit/>
          </a:bodyPr>
          <a:lstStyle/>
          <a:p>
            <a:pPr algn="just">
              <a:lnSpc>
                <a:spcPct val="150000"/>
              </a:lnSpc>
              <a:spcBef>
                <a:spcPts val="200"/>
              </a:spcBef>
            </a:pPr>
            <a:r>
              <a:rPr lang="vi-VN" sz="2400" b="1">
                <a:solidFill>
                  <a:srgbClr val="333333"/>
                </a:solidFill>
                <a:latin typeface="Arial" panose="020B0604020202020204" pitchFamily="34" charset="0"/>
                <a:ea typeface="Times New Roman" panose="02020603050405020304" pitchFamily="18" charset="0"/>
                <a:cs typeface="Arial" panose="020B0604020202020204" pitchFamily="34" charset="0"/>
              </a:rPr>
              <a:t> SQL Map Là Gì ?</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en-US" sz="2400">
                <a:solidFill>
                  <a:srgbClr val="222222"/>
                </a:solidFill>
                <a:latin typeface="Arial" panose="020B0604020202020204" pitchFamily="34" charset="0"/>
                <a:ea typeface="Times New Roman" panose="02020603050405020304" pitchFamily="18" charset="0"/>
                <a:cs typeface="Arial" panose="020B0604020202020204" pitchFamily="34" charset="0"/>
              </a:rPr>
              <a:t>SQLMAP là công cụ khai thác những lổ hỏng của cơ sở dữ liệu SQL. Công cụ này được xem là công cụ khai thác SQL tốt nhất hiện nay. Với người dùng Kali hoặc Back Track 5 thì SQLMAP đã được tích hợp sẵn vào hệ điều hành. Riêng Windows thì chúng ta phải cài đặt thêm python và SQLMAP để sử dụng</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spcAft>
                <a:spcPts val="800"/>
              </a:spcAft>
            </a:pPr>
            <a:r>
              <a:rPr lang="en-US" sz="2400">
                <a:solidFill>
                  <a:srgbClr val="222222"/>
                </a:solidFill>
                <a:latin typeface="Arial" panose="020B0604020202020204" pitchFamily="34" charset="0"/>
                <a:ea typeface="Times New Roman" panose="02020603050405020304" pitchFamily="18" charset="0"/>
                <a:cs typeface="Arial" panose="020B0604020202020204" pitchFamily="34" charset="0"/>
              </a:rPr>
              <a:t>Đây là công cụ mã nguồn mở, tự động hóa quá trình phát hiện và khai thác lỗ hổng SQL. Nó đi kèm với một công cụ phát hiện mạnh mẽ, nhiều tính năng thích hợp cho trình kiểm tra thâm nhập cuối cùng</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281851" y="1831604"/>
            <a:ext cx="3162300" cy="4153989"/>
          </a:xfrm>
          <a:prstGeom prst="rect">
            <a:avLst/>
          </a:prstGeom>
        </p:spPr>
      </p:pic>
      <p:sp>
        <p:nvSpPr>
          <p:cNvPr id="4" name="Rectangle 3"/>
          <p:cNvSpPr/>
          <p:nvPr/>
        </p:nvSpPr>
        <p:spPr>
          <a:xfrm>
            <a:off x="5137976" y="105314"/>
            <a:ext cx="1834092" cy="658835"/>
          </a:xfrm>
          <a:prstGeom prst="rect">
            <a:avLst/>
          </a:prstGeom>
        </p:spPr>
        <p:txBody>
          <a:bodyPr wrap="none">
            <a:spAutoFit/>
          </a:bodyPr>
          <a:lstStyle/>
          <a:p>
            <a:pPr>
              <a:lnSpc>
                <a:spcPct val="150000"/>
              </a:lnSpc>
            </a:pPr>
            <a:r>
              <a:rPr lang="vi-VN" sz="2800" b="1">
                <a:solidFill>
                  <a:srgbClr val="333333"/>
                </a:solidFill>
                <a:latin typeface="Arial" panose="020B0604020202020204" pitchFamily="34" charset="0"/>
                <a:ea typeface="Times New Roman" panose="02020603050405020304" pitchFamily="18" charset="0"/>
                <a:cs typeface="Arial" panose="020B0604020202020204" pitchFamily="34" charset="0"/>
              </a:rPr>
              <a:t>SQL Map </a:t>
            </a:r>
            <a:endParaRPr lang="en-US" sz="3600" b="1">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69093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294" y="842526"/>
            <a:ext cx="11778346" cy="2964914"/>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Hỗ trợ đầy đủ làm việc với các hệ quản trị cơ sở dữ liệu MySQL, Oracle, PostgreSQL, Microsoft SQL Server, Microsoft Access, IBM DB2, SQLite, Firebird, Sybase, SAP MaxDB, Informix, MariaDB, MemSQL, TiDB, CockroachDB, …</a:t>
            </a:r>
            <a:endParaRPr lang="en-US" sz="2400">
              <a:latin typeface="Arial" panose="020B0604020202020204" pitchFamily="34" charset="0"/>
              <a:ea typeface="Arial" panose="020B0604020202020204" pitchFamily="34" charset="0"/>
              <a:cs typeface="Arial" panose="020B0604020202020204" pitchFamily="34" charset="0"/>
            </a:endParaRPr>
          </a:p>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Hỗ trợ đầy đủ cho các kỹ thuật tấn công SQL Injection: boolean-based blind, time-based blind, error-based, UNION query-based, stacked queries và out-of-band</a:t>
            </a:r>
            <a:endParaRPr lang="en-US" sz="2400">
              <a:latin typeface="Arial" panose="020B0604020202020204" pitchFamily="34" charset="0"/>
              <a:ea typeface="Arial" panose="020B0604020202020204" pitchFamily="34" charset="0"/>
              <a:cs typeface="Arial" panose="020B0604020202020204" pitchFamily="34" charset="0"/>
            </a:endParaRPr>
          </a:p>
        </p:txBody>
      </p:sp>
      <p:sp>
        <p:nvSpPr>
          <p:cNvPr id="3" name="Rectangle 2"/>
          <p:cNvSpPr/>
          <p:nvPr/>
        </p:nvSpPr>
        <p:spPr>
          <a:xfrm>
            <a:off x="5108915" y="183691"/>
            <a:ext cx="1941557" cy="658835"/>
          </a:xfrm>
          <a:prstGeom prst="rect">
            <a:avLst/>
          </a:prstGeom>
        </p:spPr>
        <p:txBody>
          <a:bodyPr wrap="none">
            <a:spAutoFit/>
          </a:bodyPr>
          <a:lstStyle/>
          <a:p>
            <a:pPr>
              <a:lnSpc>
                <a:spcPct val="150000"/>
              </a:lnSpc>
              <a:spcBef>
                <a:spcPts val="200"/>
              </a:spcBef>
            </a:pPr>
            <a:r>
              <a:rPr lang="vi-VN" sz="2800" b="1">
                <a:solidFill>
                  <a:srgbClr val="333333"/>
                </a:solidFill>
                <a:latin typeface="Arial" panose="020B0604020202020204" pitchFamily="34" charset="0"/>
                <a:ea typeface="Times New Roman" panose="02020603050405020304" pitchFamily="18" charset="0"/>
                <a:cs typeface="Arial" panose="020B0604020202020204" pitchFamily="34" charset="0"/>
              </a:rPr>
              <a:t>Tính Năng</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3917635"/>
            <a:ext cx="6923315" cy="2626856"/>
          </a:xfrm>
          <a:prstGeom prst="rect">
            <a:avLst/>
          </a:prstGeom>
        </p:spPr>
      </p:pic>
    </p:spTree>
    <p:extLst>
      <p:ext uri="{BB962C8B-B14F-4D97-AF65-F5344CB8AC3E}">
        <p14:creationId xmlns:p14="http://schemas.microsoft.com/office/powerpoint/2010/main" val="2341111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1" y="960380"/>
            <a:ext cx="4841965" cy="4626908"/>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Kết nối trực tiếp với cơ sở dữ liệu mà không cần thông qua SQL, bằng cách cung cấp thông tin đăng nhập DBMS, địa chỉ IP, cổng và tên cơ sở dữ liệu.</a:t>
            </a:r>
            <a:endParaRPr lang="en-US" sz="240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Liệt kê người dùng, password hash, đặc quyền, vai trò, cơ sở dữ liệu, bảng và cột.</a:t>
            </a:r>
            <a:endParaRPr lang="en-US" sz="2400">
              <a:latin typeface="Arial" panose="020B0604020202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015" y="1280567"/>
            <a:ext cx="4388168" cy="3745018"/>
          </a:xfrm>
          <a:prstGeom prst="rect">
            <a:avLst/>
          </a:prstGeom>
        </p:spPr>
      </p:pic>
    </p:spTree>
    <p:extLst>
      <p:ext uri="{BB962C8B-B14F-4D97-AF65-F5344CB8AC3E}">
        <p14:creationId xmlns:p14="http://schemas.microsoft.com/office/powerpoint/2010/main" val="367638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708" y="448716"/>
            <a:ext cx="9466217" cy="3913059"/>
          </a:xfrm>
          <a:prstGeom prst="rect">
            <a:avLst/>
          </a:prstGeom>
        </p:spPr>
        <p:txBody>
          <a:bodyPr wrap="square">
            <a:spAutoFit/>
          </a:bodyPr>
          <a:lstStyle/>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Lỗ hổng này có thể dẫn đến việc lộ các thông tin nhạy cảm, số thẻ tín dụng, hoặc các dữ liệu tài chính khác cho phêp kẻ tấn công có thể thêm, xóa, sửa, cập nhật, thay đổi các dữ liệu được lưu trong cơ sở dữ liệu. </a:t>
            </a:r>
            <a:r>
              <a:rPr lang="vi-VN" sz="2400">
                <a:latin typeface="Arial" panose="020B0604020202020204" pitchFamily="34" charset="0"/>
                <a:cs typeface="Arial" panose="020B0604020202020204" pitchFamily="34" charset="0"/>
              </a:rPr>
              <a:t>Đây là một lỗ hổng ứng dụng web, không phải là một lỗi về cơ sở dữ liệu hay vấn đề về máy chủ. Hầu hết các lập trình viên đều không nhận thức được mối đe dọa này.</a:t>
            </a:r>
            <a:endParaRPr lang="en-US" sz="2400">
              <a:latin typeface="Arial" panose="020B0604020202020204" pitchFamily="34" charset="0"/>
              <a:cs typeface="Arial" panose="020B0604020202020204" pitchFamily="34" charset="0"/>
            </a:endParaRPr>
          </a:p>
          <a:p>
            <a:pPr algn="just">
              <a:lnSpc>
                <a:spcPct val="150000"/>
              </a:lnSpc>
            </a:pP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444" y="3869872"/>
            <a:ext cx="6596743" cy="2543991"/>
          </a:xfrm>
          <a:prstGeom prst="rect">
            <a:avLst/>
          </a:prstGeom>
        </p:spPr>
      </p:pic>
    </p:spTree>
    <p:extLst>
      <p:ext uri="{BB962C8B-B14F-4D97-AF65-F5344CB8AC3E}">
        <p14:creationId xmlns:p14="http://schemas.microsoft.com/office/powerpoint/2010/main" val="1994369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 y="738311"/>
            <a:ext cx="6096000" cy="4004430"/>
          </a:xfrm>
          <a:prstGeom prst="rect">
            <a:avLst/>
          </a:prstGeom>
        </p:spPr>
        <p:txBody>
          <a:bodyPr>
            <a:spAutoFit/>
          </a:bodyPr>
          <a:lstStyle/>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Tự động nhận dạng các định dạng băm mật khẩu và hỗ trợ bẻ khóa chúng bằng cách sử dụng một cuộc tấn công dựa trên từ điển.</a:t>
            </a:r>
            <a:endParaRPr lang="en-US" sz="2400">
              <a:latin typeface="Arial" panose="020B0604020202020204" pitchFamily="34" charset="0"/>
              <a:ea typeface="Arial" panose="020B0604020202020204" pitchFamily="34" charset="0"/>
              <a:cs typeface="Arial" panose="020B0604020202020204" pitchFamily="34" charset="0"/>
            </a:endParaRPr>
          </a:p>
          <a:p>
            <a:pPr marL="342900" indent="-342900" algn="just">
              <a:lnSpc>
                <a:spcPct val="150000"/>
              </a:lnSpc>
              <a:spcAft>
                <a:spcPts val="800"/>
              </a:spcAft>
              <a:buFont typeface="Wingdings" panose="05000000000000000000" pitchFamily="2" charset="2"/>
              <a:buChar char="ü"/>
            </a:pPr>
            <a:r>
              <a:rPr lang="vi-VN" sz="2400">
                <a:solidFill>
                  <a:srgbClr val="333333"/>
                </a:solidFill>
                <a:latin typeface="Arial" panose="020B0604020202020204" pitchFamily="34" charset="0"/>
                <a:ea typeface="Times New Roman" panose="02020603050405020304" pitchFamily="18" charset="0"/>
                <a:cs typeface="Arial" panose="020B0604020202020204" pitchFamily="34" charset="0"/>
              </a:rPr>
              <a:t>Trích xuất hoàn toàn các bảng cơ sở dữ liệu, một loạt các mục hoặc các cột cụ thể theo lựa chọn của người dùng</a:t>
            </a:r>
            <a:endParaRPr lang="en-US" sz="2400">
              <a:latin typeface="Arial" panose="020B0604020202020204" pitchFamily="34" charset="0"/>
              <a:ea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403" y="1135925"/>
            <a:ext cx="4337413" cy="3854086"/>
          </a:xfrm>
          <a:prstGeom prst="rect">
            <a:avLst/>
          </a:prstGeom>
        </p:spPr>
      </p:pic>
    </p:spTree>
    <p:extLst>
      <p:ext uri="{BB962C8B-B14F-4D97-AF65-F5344CB8AC3E}">
        <p14:creationId xmlns:p14="http://schemas.microsoft.com/office/powerpoint/2010/main" val="3737209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1107" y="2809325"/>
            <a:ext cx="6506909" cy="901593"/>
          </a:xfrm>
          <a:prstGeom prst="rect">
            <a:avLst/>
          </a:prstGeom>
        </p:spPr>
        <p:txBody>
          <a:bodyPr wrap="none">
            <a:spAutoFit/>
          </a:bodyPr>
          <a:lstStyle/>
          <a:p>
            <a:pPr algn="just">
              <a:lnSpc>
                <a:spcPct val="150000"/>
              </a:lnSpc>
            </a:pPr>
            <a:r>
              <a:rPr lang="vi-VN" sz="4000" b="1">
                <a:cs typeface="Arial" panose="020B0604020202020204" pitchFamily="34" charset="0"/>
              </a:rPr>
              <a:t>3 CÀI ĐẶT THỰC NGHIỆM</a:t>
            </a:r>
          </a:p>
        </p:txBody>
      </p:sp>
    </p:spTree>
    <p:extLst>
      <p:ext uri="{BB962C8B-B14F-4D97-AF65-F5344CB8AC3E}">
        <p14:creationId xmlns:p14="http://schemas.microsoft.com/office/powerpoint/2010/main" val="893418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9618" y="327383"/>
            <a:ext cx="6654386" cy="658835"/>
          </a:xfrm>
          <a:prstGeom prst="rect">
            <a:avLst/>
          </a:prstGeom>
        </p:spPr>
        <p:txBody>
          <a:bodyPr wrap="none">
            <a:spAutoFit/>
          </a:bodyPr>
          <a:lstStyle/>
          <a:p>
            <a:pPr algn="just">
              <a:lnSpc>
                <a:spcPct val="150000"/>
              </a:lnSpc>
            </a:pPr>
            <a:r>
              <a:rPr lang="vi-VN" sz="2800" b="1">
                <a:latin typeface="Arial" panose="020B0604020202020204" pitchFamily="34" charset="0"/>
                <a:cs typeface="Arial" panose="020B0604020202020204" pitchFamily="34" charset="0"/>
              </a:rPr>
              <a:t>4 KẾT LUẬN VÀ HƯỚNG PHÁT TRIỂN</a:t>
            </a:r>
            <a:endParaRPr lang="en-US" sz="2800" b="1">
              <a:latin typeface="Arial" panose="020B0604020202020204" pitchFamily="34" charset="0"/>
              <a:cs typeface="Arial" panose="020B0604020202020204" pitchFamily="34" charset="0"/>
            </a:endParaRPr>
          </a:p>
        </p:txBody>
      </p:sp>
      <p:sp>
        <p:nvSpPr>
          <p:cNvPr id="3" name="TextBox 2"/>
          <p:cNvSpPr txBox="1"/>
          <p:nvPr/>
        </p:nvSpPr>
        <p:spPr>
          <a:xfrm>
            <a:off x="322216" y="1116847"/>
            <a:ext cx="11869783" cy="5262979"/>
          </a:xfrm>
          <a:prstGeom prst="rect">
            <a:avLst/>
          </a:prstGeom>
          <a:noFill/>
        </p:spPr>
        <p:txBody>
          <a:bodyPr wrap="square" rtlCol="0">
            <a:spAutoFit/>
          </a:bodyPr>
          <a:lstStyle/>
          <a:p>
            <a:pPr algn="ctr">
              <a:lnSpc>
                <a:spcPct val="150000"/>
              </a:lnSpc>
            </a:pPr>
            <a:r>
              <a:rPr lang="vi-VN" sz="2400" b="1">
                <a:latin typeface="Arial" panose="020B0604020202020204" pitchFamily="34" charset="0"/>
                <a:cs typeface="Arial" panose="020B0604020202020204" pitchFamily="34" charset="0"/>
              </a:rPr>
              <a:t>Kết Luận</a:t>
            </a:r>
            <a:endParaRPr lang="en-US" sz="2400">
              <a:latin typeface="Arial" panose="020B0604020202020204" pitchFamily="34" charset="0"/>
              <a:cs typeface="Arial" panose="020B0604020202020204" pitchFamily="34" charset="0"/>
            </a:endParaRPr>
          </a:p>
          <a:p>
            <a:pPr algn="just">
              <a:lnSpc>
                <a:spcPct val="150000"/>
              </a:lnSpc>
            </a:pPr>
            <a:r>
              <a:rPr lang="vi-VN" sz="2000">
                <a:latin typeface="Arial" panose="020B0604020202020204" pitchFamily="34" charset="0"/>
                <a:cs typeface="Arial" panose="020B0604020202020204" pitchFamily="34" charset="0"/>
              </a:rPr>
              <a:t>An ninh mạng và những phương pháp tấn công trên Internet đang phát triển rất nhanh chóng, ngày càng hoạt động phức tạp và quy mô , làm tổn hại và tạo ra một cái nhìn “không tích cực” cho các ứng dụng mạnh mẽ của Internet , gây tổn thất nghiêm trọng đối với các ứng dụng và hoạt động Internet.</a:t>
            </a:r>
            <a:endParaRPr lang="en-US" sz="2000">
              <a:latin typeface="Arial" panose="020B0604020202020204" pitchFamily="34" charset="0"/>
              <a:cs typeface="Arial" panose="020B0604020202020204" pitchFamily="34" charset="0"/>
            </a:endParaRPr>
          </a:p>
          <a:p>
            <a:pPr algn="just">
              <a:lnSpc>
                <a:spcPct val="150000"/>
              </a:lnSpc>
            </a:pPr>
            <a:r>
              <a:rPr lang="vi-VN" sz="2000">
                <a:latin typeface="Arial" panose="020B0604020202020204" pitchFamily="34" charset="0"/>
                <a:cs typeface="Arial" panose="020B0604020202020204" pitchFamily="34" charset="0"/>
              </a:rPr>
              <a:t>Đối với SQL Injection, là phương pháp  tấn công phổ biến nhất hiện nay, được các Hackers sử dụng khá nhiều để tấn công các trang website.</a:t>
            </a:r>
            <a:endParaRPr lang="en-US" sz="2000">
              <a:latin typeface="Arial" panose="020B0604020202020204" pitchFamily="34" charset="0"/>
              <a:cs typeface="Arial" panose="020B0604020202020204" pitchFamily="34" charset="0"/>
            </a:endParaRPr>
          </a:p>
          <a:p>
            <a:pPr algn="just">
              <a:lnSpc>
                <a:spcPct val="150000"/>
              </a:lnSpc>
            </a:pPr>
            <a:r>
              <a:rPr lang="vi-VN" sz="2000">
                <a:latin typeface="Arial" panose="020B0604020202020204" pitchFamily="34" charset="0"/>
                <a:cs typeface="Arial" panose="020B0604020202020204" pitchFamily="34" charset="0"/>
              </a:rPr>
              <a:t>Đồ án đã nêu được các hình thức tấn công phổ biến của SQL Injection .Đưa ra các vấn đề thực tế và phương pháp phòng chống được hiệu quả. Tuy nhiên, qua thời gian nghiên cứu đề tài kết hợp với các kiến thức đã học ở nhà trường đã giúp em tìm hiểu các khía cạnh của vấn đề. Song do thời gian và trình độ có hạn nên chắc chắn bài báo cáo của nhóm em không tránh khỏi những thiếu sót.Rất mong nhận được sự quan tâm đóng góp ý kiến và chỉ bảo của thầy. Xin chân thành cảm ơn thầy</a:t>
            </a:r>
            <a:r>
              <a:rPr lang="en-US" sz="20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2473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210" y="1471390"/>
            <a:ext cx="9962606" cy="3416320"/>
          </a:xfrm>
          <a:prstGeom prst="rect">
            <a:avLst/>
          </a:prstGeom>
        </p:spPr>
        <p:txBody>
          <a:bodyPr wrap="square">
            <a:spAutoFit/>
          </a:bodyPr>
          <a:lstStyle/>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Hiện tại nhóm em chưa làm được những mục sau đây :</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+Chưa tự xây dựng</a:t>
            </a:r>
            <a:r>
              <a:rPr lang="en-US" sz="240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hoàn toàn được một trang web bị lỗi SQL Injection</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+Chưa có thể lấy dữ liệu từ trong bảng database của trang web bị lỗi đó</a:t>
            </a:r>
          </a:p>
          <a:p>
            <a:pPr algn="just">
              <a:lnSpc>
                <a:spcPct val="150000"/>
              </a:lnSpc>
            </a:pPr>
            <a:r>
              <a:rPr lang="vi-VN" sz="2400">
                <a:solidFill>
                  <a:srgbClr val="000000"/>
                </a:solidFill>
                <a:latin typeface="Arial" panose="020B0604020202020204" pitchFamily="34" charset="0"/>
                <a:ea typeface="Arial" panose="020B0604020202020204" pitchFamily="34" charset="0"/>
                <a:cs typeface="Arial" panose="020B0604020202020204" pitchFamily="34" charset="0"/>
              </a:rPr>
              <a:t>+Chưa đưa ra hướng khắc phục thực tế</a:t>
            </a:r>
            <a:endParaRPr lang="en-US" sz="2400">
              <a:latin typeface="Arial" panose="020B0604020202020204" pitchFamily="34" charset="0"/>
              <a:ea typeface="Arial" panose="020B0604020202020204" pitchFamily="34"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Sau này chúng em sẽ cố gắng phát triển thêm những mục trên một cách hoàn thiện nhất </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sp>
        <p:nvSpPr>
          <p:cNvPr id="3" name="Rectangle 2"/>
          <p:cNvSpPr/>
          <p:nvPr/>
        </p:nvSpPr>
        <p:spPr>
          <a:xfrm>
            <a:off x="4047372" y="614765"/>
            <a:ext cx="3940502" cy="658835"/>
          </a:xfrm>
          <a:prstGeom prst="rect">
            <a:avLst/>
          </a:prstGeom>
        </p:spPr>
        <p:txBody>
          <a:bodyPr wrap="none">
            <a:spAutoFit/>
          </a:bodyPr>
          <a:lstStyle/>
          <a:p>
            <a:pPr algn="just">
              <a:lnSpc>
                <a:spcPct val="150000"/>
              </a:lnSpc>
            </a:pPr>
            <a:r>
              <a:rPr lang="vi-VN" sz="2800" b="1">
                <a:solidFill>
                  <a:srgbClr val="000000"/>
                </a:solidFill>
                <a:latin typeface="Arial" panose="020B0604020202020204" pitchFamily="34" charset="0"/>
                <a:ea typeface="Times New Roman" panose="02020603050405020304" pitchFamily="18" charset="0"/>
                <a:cs typeface="Arial" panose="020B0604020202020204" pitchFamily="34" charset="0"/>
              </a:rPr>
              <a:t>HƯỚNG PHÁT TRIỂN </a:t>
            </a:r>
            <a:endParaRPr lang="en-US" sz="280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410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4497" y="2509222"/>
            <a:ext cx="10188687" cy="646331"/>
          </a:xfrm>
          <a:prstGeom prst="rect">
            <a:avLst/>
          </a:prstGeom>
          <a:noFill/>
        </p:spPr>
        <p:txBody>
          <a:bodyPr wrap="none" rtlCol="0">
            <a:spAutoFit/>
          </a:bodyPr>
          <a:lstStyle/>
          <a:p>
            <a:r>
              <a:rPr lang="vi-VN" sz="3600" b="1">
                <a:latin typeface="Arial" panose="020B0604020202020204" pitchFamily="34" charset="0"/>
                <a:cs typeface="Arial" panose="020B0604020202020204" pitchFamily="34" charset="0"/>
              </a:rPr>
              <a:t>CẢM ƠN THẦY VÀ CÁC BẠN ĐÃ LẮNG NGHE</a:t>
            </a:r>
            <a:endParaRPr lang="en-US" sz="36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75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869" y="326570"/>
            <a:ext cx="9196251" cy="523220"/>
          </a:xfrm>
          <a:prstGeom prst="rect">
            <a:avLst/>
          </a:prstGeom>
          <a:noFill/>
        </p:spPr>
        <p:txBody>
          <a:bodyPr wrap="square" rtlCol="0">
            <a:spAutoFit/>
          </a:bodyPr>
          <a:lstStyle/>
          <a:p>
            <a:pPr algn="just"/>
            <a:r>
              <a:rPr lang="vi-VN" sz="2800" b="1">
                <a:latin typeface="Arial" panose="020B0604020202020204" pitchFamily="34" charset="0"/>
                <a:cs typeface="Arial" panose="020B0604020202020204" pitchFamily="34" charset="0"/>
              </a:rPr>
              <a:t>CÁC MỐI ĐE DỌA CHÍNH ĐẾN TỪ SQL INJECTION</a:t>
            </a:r>
            <a:endParaRPr lang="en-US" sz="2800" b="1">
              <a:latin typeface="Arial" panose="020B0604020202020204" pitchFamily="34" charset="0"/>
              <a:cs typeface="Arial" panose="020B0604020202020204" pitchFamily="34" charset="0"/>
            </a:endParaRPr>
          </a:p>
        </p:txBody>
      </p:sp>
      <p:sp>
        <p:nvSpPr>
          <p:cNvPr id="4" name="Rectangle 3"/>
          <p:cNvSpPr/>
          <p:nvPr/>
        </p:nvSpPr>
        <p:spPr>
          <a:xfrm>
            <a:off x="464296" y="978972"/>
            <a:ext cx="6763818" cy="2123658"/>
          </a:xfrm>
          <a:prstGeom prst="rect">
            <a:avLst/>
          </a:prstGeom>
        </p:spPr>
        <p:txBody>
          <a:bodyPr wrap="square">
            <a:spAutoFit/>
          </a:bodyPr>
          <a:lstStyle/>
          <a:p>
            <a:pPr algn="just"/>
            <a:r>
              <a:rPr lang="vi-VN" sz="2400" b="1">
                <a:latin typeface="Arial" panose="020B0604020202020204" pitchFamily="34" charset="0"/>
                <a:cs typeface="Arial" panose="020B0604020202020204" pitchFamily="34" charset="0"/>
              </a:rPr>
              <a:t>SNOOFING IDENTITY (MẠO DANH)</a:t>
            </a:r>
          </a:p>
          <a:p>
            <a:pPr algn="just">
              <a:lnSpc>
                <a:spcPct val="150000"/>
              </a:lnSpc>
            </a:pPr>
            <a:r>
              <a:rPr lang="vi-VN" sz="2400">
                <a:latin typeface="Arial" panose="020B0604020202020204" pitchFamily="34" charset="0"/>
                <a:cs typeface="Arial" panose="020B0604020202020204" pitchFamily="34" charset="0"/>
              </a:rPr>
              <a:t>Những kẻ tấn công sẽ mạo danh mộ</a:t>
            </a:r>
            <a:r>
              <a:rPr lang="en-US" sz="2400">
                <a:latin typeface="Arial" panose="020B0604020202020204" pitchFamily="34" charset="0"/>
                <a:cs typeface="Arial" panose="020B0604020202020204" pitchFamily="34" charset="0"/>
              </a:rPr>
              <a:t>t </a:t>
            </a:r>
            <a:r>
              <a:rPr lang="vi-VN" sz="2400">
                <a:latin typeface="Arial" panose="020B0604020202020204" pitchFamily="34" charset="0"/>
                <a:cs typeface="Arial" panose="020B0604020202020204" pitchFamily="34" charset="0"/>
              </a:rPr>
              <a:t>email hoặc một trang web của một tổ chức để đánh lừa người dùng</a:t>
            </a:r>
            <a:endParaRPr lang="en-US" sz="3200" b="1">
              <a:latin typeface="Arial" panose="020B0604020202020204" pitchFamily="34" charset="0"/>
              <a:cs typeface="Arial" panose="020B0604020202020204" pitchFamily="34" charset="0"/>
            </a:endParaRPr>
          </a:p>
        </p:txBody>
      </p:sp>
      <p:sp>
        <p:nvSpPr>
          <p:cNvPr id="5" name="TextBox 4"/>
          <p:cNvSpPr txBox="1"/>
          <p:nvPr/>
        </p:nvSpPr>
        <p:spPr>
          <a:xfrm>
            <a:off x="464296" y="3231812"/>
            <a:ext cx="7146739" cy="2862322"/>
          </a:xfrm>
          <a:prstGeom prst="rect">
            <a:avLst/>
          </a:prstGeom>
          <a:noFill/>
        </p:spPr>
        <p:txBody>
          <a:bodyPr wrap="square" rtlCol="0">
            <a:spAutoFit/>
          </a:bodyPr>
          <a:lstStyle/>
          <a:p>
            <a:pPr algn="just">
              <a:lnSpc>
                <a:spcPct val="150000"/>
              </a:lnSpc>
            </a:pPr>
            <a:r>
              <a:rPr lang="vi-VN" sz="2400" b="1">
                <a:latin typeface="Arial" panose="020B0604020202020204" pitchFamily="34" charset="0"/>
                <a:cs typeface="Arial" panose="020B0604020202020204" pitchFamily="34" charset="0"/>
              </a:rPr>
              <a:t>CHANGING PRICES (THAY ĐỔI GIÁ)</a:t>
            </a:r>
          </a:p>
          <a:p>
            <a:pPr algn="just">
              <a:lnSpc>
                <a:spcPct val="150000"/>
              </a:lnSpc>
            </a:pPr>
            <a:r>
              <a:rPr lang="vi-VN" sz="2400">
                <a:latin typeface="Arial" panose="020B0604020202020204" pitchFamily="34" charset="0"/>
                <a:cs typeface="Arial" panose="020B0604020202020204" pitchFamily="34" charset="0"/>
              </a:rPr>
              <a:t>SQL Injection có thể thay đổi dữ liệu. Ở đây, những kẻ tấn công sẽ thay đổi giá cả một trang mua sắm trực tuyến để có thể mua sản phẩm đó với giá rẻ hơn</a:t>
            </a:r>
            <a:endParaRPr lang="en-US" sz="2400" b="1">
              <a:latin typeface="Arial" panose="020B0604020202020204" pitchFamily="34" charset="0"/>
              <a:cs typeface="Arial" panose="020B0604020202020204"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277360" y="3561942"/>
            <a:ext cx="3453086" cy="20681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360" y="1334328"/>
            <a:ext cx="3795986" cy="1743075"/>
          </a:xfrm>
          <a:prstGeom prst="rect">
            <a:avLst/>
          </a:prstGeom>
        </p:spPr>
      </p:pic>
    </p:spTree>
    <p:extLst>
      <p:ext uri="{BB962C8B-B14F-4D97-AF65-F5344CB8AC3E}">
        <p14:creationId xmlns:p14="http://schemas.microsoft.com/office/powerpoint/2010/main" val="44876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642" y="290945"/>
            <a:ext cx="6573704" cy="3416320"/>
          </a:xfrm>
          <a:prstGeom prst="rect">
            <a:avLst/>
          </a:prstGeom>
          <a:noFill/>
        </p:spPr>
        <p:txBody>
          <a:bodyPr wrap="square" rtlCol="0">
            <a:spAutoFit/>
          </a:bodyPr>
          <a:lstStyle/>
          <a:p>
            <a:pPr>
              <a:lnSpc>
                <a:spcPct val="150000"/>
              </a:lnSpc>
            </a:pPr>
            <a:r>
              <a:rPr lang="vi-VN" sz="2400" b="1">
                <a:latin typeface="Arial" panose="020B0604020202020204" pitchFamily="34" charset="0"/>
                <a:cs typeface="Arial" panose="020B0604020202020204" pitchFamily="34" charset="0"/>
              </a:rPr>
              <a:t>TAMPER WITH DATABASE RECORDS (XÁO TRỘN CÁC HỒ SƠ CƠ SỞ DỮ LIỆU</a:t>
            </a:r>
          </a:p>
          <a:p>
            <a:pPr>
              <a:lnSpc>
                <a:spcPct val="150000"/>
              </a:lnSpc>
            </a:pPr>
            <a:r>
              <a:rPr lang="vi-VN" sz="2400">
                <a:latin typeface="Arial" panose="020B0604020202020204" pitchFamily="34" charset="0"/>
                <a:cs typeface="Arial" panose="020B0604020202020204" pitchFamily="34" charset="0"/>
              </a:rPr>
              <a:t>Cơ sở dữ liệu chính sẽ hoàn toàn bị hư hại; thậm chí còn có khả năng đã bị thay thế hoàn toàn hoặc thậm chí bị xóa hết dữ liệu.</a:t>
            </a:r>
            <a:endParaRPr lang="en-US" sz="2400">
              <a:latin typeface="Arial" panose="020B0604020202020204" pitchFamily="34" charset="0"/>
              <a:cs typeface="Arial" panose="020B0604020202020204" pitchFamily="34" charset="0"/>
            </a:endParaRPr>
          </a:p>
          <a:p>
            <a:pPr>
              <a:lnSpc>
                <a:spcPct val="150000"/>
              </a:lnSpc>
            </a:pPr>
            <a:endParaRPr lang="en-US" sz="2400" b="1">
              <a:latin typeface="Arial" panose="020B0604020202020204" pitchFamily="34" charset="0"/>
              <a:cs typeface="Arial" panose="020B0604020202020204" pitchFamily="34"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7523018" y="758536"/>
            <a:ext cx="4156363" cy="2358737"/>
          </a:xfrm>
          <a:prstGeom prst="rect">
            <a:avLst/>
          </a:prstGeom>
        </p:spPr>
      </p:pic>
      <p:sp>
        <p:nvSpPr>
          <p:cNvPr id="4" name="TextBox 3"/>
          <p:cNvSpPr txBox="1"/>
          <p:nvPr/>
        </p:nvSpPr>
        <p:spPr>
          <a:xfrm>
            <a:off x="284297" y="3304309"/>
            <a:ext cx="6906212" cy="3901837"/>
          </a:xfrm>
          <a:prstGeom prst="rect">
            <a:avLst/>
          </a:prstGeom>
          <a:noFill/>
        </p:spPr>
        <p:txBody>
          <a:bodyPr wrap="square" rtlCol="0">
            <a:spAutoFit/>
          </a:bodyPr>
          <a:lstStyle/>
          <a:p>
            <a:pPr>
              <a:lnSpc>
                <a:spcPct val="150000"/>
              </a:lnSpc>
            </a:pPr>
            <a:r>
              <a:rPr lang="vi-VN" sz="2400" b="1">
                <a:latin typeface="Arial" panose="020B0604020202020204" pitchFamily="34" charset="0"/>
                <a:cs typeface="Arial" panose="020B0604020202020204" pitchFamily="34" charset="0"/>
              </a:rPr>
              <a:t>ESCALATION OF PRIVILEGES (LEO THANG ĐẶC QUYỀN)</a:t>
            </a:r>
          </a:p>
          <a:p>
            <a:pPr>
              <a:lnSpc>
                <a:spcPct val="150000"/>
              </a:lnSpc>
            </a:pPr>
            <a:r>
              <a:rPr lang="vi-VN" sz="2400">
                <a:latin typeface="Arial" panose="020B0604020202020204" pitchFamily="34" charset="0"/>
                <a:cs typeface="Arial" panose="020B0604020202020204" pitchFamily="34" charset="0"/>
              </a:rPr>
              <a:t>Một khi hệ thống bị tấn công, kẻ tấn công sẽ tìm kiếm đặc quyền truy cập cao nhất của các thành viên quản trị để có thể chiếm</a:t>
            </a:r>
            <a:r>
              <a:rPr lang="en-US" sz="2400">
                <a:latin typeface="Arial" panose="020B0604020202020204" pitchFamily="34" charset="0"/>
                <a:cs typeface="Arial" panose="020B0604020202020204" pitchFamily="34" charset="0"/>
              </a:rPr>
              <a:t> quy</a:t>
            </a:r>
            <a:r>
              <a:rPr lang="vi-VN" sz="2400">
                <a:latin typeface="Arial" panose="020B0604020202020204" pitchFamily="34" charset="0"/>
                <a:cs typeface="Arial" panose="020B0604020202020204" pitchFamily="34" charset="0"/>
              </a:rPr>
              <a:t>ề</a:t>
            </a:r>
            <a:r>
              <a:rPr lang="en-US" sz="2400">
                <a:latin typeface="Arial" panose="020B0604020202020204" pitchFamily="34" charset="0"/>
                <a:cs typeface="Arial" panose="020B0604020202020204" pitchFamily="34" charset="0"/>
              </a:rPr>
              <a:t>n</a:t>
            </a:r>
            <a:r>
              <a:rPr lang="vi-VN" sz="2400">
                <a:latin typeface="Arial" panose="020B0604020202020204" pitchFamily="34" charset="0"/>
                <a:cs typeface="Arial" panose="020B0604020202020204" pitchFamily="34" charset="0"/>
              </a:rPr>
              <a:t> truy cập vào hệ thống cũng như vào mạng nội bộ.</a:t>
            </a:r>
            <a:endParaRPr lang="en-US" sz="2400">
              <a:latin typeface="Arial" panose="020B0604020202020204" pitchFamily="34" charset="0"/>
              <a:cs typeface="Arial" panose="020B0604020202020204" pitchFamily="34" charset="0"/>
            </a:endParaRPr>
          </a:p>
          <a:p>
            <a:pPr>
              <a:lnSpc>
                <a:spcPct val="150000"/>
              </a:lnSpc>
            </a:pPr>
            <a:endParaRPr lang="en-US" sz="2400" b="1">
              <a:latin typeface="Arial" panose="020B0604020202020204" pitchFamily="34" charset="0"/>
              <a:cs typeface="Arial" panose="020B0604020202020204" pitchFamily="34"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377544" y="4118937"/>
            <a:ext cx="4301837" cy="2272579"/>
          </a:xfrm>
          <a:prstGeom prst="rect">
            <a:avLst/>
          </a:prstGeom>
        </p:spPr>
      </p:pic>
    </p:spTree>
    <p:extLst>
      <p:ext uri="{BB962C8B-B14F-4D97-AF65-F5344CB8AC3E}">
        <p14:creationId xmlns:p14="http://schemas.microsoft.com/office/powerpoint/2010/main" val="259531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6" y="293759"/>
            <a:ext cx="7567353" cy="3901837"/>
          </a:xfrm>
          <a:prstGeom prst="rect">
            <a:avLst/>
          </a:prstGeom>
        </p:spPr>
        <p:txBody>
          <a:bodyPr wrap="square">
            <a:spAutoFit/>
          </a:bodyPr>
          <a:lstStyle/>
          <a:p>
            <a:pPr algn="just">
              <a:lnSpc>
                <a:spcPct val="150000"/>
              </a:lnSpc>
            </a:pPr>
            <a:r>
              <a:rPr lang="vi-VN" sz="2400" b="1">
                <a:solidFill>
                  <a:srgbClr val="000000"/>
                </a:solidFill>
                <a:latin typeface="Arial" panose="020B0604020202020204" pitchFamily="34" charset="0"/>
                <a:ea typeface="Times New Roman" panose="02020603050405020304" pitchFamily="18" charset="0"/>
                <a:cs typeface="Arial" panose="020B0604020202020204" pitchFamily="34" charset="0"/>
              </a:rPr>
              <a:t>COMPLETE DISCLOSURE OF ALL THE DATA ON THE SYSTEM (LỘ TẤT CẢ THÔNG TIN DỮ LIỆU CỦA HỆ THỐNG)</a:t>
            </a: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  </a:t>
            </a:r>
          </a:p>
          <a:p>
            <a:pPr algn="just">
              <a:lnSpc>
                <a:spcPct val="150000"/>
              </a:lnSpc>
            </a:pPr>
            <a:r>
              <a:rPr lang="vi-VN" sz="2400">
                <a:latin typeface="Arial" panose="020B0604020202020204" pitchFamily="34" charset="0"/>
                <a:cs typeface="Arial" panose="020B0604020202020204" pitchFamily="34" charset="0"/>
              </a:rPr>
              <a:t>Một khi một hệ thống bị tấn công các dữ liệu quan trọng và bí mật như: số thẻ tín</a:t>
            </a:r>
            <a:r>
              <a:rPr lang="en-US" sz="2400">
                <a:latin typeface="Arial" panose="020B0604020202020204" pitchFamily="34" charset="0"/>
                <a:cs typeface="Arial" panose="020B0604020202020204" pitchFamily="34" charset="0"/>
              </a:rPr>
              <a:t> d</a:t>
            </a:r>
            <a:r>
              <a:rPr lang="vi-VN" sz="2400">
                <a:latin typeface="Arial" panose="020B0604020202020204" pitchFamily="34" charset="0"/>
                <a:cs typeface="Arial" panose="020B0604020202020204" pitchFamily="34" charset="0"/>
              </a:rPr>
              <a:t>ụ</a:t>
            </a:r>
            <a:r>
              <a:rPr lang="en-US" sz="2400">
                <a:latin typeface="Arial" panose="020B0604020202020204" pitchFamily="34" charset="0"/>
                <a:cs typeface="Arial" panose="020B0604020202020204" pitchFamily="34" charset="0"/>
              </a:rPr>
              <a:t>ng</a:t>
            </a:r>
            <a:r>
              <a:rPr lang="vi-VN" sz="2400">
                <a:latin typeface="Arial" panose="020B0604020202020204" pitchFamily="34" charset="0"/>
                <a:cs typeface="Arial" panose="020B0604020202020204" pitchFamily="34" charset="0"/>
              </a:rPr>
              <a:t>, chi tiết nhân viên về hồ sơ và tài chính,…v.v sẽ bị tiết lộ.</a:t>
            </a:r>
            <a:endParaRPr lang="en-US" sz="2400">
              <a:latin typeface="Arial" panose="020B0604020202020204" pitchFamily="34" charset="0"/>
              <a:cs typeface="Arial" panose="020B0604020202020204" pitchFamily="34" charset="0"/>
            </a:endParaRPr>
          </a:p>
          <a:p>
            <a:pPr algn="just">
              <a:lnSpc>
                <a:spcPct val="150000"/>
              </a:lnSpc>
            </a:pPr>
            <a:endParaRPr lang="en-US" sz="2400">
              <a:latin typeface="Arial" panose="020B0604020202020204" pitchFamily="34" charset="0"/>
              <a:cs typeface="Arial" panose="020B0604020202020204" pitchFamily="34"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8164287" y="528890"/>
            <a:ext cx="3709852" cy="2540021"/>
          </a:xfrm>
          <a:prstGeom prst="rect">
            <a:avLst/>
          </a:prstGeom>
        </p:spPr>
      </p:pic>
      <p:sp>
        <p:nvSpPr>
          <p:cNvPr id="4" name="Rectangle 3"/>
          <p:cNvSpPr/>
          <p:nvPr/>
        </p:nvSpPr>
        <p:spPr>
          <a:xfrm>
            <a:off x="296486" y="3889247"/>
            <a:ext cx="6913778" cy="2308324"/>
          </a:xfrm>
          <a:prstGeom prst="rect">
            <a:avLst/>
          </a:prstGeom>
        </p:spPr>
        <p:txBody>
          <a:bodyPr wrap="square">
            <a:spAutoFit/>
          </a:bodyPr>
          <a:lstStyle/>
          <a:p>
            <a:pPr algn="just">
              <a:lnSpc>
                <a:spcPct val="150000"/>
              </a:lnSpc>
              <a:spcBef>
                <a:spcPts val="200"/>
              </a:spcBef>
            </a:pPr>
            <a:r>
              <a:rPr lang="vi-VN" sz="2400" b="1">
                <a:solidFill>
                  <a:srgbClr val="000000"/>
                </a:solidFill>
                <a:latin typeface="Arial" panose="020B0604020202020204" pitchFamily="34" charset="0"/>
                <a:ea typeface="Times New Roman" panose="02020603050405020304" pitchFamily="18" charset="0"/>
                <a:cs typeface="Arial" panose="020B0604020202020204" pitchFamily="34" charset="0"/>
              </a:rPr>
              <a:t>DESTRUCTION OF DATA (PHÁ HỦY DỮ LIỆU)</a:t>
            </a:r>
            <a:endParaRPr lang="en-US" sz="2400" b="1">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800"/>
              </a:spcAft>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Những kẻ tấn công sau khi chiếm hoàn toàn quyền hệ thống sẽ phá hủy hoàn toàn dữ liệu, kết quả làm tổn thất rất lớn cho công ty.</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7739868" y="4156364"/>
            <a:ext cx="3846886" cy="1774090"/>
          </a:xfrm>
          <a:prstGeom prst="rect">
            <a:avLst/>
          </a:prstGeom>
        </p:spPr>
      </p:pic>
    </p:spTree>
    <p:extLst>
      <p:ext uri="{BB962C8B-B14F-4D97-AF65-F5344CB8AC3E}">
        <p14:creationId xmlns:p14="http://schemas.microsoft.com/office/powerpoint/2010/main" val="2150316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759" y="297321"/>
            <a:ext cx="10406744" cy="461665"/>
          </a:xfrm>
          <a:prstGeom prst="rect">
            <a:avLst/>
          </a:prstGeom>
        </p:spPr>
        <p:txBody>
          <a:bodyPr wrap="square">
            <a:spAutoFit/>
          </a:bodyPr>
          <a:lstStyle/>
          <a:p>
            <a:pPr algn="just"/>
            <a:r>
              <a:rPr lang="vi-VN" sz="2400" b="1">
                <a:solidFill>
                  <a:srgbClr val="00000A"/>
                </a:solidFill>
                <a:latin typeface="Arial" panose="020B0604020202020204" pitchFamily="34" charset="0"/>
                <a:ea typeface="Arial" panose="020B0604020202020204" pitchFamily="34" charset="0"/>
                <a:cs typeface="Arial" panose="020B0604020202020204" pitchFamily="34" charset="0"/>
              </a:rPr>
              <a:t>CÁC DẠNG TẤN CÔNG VÀ BIỆN PHÁP NGĂN CHẶN SQL INJECTION</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334226" y="1226932"/>
            <a:ext cx="5166030" cy="461665"/>
          </a:xfrm>
          <a:prstGeom prst="rect">
            <a:avLst/>
          </a:prstGeom>
        </p:spPr>
        <p:txBody>
          <a:bodyPr wrap="none">
            <a:spAutoFit/>
          </a:bodyPr>
          <a:lstStyle/>
          <a:p>
            <a:r>
              <a:rPr lang="vi-VN" sz="2400" b="1">
                <a:solidFill>
                  <a:srgbClr val="00000A"/>
                </a:solidFill>
                <a:latin typeface="Arial" panose="020B0604020202020204" pitchFamily="34" charset="0"/>
                <a:ea typeface="Times New Roman" panose="02020603050405020304" pitchFamily="18" charset="0"/>
                <a:cs typeface="Arial" panose="020B0604020202020204" pitchFamily="34" charset="0"/>
              </a:rPr>
              <a:t>Các Dạng Tấn Công SQL Injection</a:t>
            </a:r>
            <a:endParaRPr lang="en-US" sz="2400">
              <a:latin typeface="Arial" panose="020B0604020202020204" pitchFamily="34" charset="0"/>
              <a:cs typeface="Arial" panose="020B0604020202020204" pitchFamily="34" charset="0"/>
            </a:endParaRPr>
          </a:p>
        </p:txBody>
      </p:sp>
      <p:sp>
        <p:nvSpPr>
          <p:cNvPr id="4" name="Rectangle 3"/>
          <p:cNvSpPr/>
          <p:nvPr/>
        </p:nvSpPr>
        <p:spPr>
          <a:xfrm>
            <a:off x="0" y="1973663"/>
            <a:ext cx="6406208" cy="3698448"/>
          </a:xfrm>
          <a:prstGeom prst="rect">
            <a:avLst/>
          </a:prstGeom>
        </p:spPr>
        <p:txBody>
          <a:bodyPr wrap="square">
            <a:spAutoFit/>
          </a:bodyPr>
          <a:lstStyle/>
          <a:p>
            <a:pPr marL="342900" indent="-342900" algn="just">
              <a:lnSpc>
                <a:spcPct val="150000"/>
              </a:lnSpc>
              <a:spcAft>
                <a:spcPts val="1000"/>
              </a:spcAft>
              <a:buFont typeface="Wingdings" panose="05000000000000000000" pitchFamily="2" charset="2"/>
              <a:buChar char="ü"/>
            </a:pPr>
            <a:r>
              <a:rPr lang="vi-VN" sz="2400">
                <a:solidFill>
                  <a:srgbClr val="00000A"/>
                </a:solidFill>
                <a:latin typeface="Arial" panose="020B0604020202020204" pitchFamily="34" charset="0"/>
                <a:ea typeface="Times New Roman" panose="02020603050405020304" pitchFamily="18" charset="0"/>
                <a:cs typeface="Arial" panose="020B0604020202020204" pitchFamily="34" charset="0"/>
              </a:rPr>
              <a:t>System Stored Procedure (Hệ thống thủ tục lưu trữ)</a:t>
            </a:r>
            <a:endParaRPr lang="vi-VN" sz="2400" i="1">
              <a:solidFill>
                <a:srgbClr val="44546A"/>
              </a:solidFill>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spcAft>
                <a:spcPts val="1000"/>
              </a:spcAft>
              <a:buFont typeface="Wingdings" panose="05000000000000000000" pitchFamily="2" charset="2"/>
              <a:buChar char="ü"/>
            </a:pPr>
            <a:r>
              <a:rPr lang="vi-VN" sz="2400">
                <a:solidFill>
                  <a:srgbClr val="00000A"/>
                </a:solidFill>
                <a:latin typeface="Arial" panose="020B0604020202020204" pitchFamily="34" charset="0"/>
                <a:ea typeface="Times New Roman" panose="02020603050405020304" pitchFamily="18" charset="0"/>
                <a:cs typeface="Arial" panose="020B0604020202020204" pitchFamily="34" charset="0"/>
              </a:rPr>
              <a:t>Logically Incorrect Query (Lệnh truy vấn bất hợp pháp hay không đúng logic)</a:t>
            </a:r>
            <a:endParaRPr lang="en-US" sz="2400">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anose="05000000000000000000" pitchFamily="2" charset="2"/>
              <a:buChar char="ü"/>
            </a:pPr>
            <a:r>
              <a:rPr lang="vi-VN" sz="2400">
                <a:solidFill>
                  <a:srgbClr val="00000A"/>
                </a:solidFill>
                <a:latin typeface="Arial" panose="020B0604020202020204" pitchFamily="34" charset="0"/>
                <a:ea typeface="Times New Roman" panose="02020603050405020304" pitchFamily="18" charset="0"/>
                <a:cs typeface="Arial" panose="020B0604020202020204" pitchFamily="34" charset="0"/>
              </a:rPr>
              <a:t>Tautology (Tấn công mệnh đề luôn đúng)</a:t>
            </a:r>
            <a:endParaRPr lang="vi-VN" sz="2400">
              <a:solidFill>
                <a:srgbClr val="1F3763"/>
              </a:solidFill>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spcBef>
                <a:spcPts val="200"/>
              </a:spcBef>
              <a:buFont typeface="Wingdings" panose="05000000000000000000" pitchFamily="2" charset="2"/>
              <a:buChar char="ü"/>
            </a:pPr>
            <a:r>
              <a:rPr lang="vi-VN" sz="2400">
                <a:solidFill>
                  <a:srgbClr val="00000A"/>
                </a:solidFill>
                <a:latin typeface="Arial" panose="020B0604020202020204" pitchFamily="34" charset="0"/>
                <a:ea typeface="Times New Roman" panose="02020603050405020304" pitchFamily="18" charset="0"/>
                <a:cs typeface="Arial" panose="020B0604020202020204" pitchFamily="34" charset="0"/>
              </a:rPr>
              <a:t> Blind SQL Injection</a:t>
            </a:r>
            <a:endParaRPr lang="en-US" sz="2400">
              <a:solidFill>
                <a:srgbClr val="1F3763"/>
              </a:solidFill>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1340" y="1636860"/>
            <a:ext cx="4334420" cy="4035251"/>
          </a:xfrm>
          <a:prstGeom prst="rect">
            <a:avLst/>
          </a:prstGeom>
        </p:spPr>
      </p:pic>
    </p:spTree>
    <p:extLst>
      <p:ext uri="{BB962C8B-B14F-4D97-AF65-F5344CB8AC3E}">
        <p14:creationId xmlns:p14="http://schemas.microsoft.com/office/powerpoint/2010/main" val="375112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5164"/>
            <a:ext cx="6096000" cy="5692071"/>
          </a:xfrm>
          <a:prstGeom prst="rect">
            <a:avLst/>
          </a:prstGeom>
        </p:spPr>
        <p:txBody>
          <a:bodyPr>
            <a:spAutoFit/>
          </a:bodyPr>
          <a:lstStyle/>
          <a:p>
            <a:pPr algn="just">
              <a:lnSpc>
                <a:spcPct val="150000"/>
              </a:lnSpc>
              <a:spcAft>
                <a:spcPts val="1000"/>
              </a:spcAft>
            </a:pPr>
            <a:r>
              <a:rPr lang="vi-VN" sz="2400" b="1">
                <a:solidFill>
                  <a:srgbClr val="00000A"/>
                </a:solidFill>
                <a:latin typeface="Arial" panose="020B0604020202020204" pitchFamily="34" charset="0"/>
                <a:ea typeface="Times New Roman" panose="02020603050405020304" pitchFamily="18" charset="0"/>
                <a:cs typeface="Arial" panose="020B0604020202020204" pitchFamily="34" charset="0"/>
              </a:rPr>
              <a:t>System Stored Procedure (Hệ thống thủ tục lưu trữ)</a:t>
            </a:r>
            <a:endParaRPr lang="en-US" sz="2400" i="1">
              <a:solidFill>
                <a:srgbClr val="44546A"/>
              </a:solidFill>
              <a:latin typeface="Arial" panose="020B0604020202020204" pitchFamily="34" charset="0"/>
              <a:ea typeface="Arial" panose="020B0604020202020204" pitchFamily="34" charset="0"/>
              <a:cs typeface="Arial" panose="020B0604020202020204" pitchFamily="34" charset="0"/>
            </a:endParaRPr>
          </a:p>
          <a:p>
            <a:pPr algn="just">
              <a:lnSpc>
                <a:spcPct val="150000"/>
              </a:lnSpc>
            </a:pPr>
            <a:r>
              <a:rPr lang="vi-VN" sz="2400">
                <a:solidFill>
                  <a:srgbClr val="000000"/>
                </a:solidFill>
                <a:latin typeface="Arial" panose="020B0604020202020204" pitchFamily="34" charset="0"/>
                <a:ea typeface="Times New Roman" panose="02020603050405020304" pitchFamily="18" charset="0"/>
                <a:cs typeface="Arial" panose="020B0604020202020204" pitchFamily="34" charset="0"/>
              </a:rPr>
              <a:t>Những kẻ tấn công cố gắng khai thác các thủ tục lưu trữ dữ liệu của hệ thống.Sau đó xác định loại cơ sở dữ liệu và sử dụng kiến thức để xác định các thủ tục lưu trữ tồn tại. Tấn công vào thủ tục lưu trữ kẻ tấn công có thể tạo ra lỗi tràn bộ đệm, leo thang đặc quyền hoặc chiếm quyền truy cập vào hệ điều hành</a:t>
            </a:r>
            <a:endParaRPr lang="en-US"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548" y="1718038"/>
            <a:ext cx="4253457" cy="4212500"/>
          </a:xfrm>
          <a:prstGeom prst="rect">
            <a:avLst/>
          </a:prstGeom>
        </p:spPr>
      </p:pic>
    </p:spTree>
    <p:extLst>
      <p:ext uri="{BB962C8B-B14F-4D97-AF65-F5344CB8AC3E}">
        <p14:creationId xmlns:p14="http://schemas.microsoft.com/office/powerpoint/2010/main" val="185394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2563</Words>
  <Application>Microsoft Office PowerPoint</Application>
  <PresentationFormat>Màn hình rộng</PresentationFormat>
  <Paragraphs>102</Paragraphs>
  <Slides>44</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44</vt:i4>
      </vt:variant>
    </vt:vector>
  </HeadingPairs>
  <TitlesOfParts>
    <vt:vector size="51" baseType="lpstr">
      <vt:lpstr>Arial</vt:lpstr>
      <vt:lpstr>Arial </vt:lpstr>
      <vt:lpstr>Calibri</vt:lpstr>
      <vt:lpstr>Calibri Light</vt:lpstr>
      <vt:lpstr>Times New Roman</vt:lpstr>
      <vt:lpstr>Wingdings</vt:lpstr>
      <vt:lpstr>Office Theme</vt:lpstr>
      <vt:lpstr>CHỦ ĐỀ : Xây Dựng Một Trang Web Bị Tấn Công SQL Injection Và Cách Khắc Phục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 SO SÁNH CÁC THÀNH HỆ THỐNG THÔNG TIN VỚI HỆ THỐNG THÔNG TIN ĐẤT ĐAI</dc:title>
  <dc:creator>Thien</dc:creator>
  <cp:lastModifiedBy>Lai Julia</cp:lastModifiedBy>
  <cp:revision>32</cp:revision>
  <dcterms:created xsi:type="dcterms:W3CDTF">2023-03-16T17:57:44Z</dcterms:created>
  <dcterms:modified xsi:type="dcterms:W3CDTF">2023-04-21T02:09:00Z</dcterms:modified>
</cp:coreProperties>
</file>