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1" r:id="rId2"/>
    <p:sldId id="284" r:id="rId3"/>
    <p:sldId id="272" r:id="rId4"/>
    <p:sldId id="256" r:id="rId5"/>
    <p:sldId id="257" r:id="rId6"/>
    <p:sldId id="275" r:id="rId7"/>
    <p:sldId id="273" r:id="rId8"/>
    <p:sldId id="285" r:id="rId9"/>
    <p:sldId id="258" r:id="rId10"/>
    <p:sldId id="282" r:id="rId11"/>
    <p:sldId id="283" r:id="rId12"/>
    <p:sldId id="259" r:id="rId13"/>
    <p:sldId id="286" r:id="rId14"/>
    <p:sldId id="276" r:id="rId15"/>
    <p:sldId id="277" r:id="rId16"/>
    <p:sldId id="278" r:id="rId17"/>
    <p:sldId id="279" r:id="rId18"/>
    <p:sldId id="280" r:id="rId19"/>
    <p:sldId id="281" r:id="rId20"/>
    <p:sldId id="264" r:id="rId21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79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DA815-EBC0-41C0-95AC-12A764CD54DC}" type="datetimeFigureOut">
              <a:rPr lang="vi-VN" smtClean="0"/>
              <a:t>04/04/2021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D8FAB-A0FD-4DE0-8BCD-C9B030B7B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687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8FAB-A0FD-4DE0-8BCD-C9B030B7B0EC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212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8FAB-A0FD-4DE0-8BCD-C9B030B7B0EC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167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80E4-B949-439E-B923-AAAE5A57E740}" type="datetimeFigureOut">
              <a:rPr lang="vi-VN" smtClean="0"/>
              <a:t>04/04/2021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DAD8-9979-4CA0-AD74-FDEBC99DD4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900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80E4-B949-439E-B923-AAAE5A57E740}" type="datetimeFigureOut">
              <a:rPr lang="vi-VN" smtClean="0"/>
              <a:t>04/04/2021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DAD8-9979-4CA0-AD74-FDEBC99DD4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454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80E4-B949-439E-B923-AAAE5A57E740}" type="datetimeFigureOut">
              <a:rPr lang="vi-VN" smtClean="0"/>
              <a:t>04/04/2021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DAD8-9979-4CA0-AD74-FDEBC99DD4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91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80E4-B949-439E-B923-AAAE5A57E740}" type="datetimeFigureOut">
              <a:rPr lang="vi-VN" smtClean="0"/>
              <a:t>04/04/2021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DAD8-9979-4CA0-AD74-FDEBC99DD4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721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80E4-B949-439E-B923-AAAE5A57E740}" type="datetimeFigureOut">
              <a:rPr lang="vi-VN" smtClean="0"/>
              <a:t>04/04/2021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DAD8-9979-4CA0-AD74-FDEBC99DD4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014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80E4-B949-439E-B923-AAAE5A57E740}" type="datetimeFigureOut">
              <a:rPr lang="vi-VN" smtClean="0"/>
              <a:t>04/04/2021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DAD8-9979-4CA0-AD74-FDEBC99DD4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759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80E4-B949-439E-B923-AAAE5A57E740}" type="datetimeFigureOut">
              <a:rPr lang="vi-VN" smtClean="0"/>
              <a:t>04/04/2021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DAD8-9979-4CA0-AD74-FDEBC99DD4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704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80E4-B949-439E-B923-AAAE5A57E740}" type="datetimeFigureOut">
              <a:rPr lang="vi-VN" smtClean="0"/>
              <a:t>04/04/2021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DAD8-9979-4CA0-AD74-FDEBC99DD4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345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80E4-B949-439E-B923-AAAE5A57E740}" type="datetimeFigureOut">
              <a:rPr lang="vi-VN" smtClean="0"/>
              <a:t>04/04/2021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DAD8-9979-4CA0-AD74-FDEBC99DD4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138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80E4-B949-439E-B923-AAAE5A57E740}" type="datetimeFigureOut">
              <a:rPr lang="vi-VN" smtClean="0"/>
              <a:t>04/04/2021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DAD8-9979-4CA0-AD74-FDEBC99DD4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861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80E4-B949-439E-B923-AAAE5A57E740}" type="datetimeFigureOut">
              <a:rPr lang="vi-VN" smtClean="0"/>
              <a:t>04/04/2021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DAD8-9979-4CA0-AD74-FDEBC99DD4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0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880E4-B949-439E-B923-AAAE5A57E740}" type="datetimeFigureOut">
              <a:rPr lang="vi-VN" smtClean="0"/>
              <a:t>04/04/2021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DAD8-9979-4CA0-AD74-FDEBC99DD4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975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8.jp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5558" y="1417131"/>
            <a:ext cx="211288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CHƯƠNG 8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2564904"/>
            <a:ext cx="9144000" cy="36009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Luật</a:t>
            </a:r>
            <a:endParaRPr lang="vi-VN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>
              <a:defRPr/>
            </a:pPr>
            <a:r>
              <a:rPr lang="vi-VN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phòng chống</a:t>
            </a:r>
            <a:endParaRPr lang="en-US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>
              <a:defRPr/>
            </a:pPr>
            <a:r>
              <a:rPr lang="vi-VN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tham nhũng</a:t>
            </a:r>
            <a:endParaRPr lang="en-US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>
              <a:defRPr/>
            </a:pP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305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791803-6B32-41EB-9077-D1C774874269}"/>
              </a:ext>
            </a:extLst>
          </p:cNvPr>
          <p:cNvSpPr/>
          <p:nvPr/>
        </p:nvSpPr>
        <p:spPr>
          <a:xfrm>
            <a:off x="3145140" y="332656"/>
            <a:ext cx="5761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8.2. TÁC HẠI CỦA THAM NHŨNG</a:t>
            </a:r>
            <a:endParaRPr lang="vi-VN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290B92-003E-4B69-8CEC-62D9D5CF0B80}"/>
              </a:ext>
            </a:extLst>
          </p:cNvPr>
          <p:cNvCxnSpPr/>
          <p:nvPr/>
        </p:nvCxnSpPr>
        <p:spPr>
          <a:xfrm>
            <a:off x="2411760" y="908720"/>
            <a:ext cx="6732240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F0C327-6049-4C97-B7F9-C11F53C0E04D}"/>
              </a:ext>
            </a:extLst>
          </p:cNvPr>
          <p:cNvSpPr/>
          <p:nvPr/>
        </p:nvSpPr>
        <p:spPr>
          <a:xfrm>
            <a:off x="853694" y="1311151"/>
            <a:ext cx="7436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8.2.2.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endParaRPr lang="vi-VN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00F02F-695A-4AAA-8861-96D12390A2D7}"/>
              </a:ext>
            </a:extLst>
          </p:cNvPr>
          <p:cNvSpPr/>
          <p:nvPr/>
        </p:nvSpPr>
        <p:spPr>
          <a:xfrm>
            <a:off x="832127" y="2169703"/>
            <a:ext cx="46039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Tham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nhũng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gây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2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thiệt</a:t>
            </a:r>
            <a:r>
              <a:rPr lang="en-US" sz="2400" spc="-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2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hại</a:t>
            </a:r>
            <a:r>
              <a:rPr lang="en-US" sz="2400" spc="-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2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lớn</a:t>
            </a:r>
            <a:r>
              <a:rPr lang="en-US" sz="2400" spc="-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2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đến</a:t>
            </a:r>
            <a:r>
              <a:rPr lang="en-US" sz="2400" spc="-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2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tài</a:t>
            </a:r>
            <a:r>
              <a:rPr lang="en-US" sz="2400" spc="-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sản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Nhà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nước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tiền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sức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dân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60EDE3-0F8C-4340-8F40-76F5CDF68ACC}"/>
              </a:ext>
            </a:extLst>
          </p:cNvPr>
          <p:cNvSpPr/>
          <p:nvPr/>
        </p:nvSpPr>
        <p:spPr>
          <a:xfrm>
            <a:off x="832127" y="4136250"/>
            <a:ext cx="45769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vi-VN" sz="2400" dirty="0">
                <a:ea typeface="Times New Roman" panose="02020603050405020304" pitchFamily="18" charset="0"/>
              </a:rPr>
              <a:t>Tham nhũng </a:t>
            </a:r>
            <a:r>
              <a:rPr lang="vi-VN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gây</a:t>
            </a:r>
            <a:r>
              <a:rPr lang="vi-VN" sz="2400" dirty="0">
                <a:ea typeface="Times New Roman" panose="02020603050405020304" pitchFamily="18" charset="0"/>
              </a:rPr>
              <a:t> tổn thất lớn cho nguồn thu của ngân sách nhà nước</a:t>
            </a:r>
            <a:r>
              <a:rPr lang="en-US" sz="2400" dirty="0">
                <a:ea typeface="Times New Roman" panose="02020603050405020304" pitchFamily="18" charset="0"/>
              </a:rPr>
              <a:t>, </a:t>
            </a:r>
            <a:r>
              <a:rPr lang="vi-VN" sz="2400" spc="20" dirty="0">
                <a:ea typeface="Times New Roman" panose="02020603050405020304" pitchFamily="18" charset="0"/>
              </a:rPr>
              <a:t>hành vi tham ô tài sản đã </a:t>
            </a:r>
            <a:r>
              <a:rPr lang="en-US" sz="2400" spc="20" dirty="0" err="1">
                <a:ea typeface="Times New Roman" panose="02020603050405020304" pitchFamily="18" charset="0"/>
              </a:rPr>
              <a:t>gây</a:t>
            </a:r>
            <a:r>
              <a:rPr lang="en-US" sz="2400" spc="20" dirty="0">
                <a:ea typeface="Times New Roman" panose="02020603050405020304" pitchFamily="18" charset="0"/>
              </a:rPr>
              <a:t> ra </a:t>
            </a:r>
            <a:r>
              <a:rPr lang="en-US" sz="2400" spc="20" dirty="0" err="1">
                <a:ea typeface="Times New Roman" panose="02020603050405020304" pitchFamily="18" charset="0"/>
              </a:rPr>
              <a:t>những</a:t>
            </a:r>
            <a:r>
              <a:rPr lang="en-US" sz="2400" spc="20" dirty="0">
                <a:ea typeface="Times New Roman" panose="02020603050405020304" pitchFamily="18" charset="0"/>
              </a:rPr>
              <a:t> </a:t>
            </a:r>
            <a:r>
              <a:rPr lang="en-US" sz="2400" spc="20" dirty="0" err="1">
                <a:ea typeface="Times New Roman" panose="02020603050405020304" pitchFamily="18" charset="0"/>
              </a:rPr>
              <a:t>thiệt</a:t>
            </a:r>
            <a:r>
              <a:rPr lang="en-US" sz="2400" spc="20" dirty="0">
                <a:ea typeface="Times New Roman" panose="02020603050405020304" pitchFamily="18" charset="0"/>
              </a:rPr>
              <a:t> </a:t>
            </a:r>
            <a:r>
              <a:rPr lang="en-US" sz="2400" spc="20" dirty="0" err="1">
                <a:ea typeface="Times New Roman" panose="02020603050405020304" pitchFamily="18" charset="0"/>
              </a:rPr>
              <a:t>hại</a:t>
            </a:r>
            <a:r>
              <a:rPr lang="en-US" sz="2400" spc="20" dirty="0">
                <a:ea typeface="Times New Roman" panose="02020603050405020304" pitchFamily="18" charset="0"/>
              </a:rPr>
              <a:t> </a:t>
            </a:r>
            <a:r>
              <a:rPr lang="en-US" sz="2400" spc="20" dirty="0" err="1">
                <a:ea typeface="Times New Roman" panose="02020603050405020304" pitchFamily="18" charset="0"/>
              </a:rPr>
              <a:t>rất</a:t>
            </a:r>
            <a:r>
              <a:rPr lang="en-US" sz="2400" spc="20" dirty="0">
                <a:ea typeface="Times New Roman" panose="02020603050405020304" pitchFamily="18" charset="0"/>
              </a:rPr>
              <a:t> </a:t>
            </a:r>
            <a:r>
              <a:rPr lang="en-US" sz="2400" spc="20" dirty="0" err="1">
                <a:ea typeface="Times New Roman" panose="02020603050405020304" pitchFamily="18" charset="0"/>
              </a:rPr>
              <a:t>lớn</a:t>
            </a:r>
            <a:r>
              <a:rPr lang="en-US" sz="2400" spc="20" dirty="0">
                <a:ea typeface="Times New Roman" panose="02020603050405020304" pitchFamily="18" charset="0"/>
              </a:rPr>
              <a:t> </a:t>
            </a:r>
            <a:r>
              <a:rPr lang="en-US" sz="2400" spc="20" dirty="0" err="1">
                <a:ea typeface="Times New Roman" panose="02020603050405020304" pitchFamily="18" charset="0"/>
              </a:rPr>
              <a:t>về</a:t>
            </a:r>
            <a:r>
              <a:rPr lang="en-US" sz="2400" spc="20" dirty="0">
                <a:ea typeface="Times New Roman" panose="02020603050405020304" pitchFamily="18" charset="0"/>
              </a:rPr>
              <a:t> </a:t>
            </a:r>
            <a:r>
              <a:rPr lang="en-US" sz="2400" spc="20" dirty="0" err="1">
                <a:ea typeface="Times New Roman" panose="02020603050405020304" pitchFamily="18" charset="0"/>
              </a:rPr>
              <a:t>kinh</a:t>
            </a:r>
            <a:r>
              <a:rPr lang="en-US" sz="2400" spc="20" dirty="0">
                <a:ea typeface="Times New Roman" panose="02020603050405020304" pitchFamily="18" charset="0"/>
              </a:rPr>
              <a:t> </a:t>
            </a:r>
            <a:r>
              <a:rPr lang="en-US" sz="2400" spc="20" dirty="0" err="1">
                <a:ea typeface="Times New Roman" panose="02020603050405020304" pitchFamily="18" charset="0"/>
              </a:rPr>
              <a:t>tế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9C0907-AACE-4C02-85FD-0930D748E742}"/>
              </a:ext>
            </a:extLst>
          </p:cNvPr>
          <p:cNvSpPr/>
          <p:nvPr/>
        </p:nvSpPr>
        <p:spPr>
          <a:xfrm>
            <a:off x="5652120" y="2276872"/>
            <a:ext cx="3128261" cy="3960415"/>
          </a:xfrm>
          <a:prstGeom prst="rect">
            <a:avLst/>
          </a:prstGeom>
          <a:blipFill dpi="0" rotWithShape="1">
            <a:blip r:embed="rId2">
              <a:alphaModFix amt="7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4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791803-6B32-41EB-9077-D1C774874269}"/>
              </a:ext>
            </a:extLst>
          </p:cNvPr>
          <p:cNvSpPr/>
          <p:nvPr/>
        </p:nvSpPr>
        <p:spPr>
          <a:xfrm>
            <a:off x="3145140" y="332656"/>
            <a:ext cx="5761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8.2. TÁC HẠI CỦA THAM NHŨNG</a:t>
            </a:r>
            <a:endParaRPr lang="vi-VN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290B92-003E-4B69-8CEC-62D9D5CF0B80}"/>
              </a:ext>
            </a:extLst>
          </p:cNvPr>
          <p:cNvCxnSpPr/>
          <p:nvPr/>
        </p:nvCxnSpPr>
        <p:spPr>
          <a:xfrm>
            <a:off x="2411760" y="908720"/>
            <a:ext cx="6732240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F0C327-6049-4C97-B7F9-C11F53C0E04D}"/>
              </a:ext>
            </a:extLst>
          </p:cNvPr>
          <p:cNvSpPr/>
          <p:nvPr/>
        </p:nvSpPr>
        <p:spPr>
          <a:xfrm>
            <a:off x="853694" y="1311151"/>
            <a:ext cx="7436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8.2.1.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endParaRPr lang="vi-VN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4ACC7-262E-40EC-BB71-3A15F1A0372E}"/>
              </a:ext>
            </a:extLst>
          </p:cNvPr>
          <p:cNvSpPr/>
          <p:nvPr/>
        </p:nvSpPr>
        <p:spPr>
          <a:xfrm>
            <a:off x="745926" y="2060848"/>
            <a:ext cx="78585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Tham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nhũng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lãng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phí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5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đảo</a:t>
            </a:r>
            <a:r>
              <a:rPr lang="en-US" sz="2400" spc="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5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lộn</a:t>
            </a:r>
            <a:r>
              <a:rPr lang="en-US" sz="2400" spc="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5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những</a:t>
            </a:r>
            <a:r>
              <a:rPr lang="en-US" sz="2400" spc="-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5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chuẩn</a:t>
            </a:r>
            <a:r>
              <a:rPr lang="en-US" sz="2400" spc="-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5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mực</a:t>
            </a:r>
            <a:r>
              <a:rPr lang="en-US" sz="2400" spc="-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5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đạo</a:t>
            </a:r>
            <a:r>
              <a:rPr lang="en-US" sz="2400" spc="-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5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đức</a:t>
            </a:r>
            <a:r>
              <a:rPr lang="en-US" sz="2400" spc="-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5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xã</a:t>
            </a:r>
            <a:r>
              <a:rPr lang="en-US" sz="2400" spc="-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5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hội</a:t>
            </a:r>
            <a:r>
              <a:rPr lang="en-US" sz="2400" spc="-1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spc="-15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phẩm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chất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đạo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đức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lối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đảng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nảy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vấn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đề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xã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hội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bức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xúc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dân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lo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lắng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FE723-0D2E-4519-9210-0576027CB3E3}"/>
              </a:ext>
            </a:extLst>
          </p:cNvPr>
          <p:cNvSpPr/>
          <p:nvPr/>
        </p:nvSpPr>
        <p:spPr>
          <a:xfrm>
            <a:off x="853695" y="4143856"/>
            <a:ext cx="7750752" cy="2426112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3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1C6791-35F1-431B-99AC-A93050C12D13}"/>
              </a:ext>
            </a:extLst>
          </p:cNvPr>
          <p:cNvSpPr/>
          <p:nvPr/>
        </p:nvSpPr>
        <p:spPr>
          <a:xfrm>
            <a:off x="664204" y="332656"/>
            <a:ext cx="83722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8.3. Ý NGHĨA, TẦM QUAN TRỌNG</a:t>
            </a:r>
          </a:p>
          <a:p>
            <a:pPr algn="r"/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CỦA CÔNG TÁC PHÒNG CHỐNG THAM NHŨNG</a:t>
            </a:r>
            <a:endParaRPr lang="vi-VN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172779-740C-4B79-A8F6-5D51F122799E}"/>
              </a:ext>
            </a:extLst>
          </p:cNvPr>
          <p:cNvCxnSpPr/>
          <p:nvPr/>
        </p:nvCxnSpPr>
        <p:spPr>
          <a:xfrm>
            <a:off x="2411760" y="1268760"/>
            <a:ext cx="6732240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C46976E-7943-458C-A863-616EEA7F4725}"/>
              </a:ext>
            </a:extLst>
          </p:cNvPr>
          <p:cNvSpPr/>
          <p:nvPr/>
        </p:nvSpPr>
        <p:spPr>
          <a:xfrm>
            <a:off x="5574206" y="2123750"/>
            <a:ext cx="3390282" cy="4320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03F279-0E80-448C-A12C-D8554D5A7509}"/>
              </a:ext>
            </a:extLst>
          </p:cNvPr>
          <p:cNvSpPr/>
          <p:nvPr/>
        </p:nvSpPr>
        <p:spPr>
          <a:xfrm>
            <a:off x="1508707" y="2752988"/>
            <a:ext cx="3168352" cy="288032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2CFF0E-3AF1-4C56-9E15-939DA02A9C7E}"/>
              </a:ext>
            </a:extLst>
          </p:cNvPr>
          <p:cNvSpPr/>
          <p:nvPr/>
        </p:nvSpPr>
        <p:spPr>
          <a:xfrm>
            <a:off x="2012763" y="1384836"/>
            <a:ext cx="2160240" cy="223224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8E7639-0194-44C9-A661-0231AC6946A9}"/>
              </a:ext>
            </a:extLst>
          </p:cNvPr>
          <p:cNvSpPr/>
          <p:nvPr/>
        </p:nvSpPr>
        <p:spPr>
          <a:xfrm>
            <a:off x="3846016" y="2500957"/>
            <a:ext cx="2160240" cy="2232243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13083CF-A6AA-4F02-86BD-B030865152A8}"/>
              </a:ext>
            </a:extLst>
          </p:cNvPr>
          <p:cNvSpPr/>
          <p:nvPr/>
        </p:nvSpPr>
        <p:spPr>
          <a:xfrm>
            <a:off x="3225882" y="4597255"/>
            <a:ext cx="2160240" cy="2232243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BC745BB-8B7D-4FF6-A7F3-0FA5CAF28EF8}"/>
              </a:ext>
            </a:extLst>
          </p:cNvPr>
          <p:cNvSpPr/>
          <p:nvPr/>
        </p:nvSpPr>
        <p:spPr>
          <a:xfrm>
            <a:off x="1076659" y="4553188"/>
            <a:ext cx="2160240" cy="2232243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31B631-8316-49BD-9FD1-82C5734F2A10}"/>
              </a:ext>
            </a:extLst>
          </p:cNvPr>
          <p:cNvSpPr/>
          <p:nvPr/>
        </p:nvSpPr>
        <p:spPr>
          <a:xfrm>
            <a:off x="179512" y="2536969"/>
            <a:ext cx="2160240" cy="2232243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5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DBABEE-491C-404E-86FD-70FD974A8A35}"/>
              </a:ext>
            </a:extLst>
          </p:cNvPr>
          <p:cNvSpPr/>
          <p:nvPr/>
        </p:nvSpPr>
        <p:spPr>
          <a:xfrm>
            <a:off x="467544" y="1772816"/>
            <a:ext cx="8496944" cy="4752528"/>
          </a:xfrm>
          <a:prstGeom prst="rect">
            <a:avLst/>
          </a:prstGeom>
          <a:blipFill dpi="0" rotWithShape="1">
            <a:blip r:embed="rId3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87DAC-8327-4961-91A6-210DA8F338B0}"/>
              </a:ext>
            </a:extLst>
          </p:cNvPr>
          <p:cNvSpPr/>
          <p:nvPr/>
        </p:nvSpPr>
        <p:spPr>
          <a:xfrm>
            <a:off x="1259632" y="404664"/>
            <a:ext cx="7704856" cy="2325527"/>
          </a:xfrm>
          <a:prstGeom prst="rect">
            <a:avLst/>
          </a:prstGeom>
          <a:gradFill>
            <a:gsLst>
              <a:gs pos="53946">
                <a:schemeClr val="accent2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endParaRPr lang="vi-VN" sz="4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C52D6-FB6E-42CF-BE51-DAE6A1F3476E}"/>
              </a:ext>
            </a:extLst>
          </p:cNvPr>
          <p:cNvSpPr/>
          <p:nvPr/>
        </p:nvSpPr>
        <p:spPr>
          <a:xfrm>
            <a:off x="1800200" y="980728"/>
            <a:ext cx="70202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8.4. </a:t>
            </a:r>
            <a:r>
              <a:rPr lang="en-US" sz="4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Các</a:t>
            </a: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biện</a:t>
            </a: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pháp</a:t>
            </a: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r">
              <a:defRPr/>
            </a:pPr>
            <a:r>
              <a:rPr lang="en-US" sz="4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Phòng</a:t>
            </a:r>
            <a:r>
              <a:rPr lang="en-US" sz="4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, </a:t>
            </a:r>
            <a:r>
              <a:rPr lang="en-US" sz="4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chống</a:t>
            </a:r>
            <a:r>
              <a:rPr lang="en-US" sz="4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tham</a:t>
            </a:r>
            <a:r>
              <a:rPr lang="en-US" sz="4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nhũng</a:t>
            </a:r>
            <a:endParaRPr lang="vi-VN" sz="40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6568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1C6791-35F1-431B-99AC-A93050C12D13}"/>
              </a:ext>
            </a:extLst>
          </p:cNvPr>
          <p:cNvSpPr/>
          <p:nvPr/>
        </p:nvSpPr>
        <p:spPr>
          <a:xfrm>
            <a:off x="3444902" y="332656"/>
            <a:ext cx="55915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8.4. CÁC BIỆN PHÁP</a:t>
            </a:r>
          </a:p>
          <a:p>
            <a:pPr algn="r"/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PHÒNG, CHỐNG THAM NHŨNG</a:t>
            </a:r>
            <a:endParaRPr lang="vi-VN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172779-740C-4B79-A8F6-5D51F122799E}"/>
              </a:ext>
            </a:extLst>
          </p:cNvPr>
          <p:cNvCxnSpPr/>
          <p:nvPr/>
        </p:nvCxnSpPr>
        <p:spPr>
          <a:xfrm>
            <a:off x="2411760" y="1268760"/>
            <a:ext cx="6732240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2B816F9-FE88-4C15-825A-820F095F1A4D}"/>
              </a:ext>
            </a:extLst>
          </p:cNvPr>
          <p:cNvSpPr/>
          <p:nvPr/>
        </p:nvSpPr>
        <p:spPr>
          <a:xfrm>
            <a:off x="879804" y="1733907"/>
            <a:ext cx="7436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8.4.1.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bạch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endParaRPr lang="vi-VN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FEA32-F7C5-4CB8-BBCA-96BDD891E4EB}"/>
              </a:ext>
            </a:extLst>
          </p:cNvPr>
          <p:cNvSpPr/>
          <p:nvPr/>
        </p:nvSpPr>
        <p:spPr>
          <a:xfrm>
            <a:off x="683568" y="2826184"/>
            <a:ext cx="806489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PCTN 2018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13)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Họp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endParaRPr lang="vi-VN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17C7AC-F370-45BA-BB91-18AF6D52DB6A}"/>
              </a:ext>
            </a:extLst>
          </p:cNvPr>
          <p:cNvSpPr/>
          <p:nvPr/>
        </p:nvSpPr>
        <p:spPr>
          <a:xfrm>
            <a:off x="683568" y="3861048"/>
            <a:ext cx="453650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PCTN 2018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14) 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tin”.</a:t>
            </a:r>
            <a:endParaRPr lang="vi-VN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8DBDC6-AD55-4745-AA27-76F742149945}"/>
              </a:ext>
            </a:extLst>
          </p:cNvPr>
          <p:cNvSpPr/>
          <p:nvPr/>
        </p:nvSpPr>
        <p:spPr>
          <a:xfrm>
            <a:off x="5508104" y="3933056"/>
            <a:ext cx="3240360" cy="2736304"/>
          </a:xfrm>
          <a:prstGeom prst="rect">
            <a:avLst/>
          </a:prstGeom>
          <a:blipFill dpi="0" rotWithShape="1">
            <a:blip r:embed="rId2">
              <a:alphaModFix amt="9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5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1C6791-35F1-431B-99AC-A93050C12D13}"/>
              </a:ext>
            </a:extLst>
          </p:cNvPr>
          <p:cNvSpPr/>
          <p:nvPr/>
        </p:nvSpPr>
        <p:spPr>
          <a:xfrm>
            <a:off x="3444902" y="332656"/>
            <a:ext cx="55915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8.4. CÁC BIỆN PHÁP</a:t>
            </a:r>
          </a:p>
          <a:p>
            <a:pPr algn="r"/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PHÒNG, CHỐNG THAM NHŨNG</a:t>
            </a:r>
            <a:endParaRPr lang="vi-VN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172779-740C-4B79-A8F6-5D51F122799E}"/>
              </a:ext>
            </a:extLst>
          </p:cNvPr>
          <p:cNvCxnSpPr/>
          <p:nvPr/>
        </p:nvCxnSpPr>
        <p:spPr>
          <a:xfrm>
            <a:off x="2411760" y="1268760"/>
            <a:ext cx="6732240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2B816F9-FE88-4C15-825A-820F095F1A4D}"/>
              </a:ext>
            </a:extLst>
          </p:cNvPr>
          <p:cNvSpPr/>
          <p:nvPr/>
        </p:nvSpPr>
        <p:spPr>
          <a:xfrm>
            <a:off x="879804" y="1733907"/>
            <a:ext cx="7868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8.4.2.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endParaRPr lang="vi-VN" sz="2400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FEA32-F7C5-4CB8-BBCA-96BDD891E4EB}"/>
              </a:ext>
            </a:extLst>
          </p:cNvPr>
          <p:cNvSpPr/>
          <p:nvPr/>
        </p:nvSpPr>
        <p:spPr>
          <a:xfrm>
            <a:off x="683568" y="2760602"/>
            <a:ext cx="806489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cán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vi-VN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E5942-9B39-41EA-86EB-5C91D7B7E411}"/>
              </a:ext>
            </a:extLst>
          </p:cNvPr>
          <p:cNvSpPr/>
          <p:nvPr/>
        </p:nvSpPr>
        <p:spPr>
          <a:xfrm rot="10800000" flipV="1">
            <a:off x="683568" y="5157192"/>
            <a:ext cx="806489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biện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nhũng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45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1C6791-35F1-431B-99AC-A93050C12D13}"/>
              </a:ext>
            </a:extLst>
          </p:cNvPr>
          <p:cNvSpPr/>
          <p:nvPr/>
        </p:nvSpPr>
        <p:spPr>
          <a:xfrm>
            <a:off x="3444902" y="332656"/>
            <a:ext cx="55915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8.4. CÁC BIỆN PHÁP</a:t>
            </a:r>
          </a:p>
          <a:p>
            <a:pPr algn="r"/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PHÒNG, CHỐNG THAM NHŨNG</a:t>
            </a:r>
            <a:endParaRPr lang="vi-VN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172779-740C-4B79-A8F6-5D51F122799E}"/>
              </a:ext>
            </a:extLst>
          </p:cNvPr>
          <p:cNvCxnSpPr/>
          <p:nvPr/>
        </p:nvCxnSpPr>
        <p:spPr>
          <a:xfrm>
            <a:off x="2411760" y="1268760"/>
            <a:ext cx="6732240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2B816F9-FE88-4C15-825A-820F095F1A4D}"/>
              </a:ext>
            </a:extLst>
          </p:cNvPr>
          <p:cNvSpPr/>
          <p:nvPr/>
        </p:nvSpPr>
        <p:spPr>
          <a:xfrm>
            <a:off x="879804" y="1733907"/>
            <a:ext cx="7868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8.4.2.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endParaRPr lang="vi-VN" sz="2400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FEA32-F7C5-4CB8-BBCA-96BDD891E4EB}"/>
              </a:ext>
            </a:extLst>
          </p:cNvPr>
          <p:cNvSpPr/>
          <p:nvPr/>
        </p:nvSpPr>
        <p:spPr>
          <a:xfrm>
            <a:off x="683568" y="2760602"/>
            <a:ext cx="806489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cán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vi-VN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E5942-9B39-41EA-86EB-5C91D7B7E411}"/>
              </a:ext>
            </a:extLst>
          </p:cNvPr>
          <p:cNvSpPr/>
          <p:nvPr/>
        </p:nvSpPr>
        <p:spPr>
          <a:xfrm rot="10800000" flipV="1">
            <a:off x="683568" y="5157192"/>
            <a:ext cx="806489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biện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nhũng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420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1C6791-35F1-431B-99AC-A93050C12D13}"/>
              </a:ext>
            </a:extLst>
          </p:cNvPr>
          <p:cNvSpPr/>
          <p:nvPr/>
        </p:nvSpPr>
        <p:spPr>
          <a:xfrm>
            <a:off x="3444902" y="332656"/>
            <a:ext cx="55915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8.4. CÁC BIỆN PHÁP</a:t>
            </a:r>
          </a:p>
          <a:p>
            <a:pPr algn="r"/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PHÒNG, CHỐNG THAM NHŨNG</a:t>
            </a:r>
            <a:endParaRPr lang="vi-VN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172779-740C-4B79-A8F6-5D51F122799E}"/>
              </a:ext>
            </a:extLst>
          </p:cNvPr>
          <p:cNvCxnSpPr/>
          <p:nvPr/>
        </p:nvCxnSpPr>
        <p:spPr>
          <a:xfrm>
            <a:off x="2411760" y="1268760"/>
            <a:ext cx="6732240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2B816F9-FE88-4C15-825A-820F095F1A4D}"/>
              </a:ext>
            </a:extLst>
          </p:cNvPr>
          <p:cNvSpPr/>
          <p:nvPr/>
        </p:nvSpPr>
        <p:spPr>
          <a:xfrm>
            <a:off x="879804" y="1412776"/>
            <a:ext cx="7868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8.4.3.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ngừa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nhũng</a:t>
            </a:r>
            <a:endParaRPr lang="vi-VN" sz="2400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04D6FB-66FD-40B0-936F-0350E9EAB6A1}"/>
              </a:ext>
            </a:extLst>
          </p:cNvPr>
          <p:cNvSpPr/>
          <p:nvPr/>
        </p:nvSpPr>
        <p:spPr>
          <a:xfrm>
            <a:off x="879804" y="2780928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xuyên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cường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2DB39-7A9B-49EB-8B2F-4BA318BADEF7}"/>
              </a:ext>
            </a:extLst>
          </p:cNvPr>
          <p:cNvSpPr/>
          <p:nvPr/>
        </p:nvSpPr>
        <p:spPr>
          <a:xfrm>
            <a:off x="873395" y="4797152"/>
            <a:ext cx="78310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chi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Các khoản thu, chi có giá trị lớn tại</a:t>
            </a:r>
            <a:r>
              <a:rPr lang="vi-V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địa bàn đáp ứng điều kiện về cơ sở hạ tầng để thực hiện việc thanh toán không dùng tiền mặt theo quy định của Chính phủ; Các khoản chi lương, thưởng và chi khác có tính chất thường xuyên</a:t>
            </a:r>
          </a:p>
        </p:txBody>
      </p:sp>
    </p:spTree>
    <p:extLst>
      <p:ext uri="{BB962C8B-B14F-4D97-AF65-F5344CB8AC3E}">
        <p14:creationId xmlns:p14="http://schemas.microsoft.com/office/powerpoint/2010/main" val="85671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1C6791-35F1-431B-99AC-A93050C12D13}"/>
              </a:ext>
            </a:extLst>
          </p:cNvPr>
          <p:cNvSpPr/>
          <p:nvPr/>
        </p:nvSpPr>
        <p:spPr>
          <a:xfrm>
            <a:off x="3444902" y="332656"/>
            <a:ext cx="55915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8.4. CÁC BIỆN PHÁP</a:t>
            </a:r>
          </a:p>
          <a:p>
            <a:pPr algn="r"/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PHÒNG, CHỐNG THAM NHŨNG</a:t>
            </a:r>
            <a:endParaRPr lang="vi-VN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172779-740C-4B79-A8F6-5D51F122799E}"/>
              </a:ext>
            </a:extLst>
          </p:cNvPr>
          <p:cNvCxnSpPr/>
          <p:nvPr/>
        </p:nvCxnSpPr>
        <p:spPr>
          <a:xfrm>
            <a:off x="2411760" y="1268760"/>
            <a:ext cx="6732240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2B816F9-FE88-4C15-825A-820F095F1A4D}"/>
              </a:ext>
            </a:extLst>
          </p:cNvPr>
          <p:cNvSpPr/>
          <p:nvPr/>
        </p:nvSpPr>
        <p:spPr>
          <a:xfrm>
            <a:off x="879804" y="1589891"/>
            <a:ext cx="7868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8.4.4.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soát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endParaRPr lang="vi-VN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7629D-E844-4AA2-9C73-D90C263E5A26}"/>
              </a:ext>
            </a:extLst>
          </p:cNvPr>
          <p:cNvSpPr/>
          <p:nvPr/>
        </p:nvSpPr>
        <p:spPr>
          <a:xfrm>
            <a:off x="759874" y="2699628"/>
            <a:ext cx="8384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34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nhũng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2018) </a:t>
            </a:r>
            <a:endParaRPr lang="vi-VN" sz="24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AE7EA5-D908-49E9-8E72-7417157D5AEE}"/>
              </a:ext>
            </a:extLst>
          </p:cNvPr>
          <p:cNvSpPr/>
          <p:nvPr/>
        </p:nvSpPr>
        <p:spPr>
          <a:xfrm>
            <a:off x="879804" y="3356992"/>
            <a:ext cx="78686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vốn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9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1C6791-35F1-431B-99AC-A93050C12D13}"/>
              </a:ext>
            </a:extLst>
          </p:cNvPr>
          <p:cNvSpPr/>
          <p:nvPr/>
        </p:nvSpPr>
        <p:spPr>
          <a:xfrm>
            <a:off x="3444902" y="332656"/>
            <a:ext cx="55915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8.4. CÁC BIỆN PHÁP</a:t>
            </a:r>
          </a:p>
          <a:p>
            <a:pPr algn="r"/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PHÒNG, CHỐNG THAM NHŨNG</a:t>
            </a:r>
            <a:endParaRPr lang="vi-VN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172779-740C-4B79-A8F6-5D51F122799E}"/>
              </a:ext>
            </a:extLst>
          </p:cNvPr>
          <p:cNvCxnSpPr/>
          <p:nvPr/>
        </p:nvCxnSpPr>
        <p:spPr>
          <a:xfrm>
            <a:off x="2411760" y="1268760"/>
            <a:ext cx="6732240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2B816F9-FE88-4C15-825A-820F095F1A4D}"/>
              </a:ext>
            </a:extLst>
          </p:cNvPr>
          <p:cNvSpPr/>
          <p:nvPr/>
        </p:nvSpPr>
        <p:spPr>
          <a:xfrm>
            <a:off x="879804" y="1589891"/>
            <a:ext cx="7868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8.4.4.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soát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endParaRPr lang="vi-VN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927E7-BD7B-4097-B728-371CB47481E7}"/>
              </a:ext>
            </a:extLst>
          </p:cNvPr>
          <p:cNvSpPr/>
          <p:nvPr/>
        </p:nvSpPr>
        <p:spPr>
          <a:xfrm>
            <a:off x="755576" y="2708920"/>
            <a:ext cx="7868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34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nhũng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2018) </a:t>
            </a:r>
            <a:endParaRPr lang="vi-VN" sz="24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07CC6D-9816-4209-A796-AE2AA4572C41}"/>
              </a:ext>
            </a:extLst>
          </p:cNvPr>
          <p:cNvSpPr/>
          <p:nvPr/>
        </p:nvSpPr>
        <p:spPr>
          <a:xfrm>
            <a:off x="1027283" y="3645024"/>
            <a:ext cx="77211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Kim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giấy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50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gắn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ở,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35).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02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35).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71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39A5A4-3620-4D33-A66E-2B19708EF1A3}"/>
              </a:ext>
            </a:extLst>
          </p:cNvPr>
          <p:cNvSpPr/>
          <p:nvPr/>
        </p:nvSpPr>
        <p:spPr>
          <a:xfrm>
            <a:off x="2987824" y="476672"/>
            <a:ext cx="5976664" cy="5976664"/>
          </a:xfrm>
          <a:prstGeom prst="rect">
            <a:avLst/>
          </a:prstGeom>
          <a:blipFill>
            <a:blip r:embed="rId3">
              <a:alphaModFix amt="23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endParaRPr lang="vi-VN" sz="4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1448BB-AF4E-46E3-B8D7-9D4AC31DE614}"/>
              </a:ext>
            </a:extLst>
          </p:cNvPr>
          <p:cNvSpPr/>
          <p:nvPr/>
        </p:nvSpPr>
        <p:spPr>
          <a:xfrm>
            <a:off x="3131840" y="1124744"/>
            <a:ext cx="56521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8.1. KHÁI NIỆM CHUNG</a:t>
            </a:r>
          </a:p>
          <a:p>
            <a:pPr algn="r">
              <a:defRPr/>
            </a:pPr>
            <a:r>
              <a:rPr lang="en-US" sz="4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Về</a:t>
            </a:r>
            <a:r>
              <a:rPr lang="en-US" sz="4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tham</a:t>
            </a:r>
            <a:r>
              <a:rPr lang="en-US" sz="4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nhũng</a:t>
            </a:r>
            <a:endParaRPr lang="vi-VN" sz="40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AB49D-081A-4588-91B6-1222D1E4B7E4}"/>
              </a:ext>
            </a:extLst>
          </p:cNvPr>
          <p:cNvSpPr/>
          <p:nvPr/>
        </p:nvSpPr>
        <p:spPr>
          <a:xfrm>
            <a:off x="3779912" y="3486275"/>
            <a:ext cx="5004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8.1.1.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Khái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niệm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điểm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nhũng</a:t>
            </a:r>
            <a:endParaRPr lang="vi-VN" sz="24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7F2120-0A18-4FB4-9031-11344F177F6A}"/>
              </a:ext>
            </a:extLst>
          </p:cNvPr>
          <p:cNvSpPr/>
          <p:nvPr/>
        </p:nvSpPr>
        <p:spPr>
          <a:xfrm>
            <a:off x="3779912" y="4725144"/>
            <a:ext cx="5004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8.1.2.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nhũng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vi-VN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5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DE6F06-1E23-477F-B780-20893C6D2E5F}"/>
              </a:ext>
            </a:extLst>
          </p:cNvPr>
          <p:cNvSpPr/>
          <p:nvPr/>
        </p:nvSpPr>
        <p:spPr>
          <a:xfrm>
            <a:off x="2048686" y="332656"/>
            <a:ext cx="69878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8.5. TRÁCH NHIỆM CỦA CÔNG DÂN</a:t>
            </a:r>
          </a:p>
          <a:p>
            <a:pPr algn="r"/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TRONG PHÒNG, CHỐNG THAM NHŨNG</a:t>
            </a:r>
            <a:endParaRPr lang="vi-VN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A0BB4C-7114-4625-96B2-42F3232CDB0B}"/>
              </a:ext>
            </a:extLst>
          </p:cNvPr>
          <p:cNvCxnSpPr/>
          <p:nvPr/>
        </p:nvCxnSpPr>
        <p:spPr>
          <a:xfrm>
            <a:off x="2411760" y="1268760"/>
            <a:ext cx="6732240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8407BF9-88A1-4CF7-9563-650C83FF2FB0}"/>
              </a:ext>
            </a:extLst>
          </p:cNvPr>
          <p:cNvSpPr/>
          <p:nvPr/>
        </p:nvSpPr>
        <p:spPr>
          <a:xfrm>
            <a:off x="2195736" y="2636912"/>
            <a:ext cx="4896544" cy="3997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B6EA9B-F597-4820-868E-FBE10BDFCE8E}"/>
              </a:ext>
            </a:extLst>
          </p:cNvPr>
          <p:cNvSpPr/>
          <p:nvPr/>
        </p:nvSpPr>
        <p:spPr>
          <a:xfrm>
            <a:off x="323528" y="1630883"/>
            <a:ext cx="5112568" cy="11500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Trách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nhũng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56D457-2D37-405C-B2A4-CCD405B62173}"/>
              </a:ext>
            </a:extLst>
          </p:cNvPr>
          <p:cNvSpPr/>
          <p:nvPr/>
        </p:nvSpPr>
        <p:spPr>
          <a:xfrm>
            <a:off x="971600" y="5216117"/>
            <a:ext cx="3960440" cy="1309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Trách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nhũng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CFBFBE-043D-4A1F-947C-6CF6C208A2EA}"/>
              </a:ext>
            </a:extLst>
          </p:cNvPr>
          <p:cNvSpPr/>
          <p:nvPr/>
        </p:nvSpPr>
        <p:spPr>
          <a:xfrm>
            <a:off x="6444208" y="2492896"/>
            <a:ext cx="2304256" cy="31350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nhũng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qua ban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5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354451"/>
            <a:ext cx="5688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8.1.1.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Khái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niệm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điểm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nhũng</a:t>
            </a:r>
            <a:endParaRPr lang="vi-VN" sz="24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45140" y="332656"/>
            <a:ext cx="5891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8.1. </a:t>
            </a:r>
            <a:r>
              <a:rPr lang="vi-VN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KHÁI NIỆM VỀ THAM NHŨNG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395" y="3559656"/>
            <a:ext cx="38456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b="1" dirty="0">
                <a:latin typeface="Arial" pitchFamily="34" charset="0"/>
                <a:cs typeface="Arial" pitchFamily="34" charset="0"/>
              </a:rPr>
              <a:t>Theo K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hoản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1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3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Luật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chống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tham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nhũng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2018: “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nhũng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hành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vi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chức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vụ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quyền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đã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lợi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chức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vụ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quyền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vì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vụ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lợi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”</a:t>
            </a:r>
            <a:endParaRPr lang="vi-V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0395" y="2852936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8.1.1.1. </a:t>
            </a:r>
            <a:r>
              <a:rPr lang="en-US" sz="2400" b="1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Khái</a:t>
            </a:r>
            <a:r>
              <a:rPr lang="en-US" sz="24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niệm</a:t>
            </a:r>
            <a:endParaRPr lang="vi-VN" sz="2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F97F74-5FCB-4FC6-A989-435D0F1208E5}"/>
              </a:ext>
            </a:extLst>
          </p:cNvPr>
          <p:cNvCxnSpPr/>
          <p:nvPr/>
        </p:nvCxnSpPr>
        <p:spPr>
          <a:xfrm>
            <a:off x="2411760" y="908720"/>
            <a:ext cx="6732240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49B88C-F2AE-4667-880F-081D200484BC}"/>
              </a:ext>
            </a:extLst>
          </p:cNvPr>
          <p:cNvSpPr/>
          <p:nvPr/>
        </p:nvSpPr>
        <p:spPr>
          <a:xfrm>
            <a:off x="5148064" y="2839576"/>
            <a:ext cx="3419872" cy="332572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5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7584" y="2506296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8.1.1.2. </a:t>
            </a:r>
            <a:r>
              <a:rPr lang="en-US" sz="2400" b="1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điểm</a:t>
            </a:r>
            <a:r>
              <a:rPr lang="en-US" sz="24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sz="24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nhũng</a:t>
            </a:r>
            <a:endParaRPr lang="vi-VN" sz="2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4A8CF3-A8C1-437C-A2C2-88F0E0E2F156}"/>
              </a:ext>
            </a:extLst>
          </p:cNvPr>
          <p:cNvSpPr/>
          <p:nvPr/>
        </p:nvSpPr>
        <p:spPr>
          <a:xfrm>
            <a:off x="3145140" y="332656"/>
            <a:ext cx="5891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8.1. </a:t>
            </a:r>
            <a:r>
              <a:rPr lang="vi-VN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KHÁI NIỆM VỀ THAM NHŨNG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A6C1FD-2C13-46D6-878D-387166871CDD}"/>
              </a:ext>
            </a:extLst>
          </p:cNvPr>
          <p:cNvCxnSpPr/>
          <p:nvPr/>
        </p:nvCxnSpPr>
        <p:spPr>
          <a:xfrm>
            <a:off x="2411760" y="908720"/>
            <a:ext cx="6732240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4BFDA-3010-4580-AE80-E0BF4C31DF93}"/>
              </a:ext>
            </a:extLst>
          </p:cNvPr>
          <p:cNvSpPr/>
          <p:nvPr/>
        </p:nvSpPr>
        <p:spPr>
          <a:xfrm>
            <a:off x="467544" y="1354451"/>
            <a:ext cx="5688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8.1.1.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Khái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niệm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điểm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nhũng</a:t>
            </a:r>
            <a:endParaRPr lang="vi-VN" sz="24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566931-2E6B-4979-AAF4-26E6D816EE12}"/>
              </a:ext>
            </a:extLst>
          </p:cNvPr>
          <p:cNvSpPr/>
          <p:nvPr/>
        </p:nvSpPr>
        <p:spPr>
          <a:xfrm>
            <a:off x="323528" y="3429000"/>
            <a:ext cx="3888432" cy="2880320"/>
          </a:xfrm>
          <a:prstGeom prst="rect">
            <a:avLst/>
          </a:prstGeom>
          <a:blipFill dpi="0" rotWithShape="1">
            <a:blip r:embed="rId3">
              <a:alphaModFix amt="7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355149-F59A-417D-A1E7-CC076392C1E7}"/>
              </a:ext>
            </a:extLst>
          </p:cNvPr>
          <p:cNvSpPr/>
          <p:nvPr/>
        </p:nvSpPr>
        <p:spPr>
          <a:xfrm>
            <a:off x="3491880" y="3474541"/>
            <a:ext cx="52565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vi-VN" sz="2400" i="1" dirty="0">
                <a:latin typeface="Arial" pitchFamily="34" charset="0"/>
                <a:cs typeface="Arial" pitchFamily="34" charset="0"/>
              </a:rPr>
              <a:t>Chủ thể tham nhũng là người có chức vụ, quyền hạn </a:t>
            </a:r>
            <a:endParaRPr lang="vi-V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5790F9-271C-4E34-B3A8-945CAFA44BFA}"/>
              </a:ext>
            </a:extLst>
          </p:cNvPr>
          <p:cNvSpPr/>
          <p:nvPr/>
        </p:nvSpPr>
        <p:spPr>
          <a:xfrm>
            <a:off x="3491880" y="4565536"/>
            <a:ext cx="52565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vi-VN" sz="2400" i="1" dirty="0">
                <a:latin typeface="Arial" pitchFamily="34" charset="0"/>
                <a:cs typeface="Arial" pitchFamily="34" charset="0"/>
              </a:rPr>
              <a:t>Chủ thể tham nhũng lợi dụng chức vụ, quyền hạn được giao </a:t>
            </a:r>
            <a:endParaRPr lang="vi-V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637149-2DA2-4398-B9BB-0E676378F02A}"/>
              </a:ext>
            </a:extLst>
          </p:cNvPr>
          <p:cNvSpPr/>
          <p:nvPr/>
        </p:nvSpPr>
        <p:spPr>
          <a:xfrm>
            <a:off x="3491880" y="5656531"/>
            <a:ext cx="52565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vi-VN" sz="2400" i="1" dirty="0">
                <a:latin typeface="Arial" pitchFamily="34" charset="0"/>
                <a:cs typeface="Arial" pitchFamily="34" charset="0"/>
              </a:rPr>
              <a:t>Mục đích của hành vi tham nhũng là vụ lợi </a:t>
            </a:r>
            <a:endParaRPr lang="vi-V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8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124744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8.1.2.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nhũng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vi-VN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2096061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nhũng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sz="24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2668099"/>
            <a:ext cx="3750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5616" y="3225925"/>
            <a:ext cx="29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5616" y="3807293"/>
            <a:ext cx="7721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đoạt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26029" y="4421168"/>
            <a:ext cx="78464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26029" y="5318732"/>
            <a:ext cx="8276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26028" y="5811214"/>
            <a:ext cx="7846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198512-FDD1-42F5-AF1C-41652EDFD29D}"/>
              </a:ext>
            </a:extLst>
          </p:cNvPr>
          <p:cNvSpPr/>
          <p:nvPr/>
        </p:nvSpPr>
        <p:spPr>
          <a:xfrm>
            <a:off x="3145140" y="332656"/>
            <a:ext cx="5891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8.1. </a:t>
            </a:r>
            <a:r>
              <a:rPr lang="vi-VN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KHÁI NIỆM VỀ THAM NHŨNG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DB566B-B438-40A9-AE05-8C0F9D5AEF0F}"/>
              </a:ext>
            </a:extLst>
          </p:cNvPr>
          <p:cNvCxnSpPr/>
          <p:nvPr/>
        </p:nvCxnSpPr>
        <p:spPr>
          <a:xfrm>
            <a:off x="2411760" y="908720"/>
            <a:ext cx="6732240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EF4FA5-6A47-4B8B-B597-B5B66A655081}"/>
              </a:ext>
            </a:extLst>
          </p:cNvPr>
          <p:cNvGrpSpPr/>
          <p:nvPr/>
        </p:nvGrpSpPr>
        <p:grpSpPr>
          <a:xfrm>
            <a:off x="827584" y="2780928"/>
            <a:ext cx="288032" cy="4077072"/>
            <a:chOff x="395536" y="2780928"/>
            <a:chExt cx="288032" cy="407707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6CEC0A-455C-4D11-9A43-BEF5D14EE70C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2" y="2898931"/>
              <a:ext cx="0" cy="395906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E49B8EF-B024-4279-BD7E-362A145A0FE2}"/>
                </a:ext>
              </a:extLst>
            </p:cNvPr>
            <p:cNvSpPr/>
            <p:nvPr/>
          </p:nvSpPr>
          <p:spPr>
            <a:xfrm>
              <a:off x="395536" y="2780928"/>
              <a:ext cx="288032" cy="28803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b="1" dirty="0">
                  <a:solidFill>
                    <a:srgbClr val="C00000"/>
                  </a:solidFill>
                </a:rPr>
                <a:t>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9C61935-2A58-42E0-A77C-6569CDD01BA6}"/>
                </a:ext>
              </a:extLst>
            </p:cNvPr>
            <p:cNvSpPr/>
            <p:nvPr/>
          </p:nvSpPr>
          <p:spPr>
            <a:xfrm>
              <a:off x="395536" y="3334959"/>
              <a:ext cx="288032" cy="28803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b="1" dirty="0">
                  <a:solidFill>
                    <a:srgbClr val="C00000"/>
                  </a:solidFill>
                </a:rPr>
                <a:t>2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AAC132-4FE9-448D-B904-1E48069AB234}"/>
                </a:ext>
              </a:extLst>
            </p:cNvPr>
            <p:cNvSpPr/>
            <p:nvPr/>
          </p:nvSpPr>
          <p:spPr>
            <a:xfrm>
              <a:off x="395536" y="3933057"/>
              <a:ext cx="288032" cy="28803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b="1" dirty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5928ED2-3FC9-43DA-99B1-55878A9E1DEC}"/>
                </a:ext>
              </a:extLst>
            </p:cNvPr>
            <p:cNvSpPr/>
            <p:nvPr/>
          </p:nvSpPr>
          <p:spPr>
            <a:xfrm>
              <a:off x="395536" y="4725145"/>
              <a:ext cx="288032" cy="28803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b="1" dirty="0">
                  <a:solidFill>
                    <a:srgbClr val="C00000"/>
                  </a:solidFill>
                </a:rPr>
                <a:t>4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CBD41E2-2195-4866-BDD0-7C315EDA09C0}"/>
                </a:ext>
              </a:extLst>
            </p:cNvPr>
            <p:cNvSpPr/>
            <p:nvPr/>
          </p:nvSpPr>
          <p:spPr>
            <a:xfrm>
              <a:off x="395536" y="5445225"/>
              <a:ext cx="288032" cy="28803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b="1" dirty="0">
                  <a:solidFill>
                    <a:srgbClr val="C00000"/>
                  </a:solidFill>
                </a:rPr>
                <a:t>5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D47D71E-99D4-401C-A434-707D4DC5F617}"/>
                </a:ext>
              </a:extLst>
            </p:cNvPr>
            <p:cNvSpPr/>
            <p:nvPr/>
          </p:nvSpPr>
          <p:spPr>
            <a:xfrm>
              <a:off x="395536" y="6093297"/>
              <a:ext cx="288032" cy="28803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b="1" dirty="0">
                  <a:solidFill>
                    <a:srgbClr val="C00000"/>
                  </a:solidFill>
                </a:rPr>
                <a:t>6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90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6CEC0A-455C-4D11-9A43-BEF5D14EE70C}"/>
              </a:ext>
            </a:extLst>
          </p:cNvPr>
          <p:cNvCxnSpPr>
            <a:cxnSpLocks/>
          </p:cNvCxnSpPr>
          <p:nvPr/>
        </p:nvCxnSpPr>
        <p:spPr>
          <a:xfrm>
            <a:off x="971600" y="-5350"/>
            <a:ext cx="0" cy="537856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E49B8EF-B024-4279-BD7E-362A145A0FE2}"/>
              </a:ext>
            </a:extLst>
          </p:cNvPr>
          <p:cNvSpPr/>
          <p:nvPr/>
        </p:nvSpPr>
        <p:spPr>
          <a:xfrm>
            <a:off x="827584" y="648072"/>
            <a:ext cx="288032" cy="2880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C61935-2A58-42E0-A77C-6569CDD01BA6}"/>
              </a:ext>
            </a:extLst>
          </p:cNvPr>
          <p:cNvSpPr/>
          <p:nvPr/>
        </p:nvSpPr>
        <p:spPr>
          <a:xfrm>
            <a:off x="827584" y="1429327"/>
            <a:ext cx="288032" cy="2880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AAC132-4FE9-448D-B904-1E48069AB234}"/>
              </a:ext>
            </a:extLst>
          </p:cNvPr>
          <p:cNvSpPr/>
          <p:nvPr/>
        </p:nvSpPr>
        <p:spPr>
          <a:xfrm>
            <a:off x="827584" y="2420888"/>
            <a:ext cx="288032" cy="2880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rgbClr val="C00000"/>
                </a:solidFill>
              </a:rPr>
              <a:t>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928ED2-3FC9-43DA-99B1-55878A9E1DEC}"/>
              </a:ext>
            </a:extLst>
          </p:cNvPr>
          <p:cNvSpPr/>
          <p:nvPr/>
        </p:nvSpPr>
        <p:spPr>
          <a:xfrm>
            <a:off x="683568" y="3284984"/>
            <a:ext cx="576064" cy="2880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b="1" dirty="0">
                <a:solidFill>
                  <a:srgbClr val="C00000"/>
                </a:solidFill>
              </a:rPr>
              <a:t>10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BC3FC5-1C00-42C1-9F5E-3E010BCC1C00}"/>
              </a:ext>
            </a:extLst>
          </p:cNvPr>
          <p:cNvSpPr/>
          <p:nvPr/>
        </p:nvSpPr>
        <p:spPr>
          <a:xfrm>
            <a:off x="1187624" y="561254"/>
            <a:ext cx="5810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899EC9-9A2D-4980-BE82-84D4D83BAB4B}"/>
              </a:ext>
            </a:extLst>
          </p:cNvPr>
          <p:cNvSpPr/>
          <p:nvPr/>
        </p:nvSpPr>
        <p:spPr>
          <a:xfrm>
            <a:off x="1187624" y="1157843"/>
            <a:ext cx="75608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3588E0-45AB-497E-8487-CB738A31FDE1}"/>
              </a:ext>
            </a:extLst>
          </p:cNvPr>
          <p:cNvSpPr/>
          <p:nvPr/>
        </p:nvSpPr>
        <p:spPr>
          <a:xfrm>
            <a:off x="1187624" y="2174476"/>
            <a:ext cx="75608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7F0270-5753-4203-B751-D089DAD4CF2A}"/>
              </a:ext>
            </a:extLst>
          </p:cNvPr>
          <p:cNvSpPr/>
          <p:nvPr/>
        </p:nvSpPr>
        <p:spPr>
          <a:xfrm>
            <a:off x="1187624" y="3162653"/>
            <a:ext cx="4025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nhiễu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E81E09-C646-49C0-8199-EC8B7D426D1C}"/>
              </a:ext>
            </a:extLst>
          </p:cNvPr>
          <p:cNvSpPr/>
          <p:nvPr/>
        </p:nvSpPr>
        <p:spPr>
          <a:xfrm>
            <a:off x="683568" y="4005065"/>
            <a:ext cx="576064" cy="2880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b="1" dirty="0">
                <a:solidFill>
                  <a:srgbClr val="C00000"/>
                </a:solidFill>
              </a:rPr>
              <a:t>11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548906-0F6F-405F-A247-B490E84DF2AE}"/>
              </a:ext>
            </a:extLst>
          </p:cNvPr>
          <p:cNvSpPr/>
          <p:nvPr/>
        </p:nvSpPr>
        <p:spPr>
          <a:xfrm>
            <a:off x="1187625" y="3852526"/>
            <a:ext cx="75608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1703F5-E81A-45FE-9D25-4DCCA96C3A32}"/>
              </a:ext>
            </a:extLst>
          </p:cNvPr>
          <p:cNvSpPr/>
          <p:nvPr/>
        </p:nvSpPr>
        <p:spPr>
          <a:xfrm>
            <a:off x="683568" y="5229201"/>
            <a:ext cx="576064" cy="2880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b="1" dirty="0">
                <a:solidFill>
                  <a:srgbClr val="C00000"/>
                </a:solidFill>
              </a:rPr>
              <a:t>12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75CB38-040A-41B3-A66D-56B61BA0310B}"/>
              </a:ext>
            </a:extLst>
          </p:cNvPr>
          <p:cNvSpPr/>
          <p:nvPr/>
        </p:nvSpPr>
        <p:spPr>
          <a:xfrm>
            <a:off x="1187625" y="4836062"/>
            <a:ext cx="75608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can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thiệp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6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2247085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nhũng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sz="24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3B75F-0719-410D-839A-C5DBEBFDDDE6}"/>
              </a:ext>
            </a:extLst>
          </p:cNvPr>
          <p:cNvSpPr/>
          <p:nvPr/>
        </p:nvSpPr>
        <p:spPr>
          <a:xfrm>
            <a:off x="3145140" y="332656"/>
            <a:ext cx="5891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8.1. </a:t>
            </a:r>
            <a:r>
              <a:rPr lang="vi-VN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KHÁI NIỆM VỀ THAM NHŨNG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E68076-E8BE-49FC-A32B-FBC3FA12509F}"/>
              </a:ext>
            </a:extLst>
          </p:cNvPr>
          <p:cNvCxnSpPr/>
          <p:nvPr/>
        </p:nvCxnSpPr>
        <p:spPr>
          <a:xfrm>
            <a:off x="2411760" y="908720"/>
            <a:ext cx="6732240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B198FAF-121C-4C60-A143-B650F897C859}"/>
              </a:ext>
            </a:extLst>
          </p:cNvPr>
          <p:cNvSpPr/>
          <p:nvPr/>
        </p:nvSpPr>
        <p:spPr>
          <a:xfrm>
            <a:off x="4572000" y="3803556"/>
            <a:ext cx="3960420" cy="2721788"/>
          </a:xfrm>
          <a:prstGeom prst="ellipse">
            <a:avLst/>
          </a:prstGeom>
          <a:blipFill dpi="0" rotWithShape="1">
            <a:blip r:embed="rId2">
              <a:alphaModFix amt="6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3CAE55-90ED-41DB-A41B-CF5DA100BC81}"/>
              </a:ext>
            </a:extLst>
          </p:cNvPr>
          <p:cNvSpPr/>
          <p:nvPr/>
        </p:nvSpPr>
        <p:spPr>
          <a:xfrm>
            <a:off x="467544" y="1124744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8.1.2.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nhũng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vi-VN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5545CD-8FFE-46A6-B083-9447E5F23BB8}"/>
              </a:ext>
            </a:extLst>
          </p:cNvPr>
          <p:cNvSpPr/>
          <p:nvPr/>
        </p:nvSpPr>
        <p:spPr>
          <a:xfrm>
            <a:off x="1907704" y="3803556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E38481-F46E-4D27-BD2F-11206834AB16}"/>
              </a:ext>
            </a:extLst>
          </p:cNvPr>
          <p:cNvSpPr/>
          <p:nvPr/>
        </p:nvSpPr>
        <p:spPr>
          <a:xfrm>
            <a:off x="1907704" y="4509120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071A5D-F086-4481-B954-AD0A7B06873F}"/>
              </a:ext>
            </a:extLst>
          </p:cNvPr>
          <p:cNvSpPr/>
          <p:nvPr/>
        </p:nvSpPr>
        <p:spPr>
          <a:xfrm>
            <a:off x="1907703" y="5157192"/>
            <a:ext cx="37443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CB3869-0646-466D-B8B2-BD58695D4AF4}"/>
              </a:ext>
            </a:extLst>
          </p:cNvPr>
          <p:cNvCxnSpPr>
            <a:cxnSpLocks/>
          </p:cNvCxnSpPr>
          <p:nvPr/>
        </p:nvCxnSpPr>
        <p:spPr>
          <a:xfrm>
            <a:off x="1700028" y="4023184"/>
            <a:ext cx="0" cy="182621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A506624-4E22-4564-885B-20597275DAE2}"/>
              </a:ext>
            </a:extLst>
          </p:cNvPr>
          <p:cNvSpPr/>
          <p:nvPr/>
        </p:nvSpPr>
        <p:spPr>
          <a:xfrm>
            <a:off x="1556012" y="3905181"/>
            <a:ext cx="288032" cy="2880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3EBEEA9-4C5C-47E2-BDEF-2EE13F3D3C7E}"/>
              </a:ext>
            </a:extLst>
          </p:cNvPr>
          <p:cNvSpPr/>
          <p:nvPr/>
        </p:nvSpPr>
        <p:spPr>
          <a:xfrm>
            <a:off x="1556012" y="4581128"/>
            <a:ext cx="288032" cy="2880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B9E8C1F-D26D-4B44-B7F1-558C26DA6F71}"/>
              </a:ext>
            </a:extLst>
          </p:cNvPr>
          <p:cNvSpPr/>
          <p:nvPr/>
        </p:nvSpPr>
        <p:spPr>
          <a:xfrm>
            <a:off x="1556012" y="5561365"/>
            <a:ext cx="288032" cy="2880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8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1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39A5A4-3620-4D33-A66E-2B19708EF1A3}"/>
              </a:ext>
            </a:extLst>
          </p:cNvPr>
          <p:cNvSpPr/>
          <p:nvPr/>
        </p:nvSpPr>
        <p:spPr>
          <a:xfrm>
            <a:off x="521296" y="497943"/>
            <a:ext cx="5976664" cy="5976664"/>
          </a:xfrm>
          <a:prstGeom prst="rect">
            <a:avLst/>
          </a:prstGeom>
          <a:blipFill>
            <a:blip r:embed="rId2">
              <a:alphaModFix amt="23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endParaRPr lang="vi-VN" sz="4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1448BB-AF4E-46E3-B8D7-9D4AC31DE614}"/>
              </a:ext>
            </a:extLst>
          </p:cNvPr>
          <p:cNvSpPr/>
          <p:nvPr/>
        </p:nvSpPr>
        <p:spPr>
          <a:xfrm>
            <a:off x="683568" y="1124744"/>
            <a:ext cx="56521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8.2. </a:t>
            </a:r>
            <a:r>
              <a:rPr lang="en-US" sz="4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Tác</a:t>
            </a: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hại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>
              <a:defRPr/>
            </a:pPr>
            <a:r>
              <a:rPr lang="en-US" sz="4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Của</a:t>
            </a:r>
            <a:r>
              <a:rPr lang="en-US" sz="4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tham</a:t>
            </a:r>
            <a:r>
              <a:rPr lang="en-US" sz="4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nhũng</a:t>
            </a:r>
            <a:endParaRPr lang="vi-VN" sz="40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AB49D-081A-4588-91B6-1222D1E4B7E4}"/>
              </a:ext>
            </a:extLst>
          </p:cNvPr>
          <p:cNvSpPr/>
          <p:nvPr/>
        </p:nvSpPr>
        <p:spPr>
          <a:xfrm>
            <a:off x="1331640" y="3486275"/>
            <a:ext cx="5004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8.2.1.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Tác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hại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trị</a:t>
            </a:r>
            <a:endParaRPr lang="vi-VN" sz="24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7F2120-0A18-4FB4-9031-11344F177F6A}"/>
              </a:ext>
            </a:extLst>
          </p:cNvPr>
          <p:cNvSpPr/>
          <p:nvPr/>
        </p:nvSpPr>
        <p:spPr>
          <a:xfrm>
            <a:off x="1331640" y="4293096"/>
            <a:ext cx="5004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8.2.2.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endParaRPr lang="vi-VN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6DF31C-1B40-46F1-9696-8FB82FC612A4}"/>
              </a:ext>
            </a:extLst>
          </p:cNvPr>
          <p:cNvSpPr/>
          <p:nvPr/>
        </p:nvSpPr>
        <p:spPr>
          <a:xfrm>
            <a:off x="1331640" y="5055567"/>
            <a:ext cx="5004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8.2.3.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endParaRPr lang="vi-VN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240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791803-6B32-41EB-9077-D1C774874269}"/>
              </a:ext>
            </a:extLst>
          </p:cNvPr>
          <p:cNvSpPr/>
          <p:nvPr/>
        </p:nvSpPr>
        <p:spPr>
          <a:xfrm>
            <a:off x="3145140" y="332656"/>
            <a:ext cx="5761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8.2. TÁC HẠI CỦA THAM NHŨNG</a:t>
            </a:r>
            <a:endParaRPr lang="vi-VN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290B92-003E-4B69-8CEC-62D9D5CF0B80}"/>
              </a:ext>
            </a:extLst>
          </p:cNvPr>
          <p:cNvCxnSpPr/>
          <p:nvPr/>
        </p:nvCxnSpPr>
        <p:spPr>
          <a:xfrm>
            <a:off x="2411760" y="908720"/>
            <a:ext cx="6732240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F0C327-6049-4C97-B7F9-C11F53C0E04D}"/>
              </a:ext>
            </a:extLst>
          </p:cNvPr>
          <p:cNvSpPr/>
          <p:nvPr/>
        </p:nvSpPr>
        <p:spPr>
          <a:xfrm>
            <a:off x="853694" y="1311151"/>
            <a:ext cx="7436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8.2.1.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vi-VN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FE36E3-64A3-478E-A16A-DB3C636682C6}"/>
              </a:ext>
            </a:extLst>
          </p:cNvPr>
          <p:cNvSpPr/>
          <p:nvPr/>
        </p:nvSpPr>
        <p:spPr>
          <a:xfrm>
            <a:off x="1043608" y="2090172"/>
            <a:ext cx="72466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Tham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nhũng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trở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lực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lớn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quá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đổi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đất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nước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xói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mòn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lòng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dân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đối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Đảng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Nhà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nước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đối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sự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nghiệp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xây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dựng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đất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nước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tiến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lên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chủ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1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nghĩa</a:t>
            </a:r>
            <a:r>
              <a:rPr lang="en-US" sz="24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8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xã</a:t>
            </a:r>
            <a:r>
              <a:rPr lang="en-US" sz="2400" spc="-8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400" spc="-8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hội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D0F426-9B7D-4314-94F7-1773BB4F4A56}"/>
              </a:ext>
            </a:extLst>
          </p:cNvPr>
          <p:cNvSpPr/>
          <p:nvPr/>
        </p:nvSpPr>
        <p:spPr>
          <a:xfrm>
            <a:off x="1115616" y="4121204"/>
            <a:ext cx="7174690" cy="2404140"/>
          </a:xfrm>
          <a:prstGeom prst="rect">
            <a:avLst/>
          </a:prstGeom>
          <a:blipFill dpi="0" rotWithShape="1"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1670</Words>
  <Application>Microsoft Office PowerPoint</Application>
  <PresentationFormat>On-screen Show (4:3)</PresentationFormat>
  <Paragraphs>115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Phuong Le</cp:lastModifiedBy>
  <cp:revision>32</cp:revision>
  <dcterms:created xsi:type="dcterms:W3CDTF">2021-04-04T11:21:49Z</dcterms:created>
  <dcterms:modified xsi:type="dcterms:W3CDTF">2021-04-04T19:03:25Z</dcterms:modified>
</cp:coreProperties>
</file>