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12"/>
  </p:notesMasterIdLst>
  <p:sldIdLst>
    <p:sldId id="301" r:id="rId3"/>
    <p:sldId id="272" r:id="rId4"/>
    <p:sldId id="346" r:id="rId5"/>
    <p:sldId id="271" r:id="rId6"/>
    <p:sldId id="351" r:id="rId7"/>
    <p:sldId id="350" r:id="rId8"/>
    <p:sldId id="343" r:id="rId9"/>
    <p:sldId id="342" r:id="rId10"/>
    <p:sldId id="34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ong Quan" initials="PQ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1997" autoAdjust="0"/>
  </p:normalViewPr>
  <p:slideViewPr>
    <p:cSldViewPr>
      <p:cViewPr varScale="1">
        <p:scale>
          <a:sx n="83" d="100"/>
          <a:sy n="83" d="100"/>
        </p:scale>
        <p:origin x="24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60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3FCC9-A4FC-4F34-9603-EC201BC53798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4C5C2-3ECA-46A1-A784-2141AEDF7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6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7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80% of researcher time spent on preparing datasets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2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Ad-hoc and </a:t>
            </a:r>
            <a:r>
              <a:rPr lang="en-GB" dirty="0" smtClean="0"/>
              <a:t>undocumented	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Data cleaning and preparation is rarely if ever mentioned in published papers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Volume</a:t>
            </a:r>
            <a:endParaRPr lang="en-GB" dirty="0"/>
          </a:p>
          <a:p>
            <a:pPr lvl="1"/>
            <a:r>
              <a:rPr lang="en-GB" dirty="0"/>
              <a:t>Many fields – fatigue</a:t>
            </a:r>
          </a:p>
          <a:p>
            <a:pPr lvl="1"/>
            <a:r>
              <a:rPr lang="en-GB" dirty="0"/>
              <a:t>Data </a:t>
            </a:r>
            <a:r>
              <a:rPr lang="en-GB" dirty="0" smtClean="0"/>
              <a:t>refreshed/updated </a:t>
            </a:r>
            <a:r>
              <a:rPr lang="en-GB" dirty="0"/>
              <a:t>– start </a:t>
            </a:r>
            <a:r>
              <a:rPr lang="en-GB" dirty="0" smtClean="0"/>
              <a:t>again?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	</a:t>
            </a:r>
          </a:p>
          <a:p>
            <a:r>
              <a:rPr lang="en-GB" dirty="0" smtClean="0"/>
              <a:t>Unknown data-generating processes</a:t>
            </a:r>
          </a:p>
          <a:p>
            <a:pPr lvl="1"/>
            <a:r>
              <a:rPr lang="en-GB" dirty="0" smtClean="0"/>
              <a:t>Underlying systems can change over time and likely undocumented</a:t>
            </a:r>
          </a:p>
          <a:p>
            <a:pPr lvl="1"/>
            <a:r>
              <a:rPr lang="en-GB" dirty="0" smtClean="0"/>
              <a:t>Particularly relevant for routinely-collected data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8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inpatient admissions per month at a UK hospital. </a:t>
            </a:r>
          </a:p>
          <a:p>
            <a:r>
              <a:rPr lang="en-US" dirty="0" smtClean="0"/>
              <a:t>The </a:t>
            </a:r>
            <a:r>
              <a:rPr lang="en-US" dirty="0"/>
              <a:t>jump in admissions in 2008 was caused by the inclusion of dialysis day-case patients. These were then excluded again in 2012, leading to the drop in admissions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GB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Lowest creatinine blood test result each day. </a:t>
            </a:r>
          </a:p>
          <a:p>
            <a:r>
              <a:rPr lang="en-GB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bimodal distribution up to 1997 was due to a mixture of units being used, and the drop in values in 2009 was due to a change in testing method and reference range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0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mean by a “temporal dataset”?</a:t>
            </a:r>
          </a:p>
          <a:p>
            <a:r>
              <a:rPr lang="en-US" dirty="0"/>
              <a:t>Data that contains information about something that happened at a particular date (and time)</a:t>
            </a:r>
          </a:p>
          <a:p>
            <a:endParaRPr lang="en-US" dirty="0"/>
          </a:p>
          <a:p>
            <a:r>
              <a:rPr lang="en-US" dirty="0"/>
              <a:t>Tabular format</a:t>
            </a:r>
          </a:p>
          <a:p>
            <a:r>
              <a:rPr lang="en-US" dirty="0"/>
              <a:t>One row per “event”</a:t>
            </a:r>
          </a:p>
          <a:p>
            <a:r>
              <a:rPr lang="en-US" dirty="0"/>
              <a:t>A column containing the date of the event</a:t>
            </a:r>
          </a:p>
          <a:p>
            <a:r>
              <a:rPr lang="en-US" dirty="0"/>
              <a:t>Further columns containing associated values for the event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7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10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 examples: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10, 4-core i7 processor, 16GB RAM</a:t>
            </a:r>
          </a:p>
          <a:p>
            <a:endParaRPr lang="en-US" dirty="0"/>
          </a:p>
          <a:p>
            <a:r>
              <a:rPr lang="en-US" dirty="0"/>
              <a:t>200k rows, 25 columns, 41 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 3 mins</a:t>
            </a:r>
          </a:p>
          <a:p>
            <a:endParaRPr lang="en-US" dirty="0"/>
          </a:p>
          <a:p>
            <a:r>
              <a:rPr lang="en-US" dirty="0"/>
              <a:t>3.6m rows, 18 columns, 619MB</a:t>
            </a:r>
          </a:p>
          <a:p>
            <a:r>
              <a:rPr lang="en-US" dirty="0"/>
              <a:t>&lt;7 mins</a:t>
            </a:r>
          </a:p>
          <a:p>
            <a:endParaRPr lang="en-US" dirty="0"/>
          </a:p>
          <a:p>
            <a:r>
              <a:rPr lang="en-US" dirty="0"/>
              <a:t>29m rows, 13 columns, 5GB</a:t>
            </a:r>
          </a:p>
          <a:p>
            <a:r>
              <a:rPr lang="en-US" dirty="0"/>
              <a:t>~1 </a:t>
            </a:r>
            <a:r>
              <a:rPr lang="en-US" dirty="0" err="1"/>
              <a:t>hr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9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Encourages good research practice</a:t>
            </a:r>
          </a:p>
          <a:p>
            <a:pPr lvl="1"/>
            <a:r>
              <a:rPr lang="en-GB" dirty="0"/>
              <a:t>Makes it easier and quicker for researchers to check for any temporal artefacts in their data</a:t>
            </a:r>
          </a:p>
          <a:p>
            <a:pPr lvl="1"/>
            <a:r>
              <a:rPr lang="en-GB" dirty="0" err="1"/>
              <a:t>Demo’d</a:t>
            </a:r>
            <a:r>
              <a:rPr lang="en-GB" dirty="0"/>
              <a:t> on “raw” data but could additionally be used on a re-shaped or analysis-ready dataset</a:t>
            </a:r>
          </a:p>
          <a:p>
            <a:r>
              <a:rPr lang="en-GB" dirty="0"/>
              <a:t>Increases transparency</a:t>
            </a:r>
          </a:p>
          <a:p>
            <a:pPr lvl="1"/>
            <a:r>
              <a:rPr lang="en-GB" dirty="0"/>
              <a:t>Reports that can be shared and potentially uploaded as supplementary data to publications</a:t>
            </a:r>
          </a:p>
          <a:p>
            <a:r>
              <a:rPr lang="en-GB" dirty="0"/>
              <a:t>Easy to use</a:t>
            </a:r>
          </a:p>
          <a:p>
            <a:pPr lvl="1"/>
            <a:r>
              <a:rPr lang="en-GB" dirty="0"/>
              <a:t>R package (will be submitted to CRAN)</a:t>
            </a:r>
          </a:p>
          <a:p>
            <a:pPr lvl="1"/>
            <a:r>
              <a:rPr lang="en-GB" dirty="0"/>
              <a:t>Hopefully shown that it is simple and flexible to use</a:t>
            </a:r>
          </a:p>
          <a:p>
            <a:pPr lvl="1"/>
            <a:r>
              <a:rPr lang="en-US" dirty="0"/>
              <a:t>Works on generic datasets – no need to conform to particular data model, minimal prep required</a:t>
            </a:r>
          </a:p>
          <a:p>
            <a:pPr lvl="1"/>
            <a:r>
              <a:rPr lang="en-US" dirty="0"/>
              <a:t>Output understandable by non-experts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C5C2-3ECA-46A1-A784-2141AEDF71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5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304" y="1690992"/>
            <a:ext cx="7882094" cy="2766216"/>
          </a:xfrm>
          <a:prstGeom prst="rect">
            <a:avLst/>
          </a:prstGeom>
        </p:spPr>
        <p:txBody>
          <a:bodyPr anchor="b"/>
          <a:lstStyle>
            <a:lvl1pPr algn="l">
              <a:defRPr sz="5077">
                <a:solidFill>
                  <a:schemeClr val="bg1"/>
                </a:solidFill>
                <a:latin typeface="FoundrySterling-Book"/>
              </a:defRPr>
            </a:lvl1pPr>
          </a:lstStyle>
          <a:p>
            <a:r>
              <a:rPr lang="en-US" dirty="0"/>
              <a:t>Title of presentation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304" y="5708304"/>
            <a:ext cx="2415776" cy="7399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04">
                <a:solidFill>
                  <a:schemeClr val="bg1"/>
                </a:solidFill>
                <a:latin typeface="FoundrySterling-Book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8304" y="1190449"/>
            <a:ext cx="7887393" cy="50848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39">
                <a:latin typeface="FoundrySterling-Book"/>
              </a:defRPr>
            </a:lvl1pPr>
            <a:lvl2pPr>
              <a:defRPr sz="2327">
                <a:latin typeface="FoundrySterling-Book"/>
              </a:defRPr>
            </a:lvl2pPr>
            <a:lvl3pPr>
              <a:defRPr sz="2116">
                <a:latin typeface="FoundrySterling-Book"/>
              </a:defRPr>
            </a:lvl3pPr>
            <a:lvl4pPr>
              <a:defRPr sz="1904">
                <a:latin typeface="FoundrySterling-Book"/>
              </a:defRPr>
            </a:lvl4pPr>
            <a:lvl5pPr>
              <a:defRPr sz="1692">
                <a:latin typeface="FoundrySterling-Book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303" y="226737"/>
            <a:ext cx="7887393" cy="669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8">
                <a:latin typeface="FoundrySterling-Book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7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862171"/>
            <a:ext cx="9144000" cy="59958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4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ox_small_cmyk_pos_rect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30" y="191465"/>
            <a:ext cx="1609655" cy="4956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1484"/>
            <a:ext cx="1601257" cy="495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7" y="227719"/>
            <a:ext cx="2058962" cy="423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26" y="191466"/>
            <a:ext cx="1583897" cy="4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075" rtl="0" eaLnBrk="1" latinLnBrk="0" hangingPunct="1">
        <a:spcBef>
          <a:spcPct val="0"/>
        </a:spcBef>
        <a:buNone/>
        <a:defRPr sz="44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7" indent="-342807" algn="l" defTabSz="457075" rtl="0" eaLnBrk="1" latinLnBrk="0" hangingPunct="1">
        <a:spcBef>
          <a:spcPct val="20000"/>
        </a:spcBef>
        <a:buFont typeface="Arial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42747" indent="-285672" algn="l" defTabSz="457075" rtl="0" eaLnBrk="1" latinLnBrk="0" hangingPunct="1">
        <a:spcBef>
          <a:spcPct val="20000"/>
        </a:spcBef>
        <a:buFont typeface="Arial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7" indent="-228538" algn="l" defTabSz="457075" rtl="0" eaLnBrk="1" latinLnBrk="0" hangingPunct="1">
        <a:spcBef>
          <a:spcPct val="20000"/>
        </a:spcBef>
        <a:buFont typeface="Arial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3pPr>
      <a:lvl4pPr marL="1599763" indent="-228538" algn="l" defTabSz="457075" rtl="0" eaLnBrk="1" latinLnBrk="0" hangingPunct="1">
        <a:spcBef>
          <a:spcPct val="20000"/>
        </a:spcBef>
        <a:buFont typeface="Arial"/>
        <a:buChar char="–"/>
        <a:defRPr sz="201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8" indent="-228538" algn="l" defTabSz="457075" rtl="0" eaLnBrk="1" latinLnBrk="0" hangingPunct="1">
        <a:spcBef>
          <a:spcPct val="20000"/>
        </a:spcBef>
        <a:buFont typeface="Arial"/>
        <a:buChar char="»"/>
        <a:defRPr sz="201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2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8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63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9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075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15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5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6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6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6601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0"/>
            <a:ext cx="9144000" cy="955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04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D6765-1389-8AAE-A200-75204BCDF4B9}"/>
              </a:ext>
            </a:extLst>
          </p:cNvPr>
          <p:cNvSpPr txBox="1"/>
          <p:nvPr userDrawn="1"/>
        </p:nvSpPr>
        <p:spPr>
          <a:xfrm>
            <a:off x="8458200" y="6324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3CCF466-B260-4BE8-A876-386BA830F6D8}" type="slidenum">
              <a:rPr lang="en-GB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2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ctr" defTabSz="457075" rtl="0" eaLnBrk="1" latinLnBrk="0" hangingPunct="1">
        <a:spcBef>
          <a:spcPct val="0"/>
        </a:spcBef>
        <a:buNone/>
        <a:defRPr sz="44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7" indent="-342807" algn="l" defTabSz="457075" rtl="0" eaLnBrk="1" latinLnBrk="0" hangingPunct="1">
        <a:spcBef>
          <a:spcPct val="20000"/>
        </a:spcBef>
        <a:buFont typeface="Arial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42747" indent="-285672" algn="l" defTabSz="457075" rtl="0" eaLnBrk="1" latinLnBrk="0" hangingPunct="1">
        <a:spcBef>
          <a:spcPct val="20000"/>
        </a:spcBef>
        <a:buFont typeface="Arial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7" indent="-228538" algn="l" defTabSz="457075" rtl="0" eaLnBrk="1" latinLnBrk="0" hangingPunct="1">
        <a:spcBef>
          <a:spcPct val="20000"/>
        </a:spcBef>
        <a:buFont typeface="Arial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3pPr>
      <a:lvl4pPr marL="1599763" indent="-228538" algn="l" defTabSz="457075" rtl="0" eaLnBrk="1" latinLnBrk="0" hangingPunct="1">
        <a:spcBef>
          <a:spcPct val="20000"/>
        </a:spcBef>
        <a:buFont typeface="Arial"/>
        <a:buChar char="–"/>
        <a:defRPr sz="201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8" indent="-228538" algn="l" defTabSz="457075" rtl="0" eaLnBrk="1" latinLnBrk="0" hangingPunct="1">
        <a:spcBef>
          <a:spcPct val="20000"/>
        </a:spcBef>
        <a:buFont typeface="Arial"/>
        <a:buChar char="»"/>
        <a:defRPr sz="201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2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8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63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9" indent="-228538" algn="l" defTabSz="457075" rtl="0" eaLnBrk="1" latinLnBrk="0" hangingPunct="1">
        <a:spcBef>
          <a:spcPct val="20000"/>
        </a:spcBef>
        <a:buFont typeface="Arial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075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15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5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6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0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6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6601" algn="l" defTabSz="45707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huongquan.github.io/daiquiri/" TargetMode="External"/><Relationship Id="rId2" Type="http://schemas.openxmlformats.org/officeDocument/2006/relationships/hyperlink" Target="https://github.com/phuongquan/daiquir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uongquan/useR-2022-talk-materi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04" y="2819400"/>
            <a:ext cx="7882094" cy="2461416"/>
          </a:xfrm>
        </p:spPr>
        <p:txBody>
          <a:bodyPr>
            <a:normAutofit/>
          </a:bodyPr>
          <a:lstStyle/>
          <a:p>
            <a:r>
              <a:rPr lang="en-GB" dirty="0"/>
              <a:t>daiquiri - Data quality reporting for temporal datasets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304" y="5562600"/>
            <a:ext cx="8058496" cy="1066799"/>
          </a:xfrm>
        </p:spPr>
        <p:txBody>
          <a:bodyPr/>
          <a:lstStyle/>
          <a:p>
            <a:r>
              <a:rPr lang="en-GB" dirty="0"/>
              <a:t>Phuong </a:t>
            </a:r>
            <a:r>
              <a:rPr lang="en-GB" dirty="0" smtClean="0"/>
              <a:t>Quan</a:t>
            </a:r>
          </a:p>
          <a:p>
            <a:r>
              <a:rPr lang="en-GB" dirty="0" smtClean="0"/>
              <a:t>ORCID: 0000-0001-8566-1817</a:t>
            </a:r>
          </a:p>
          <a:p>
            <a:r>
              <a:rPr lang="en-GB" dirty="0" err="1" smtClean="0"/>
              <a:t>useR</a:t>
            </a:r>
            <a:r>
              <a:rPr lang="en-GB" dirty="0"/>
              <a:t>! 2022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useR! logo">
            <a:extLst>
              <a:ext uri="{FF2B5EF4-FFF2-40B4-BE49-F238E27FC236}">
                <a16:creationId xmlns:a16="http://schemas.microsoft.com/office/drawing/2014/main" id="{E5439B82-088B-6239-A66A-64C6DE8B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4" y="1281054"/>
            <a:ext cx="1385946" cy="13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4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Initial data analysis</a:t>
            </a:r>
          </a:p>
          <a:p>
            <a:endParaRPr lang="en-GB" dirty="0"/>
          </a:p>
          <a:p>
            <a:r>
              <a:rPr lang="en-GB" dirty="0"/>
              <a:t>Typical data quality checks</a:t>
            </a:r>
          </a:p>
          <a:p>
            <a:pPr lvl="1"/>
            <a:r>
              <a:rPr lang="en-GB" dirty="0"/>
              <a:t>Missing values</a:t>
            </a:r>
          </a:p>
          <a:p>
            <a:pPr lvl="1"/>
            <a:r>
              <a:rPr lang="en-GB" dirty="0"/>
              <a:t>Duplicate records</a:t>
            </a:r>
          </a:p>
          <a:p>
            <a:pPr lvl="1"/>
            <a:r>
              <a:rPr lang="en-GB" dirty="0"/>
              <a:t>Summary statistics (e.g. min/max/mean values)</a:t>
            </a:r>
          </a:p>
          <a:p>
            <a:pPr lvl="1"/>
            <a:r>
              <a:rPr lang="en-GB" dirty="0"/>
              <a:t>Outliers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Research practice and data quality</a:t>
            </a:r>
          </a:p>
        </p:txBody>
      </p:sp>
    </p:spTree>
    <p:extLst>
      <p:ext uri="{BB962C8B-B14F-4D97-AF65-F5344CB8AC3E}">
        <p14:creationId xmlns:p14="http://schemas.microsoft.com/office/powerpoint/2010/main" val="7751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Ad-hoc and undocumented</a:t>
            </a:r>
          </a:p>
          <a:p>
            <a:endParaRPr lang="en-GB" dirty="0"/>
          </a:p>
          <a:p>
            <a:r>
              <a:rPr lang="en-GB" dirty="0" smtClean="0"/>
              <a:t>Volume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Unknown data-generating processes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Problems with current practice</a:t>
            </a:r>
          </a:p>
        </p:txBody>
      </p:sp>
    </p:spTree>
    <p:extLst>
      <p:ext uri="{BB962C8B-B14F-4D97-AF65-F5344CB8AC3E}">
        <p14:creationId xmlns:p14="http://schemas.microsoft.com/office/powerpoint/2010/main" val="17895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can go wrong</a:t>
            </a:r>
            <a:endParaRPr lang="en-GB" dirty="0"/>
          </a:p>
        </p:txBody>
      </p:sp>
      <p:pic>
        <p:nvPicPr>
          <p:cNvPr id="5" name="Content Placeholder 4" descr="Line chart showing the number of inpatient admissions per month at a UK hospital.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1181529"/>
            <a:ext cx="5181600" cy="2476071"/>
          </a:xfrm>
        </p:spPr>
      </p:pic>
      <p:pic>
        <p:nvPicPr>
          <p:cNvPr id="4" name="Content Placeholder 4" descr="Scatter graph showing the lowest creatinine blood test result each day at a UK hospital laboratory.">
            <a:extLst>
              <a:ext uri="{FF2B5EF4-FFF2-40B4-BE49-F238E27FC236}">
                <a16:creationId xmlns:a16="http://schemas.microsoft.com/office/drawing/2014/main" id="{310CE5DD-25B4-2AED-E5D1-97C11982C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4200" y="3962400"/>
            <a:ext cx="5172541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349B8-5512-CD9F-9CFD-17FB7577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 on a generic data frame</a:t>
            </a:r>
            <a:endParaRPr lang="en-GB" dirty="0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291D3CEE-3820-6365-7F6A-6B3EB14CA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5344"/>
              </p:ext>
            </p:extLst>
          </p:nvPr>
        </p:nvGraphicFramePr>
        <p:xfrm>
          <a:off x="137311" y="2438400"/>
          <a:ext cx="8869379" cy="318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008">
                  <a:extLst>
                    <a:ext uri="{9D8B030D-6E8A-4147-A177-3AD203B41FA5}">
                      <a16:colId xmlns:a16="http://schemas.microsoft.com/office/drawing/2014/main" val="2702136768"/>
                    </a:ext>
                  </a:extLst>
                </a:gridCol>
                <a:gridCol w="1442891">
                  <a:extLst>
                    <a:ext uri="{9D8B030D-6E8A-4147-A177-3AD203B41FA5}">
                      <a16:colId xmlns:a16="http://schemas.microsoft.com/office/drawing/2014/main" val="2079559968"/>
                    </a:ext>
                  </a:extLst>
                </a:gridCol>
                <a:gridCol w="1366949">
                  <a:extLst>
                    <a:ext uri="{9D8B030D-6E8A-4147-A177-3AD203B41FA5}">
                      <a16:colId xmlns:a16="http://schemas.microsoft.com/office/drawing/2014/main" val="888626911"/>
                    </a:ext>
                  </a:extLst>
                </a:gridCol>
                <a:gridCol w="1366949">
                  <a:extLst>
                    <a:ext uri="{9D8B030D-6E8A-4147-A177-3AD203B41FA5}">
                      <a16:colId xmlns:a16="http://schemas.microsoft.com/office/drawing/2014/main" val="1945490999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1145830687"/>
                    </a:ext>
                  </a:extLst>
                </a:gridCol>
                <a:gridCol w="911299">
                  <a:extLst>
                    <a:ext uri="{9D8B030D-6E8A-4147-A177-3AD203B41FA5}">
                      <a16:colId xmlns:a16="http://schemas.microsoft.com/office/drawing/2014/main" val="1789242942"/>
                    </a:ext>
                  </a:extLst>
                </a:gridCol>
                <a:gridCol w="911299">
                  <a:extLst>
                    <a:ext uri="{9D8B030D-6E8A-4147-A177-3AD203B41FA5}">
                      <a16:colId xmlns:a16="http://schemas.microsoft.com/office/drawing/2014/main" val="1673896892"/>
                    </a:ext>
                  </a:extLst>
                </a:gridCol>
                <a:gridCol w="895509">
                  <a:extLst>
                    <a:ext uri="{9D8B030D-6E8A-4147-A177-3AD203B41FA5}">
                      <a16:colId xmlns:a16="http://schemas.microsoft.com/office/drawing/2014/main" val="3823020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PrescriptionID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PrescriptionDate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AdmissionDate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Drug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Dose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DoseUnit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PatientID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Location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5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2021-01-01 00:00:00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2020-12-31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Ceftriaxone PCC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4993679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SITE1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71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2020-12-31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Flucloxacillin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819452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SITE1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1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2020-12-30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Teicoplanin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275597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SITE1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02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2021-01-01 01:00:00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2020-12-31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Flucloxacillin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819452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SITE1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2021-01-01 02:00:00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2020-12-20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Flucloxacillin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528071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SITE1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2021-01-01 03:00:00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2020-12-30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Co-amoxiclav (Penicillin Base)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1001434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SITE1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of a daiquiri report showing an overview of the number of records as well as the number of values present in each separate data field, per day.">
            <a:extLst>
              <a:ext uri="{FF2B5EF4-FFF2-40B4-BE49-F238E27FC236}">
                <a16:creationId xmlns:a16="http://schemas.microsoft.com/office/drawing/2014/main" id="{9A906A34-6174-D032-3F1C-7A64E972A3D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53" y="1190625"/>
            <a:ext cx="5986493" cy="50847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F20112-8F55-84F7-9A8E-6C7CCEF1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</a:t>
            </a:r>
            <a:r>
              <a:rPr lang="en-US" dirty="0" err="1" smtClean="0"/>
              <a:t>visualisations</a:t>
            </a:r>
            <a:r>
              <a:rPr lang="en-US" dirty="0" smtClean="0"/>
              <a:t> of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6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519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Encourages good research practice</a:t>
            </a:r>
          </a:p>
          <a:p>
            <a:endParaRPr lang="en-GB" dirty="0"/>
          </a:p>
          <a:p>
            <a:r>
              <a:rPr lang="en-GB" dirty="0"/>
              <a:t>Increases transparency</a:t>
            </a:r>
          </a:p>
          <a:p>
            <a:endParaRPr lang="en-GB" dirty="0"/>
          </a:p>
          <a:p>
            <a:r>
              <a:rPr lang="en-GB" dirty="0"/>
              <a:t>Easy to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use it?</a:t>
            </a:r>
          </a:p>
        </p:txBody>
      </p:sp>
    </p:spTree>
    <p:extLst>
      <p:ext uri="{BB962C8B-B14F-4D97-AF65-F5344CB8AC3E}">
        <p14:creationId xmlns:p14="http://schemas.microsoft.com/office/powerpoint/2010/main" val="23134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4C75F-6C24-C28D-5703-01E570175A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repository: </a:t>
            </a:r>
            <a:r>
              <a:rPr lang="en-US" dirty="0">
                <a:hlinkClick r:id="rId2"/>
              </a:rPr>
              <a:t>https://github.com/phuongquan/daiquiri</a:t>
            </a:r>
            <a:endParaRPr lang="en-GB" dirty="0"/>
          </a:p>
          <a:p>
            <a:endParaRPr lang="en-GB" dirty="0"/>
          </a:p>
          <a:p>
            <a:r>
              <a:rPr lang="en-GB" dirty="0"/>
              <a:t>Package website including example report: </a:t>
            </a:r>
            <a:r>
              <a:rPr lang="en-GB" dirty="0">
                <a:hlinkClick r:id="rId3"/>
              </a:rPr>
              <a:t>https://phuongquan.github.io/daiquiri/</a:t>
            </a:r>
            <a:endParaRPr lang="en-GB" dirty="0"/>
          </a:p>
          <a:p>
            <a:endParaRPr lang="en-GB" dirty="0"/>
          </a:p>
          <a:p>
            <a:r>
              <a:rPr lang="en-GB" dirty="0"/>
              <a:t>Slides and demo script: </a:t>
            </a:r>
            <a:r>
              <a:rPr lang="en-GB" dirty="0">
                <a:hlinkClick r:id="rId4"/>
              </a:rPr>
              <a:t>https://github.com/phuongquan/useR-2022-talk-materials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Contact: phuong.quan@ndm.ox.ac.uk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C54791-BF78-F891-3327-1B2FCAF0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x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511</Words>
  <Application>Microsoft Office PowerPoint</Application>
  <PresentationFormat>On-screen Show (4:3)</PresentationFormat>
  <Paragraphs>149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FoundrySterling-Book</vt:lpstr>
      <vt:lpstr>Opening slide</vt:lpstr>
      <vt:lpstr>2_Text slide</vt:lpstr>
      <vt:lpstr>daiquiri - Data quality reporting for temporal datasets</vt:lpstr>
      <vt:lpstr>Research practice and data quality</vt:lpstr>
      <vt:lpstr>Problems with current practice</vt:lpstr>
      <vt:lpstr>What can go wrong</vt:lpstr>
      <vt:lpstr>Works on a generic data frame</vt:lpstr>
      <vt:lpstr>Temporal visualisations of the data</vt:lpstr>
      <vt:lpstr>Live demonstration</vt:lpstr>
      <vt:lpstr>Why use it?</vt:lpstr>
      <vt:lpstr>Further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electronic reporting of pathogens subject to mandatory surveillance</dc:title>
  <dc:creator>Ann Sarah Walker</dc:creator>
  <cp:lastModifiedBy>Phuong Quan</cp:lastModifiedBy>
  <cp:revision>238</cp:revision>
  <dcterms:created xsi:type="dcterms:W3CDTF">2006-08-16T00:00:00Z</dcterms:created>
  <dcterms:modified xsi:type="dcterms:W3CDTF">2022-06-21T14:53:03Z</dcterms:modified>
</cp:coreProperties>
</file>