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5" r:id="rId4"/>
    <p:sldId id="276" r:id="rId5"/>
    <p:sldId id="262" r:id="rId6"/>
    <p:sldId id="280" r:id="rId7"/>
    <p:sldId id="257" r:id="rId8"/>
    <p:sldId id="258" r:id="rId9"/>
    <p:sldId id="259" r:id="rId10"/>
    <p:sldId id="274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7" r:id="rId19"/>
    <p:sldId id="273" r:id="rId20"/>
    <p:sldId id="270" r:id="rId21"/>
    <p:sldId id="271" r:id="rId22"/>
    <p:sldId id="278" r:id="rId23"/>
    <p:sldId id="281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70" d="100"/>
          <a:sy n="70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2533651"/>
            <a:ext cx="7772400" cy="1470025"/>
          </a:xfrm>
        </p:spPr>
        <p:txBody>
          <a:bodyPr/>
          <a:lstStyle/>
          <a:p>
            <a:r>
              <a:rPr lang="en-US" dirty="0" smtClean="0"/>
              <a:t>Introduction of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5122" name="Picture 2" descr="James Gos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62000"/>
            <a:ext cx="2667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ross-platform – </a:t>
            </a:r>
            <a:r>
              <a:rPr lang="en-GB" dirty="0" err="1" smtClean="0"/>
              <a:t>Chạy</a:t>
            </a:r>
            <a:r>
              <a:rPr lang="en-GB" dirty="0" smtClean="0"/>
              <a:t> </a:t>
            </a:r>
            <a:r>
              <a:rPr lang="en-GB" dirty="0" err="1" smtClean="0"/>
              <a:t>trên</a:t>
            </a:r>
            <a:r>
              <a:rPr lang="en-GB" dirty="0" smtClean="0"/>
              <a:t> </a:t>
            </a:r>
            <a:r>
              <a:rPr lang="en-GB" dirty="0" err="1" smtClean="0"/>
              <a:t>nhiều</a:t>
            </a:r>
            <a:r>
              <a:rPr lang="en-GB" dirty="0" smtClean="0"/>
              <a:t> </a:t>
            </a:r>
            <a:r>
              <a:rPr lang="en-GB" dirty="0" err="1" smtClean="0"/>
              <a:t>nền</a:t>
            </a:r>
            <a:r>
              <a:rPr lang="en-GB" dirty="0" smtClean="0"/>
              <a:t> </a:t>
            </a:r>
            <a:r>
              <a:rPr lang="en-GB" dirty="0" err="1" smtClean="0"/>
              <a:t>tảng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điều</a:t>
            </a:r>
            <a:r>
              <a:rPr lang="en-GB" dirty="0" smtClean="0"/>
              <a:t> </a:t>
            </a:r>
            <a:r>
              <a:rPr lang="en-GB" dirty="0" err="1" smtClean="0"/>
              <a:t>hành</a:t>
            </a:r>
            <a:endParaRPr lang="en-GB" dirty="0" smtClean="0"/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(interpreter)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(compiler)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bới</a:t>
            </a:r>
            <a:r>
              <a:rPr lang="en-US" dirty="0" smtClean="0"/>
              <a:t> James Gosling</a:t>
            </a:r>
          </a:p>
          <a:p>
            <a:r>
              <a:rPr lang="en-US" dirty="0" smtClean="0"/>
              <a:t>Ra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1991</a:t>
            </a:r>
          </a:p>
          <a:p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Java 9.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62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HelloWorld </a:t>
            </a:r>
            <a:r>
              <a:rPr lang="en-US" dirty="0" err="1" smtClean="0"/>
              <a:t>với</a:t>
            </a:r>
            <a:r>
              <a:rPr lang="en-US" dirty="0" smtClean="0"/>
              <a:t> Java</a:t>
            </a:r>
            <a:endParaRPr lang="en-US" dirty="0"/>
          </a:p>
        </p:txBody>
      </p:sp>
      <p:pic>
        <p:nvPicPr>
          <p:cNvPr id="4" name="Picture 2" descr="Image result for Hello World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79291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5219911"/>
            <a:ext cx="600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HellWorld</a:t>
            </a:r>
            <a:endParaRPr lang="en-US" sz="2400" dirty="0"/>
          </a:p>
        </p:txBody>
      </p:sp>
      <p:pic>
        <p:nvPicPr>
          <p:cNvPr id="4098" name="Picture 2" descr="Image result for tired ma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416" y="4648200"/>
            <a:ext cx="905160" cy="14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3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2209800"/>
            <a:ext cx="8935653" cy="219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5094008"/>
            <a:ext cx="641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HelloWorld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97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91" y="1524000"/>
            <a:ext cx="7114309" cy="15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Javac.exe</a:t>
            </a:r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.java </a:t>
            </a:r>
            <a:r>
              <a:rPr lang="en-US" dirty="0" err="1" smtClean="0"/>
              <a:t>thành</a:t>
            </a:r>
            <a:r>
              <a:rPr lang="en-US" dirty="0" smtClean="0"/>
              <a:t> .class</a:t>
            </a:r>
          </a:p>
          <a:p>
            <a:r>
              <a:rPr lang="en-US" dirty="0" smtClean="0"/>
              <a:t>Java.exe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.class &gt; Ra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257800"/>
            <a:ext cx="469205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 err="1" smtClean="0"/>
              <a:t>Trình</a:t>
            </a:r>
            <a:r>
              <a:rPr lang="en-US" sz="2600" dirty="0" smtClean="0"/>
              <a:t> </a:t>
            </a:r>
            <a:r>
              <a:rPr lang="en-US" sz="2600" dirty="0" err="1" smtClean="0"/>
              <a:t>Biên</a:t>
            </a:r>
            <a:r>
              <a:rPr lang="en-US" sz="2600" dirty="0" smtClean="0"/>
              <a:t> </a:t>
            </a:r>
            <a:r>
              <a:rPr lang="en-US" sz="2600" dirty="0" err="1" smtClean="0"/>
              <a:t>dịch</a:t>
            </a:r>
            <a:r>
              <a:rPr lang="en-US" sz="2600" dirty="0" smtClean="0"/>
              <a:t> </a:t>
            </a:r>
            <a:r>
              <a:rPr lang="en-US" sz="2600" dirty="0"/>
              <a:t>– </a:t>
            </a:r>
            <a:r>
              <a:rPr lang="en-US" sz="2600" dirty="0" smtClean="0"/>
              <a:t>Compiler </a:t>
            </a:r>
          </a:p>
          <a:p>
            <a:pPr marL="514350" indent="-514350">
              <a:buAutoNum type="arabicPeriod"/>
            </a:pPr>
            <a:r>
              <a:rPr lang="en-US" sz="2600" dirty="0" err="1" smtClean="0"/>
              <a:t>Trình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</a:t>
            </a:r>
            <a:r>
              <a:rPr lang="en-US" sz="2600" dirty="0" err="1" smtClean="0"/>
              <a:t>dịch</a:t>
            </a:r>
            <a:r>
              <a:rPr lang="en-US" sz="2600" dirty="0" smtClean="0"/>
              <a:t> - Interpreter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3815834"/>
            <a:ext cx="61504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362200" y="3429000"/>
            <a:ext cx="1524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33083" y="3763879"/>
            <a:ext cx="6832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.class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181600" y="3429000"/>
            <a:ext cx="1676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05040" y="3631168"/>
            <a:ext cx="76251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89883" y="4311134"/>
            <a:ext cx="103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javac.exe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375192" y="4311134"/>
            <a:ext cx="93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java.exe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09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583219"/>
            <a:ext cx="7503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Vậy</a:t>
            </a:r>
            <a:r>
              <a:rPr lang="en-US" sz="4400" dirty="0" smtClean="0"/>
              <a:t> </a:t>
            </a:r>
            <a:r>
              <a:rPr lang="en-US" sz="4400" dirty="0" err="1" smtClean="0"/>
              <a:t>hoạt</a:t>
            </a:r>
            <a:r>
              <a:rPr lang="en-US" sz="4400" dirty="0" smtClean="0"/>
              <a:t> </a:t>
            </a:r>
            <a:r>
              <a:rPr lang="en-US" sz="4400" dirty="0" err="1" smtClean="0"/>
              <a:t>động</a:t>
            </a:r>
            <a:r>
              <a:rPr lang="en-US" sz="4400" dirty="0" smtClean="0"/>
              <a:t> Java </a:t>
            </a:r>
            <a:r>
              <a:rPr lang="en-US" sz="4400" dirty="0" err="1" smtClean="0"/>
              <a:t>như</a:t>
            </a:r>
            <a:r>
              <a:rPr lang="en-US" sz="4400" dirty="0" smtClean="0"/>
              <a:t> </a:t>
            </a:r>
            <a:r>
              <a:rPr lang="en-US" sz="4400" dirty="0" err="1" smtClean="0"/>
              <a:t>thế</a:t>
            </a:r>
            <a:r>
              <a:rPr lang="en-US" sz="4400" dirty="0" smtClean="0"/>
              <a:t> </a:t>
            </a:r>
            <a:r>
              <a:rPr lang="en-US" sz="4400" dirty="0" err="1" smtClean="0"/>
              <a:t>nào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69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Java</a:t>
            </a:r>
            <a:endParaRPr lang="en-GB" dirty="0"/>
          </a:p>
        </p:txBody>
      </p:sp>
      <p:pic>
        <p:nvPicPr>
          <p:cNvPr id="2050" name="Picture 2" descr="Image result for j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28483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1356" y="5990754"/>
            <a:ext cx="377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Write </a:t>
            </a:r>
            <a:r>
              <a:rPr lang="en-GB" b="1" dirty="0" smtClean="0"/>
              <a:t>Once</a:t>
            </a:r>
            <a:r>
              <a:rPr lang="en-GB" dirty="0"/>
              <a:t>, </a:t>
            </a:r>
            <a:r>
              <a:rPr lang="en-GB" b="1" dirty="0"/>
              <a:t>R</a:t>
            </a:r>
            <a:r>
              <a:rPr lang="en-GB" b="1" dirty="0" smtClean="0"/>
              <a:t>un Anywhere </a:t>
            </a:r>
            <a:r>
              <a:rPr lang="en-US" dirty="0" err="1" smtClean="0"/>
              <a:t>nhờ</a:t>
            </a:r>
            <a:r>
              <a:rPr lang="en-US" dirty="0" smtClean="0"/>
              <a:t> JVM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56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endParaRPr lang="en-US" dirty="0"/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endParaRPr lang="en-US" dirty="0"/>
          </a:p>
          <a:p>
            <a:r>
              <a:rPr lang="en-US" dirty="0" smtClean="0"/>
              <a:t>JVM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Nhờ</a:t>
            </a:r>
            <a:r>
              <a:rPr lang="en-US" dirty="0" smtClean="0"/>
              <a:t> JVM </a:t>
            </a:r>
            <a:r>
              <a:rPr lang="en-US" dirty="0" err="1" smtClean="0"/>
              <a:t>mà</a:t>
            </a:r>
            <a:r>
              <a:rPr lang="en-US" dirty="0" smtClean="0"/>
              <a:t> java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39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JVM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Tải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JRE (</a:t>
            </a:r>
            <a:r>
              <a:rPr lang="en-GB" dirty="0" smtClean="0"/>
              <a:t>Java Runtime Environment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Runtime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703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JVM</a:t>
            </a:r>
            <a:endParaRPr lang="en-GB" dirty="0"/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28801"/>
            <a:ext cx="868737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5181600"/>
            <a:ext cx="45474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Ví</a:t>
            </a:r>
            <a:r>
              <a:rPr lang="en-US" sz="2500" dirty="0" smtClean="0"/>
              <a:t> </a:t>
            </a:r>
            <a:r>
              <a:rPr lang="en-US" sz="2500" dirty="0" err="1" smtClean="0"/>
              <a:t>dụ</a:t>
            </a:r>
            <a:r>
              <a:rPr lang="en-US" sz="2500" dirty="0" smtClean="0"/>
              <a:t> JVM </a:t>
            </a:r>
            <a:r>
              <a:rPr lang="en-US" sz="2500" dirty="0" err="1" smtClean="0"/>
              <a:t>chạy</a:t>
            </a:r>
            <a:r>
              <a:rPr lang="en-US" sz="2500" dirty="0" smtClean="0"/>
              <a:t> </a:t>
            </a:r>
            <a:r>
              <a:rPr lang="en-US" sz="2500" dirty="0" err="1" smtClean="0"/>
              <a:t>trên</a:t>
            </a:r>
            <a:r>
              <a:rPr lang="en-US" sz="2500" dirty="0" smtClean="0"/>
              <a:t> </a:t>
            </a:r>
            <a:r>
              <a:rPr lang="en-US" sz="2500" dirty="0" err="1" smtClean="0"/>
              <a:t>hệ</a:t>
            </a:r>
            <a:r>
              <a:rPr lang="en-US" sz="2500" dirty="0" smtClean="0"/>
              <a:t> </a:t>
            </a:r>
            <a:r>
              <a:rPr lang="en-US" sz="2500" dirty="0" err="1" smtClean="0"/>
              <a:t>điều</a:t>
            </a:r>
            <a:r>
              <a:rPr lang="en-US" sz="2500" dirty="0" smtClean="0"/>
              <a:t> </a:t>
            </a:r>
            <a:r>
              <a:rPr lang="en-US" sz="2500" dirty="0" err="1" smtClean="0"/>
              <a:t>hành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982608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của</a:t>
            </a:r>
            <a:r>
              <a:rPr lang="en-US" dirty="0" smtClean="0"/>
              <a:t> JVM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Class </a:t>
            </a:r>
            <a:r>
              <a:rPr lang="en-US" b="1" dirty="0" smtClean="0"/>
              <a:t>Loader</a:t>
            </a:r>
          </a:p>
          <a:p>
            <a:pPr lvl="1"/>
            <a:r>
              <a:rPr lang="en-GB" dirty="0" smtClean="0"/>
              <a:t>Loading</a:t>
            </a:r>
          </a:p>
          <a:p>
            <a:pPr lvl="1"/>
            <a:r>
              <a:rPr lang="en-GB" dirty="0" smtClean="0"/>
              <a:t>Linking </a:t>
            </a:r>
          </a:p>
          <a:p>
            <a:pPr lvl="1"/>
            <a:r>
              <a:rPr lang="en-GB" dirty="0" smtClean="0"/>
              <a:t>Initialization</a:t>
            </a:r>
            <a:endParaRPr lang="en-US" dirty="0"/>
          </a:p>
          <a:p>
            <a:r>
              <a:rPr lang="en-US" b="1" dirty="0"/>
              <a:t>Runtime Data </a:t>
            </a:r>
            <a:r>
              <a:rPr lang="en-US" b="1" dirty="0" smtClean="0"/>
              <a:t>Area</a:t>
            </a:r>
          </a:p>
          <a:p>
            <a:pPr lvl="1"/>
            <a:r>
              <a:rPr lang="en-GB" b="1" dirty="0" smtClean="0"/>
              <a:t>Method Area, </a:t>
            </a:r>
            <a:r>
              <a:rPr lang="en-GB" b="1" dirty="0"/>
              <a:t>Heap </a:t>
            </a:r>
            <a:r>
              <a:rPr lang="en-GB" b="1" dirty="0" smtClean="0"/>
              <a:t>Area</a:t>
            </a:r>
            <a:r>
              <a:rPr lang="en-GB" dirty="0" smtClean="0"/>
              <a:t>, </a:t>
            </a:r>
            <a:r>
              <a:rPr lang="en-GB" b="1" dirty="0"/>
              <a:t>Stack </a:t>
            </a:r>
            <a:r>
              <a:rPr lang="en-GB" b="1" dirty="0" smtClean="0"/>
              <a:t>Area</a:t>
            </a:r>
            <a:endParaRPr lang="en-US" dirty="0" smtClean="0"/>
          </a:p>
          <a:p>
            <a:r>
              <a:rPr lang="en-US" b="1" dirty="0" smtClean="0"/>
              <a:t>Execution Engine</a:t>
            </a:r>
          </a:p>
          <a:p>
            <a:pPr lvl="1"/>
            <a:r>
              <a:rPr lang="en-GB" b="1" dirty="0"/>
              <a:t>Interpreter</a:t>
            </a:r>
            <a:r>
              <a:rPr lang="en-GB" dirty="0"/>
              <a:t> 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</a:t>
            </a:r>
            <a:r>
              <a:rPr lang="en-GB" dirty="0" err="1" smtClean="0"/>
              <a:t>dịch</a:t>
            </a:r>
            <a:endParaRPr lang="en-GB" dirty="0" smtClean="0"/>
          </a:p>
          <a:p>
            <a:pPr lvl="1"/>
            <a:r>
              <a:rPr lang="en-US" b="1" dirty="0"/>
              <a:t>JIT Compiler</a:t>
            </a:r>
            <a:r>
              <a:rPr lang="en-US" dirty="0"/>
              <a:t> - </a:t>
            </a:r>
            <a:r>
              <a:rPr lang="en-US" b="1" dirty="0"/>
              <a:t>Just In Time Compiler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pPr lvl="1"/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level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Java</a:t>
            </a:r>
          </a:p>
          <a:p>
            <a:r>
              <a:rPr lang="en-US" dirty="0" smtClean="0"/>
              <a:t>Hello World </a:t>
            </a:r>
            <a:r>
              <a:rPr lang="en-US" dirty="0" err="1" smtClean="0"/>
              <a:t>với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JVM	</a:t>
            </a:r>
            <a:endParaRPr lang="en-GB" dirty="0"/>
          </a:p>
        </p:txBody>
      </p:sp>
      <p:pic>
        <p:nvPicPr>
          <p:cNvPr id="4098" name="Picture 2" descr="Image result for j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11929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872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JVM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>
                <a:latin typeface="Calibri (Body)"/>
              </a:rPr>
              <a:t>Class Loader</a:t>
            </a:r>
            <a:r>
              <a:rPr lang="vi-VN" sz="2800" dirty="0">
                <a:latin typeface="Calibri (Body)"/>
              </a:rPr>
              <a:t>: </a:t>
            </a:r>
            <a:r>
              <a:rPr lang="vi-VN" sz="2800" dirty="0" smtClean="0">
                <a:latin typeface="Calibri (Body)"/>
              </a:rPr>
              <a:t>làm </a:t>
            </a:r>
            <a:r>
              <a:rPr lang="vi-VN" sz="2800" dirty="0">
                <a:latin typeface="Calibri (Body)"/>
              </a:rPr>
              <a:t>nhiệm vụ tải các lớp được định nghĩa.</a:t>
            </a:r>
          </a:p>
          <a:p>
            <a:r>
              <a:rPr lang="en-US" sz="2800" b="1" dirty="0"/>
              <a:t>Runtime Data Area </a:t>
            </a:r>
            <a:r>
              <a:rPr lang="vi-VN" sz="2800" dirty="0" smtClean="0">
                <a:latin typeface="Calibri (Body)"/>
              </a:rPr>
              <a:t>: </a:t>
            </a:r>
            <a:r>
              <a:rPr lang="en-US" sz="2800" dirty="0" err="1" smtClean="0">
                <a:latin typeface="Calibri (Body)"/>
              </a:rPr>
              <a:t>Vùng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nhớ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cung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cấp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lưu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trữ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biến</a:t>
            </a:r>
            <a:r>
              <a:rPr lang="en-US" sz="2800" dirty="0" smtClean="0">
                <a:latin typeface="Calibri (Body)"/>
              </a:rPr>
              <a:t>, </a:t>
            </a:r>
            <a:r>
              <a:rPr lang="en-US" sz="2800" dirty="0" err="1" smtClean="0">
                <a:latin typeface="Calibri (Body)"/>
              </a:rPr>
              <a:t>phương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thức</a:t>
            </a:r>
            <a:endParaRPr lang="en-US" sz="2800" dirty="0" smtClean="0">
              <a:latin typeface="Calibri (Body)"/>
            </a:endParaRPr>
          </a:p>
          <a:p>
            <a:r>
              <a:rPr lang="en-US" sz="2800" b="1" dirty="0" smtClean="0">
                <a:latin typeface="Calibri (Body)"/>
              </a:rPr>
              <a:t>Execution Engine</a:t>
            </a:r>
            <a:r>
              <a:rPr lang="en-US" sz="2800" dirty="0" smtClean="0">
                <a:latin typeface="Calibri (Body)"/>
              </a:rPr>
              <a:t>: </a:t>
            </a:r>
            <a:r>
              <a:rPr lang="en-US" sz="2800" dirty="0" err="1" smtClean="0">
                <a:latin typeface="Calibri (Body)"/>
              </a:rPr>
              <a:t>Chứa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trình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thông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dịch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chuyển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lệnh</a:t>
            </a:r>
            <a:r>
              <a:rPr lang="en-US" sz="2800" dirty="0" smtClean="0">
                <a:latin typeface="Calibri (Body)"/>
              </a:rPr>
              <a:t> JVM </a:t>
            </a:r>
            <a:r>
              <a:rPr lang="en-US" sz="2800" dirty="0" err="1" smtClean="0">
                <a:latin typeface="Calibri (Body)"/>
              </a:rPr>
              <a:t>từ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smtClean="0">
                <a:latin typeface="Calibri (Body)"/>
              </a:rPr>
              <a:t>.class </a:t>
            </a:r>
            <a:r>
              <a:rPr lang="en-US" sz="2800" dirty="0" err="1" smtClean="0">
                <a:latin typeface="Calibri (Body)"/>
              </a:rPr>
              <a:t>thành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mã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máy</a:t>
            </a:r>
            <a:r>
              <a:rPr lang="en-US" sz="2800" dirty="0" smtClean="0">
                <a:latin typeface="Calibri (Body)"/>
              </a:rPr>
              <a:t>. </a:t>
            </a:r>
            <a:r>
              <a:rPr lang="en-US" sz="2800" dirty="0" err="1" smtClean="0">
                <a:latin typeface="Calibri (Body)"/>
              </a:rPr>
              <a:t>Và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thực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thi</a:t>
            </a:r>
            <a:endParaRPr lang="en-GB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16949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JVM</a:t>
            </a:r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.java </a:t>
            </a:r>
            <a:r>
              <a:rPr lang="en-US" dirty="0" err="1" smtClean="0"/>
              <a:t>thành</a:t>
            </a:r>
            <a:r>
              <a:rPr lang="en-US" dirty="0" smtClean="0"/>
              <a:t> .class (</a:t>
            </a:r>
            <a:r>
              <a:rPr lang="en-US" dirty="0" err="1" smtClean="0"/>
              <a:t>bytecode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JVM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.class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Java</a:t>
            </a:r>
          </a:p>
          <a:p>
            <a:pPr lvl="1"/>
            <a:r>
              <a:rPr lang="en-US" dirty="0" smtClean="0"/>
              <a:t>Write one, run anywhere</a:t>
            </a:r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rác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325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C </a:t>
            </a:r>
            <a:r>
              <a:rPr lang="en-US" dirty="0" err="1" smtClean="0"/>
              <a:t>với</a:t>
            </a:r>
            <a:r>
              <a:rPr lang="en-US" dirty="0" smtClean="0"/>
              <a:t> Java</a:t>
            </a:r>
            <a:endParaRPr lang="en-GB" dirty="0"/>
          </a:p>
        </p:txBody>
      </p:sp>
      <p:pic>
        <p:nvPicPr>
          <p:cNvPr id="1026" name="Picture 2" descr="Image result for compiler code java vs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21" y="1742644"/>
            <a:ext cx="6076950" cy="45624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67692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  <p:pic>
        <p:nvPicPr>
          <p:cNvPr id="7170" name="Picture 2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56" y="1828800"/>
            <a:ext cx="6031614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9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alibri" pitchFamily="34" charset="0"/>
                <a:cs typeface="Calibri" pitchFamily="34" charset="0"/>
              </a:rPr>
              <a:t>Thông dịch (Interpreter) :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Dịch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từng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lệnh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chạy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sau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chạy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lại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dịch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lại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vi-VN" dirty="0">
              <a:latin typeface="Calibri" pitchFamily="34" charset="0"/>
              <a:cs typeface="Calibri" pitchFamily="34" charset="0"/>
            </a:endParaRPr>
          </a:p>
          <a:p>
            <a:r>
              <a:rPr lang="vi-VN" dirty="0">
                <a:latin typeface="Calibri" pitchFamily="34" charset="0"/>
                <a:cs typeface="Calibri" pitchFamily="34" charset="0"/>
              </a:rPr>
              <a:t>Biên dịch (Compiler):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Code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dịch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1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file .exe,…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rồi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dùng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lại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khi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chạy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sau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vi-VN" dirty="0">
              <a:latin typeface="Calibri" pitchFamily="34" charset="0"/>
              <a:cs typeface="Calibri" pitchFamily="34" charset="0"/>
            </a:endParaRPr>
          </a:p>
          <a:p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3505200" y="2743200"/>
            <a:ext cx="19812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Dịch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660265" y="2172237"/>
            <a:ext cx="23622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0000001111</a:t>
            </a:r>
          </a:p>
          <a:p>
            <a:pPr algn="ctr"/>
            <a:r>
              <a:rPr lang="en-US" dirty="0" smtClean="0"/>
              <a:t>1111111100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26003" y="5147119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62000" y="2362200"/>
            <a:ext cx="2514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a = 2;</a:t>
            </a:r>
          </a:p>
          <a:p>
            <a:pPr algn="ctr"/>
            <a:r>
              <a:rPr lang="en-US" dirty="0" err="1" smtClean="0"/>
              <a:t>System.out.print</a:t>
            </a:r>
            <a:r>
              <a:rPr lang="en-US" dirty="0" smtClean="0"/>
              <a:t>(“</a:t>
            </a:r>
            <a:r>
              <a:rPr lang="en-US" dirty="0" err="1" smtClean="0"/>
              <a:t>HelloWorld</a:t>
            </a:r>
            <a:r>
              <a:rPr lang="en-US" dirty="0" smtClean="0"/>
              <a:t>”);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545080" y="514933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4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/>
          </a:p>
        </p:txBody>
      </p:sp>
      <p:sp>
        <p:nvSpPr>
          <p:cNvPr id="4" name="AutoShape 4" descr="Image result for compiler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Image result for compiler 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8" descr="Image result for compiler 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2" name="Picture 10" descr="Image result for compiler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10" y="1676400"/>
            <a:ext cx="747742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4790" y="4876800"/>
            <a:ext cx="7881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sang file .exe (Window) .elf(Linux)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777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Nỗi</a:t>
            </a:r>
            <a:r>
              <a:rPr lang="en-US" dirty="0" smtClean="0"/>
              <a:t> </a:t>
            </a:r>
            <a:r>
              <a:rPr lang="en-US" dirty="0" err="1" smtClean="0"/>
              <a:t>khổ</a:t>
            </a:r>
            <a:r>
              <a:rPr lang="en-US" dirty="0" smtClean="0"/>
              <a:t>”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CPU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GB" dirty="0" smtClean="0"/>
              <a:t>, </a:t>
            </a:r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</a:t>
            </a:r>
            <a:r>
              <a:rPr lang="en-GB" dirty="0" err="1" smtClean="0"/>
              <a:t>chạy</a:t>
            </a:r>
            <a:r>
              <a:rPr lang="en-GB" dirty="0" smtClean="0"/>
              <a:t> </a:t>
            </a:r>
            <a:r>
              <a:rPr lang="en-GB" dirty="0" err="1" smtClean="0"/>
              <a:t>trên</a:t>
            </a:r>
            <a:r>
              <a:rPr lang="en-GB" dirty="0" smtClean="0"/>
              <a:t> </a:t>
            </a:r>
            <a:r>
              <a:rPr lang="en-GB" dirty="0" err="1" smtClean="0"/>
              <a:t>mỗi</a:t>
            </a:r>
            <a:r>
              <a:rPr lang="en-GB" dirty="0" smtClean="0"/>
              <a:t> CPU </a:t>
            </a:r>
            <a:r>
              <a:rPr lang="en-GB" dirty="0" err="1" smtClean="0"/>
              <a:t>khác</a:t>
            </a:r>
            <a:r>
              <a:rPr lang="en-GB" dirty="0" smtClean="0"/>
              <a:t> </a:t>
            </a:r>
            <a:r>
              <a:rPr lang="en-GB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window .exe</a:t>
            </a:r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Linux .elf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code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62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Java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–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hello world,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,…</a:t>
            </a:r>
          </a:p>
          <a:p>
            <a:pPr lvl="1"/>
            <a:r>
              <a:rPr lang="en-US" dirty="0" err="1" smtClean="0"/>
              <a:t>Biết</a:t>
            </a:r>
            <a:r>
              <a:rPr lang="en-US" dirty="0" smtClean="0"/>
              <a:t> JVM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marL="514350" indent="-457200"/>
            <a:r>
              <a:rPr lang="en-US" dirty="0" smtClean="0"/>
              <a:t>Core Java 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chút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 smtClean="0"/>
          </a:p>
          <a:p>
            <a:pPr marL="914400" lvl="1" indent="-457200"/>
            <a:r>
              <a:rPr lang="en-US" dirty="0"/>
              <a:t>Java </a:t>
            </a:r>
            <a:r>
              <a:rPr lang="en-US" dirty="0" smtClean="0"/>
              <a:t>Collections, OOP of Java</a:t>
            </a:r>
          </a:p>
          <a:p>
            <a:pPr marL="914400" lvl="1" indent="-457200"/>
            <a:r>
              <a:rPr lang="en-US" dirty="0"/>
              <a:t>Java </a:t>
            </a:r>
            <a:r>
              <a:rPr lang="en-US" dirty="0" smtClean="0"/>
              <a:t>Multi-threading</a:t>
            </a:r>
          </a:p>
          <a:p>
            <a:pPr marL="914400" lvl="1" indent="-45720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Java</a:t>
            </a:r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Java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>Java</a:t>
            </a:r>
          </a:p>
          <a:p>
            <a:pPr lvl="1"/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Utility.</a:t>
            </a:r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XML, JSON, CSV,..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REST, SOAP services</a:t>
            </a:r>
          </a:p>
          <a:p>
            <a:r>
              <a:rPr lang="en-US" dirty="0"/>
              <a:t>After </a:t>
            </a:r>
            <a:r>
              <a:rPr lang="en-US" dirty="0" smtClean="0"/>
              <a:t>Advanced Java</a:t>
            </a:r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framework: Spring, Hibernate</a:t>
            </a:r>
          </a:p>
          <a:p>
            <a:pPr lvl="1"/>
            <a:r>
              <a:rPr lang="en-US" dirty="0"/>
              <a:t>Java Design </a:t>
            </a:r>
            <a:r>
              <a:rPr lang="en-US" dirty="0" smtClean="0"/>
              <a:t>Patterns,…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/>
              <a:t>Mức</a:t>
            </a:r>
            <a:r>
              <a:rPr lang="en-US" sz="4400" dirty="0" smtClean="0"/>
              <a:t> </a:t>
            </a:r>
            <a:r>
              <a:rPr lang="en-US" sz="4400" dirty="0" err="1" smtClean="0"/>
              <a:t>sau</a:t>
            </a:r>
            <a:r>
              <a:rPr lang="en-US" sz="4400" dirty="0" smtClean="0"/>
              <a:t> </a:t>
            </a:r>
            <a:r>
              <a:rPr lang="en-US" sz="4400" dirty="0" err="1" smtClean="0"/>
              <a:t>nữa</a:t>
            </a:r>
            <a:r>
              <a:rPr lang="en-US" sz="4400" dirty="0" smtClean="0"/>
              <a:t> </a:t>
            </a:r>
            <a:r>
              <a:rPr lang="en-US" sz="4400" dirty="0" err="1" smtClean="0"/>
              <a:t>là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00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580</Words>
  <Application>Microsoft Office PowerPoint</Application>
  <PresentationFormat>On-screen Show (4:3)</PresentationFormat>
  <Paragraphs>114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Introduction of Java</vt:lpstr>
      <vt:lpstr>Mục tiêu - Objectives</vt:lpstr>
      <vt:lpstr>Thông dịch và Biên dịch</vt:lpstr>
      <vt:lpstr>Chạy chương trình thế nào?</vt:lpstr>
      <vt:lpstr>Với ngôn ngữ biên dịch</vt:lpstr>
      <vt:lpstr>“Nỗi khổ” của ngôn ngữ</vt:lpstr>
      <vt:lpstr>Level of Java Knowledge</vt:lpstr>
      <vt:lpstr>Level of Java Knowledge</vt:lpstr>
      <vt:lpstr>PowerPoint Presentation</vt:lpstr>
      <vt:lpstr>Java</vt:lpstr>
      <vt:lpstr>HelloWorld với Java</vt:lpstr>
      <vt:lpstr>Kết quả</vt:lpstr>
      <vt:lpstr>Kết luận</vt:lpstr>
      <vt:lpstr>PowerPoint Presentation</vt:lpstr>
      <vt:lpstr>Hoạt động Java</vt:lpstr>
      <vt:lpstr>JVM là gì</vt:lpstr>
      <vt:lpstr>Nhiệm vụ JVM</vt:lpstr>
      <vt:lpstr>Góc nhìn cơ bản JVM</vt:lpstr>
      <vt:lpstr>Module của JVM </vt:lpstr>
      <vt:lpstr>Cấu trúc JVM </vt:lpstr>
      <vt:lpstr>Cấu trúc JVM</vt:lpstr>
      <vt:lpstr>Kết luận</vt:lpstr>
      <vt:lpstr>So sánh C với Java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Java</dc:title>
  <dc:creator>Huy Pham Ngoc</dc:creator>
  <cp:lastModifiedBy>Huy Pham Ngoc</cp:lastModifiedBy>
  <cp:revision>176</cp:revision>
  <dcterms:created xsi:type="dcterms:W3CDTF">2006-08-16T00:00:00Z</dcterms:created>
  <dcterms:modified xsi:type="dcterms:W3CDTF">2018-06-21T09:48:40Z</dcterms:modified>
</cp:coreProperties>
</file>