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5" r:id="rId8"/>
    <p:sldId id="261" r:id="rId9"/>
    <p:sldId id="263" r:id="rId10"/>
    <p:sldId id="262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25" y="2467074"/>
            <a:ext cx="7772400" cy="1470025"/>
          </a:xfrm>
        </p:spPr>
        <p:txBody>
          <a:bodyPr/>
          <a:lstStyle/>
          <a:p>
            <a:r>
              <a:rPr lang="en-US" dirty="0" err="1" smtClean="0"/>
              <a:t>DataBase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  <p:pic>
        <p:nvPicPr>
          <p:cNvPr id="2050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"/>
            <a:ext cx="19240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70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Ngoài</a:t>
            </a:r>
            <a:r>
              <a:rPr lang="en-US" dirty="0" smtClean="0"/>
              <a:t> 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MS </a:t>
            </a:r>
            <a:r>
              <a:rPr lang="en-US" dirty="0"/>
              <a:t>SQL Server </a:t>
            </a:r>
            <a:endParaRPr lang="en-US" dirty="0" smtClean="0"/>
          </a:p>
          <a:p>
            <a:pPr lvl="1"/>
            <a:r>
              <a:rPr lang="en-US" dirty="0" smtClean="0"/>
              <a:t>S	ử </a:t>
            </a:r>
            <a:r>
              <a:rPr lang="en-US" dirty="0" err="1" smtClean="0"/>
              <a:t>dụng</a:t>
            </a:r>
            <a:r>
              <a:rPr lang="en-US" dirty="0" smtClean="0"/>
              <a:t> T-SQL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GB" dirty="0"/>
              <a:t>ANSI SQL.</a:t>
            </a:r>
            <a:endParaRPr lang="en-US" dirty="0"/>
          </a:p>
          <a:p>
            <a:r>
              <a:rPr lang="en-GB" dirty="0"/>
              <a:t>Oracle </a:t>
            </a:r>
            <a:endParaRPr lang="en-GB" dirty="0"/>
          </a:p>
          <a:p>
            <a:pPr lvl="1"/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PL/SQL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257800"/>
            <a:ext cx="681443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/>
              <a:t>Ngoài</a:t>
            </a:r>
            <a:r>
              <a:rPr lang="en-US" sz="2800" dirty="0" smtClean="0"/>
              <a:t> SQL </a:t>
            </a:r>
            <a:r>
              <a:rPr lang="en-US" sz="2800" dirty="0" err="1" smtClean="0"/>
              <a:t>còn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ngôn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438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GB" dirty="0"/>
          </a:p>
        </p:txBody>
      </p:sp>
      <p:pic>
        <p:nvPicPr>
          <p:cNvPr id="1026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220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14362" y="1690021"/>
            <a:ext cx="6243637" cy="2136747"/>
            <a:chOff x="614362" y="1642700"/>
            <a:chExt cx="6243637" cy="2136747"/>
          </a:xfrm>
        </p:grpSpPr>
        <p:sp>
          <p:nvSpPr>
            <p:cNvPr id="4" name="Rectangle 3"/>
            <p:cNvSpPr/>
            <p:nvPr/>
          </p:nvSpPr>
          <p:spPr>
            <a:xfrm>
              <a:off x="3580300" y="1942148"/>
              <a:ext cx="1676400" cy="1502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Server</a:t>
              </a:r>
            </a:p>
            <a:p>
              <a:pPr algn="ctr"/>
              <a:r>
                <a:rPr lang="en-US" sz="2800" dirty="0" smtClean="0"/>
                <a:t>(Java)</a:t>
              </a:r>
              <a:endParaRPr lang="en-GB" sz="280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314142" y="2212292"/>
              <a:ext cx="1543857" cy="3394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Left Arrow 7"/>
            <p:cNvSpPr/>
            <p:nvPr/>
          </p:nvSpPr>
          <p:spPr>
            <a:xfrm>
              <a:off x="5278973" y="2812586"/>
              <a:ext cx="1579025" cy="3810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2394510" y="2869736"/>
              <a:ext cx="1075886" cy="3238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394510" y="2177636"/>
              <a:ext cx="1075886" cy="3741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4362" y="2014538"/>
              <a:ext cx="1676400" cy="1502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Client</a:t>
              </a:r>
            </a:p>
            <a:p>
              <a:pPr algn="ctr"/>
              <a:r>
                <a:rPr lang="en-US" sz="2800" dirty="0" smtClean="0"/>
                <a:t>(JSP)</a:t>
              </a:r>
              <a:endParaRPr lang="en-GB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73408" y="3193586"/>
              <a:ext cx="79015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Data</a:t>
              </a:r>
              <a:endParaRPr lang="en-GB" sz="25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06002" y="3302393"/>
              <a:ext cx="14293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Response</a:t>
              </a:r>
              <a:endParaRPr lang="en-GB" sz="25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52843" y="1642700"/>
              <a:ext cx="123982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Request</a:t>
              </a:r>
              <a:endParaRPr lang="en-GB" sz="2500" dirty="0"/>
            </a:p>
          </p:txBody>
        </p:sp>
      </p:grpSp>
      <p:sp>
        <p:nvSpPr>
          <p:cNvPr id="23" name="Down Arrow 22"/>
          <p:cNvSpPr/>
          <p:nvPr/>
        </p:nvSpPr>
        <p:spPr>
          <a:xfrm>
            <a:off x="7391400" y="3717961"/>
            <a:ext cx="762000" cy="1082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6857998" y="4419600"/>
            <a:ext cx="1828802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RDBMS</a:t>
            </a:r>
          </a:p>
          <a:p>
            <a:pPr algn="ctr"/>
            <a:r>
              <a:rPr lang="en-US" sz="3200" dirty="0" smtClean="0"/>
              <a:t>(MySQL)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553951" y="2455069"/>
            <a:ext cx="9814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Driver</a:t>
            </a:r>
            <a:endParaRPr lang="en-GB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673406" y="1752359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SQL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52011" y="3597326"/>
            <a:ext cx="193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/>
              <a:t>Row of </a:t>
            </a:r>
            <a:r>
              <a:rPr lang="en-US" sz="2400" dirty="0" smtClean="0"/>
              <a:t>table)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0758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smtClean="0"/>
              <a:t>Data, </a:t>
            </a:r>
            <a:r>
              <a:rPr lang="en-US" dirty="0" err="1" smtClean="0"/>
              <a:t>DataBase</a:t>
            </a:r>
            <a:endParaRPr lang="en-US" dirty="0" smtClean="0"/>
          </a:p>
          <a:p>
            <a:pPr lvl="1"/>
            <a:r>
              <a:rPr lang="en-US" dirty="0" smtClean="0"/>
              <a:t>DBMS, RDBMS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00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hanks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Thanks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8" name="Picture 6" descr="Image result for Thanks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2194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22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smtClean="0"/>
              <a:t>Data (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Database (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DBMS (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RDBMS</a:t>
            </a:r>
            <a:endParaRPr lang="en-US" dirty="0" smtClean="0"/>
          </a:p>
          <a:p>
            <a:pPr lvl="1"/>
            <a:r>
              <a:rPr lang="en-US" dirty="0" smtClean="0"/>
              <a:t>SQL (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</a:t>
            </a:r>
          </a:p>
          <a:p>
            <a:pPr marL="514350" indent="-457200"/>
            <a:r>
              <a:rPr lang="en-US" dirty="0" smtClean="0"/>
              <a:t>Demo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30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GB" dirty="0"/>
          </a:p>
        </p:txBody>
      </p:sp>
      <p:pic>
        <p:nvPicPr>
          <p:cNvPr id="1026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220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14362" y="1690021"/>
            <a:ext cx="6243637" cy="2136747"/>
            <a:chOff x="614362" y="1642700"/>
            <a:chExt cx="6243637" cy="2136747"/>
          </a:xfrm>
        </p:grpSpPr>
        <p:sp>
          <p:nvSpPr>
            <p:cNvPr id="4" name="Rectangle 3"/>
            <p:cNvSpPr/>
            <p:nvPr/>
          </p:nvSpPr>
          <p:spPr>
            <a:xfrm>
              <a:off x="3580300" y="1942148"/>
              <a:ext cx="1676400" cy="1502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Server</a:t>
              </a:r>
            </a:p>
            <a:p>
              <a:pPr algn="ctr"/>
              <a:r>
                <a:rPr lang="en-US" sz="2800" dirty="0" smtClean="0"/>
                <a:t>(Java)</a:t>
              </a:r>
              <a:endParaRPr lang="en-GB" sz="280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314142" y="2212292"/>
              <a:ext cx="1543857" cy="3394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Left Arrow 7"/>
            <p:cNvSpPr/>
            <p:nvPr/>
          </p:nvSpPr>
          <p:spPr>
            <a:xfrm>
              <a:off x="5278973" y="2812586"/>
              <a:ext cx="1579025" cy="3810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2394510" y="2869736"/>
              <a:ext cx="1075886" cy="3238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394510" y="2177636"/>
              <a:ext cx="1075886" cy="3741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4362" y="2014538"/>
              <a:ext cx="1676400" cy="1502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Client</a:t>
              </a:r>
            </a:p>
            <a:p>
              <a:pPr algn="ctr"/>
              <a:r>
                <a:rPr lang="en-US" sz="2800" dirty="0" smtClean="0"/>
                <a:t>(JSP)</a:t>
              </a:r>
              <a:endParaRPr lang="en-GB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73408" y="3193586"/>
              <a:ext cx="79015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Data</a:t>
              </a:r>
              <a:endParaRPr lang="en-GB" sz="25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06002" y="3302393"/>
              <a:ext cx="14293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Response</a:t>
              </a:r>
              <a:endParaRPr lang="en-GB" sz="25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52843" y="1642700"/>
              <a:ext cx="123982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Request</a:t>
              </a:r>
              <a:endParaRPr lang="en-GB" sz="2500" dirty="0"/>
            </a:p>
          </p:txBody>
        </p:sp>
      </p:grpSp>
      <p:sp>
        <p:nvSpPr>
          <p:cNvPr id="23" name="Down Arrow 22"/>
          <p:cNvSpPr/>
          <p:nvPr/>
        </p:nvSpPr>
        <p:spPr>
          <a:xfrm>
            <a:off x="7391400" y="3717961"/>
            <a:ext cx="762000" cy="1082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4419600" y="4805289"/>
            <a:ext cx="37338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cái</a:t>
            </a:r>
            <a:r>
              <a:rPr lang="en-US" sz="3200" dirty="0" smtClean="0"/>
              <a:t> </a:t>
            </a:r>
            <a:r>
              <a:rPr lang="en-US" sz="3200" dirty="0" err="1" smtClean="0"/>
              <a:t>gì</a:t>
            </a:r>
            <a:r>
              <a:rPr lang="en-US" sz="3200" dirty="0" smtClean="0"/>
              <a:t> </a:t>
            </a:r>
            <a:r>
              <a:rPr lang="en-US" sz="3200" dirty="0" err="1" smtClean="0"/>
              <a:t>vậy</a:t>
            </a:r>
            <a:r>
              <a:rPr lang="en-US" sz="3200" dirty="0" smtClean="0"/>
              <a:t>?</a:t>
            </a:r>
            <a:endParaRPr lang="en-GB" sz="3200" dirty="0"/>
          </a:p>
        </p:txBody>
      </p:sp>
      <p:sp>
        <p:nvSpPr>
          <p:cNvPr id="29" name="Down Arrow 28"/>
          <p:cNvSpPr/>
          <p:nvPr/>
        </p:nvSpPr>
        <p:spPr>
          <a:xfrm>
            <a:off x="5687484" y="3717960"/>
            <a:ext cx="762000" cy="1082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54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endParaRPr lang="en-US" dirty="0" smtClean="0"/>
          </a:p>
          <a:p>
            <a:pPr lvl="1"/>
            <a:r>
              <a:rPr lang="en-US" sz="3200" dirty="0" err="1" smtClean="0"/>
              <a:t>Eg</a:t>
            </a:r>
            <a:r>
              <a:rPr lang="en-US" sz="3200" dirty="0" smtClean="0"/>
              <a:t>: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người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(pass, username)</a:t>
            </a:r>
          </a:p>
          <a:p>
            <a:pPr lvl="1"/>
            <a:r>
              <a:rPr lang="en-US" sz="3200" dirty="0" err="1" smtClean="0"/>
              <a:t>Eg</a:t>
            </a:r>
            <a:r>
              <a:rPr lang="en-US" sz="3200" dirty="0" smtClean="0"/>
              <a:t>: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sản</a:t>
            </a:r>
            <a:r>
              <a:rPr lang="en-US" sz="3200" dirty="0" smtClean="0"/>
              <a:t> </a:t>
            </a:r>
            <a:r>
              <a:rPr lang="en-US" sz="3200" dirty="0" err="1" smtClean="0"/>
              <a:t>phẩm</a:t>
            </a:r>
            <a:r>
              <a:rPr lang="en-US" sz="3200" dirty="0" smtClean="0"/>
              <a:t> (</a:t>
            </a:r>
            <a:r>
              <a:rPr lang="en-US" sz="3200" dirty="0" err="1" smtClean="0"/>
              <a:t>giá</a:t>
            </a:r>
            <a:r>
              <a:rPr lang="en-US" sz="3200" dirty="0" smtClean="0"/>
              <a:t>, </a:t>
            </a:r>
            <a:r>
              <a:rPr lang="en-US" sz="3200" dirty="0" err="1" smtClean="0"/>
              <a:t>tên</a:t>
            </a:r>
            <a:r>
              <a:rPr lang="en-US" sz="3200" dirty="0" smtClean="0"/>
              <a:t>)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55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r>
              <a:rPr lang="en-US" dirty="0" smtClean="0"/>
              <a:t> -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</a:t>
            </a:r>
            <a:r>
              <a:rPr lang="vi-VN" dirty="0" smtClean="0"/>
              <a:t>à </a:t>
            </a:r>
            <a:r>
              <a:rPr lang="vi-VN" dirty="0"/>
              <a:t>một tập hợp dữ liệu đã được tổ chức sắp xếp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59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r>
              <a:rPr lang="en-GB" dirty="0"/>
              <a:t> </a:t>
            </a:r>
            <a:r>
              <a:rPr lang="en-GB" dirty="0" err="1"/>
              <a:t>quản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sở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 smtClean="0"/>
              <a:t>liệu</a:t>
            </a:r>
            <a:endParaRPr lang="en-GB" dirty="0" smtClean="0"/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24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DBMS</a:t>
            </a:r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</a:t>
            </a:r>
          </a:p>
          <a:p>
            <a:pPr lvl="1"/>
            <a:r>
              <a:rPr lang="en-US" dirty="0" err="1" smtClean="0"/>
              <a:t>Bảng</a:t>
            </a:r>
            <a:r>
              <a:rPr lang="en-US" dirty="0" smtClean="0"/>
              <a:t> (Table)</a:t>
            </a:r>
          </a:p>
          <a:p>
            <a:pPr lvl="1"/>
            <a:r>
              <a:rPr lang="en-US" dirty="0" smtClean="0"/>
              <a:t>Table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(Field)</a:t>
            </a:r>
          </a:p>
          <a:p>
            <a:pPr lvl="1"/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(</a:t>
            </a:r>
            <a:r>
              <a:rPr lang="en-US" dirty="0"/>
              <a:t>row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(column)</a:t>
            </a:r>
          </a:p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DBMS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79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Query </a:t>
            </a:r>
            <a:r>
              <a:rPr lang="en-GB" dirty="0" smtClean="0"/>
              <a:t>Language </a:t>
            </a:r>
          </a:p>
          <a:p>
            <a:pPr lvl="1"/>
            <a:r>
              <a:rPr lang="en-GB" dirty="0" err="1" smtClean="0"/>
              <a:t>Ngôn</a:t>
            </a:r>
            <a:r>
              <a:rPr lang="en-GB" dirty="0" smtClean="0"/>
              <a:t> </a:t>
            </a:r>
            <a:r>
              <a:rPr lang="en-GB" dirty="0" err="1"/>
              <a:t>ngữ</a:t>
            </a:r>
            <a:r>
              <a:rPr lang="en-GB" dirty="0"/>
              <a:t> </a:t>
            </a:r>
            <a:r>
              <a:rPr lang="en-GB" dirty="0" err="1"/>
              <a:t>truy</a:t>
            </a:r>
            <a:r>
              <a:rPr lang="en-GB" dirty="0"/>
              <a:t> </a:t>
            </a:r>
            <a:r>
              <a:rPr lang="en-GB" dirty="0" err="1"/>
              <a:t>vấn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 smtClean="0"/>
              <a:t>trúc</a:t>
            </a:r>
            <a:endParaRPr lang="en-GB" dirty="0" smtClean="0"/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RDBM</a:t>
            </a:r>
          </a:p>
          <a:p>
            <a:r>
              <a:rPr lang="en-GB" dirty="0" err="1" smtClean="0"/>
              <a:t>Làm</a:t>
            </a:r>
            <a:r>
              <a:rPr lang="en-GB" dirty="0" smtClean="0"/>
              <a:t> </a:t>
            </a:r>
            <a:r>
              <a:rPr lang="en-GB" dirty="0" err="1" smtClean="0"/>
              <a:t>chuẩn</a:t>
            </a:r>
            <a:r>
              <a:rPr lang="en-GB" dirty="0" smtClean="0"/>
              <a:t> </a:t>
            </a:r>
            <a:r>
              <a:rPr lang="en-GB" dirty="0" err="1" smtClean="0"/>
              <a:t>truy</a:t>
            </a:r>
            <a:r>
              <a:rPr lang="en-GB" dirty="0" smtClean="0"/>
              <a:t> </a:t>
            </a:r>
            <a:r>
              <a:rPr lang="en-GB" dirty="0" err="1" smtClean="0"/>
              <a:t>vấn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RDBM </a:t>
            </a:r>
            <a:r>
              <a:rPr lang="en-GB" dirty="0" err="1" smtClean="0"/>
              <a:t>sau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Oracle</a:t>
            </a:r>
          </a:p>
          <a:p>
            <a:pPr lvl="1"/>
            <a:r>
              <a:rPr lang="en-GB" dirty="0"/>
              <a:t>SQL </a:t>
            </a:r>
            <a:r>
              <a:rPr lang="en-GB" dirty="0" smtClean="0"/>
              <a:t>Server</a:t>
            </a:r>
          </a:p>
          <a:p>
            <a:pPr lvl="1"/>
            <a:r>
              <a:rPr lang="en-GB" dirty="0" smtClean="0"/>
              <a:t>MySQL,…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97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</a:t>
            </a:r>
            <a:r>
              <a:rPr lang="en-GB" dirty="0"/>
              <a:t>Definition </a:t>
            </a:r>
            <a:r>
              <a:rPr lang="en-GB" dirty="0" smtClean="0"/>
              <a:t>Language</a:t>
            </a:r>
            <a:endParaRPr lang="en-GB" dirty="0"/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Create, Alter, Drop</a:t>
            </a:r>
          </a:p>
          <a:p>
            <a:r>
              <a:rPr lang="en-GB" dirty="0"/>
              <a:t>Data Manipulation </a:t>
            </a:r>
            <a:r>
              <a:rPr lang="en-GB" dirty="0" smtClean="0"/>
              <a:t>Language</a:t>
            </a:r>
          </a:p>
          <a:p>
            <a:pPr lvl="1"/>
            <a:r>
              <a:rPr lang="en-GB" sz="3200" dirty="0" smtClean="0">
                <a:solidFill>
                  <a:srgbClr val="FF0000"/>
                </a:solidFill>
              </a:rPr>
              <a:t>SELECT, INSERT, UPDATE, DELETE</a:t>
            </a:r>
          </a:p>
          <a:p>
            <a:r>
              <a:rPr lang="en-GB" dirty="0"/>
              <a:t>Data Control </a:t>
            </a:r>
            <a:r>
              <a:rPr lang="en-GB" dirty="0" smtClean="0"/>
              <a:t>Language</a:t>
            </a:r>
          </a:p>
          <a:p>
            <a:pPr lvl="1"/>
            <a:r>
              <a:rPr lang="en-GB" sz="3200" dirty="0" smtClean="0"/>
              <a:t>GRANT, </a:t>
            </a:r>
            <a:r>
              <a:rPr lang="en-GB" sz="3200" dirty="0"/>
              <a:t>REVOKE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1740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338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DataBase</vt:lpstr>
      <vt:lpstr>Mục tiêu</vt:lpstr>
      <vt:lpstr>Server</vt:lpstr>
      <vt:lpstr>Data – Dữ liệu</vt:lpstr>
      <vt:lpstr>DataBase - Cơ sở dữ liệu</vt:lpstr>
      <vt:lpstr>DBMS</vt:lpstr>
      <vt:lpstr>RDMS</vt:lpstr>
      <vt:lpstr>SQL (1)</vt:lpstr>
      <vt:lpstr>SQL (2)</vt:lpstr>
      <vt:lpstr>Ngoài SQL</vt:lpstr>
      <vt:lpstr>Server</vt:lpstr>
      <vt:lpstr>Tóm lược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Huy Pham Ngoc</dc:creator>
  <cp:lastModifiedBy>Huy Pham Ngoc</cp:lastModifiedBy>
  <cp:revision>64</cp:revision>
  <dcterms:created xsi:type="dcterms:W3CDTF">2006-08-16T00:00:00Z</dcterms:created>
  <dcterms:modified xsi:type="dcterms:W3CDTF">2018-06-07T10:22:46Z</dcterms:modified>
</cp:coreProperties>
</file>