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0" r:id="rId20"/>
    <p:sldId id="275" r:id="rId21"/>
    <p:sldId id="27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326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39295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Thiết kế CSDL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Hướng dẫn: Phạm Ngọc Huy</a:t>
            </a: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 Mối quan hệ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381000" y="1751463"/>
            <a:ext cx="1828800" cy="1905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6096000" y="1752600"/>
            <a:ext cx="1905000" cy="2133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3200400" y="3668973"/>
            <a:ext cx="1981200" cy="21717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1295400" y="4191000"/>
            <a:ext cx="1562100" cy="894213"/>
          </a:xfrm>
          <a:prstGeom prst="flowChartDecision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Thuộc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4114800" y="2286000"/>
            <a:ext cx="1524000" cy="1066800"/>
          </a:xfrm>
          <a:prstGeom prst="flowChartDecision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Dạy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Shape 161"/>
          <p:cNvCxnSpPr>
            <a:stCxn id="156" idx="2"/>
            <a:endCxn id="159" idx="1"/>
          </p:cNvCxnSpPr>
          <p:nvPr/>
        </p:nvCxnSpPr>
        <p:spPr>
          <a:xfrm>
            <a:off x="1295400" y="3656463"/>
            <a:ext cx="0" cy="981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Shape 162"/>
          <p:cNvCxnSpPr>
            <a:stCxn id="159" idx="3"/>
            <a:endCxn id="158" idx="1"/>
          </p:cNvCxnSpPr>
          <p:nvPr/>
        </p:nvCxnSpPr>
        <p:spPr>
          <a:xfrm>
            <a:off x="2857500" y="4638106"/>
            <a:ext cx="342900" cy="1167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Shape 163"/>
          <p:cNvCxnSpPr>
            <a:stCxn id="157" idx="1"/>
            <a:endCxn id="160" idx="0"/>
          </p:cNvCxnSpPr>
          <p:nvPr/>
        </p:nvCxnSpPr>
        <p:spPr>
          <a:xfrm rot="10800000">
            <a:off x="4876800" y="2286000"/>
            <a:ext cx="1219200" cy="533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Shape 164"/>
          <p:cNvCxnSpPr>
            <a:stCxn id="160" idx="2"/>
            <a:endCxn id="158" idx="0"/>
          </p:cNvCxnSpPr>
          <p:nvPr/>
        </p:nvCxnSpPr>
        <p:spPr>
          <a:xfrm flipH="1">
            <a:off x="4191000" y="3352800"/>
            <a:ext cx="685800" cy="316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Shape 165"/>
          <p:cNvSpPr/>
          <p:nvPr/>
        </p:nvSpPr>
        <p:spPr>
          <a:xfrm>
            <a:off x="6121021" y="4675638"/>
            <a:ext cx="2129904" cy="1066800"/>
          </a:xfrm>
          <a:prstGeom prst="flowChartDecision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Là chủ nhiệm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Shape 166"/>
          <p:cNvCxnSpPr>
            <a:stCxn id="157" idx="2"/>
            <a:endCxn id="165" idx="0"/>
          </p:cNvCxnSpPr>
          <p:nvPr/>
        </p:nvCxnSpPr>
        <p:spPr>
          <a:xfrm>
            <a:off x="7048500" y="3886200"/>
            <a:ext cx="137400" cy="789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Shape 167"/>
          <p:cNvCxnSpPr>
            <a:stCxn id="165" idx="1"/>
            <a:endCxn id="158" idx="3"/>
          </p:cNvCxnSpPr>
          <p:nvPr/>
        </p:nvCxnSpPr>
        <p:spPr>
          <a:xfrm rot="10800000">
            <a:off x="5181721" y="4754838"/>
            <a:ext cx="939300" cy="454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Shape 168"/>
          <p:cNvSpPr txBox="1"/>
          <p:nvPr/>
        </p:nvSpPr>
        <p:spPr>
          <a:xfrm>
            <a:off x="4114800" y="335280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5791200" y="255270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5410200" y="467563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7117236" y="400633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2857500" y="498193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845314" y="3788189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840765" y="6259774"/>
            <a:ext cx="79576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Sơ đồ thể hiên mối quan hệ thực thể (Entity – Relation Model)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Shape 180" descr="Image result for SÆ¡ Äá» Er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352549"/>
            <a:ext cx="6515100" cy="260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4419600"/>
            <a:ext cx="8229600" cy="170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Hình tròn, Eclipse ⬄ Thuộc tính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Chữ nhật ⬄ Thực thể (Table)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Thoi ⬄ Mối quan hệ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Lưu ý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1-1, 1-n, n-n Chỉ sử dụng cho các văn bản Việt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1-m, m-m sử dụng trong các tài liệu tiếng Anh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Tên đúng: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One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One / One to Many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Many</a:t>
            </a:r>
            <a:endParaRPr/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Khóa chính (Primary Key)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Khóa chính (Primary key) để phân biệt các thực thể trong tập thực thể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Mã sách dùng phân biệt các sách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Trường “idBook” trong bảng Sách để phân biệt các row với nhau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Khóa ngoại - Foreign key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Hai bảng (hai thực thể) thể hiện mối quan hệ kết nối với nhau qua khóa ngoại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Thường “móc nối với khóa chính” thể hiện mối quan hệ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Shape 200" descr="Image result for foreign ke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5220" y="3810000"/>
            <a:ext cx="6531429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CSDL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508000" lvl="1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65)</a:t>
            </a:r>
          </a:p>
          <a:p>
            <a:pPr marL="508000" indent="-457200"/>
            <a:r>
              <a:rPr lang="en-US" dirty="0" err="1" smtClean="0"/>
              <a:t>Tạo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endParaRPr lang="en-US" dirty="0" smtClean="0"/>
          </a:p>
          <a:p>
            <a:pPr marL="508000" indent="-457200"/>
            <a:r>
              <a:rPr lang="en-US" dirty="0" err="1" smtClean="0"/>
              <a:t>Tạo</a:t>
            </a:r>
            <a:r>
              <a:rPr lang="en-US" dirty="0" smtClean="0"/>
              <a:t> ERD</a:t>
            </a:r>
          </a:p>
          <a:p>
            <a:pPr marL="508000" indent="-457200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pPr marL="508000" indent="-457200"/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7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Ý tưởng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 lvl="1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=&gt;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(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 smtClean="0"/>
          </a:p>
          <a:p>
            <a:pPr lvl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  <a:p>
            <a:pPr marL="508000" lvl="1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mãi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,…..)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1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ERD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(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Sách</a:t>
            </a:r>
            <a:endParaRPr lang="en-US" dirty="0" smtClean="0"/>
          </a:p>
          <a:p>
            <a:pPr lvl="1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lvl="1"/>
            <a:r>
              <a:rPr lang="en-US" dirty="0" smtClean="0"/>
              <a:t>Order hay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(Bill)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1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ERD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Sách</a:t>
            </a:r>
            <a:r>
              <a:rPr lang="en-US" dirty="0" smtClean="0"/>
              <a:t> –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1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lvl="1">
              <a:buFont typeface="Symbol"/>
              <a:buChar char="Þ"/>
            </a:pP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1-n</a:t>
            </a:r>
          </a:p>
          <a:p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–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1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pPr lvl="1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(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)</a:t>
            </a:r>
          </a:p>
          <a:p>
            <a:pPr marL="508000" lvl="1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1-n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9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ERD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/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,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9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Mục tiêu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khái niệm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thể  Entity(table)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Thuộc tính Attribute (column)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Khóa Key (Primary - Foreign)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Mối quan hệ Relationship (1-1, 1-N, N-N)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bước thiết kế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9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AutoShape 2" descr="Image result for Q&amp;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Q&amp;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Q&amp;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Q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835" y="2269089"/>
            <a:ext cx="5715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90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 thể (1)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 descr="Image result for book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 descr="Image result for book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 descr="Image result for book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 descr="Image result for book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 descr="Image result for book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 descr="Image result for boo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447800" y="1601787"/>
            <a:ext cx="1216025" cy="12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 descr="Image result for boo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3875014"/>
            <a:ext cx="1096181" cy="81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 descr="Image result for book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6800" y="2271878"/>
            <a:ext cx="1984971" cy="20484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3200400" y="2514600"/>
            <a:ext cx="1371600" cy="13604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5333999" y="4491335"/>
            <a:ext cx="36951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Tập thực thể sách &lt;=&gt; Table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765175" y="5183832"/>
            <a:ext cx="23906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Mỗi sách &lt;=&gt; row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 Thực thể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663" y="2133600"/>
            <a:ext cx="810577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3025333" y="5911334"/>
            <a:ext cx="3426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Bảng dùng mô tả một tập thực thể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Thuộc tính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Tập hơp thuộc tính của các thực thể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 Book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 </a:t>
            </a:r>
            <a:endParaRPr/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Tương đương với tên cột trong bảng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 Thuộc tính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5029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Tên cột tương đương với thuộc tính thực thể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362198"/>
            <a:ext cx="878745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Mối quan hệ - RelationShip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990600" y="2404281"/>
            <a:ext cx="1828800" cy="1676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SÁCH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6400800" y="2362200"/>
            <a:ext cx="2057400" cy="171848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NGƯỜI MUA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3733800" y="2667000"/>
            <a:ext cx="1524000" cy="838200"/>
          </a:xfrm>
          <a:prstGeom prst="flowChartDecision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Shape 136"/>
          <p:cNvCxnSpPr>
            <a:stCxn id="133" idx="3"/>
            <a:endCxn id="135" idx="1"/>
          </p:cNvCxnSpPr>
          <p:nvPr/>
        </p:nvCxnSpPr>
        <p:spPr>
          <a:xfrm rot="10800000" flipH="1">
            <a:off x="2819400" y="3086181"/>
            <a:ext cx="914400" cy="156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Shape 137"/>
          <p:cNvCxnSpPr>
            <a:stCxn id="135" idx="3"/>
            <a:endCxn id="134" idx="1"/>
          </p:cNvCxnSpPr>
          <p:nvPr/>
        </p:nvCxnSpPr>
        <p:spPr>
          <a:xfrm>
            <a:off x="5257800" y="3086100"/>
            <a:ext cx="1143000" cy="135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Shape 138"/>
          <p:cNvSpPr txBox="1"/>
          <p:nvPr/>
        </p:nvSpPr>
        <p:spPr>
          <a:xfrm>
            <a:off x="1651252" y="4959866"/>
            <a:ext cx="57782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 hiện mối quan hệ hai hay nhiều thực thể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Mối quan hệ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Mối quan hệ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1-1: Một lớp học có một thầy cô chủ nhiệm, và một thầy/cô chủ nhiệm chỉ chủ nhiệm một lớp.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1-n: Nhiều sinh viên thuộc một lớp học.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n-n: Một lớp học có nhiều thầy cô dạy nhiều sinh viên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Mối quan hệ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1 -1: Một thực thể trong tập A có thể liên kết nhiều nhất với 1 thực thể trong tập B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1-N: Một thự thể trong tập A có thể liên kết nhiều thực thể của tập B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 N: Một thực thể trong tập A có thể liên kết nhiều thực thể trong tập B và ngược lại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640</Words>
  <Application>Microsoft Office PowerPoint</Application>
  <PresentationFormat>On-screen Show (4:3)</PresentationFormat>
  <Paragraphs>114</Paragraphs>
  <Slides>21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Thiết kế CSDL</vt:lpstr>
      <vt:lpstr>Mục tiêu</vt:lpstr>
      <vt:lpstr>Thực thể (1)</vt:lpstr>
      <vt:lpstr>Eg: Thực thể</vt:lpstr>
      <vt:lpstr>Thuộc tính</vt:lpstr>
      <vt:lpstr>Eg: Thuộc tính</vt:lpstr>
      <vt:lpstr>Mối quan hệ - RelationShip</vt:lpstr>
      <vt:lpstr>Mối quan hệ</vt:lpstr>
      <vt:lpstr>Mối quan hệ</vt:lpstr>
      <vt:lpstr>Eg: Mối quan hệ</vt:lpstr>
      <vt:lpstr>ERD</vt:lpstr>
      <vt:lpstr>Lưu ý</vt:lpstr>
      <vt:lpstr>Khóa chính (Primary Key)</vt:lpstr>
      <vt:lpstr>Khóa ngoại - Foreign key</vt:lpstr>
      <vt:lpstr>Các bước thiết kế CSDL</vt:lpstr>
      <vt:lpstr>Ý tưởng</vt:lpstr>
      <vt:lpstr>Xây dựng ERD</vt:lpstr>
      <vt:lpstr>Xây dựng ERD</vt:lpstr>
      <vt:lpstr>Tóm lược</vt:lpstr>
      <vt:lpstr>Next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CSDL</dc:title>
  <cp:lastModifiedBy>Huy Pham Ngoc</cp:lastModifiedBy>
  <cp:revision>8</cp:revision>
  <dcterms:modified xsi:type="dcterms:W3CDTF">2018-06-12T06:01:55Z</dcterms:modified>
</cp:coreProperties>
</file>