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8" r:id="rId4"/>
    <p:sldId id="257" r:id="rId5"/>
    <p:sldId id="259" r:id="rId6"/>
    <p:sldId id="265" r:id="rId7"/>
    <p:sldId id="260" r:id="rId8"/>
    <p:sldId id="261" r:id="rId9"/>
    <p:sldId id="266" r:id="rId10"/>
    <p:sldId id="267" r:id="rId11"/>
    <p:sldId id="270" r:id="rId12"/>
    <p:sldId id="268" r:id="rId13"/>
    <p:sldId id="269" r:id="rId14"/>
    <p:sldId id="262" r:id="rId15"/>
    <p:sldId id="26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Chuẩn</a:t>
            </a:r>
            <a:r>
              <a:rPr lang="en-US" dirty="0" smtClean="0"/>
              <a:t> </a:t>
            </a:r>
            <a:r>
              <a:rPr lang="en-US" dirty="0" err="1" smtClean="0"/>
              <a:t>hóa</a:t>
            </a:r>
            <a:r>
              <a:rPr lang="en-US" dirty="0" smtClean="0"/>
              <a:t> CSDL</a:t>
            </a:r>
            <a:endParaRPr lang="en-GB" dirty="0"/>
          </a:p>
        </p:txBody>
      </p:sp>
      <p:sp>
        <p:nvSpPr>
          <p:cNvPr id="3" name="Subtitle 2"/>
          <p:cNvSpPr>
            <a:spLocks noGrp="1"/>
          </p:cNvSpPr>
          <p:nvPr>
            <p:ph type="subTitle" idx="1"/>
          </p:nvPr>
        </p:nvSpPr>
        <p:spPr/>
        <p:txBody>
          <a:bodyPr/>
          <a:lstStyle/>
          <a:p>
            <a:r>
              <a:rPr lang="en-US" dirty="0" err="1" smtClean="0"/>
              <a:t>Phạm</a:t>
            </a:r>
            <a:r>
              <a:rPr lang="en-US" dirty="0" smtClean="0"/>
              <a:t> </a:t>
            </a:r>
            <a:r>
              <a:rPr lang="en-US" dirty="0" err="1" smtClean="0"/>
              <a:t>Ngọc</a:t>
            </a:r>
            <a:r>
              <a:rPr lang="en-US" dirty="0" smtClean="0"/>
              <a:t> </a:t>
            </a:r>
            <a:r>
              <a:rPr lang="en-US" dirty="0" err="1" smtClean="0"/>
              <a:t>Huy</a:t>
            </a:r>
            <a:endParaRPr lang="en-GB" dirty="0"/>
          </a:p>
        </p:txBody>
      </p:sp>
    </p:spTree>
    <p:extLst>
      <p:ext uri="{BB962C8B-B14F-4D97-AF65-F5344CB8AC3E}">
        <p14:creationId xmlns:p14="http://schemas.microsoft.com/office/powerpoint/2010/main" val="1928474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Chuẩn</a:t>
            </a:r>
            <a:r>
              <a:rPr lang="en-US" dirty="0" smtClean="0"/>
              <a:t> 2NF</a:t>
            </a:r>
            <a:endParaRPr lang="en-GB" dirty="0"/>
          </a:p>
        </p:txBody>
      </p:sp>
      <p:sp>
        <p:nvSpPr>
          <p:cNvPr id="3" name="Content Placeholder 2"/>
          <p:cNvSpPr>
            <a:spLocks noGrp="1"/>
          </p:cNvSpPr>
          <p:nvPr>
            <p:ph idx="1"/>
          </p:nvPr>
        </p:nvSpPr>
        <p:spPr/>
        <p:txBody>
          <a:bodyPr>
            <a:normAutofit fontScale="92500" lnSpcReduction="10000"/>
          </a:bodyPr>
          <a:lstStyle/>
          <a:p>
            <a:r>
              <a:rPr lang="vi-VN" dirty="0"/>
              <a:t>Một phụ thuộc hàm X → Y là một phụ thuộc hàm đầy đủ nếu loại bỏ bất kỳ thuộc tính A nào ra khỏi X thì phụ thuộc hàm không còn đúng nữa.   </a:t>
            </a:r>
            <a:endParaRPr lang="en-US" dirty="0" smtClean="0"/>
          </a:p>
          <a:p>
            <a:pPr marL="457200" lvl="1" indent="0">
              <a:buNone/>
            </a:pPr>
            <a:r>
              <a:rPr lang="vi-VN" dirty="0" smtClean="0"/>
              <a:t>∀ </a:t>
            </a:r>
            <a:r>
              <a:rPr lang="vi-VN" dirty="0"/>
              <a:t>A, A ∈ X, (X – {A}) → Y : là sai. </a:t>
            </a:r>
            <a:endParaRPr lang="en-US" dirty="0" smtClean="0"/>
          </a:p>
          <a:p>
            <a:r>
              <a:rPr lang="vi-VN" dirty="0"/>
              <a:t>Một phụ thuộc hàm X → Y là phụ thuộc bộ phận nếu có thể bỏ một thuộc tính A∈ X, ra khỏi X phụ thuộc hàm vẫn đúng, điều đó có nghĩa là với   </a:t>
            </a:r>
            <a:endParaRPr lang="en-US" dirty="0" smtClean="0"/>
          </a:p>
          <a:p>
            <a:pPr marL="457200" lvl="1" indent="0">
              <a:buNone/>
            </a:pPr>
            <a:r>
              <a:rPr lang="vi-VN" dirty="0" smtClean="0"/>
              <a:t>∃</a:t>
            </a:r>
            <a:r>
              <a:rPr lang="vi-VN" dirty="0"/>
              <a:t>A∈X, (X–{A})→Y  </a:t>
            </a:r>
          </a:p>
          <a:p>
            <a:endParaRPr lang="en-GB" dirty="0"/>
          </a:p>
        </p:txBody>
      </p:sp>
    </p:spTree>
    <p:extLst>
      <p:ext uri="{BB962C8B-B14F-4D97-AF65-F5344CB8AC3E}">
        <p14:creationId xmlns:p14="http://schemas.microsoft.com/office/powerpoint/2010/main" val="1877718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Chuẩn</a:t>
            </a:r>
            <a:r>
              <a:rPr lang="en-US" dirty="0" smtClean="0"/>
              <a:t> 2NF</a:t>
            </a:r>
            <a:endParaRPr lang="en-GB" dirty="0"/>
          </a:p>
        </p:txBody>
      </p:sp>
      <p:sp>
        <p:nvSpPr>
          <p:cNvPr id="3" name="Content Placeholder 2"/>
          <p:cNvSpPr>
            <a:spLocks noGrp="1"/>
          </p:cNvSpPr>
          <p:nvPr>
            <p:ph idx="1"/>
          </p:nvPr>
        </p:nvSpPr>
        <p:spPr/>
        <p:txBody>
          <a:bodyPr/>
          <a:lstStyle/>
          <a:p>
            <a:r>
              <a:rPr lang="vi-VN" dirty="0" smtClean="0">
                <a:latin typeface="Calibri" pitchFamily="34" charset="0"/>
                <a:cs typeface="Calibri" pitchFamily="34" charset="0"/>
              </a:rPr>
              <a:t>Thỏa </a:t>
            </a:r>
            <a:r>
              <a:rPr lang="vi-VN" dirty="0">
                <a:latin typeface="Calibri" pitchFamily="34" charset="0"/>
                <a:cs typeface="Calibri" pitchFamily="34" charset="0"/>
              </a:rPr>
              <a:t>mãn 1NF </a:t>
            </a:r>
            <a:endParaRPr lang="en-US" dirty="0" smtClean="0">
              <a:latin typeface="Calibri" pitchFamily="34" charset="0"/>
              <a:cs typeface="Calibri" pitchFamily="34" charset="0"/>
            </a:endParaRPr>
          </a:p>
          <a:p>
            <a:r>
              <a:rPr lang="vi-VN" dirty="0" smtClean="0">
                <a:latin typeface="Calibri" pitchFamily="34" charset="0"/>
                <a:cs typeface="Calibri" pitchFamily="34" charset="0"/>
              </a:rPr>
              <a:t>Phụ thuọ</a:t>
            </a:r>
            <a:r>
              <a:rPr lang="vi-VN" dirty="0">
                <a:latin typeface="Calibri" pitchFamily="34" charset="0"/>
                <a:cs typeface="Calibri" pitchFamily="34" charset="0"/>
              </a:rPr>
              <a:t>̂c hàm đầy đủ vào khóa chính </a:t>
            </a:r>
            <a:endParaRPr lang="en-US" dirty="0" smtClean="0">
              <a:latin typeface="Calibri" pitchFamily="34" charset="0"/>
              <a:cs typeface="Calibri" pitchFamily="34" charset="0"/>
            </a:endParaRPr>
          </a:p>
          <a:p>
            <a:r>
              <a:rPr lang="vi-VN" dirty="0">
                <a:latin typeface="Calibri" pitchFamily="34" charset="0"/>
                <a:cs typeface="Calibri" pitchFamily="34" charset="0"/>
              </a:rPr>
              <a:t>Với các quan hệ có thuộc tính khóa đơn thì ko phải xét  </a:t>
            </a:r>
            <a:endParaRPr lang="en-US" dirty="0" smtClean="0">
              <a:latin typeface="Calibri" pitchFamily="34" charset="0"/>
              <a:cs typeface="Calibri" pitchFamily="34" charset="0"/>
            </a:endParaRPr>
          </a:p>
          <a:p>
            <a:r>
              <a:rPr lang="vi-VN" dirty="0" smtClean="0">
                <a:latin typeface="Calibri" pitchFamily="34" charset="0"/>
                <a:cs typeface="Calibri" pitchFamily="34" charset="0"/>
              </a:rPr>
              <a:t>Chỉ </a:t>
            </a:r>
            <a:r>
              <a:rPr lang="vi-VN" dirty="0">
                <a:latin typeface="Calibri" pitchFamily="34" charset="0"/>
                <a:cs typeface="Calibri" pitchFamily="34" charset="0"/>
              </a:rPr>
              <a:t>kiểm tra các lược đồ có chứa phụ thuộc hàm bộ phận</a:t>
            </a:r>
            <a:endParaRPr lang="en-GB" dirty="0">
              <a:latin typeface="Calibri" pitchFamily="34" charset="0"/>
              <a:cs typeface="Calibri" pitchFamily="34" charset="0"/>
            </a:endParaRPr>
          </a:p>
        </p:txBody>
      </p:sp>
    </p:spTree>
    <p:extLst>
      <p:ext uri="{BB962C8B-B14F-4D97-AF65-F5344CB8AC3E}">
        <p14:creationId xmlns:p14="http://schemas.microsoft.com/office/powerpoint/2010/main" val="504696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a:t>
            </a:r>
            <a:r>
              <a:rPr lang="en-US" dirty="0" err="1" smtClean="0"/>
              <a:t>Chuẩn</a:t>
            </a:r>
            <a:r>
              <a:rPr lang="en-US" dirty="0" smtClean="0"/>
              <a:t> 2NF</a:t>
            </a:r>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070" y="1905000"/>
            <a:ext cx="698182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658088" y="4894997"/>
            <a:ext cx="1893788" cy="461665"/>
          </a:xfrm>
          <a:prstGeom prst="rect">
            <a:avLst/>
          </a:prstGeom>
          <a:noFill/>
        </p:spPr>
        <p:txBody>
          <a:bodyPr wrap="none" rtlCol="0">
            <a:spAutoFit/>
          </a:bodyPr>
          <a:lstStyle/>
          <a:p>
            <a:r>
              <a:rPr lang="en-US" sz="2400" dirty="0" err="1" smtClean="0"/>
              <a:t>Chưa</a:t>
            </a:r>
            <a:r>
              <a:rPr lang="en-US" sz="2400" dirty="0" smtClean="0"/>
              <a:t> </a:t>
            </a:r>
            <a:r>
              <a:rPr lang="en-US" sz="2400" dirty="0" err="1" smtClean="0"/>
              <a:t>đạt</a:t>
            </a:r>
            <a:r>
              <a:rPr lang="en-US" sz="2400" dirty="0" smtClean="0"/>
              <a:t> 2NF</a:t>
            </a:r>
            <a:endParaRPr lang="en-GB" sz="2400" dirty="0"/>
          </a:p>
        </p:txBody>
      </p:sp>
    </p:spTree>
    <p:extLst>
      <p:ext uri="{BB962C8B-B14F-4D97-AF65-F5344CB8AC3E}">
        <p14:creationId xmlns:p14="http://schemas.microsoft.com/office/powerpoint/2010/main" val="4168363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119" y="1066800"/>
            <a:ext cx="8582025"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753477" y="5342653"/>
            <a:ext cx="3850478" cy="461665"/>
          </a:xfrm>
          <a:prstGeom prst="rect">
            <a:avLst/>
          </a:prstGeom>
          <a:noFill/>
        </p:spPr>
        <p:txBody>
          <a:bodyPr wrap="none" rtlCol="0">
            <a:spAutoFit/>
          </a:bodyPr>
          <a:lstStyle/>
          <a:p>
            <a:r>
              <a:rPr lang="en-US" sz="2400" dirty="0" err="1" smtClean="0"/>
              <a:t>Đạt</a:t>
            </a:r>
            <a:r>
              <a:rPr lang="en-US" sz="2400" dirty="0" smtClean="0"/>
              <a:t> 2NF </a:t>
            </a:r>
            <a:r>
              <a:rPr lang="en-US" sz="2400" dirty="0" err="1" smtClean="0"/>
              <a:t>sau</a:t>
            </a:r>
            <a:r>
              <a:rPr lang="en-US" sz="2400" dirty="0" smtClean="0"/>
              <a:t> </a:t>
            </a:r>
            <a:r>
              <a:rPr lang="en-US" sz="2400" dirty="0" err="1" smtClean="0"/>
              <a:t>khi</a:t>
            </a:r>
            <a:r>
              <a:rPr lang="en-US" sz="2400" dirty="0" smtClean="0"/>
              <a:t> </a:t>
            </a:r>
            <a:r>
              <a:rPr lang="en-US" sz="2400" dirty="0" err="1" smtClean="0"/>
              <a:t>tách</a:t>
            </a:r>
            <a:r>
              <a:rPr lang="en-US" sz="2400" dirty="0" smtClean="0"/>
              <a:t> </a:t>
            </a:r>
            <a:r>
              <a:rPr lang="en-US" sz="2400" dirty="0" err="1" smtClean="0"/>
              <a:t>lọc</a:t>
            </a:r>
            <a:r>
              <a:rPr lang="en-US" sz="2400" dirty="0" smtClean="0"/>
              <a:t> </a:t>
            </a:r>
            <a:r>
              <a:rPr lang="en-US" sz="2400" dirty="0" err="1" smtClean="0"/>
              <a:t>bảng</a:t>
            </a:r>
            <a:endParaRPr lang="en-GB" sz="2400" dirty="0"/>
          </a:p>
        </p:txBody>
      </p:sp>
    </p:spTree>
    <p:extLst>
      <p:ext uri="{BB962C8B-B14F-4D97-AF65-F5344CB8AC3E}">
        <p14:creationId xmlns:p14="http://schemas.microsoft.com/office/powerpoint/2010/main" val="729387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Chuẩn 3NF</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85825021"/>
              </p:ext>
            </p:extLst>
          </p:nvPr>
        </p:nvGraphicFramePr>
        <p:xfrm>
          <a:off x="457200" y="1740853"/>
          <a:ext cx="8229600" cy="2122170"/>
        </p:xfrm>
        <a:graphic>
          <a:graphicData uri="http://schemas.openxmlformats.org/drawingml/2006/table">
            <a:tbl>
              <a:tblPr/>
              <a:tblGrid>
                <a:gridCol w="1645920"/>
                <a:gridCol w="1645920"/>
                <a:gridCol w="1645920"/>
                <a:gridCol w="1645920"/>
                <a:gridCol w="1645920"/>
              </a:tblGrid>
              <a:tr h="0">
                <a:tc gridSpan="5">
                  <a:txBody>
                    <a:bodyPr/>
                    <a:lstStyle/>
                    <a:p>
                      <a:pPr algn="ctr"/>
                      <a:r>
                        <a:rPr lang="en-GB" dirty="0"/>
                        <a:t>Order</a:t>
                      </a:r>
                    </a:p>
                  </a:txBody>
                  <a:tcPr marL="47625" marR="47625" marT="47625" marB="47625" anchor="ctr">
                    <a:solidFill>
                      <a:srgbClr val="FFFFFF"/>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0">
                <a:tc>
                  <a:txBody>
                    <a:bodyPr/>
                    <a:lstStyle/>
                    <a:p>
                      <a:pPr algn="ctr"/>
                      <a:r>
                        <a:rPr lang="en-GB">
                          <a:effectLst/>
                        </a:rPr>
                        <a:t>Order Number</a:t>
                      </a:r>
                      <a:br>
                        <a:rPr lang="en-GB">
                          <a:effectLst/>
                        </a:rPr>
                      </a:br>
                      <a:r>
                        <a:rPr lang="en-GB">
                          <a:effectLst/>
                        </a:rPr>
                        <a:t>(primary key)</a:t>
                      </a:r>
                    </a:p>
                  </a:txBody>
                  <a:tcPr marL="47625" marR="47625" marT="47625" marB="476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B w="9525" cap="flat" cmpd="sng" algn="ctr">
                      <a:solidFill>
                        <a:srgbClr val="000000"/>
                      </a:solidFill>
                      <a:prstDash val="solid"/>
                      <a:round/>
                      <a:headEnd type="none" w="med" len="med"/>
                      <a:tailEnd type="none" w="med" len="med"/>
                    </a:lnB>
                    <a:solidFill>
                      <a:srgbClr val="C0C0C0"/>
                    </a:solidFill>
                  </a:tcPr>
                </a:tc>
                <a:tc>
                  <a:txBody>
                    <a:bodyPr/>
                    <a:lstStyle/>
                    <a:p>
                      <a:pPr algn="ctr"/>
                      <a:r>
                        <a:rPr lang="en-GB">
                          <a:effectLst/>
                        </a:rPr>
                        <a:t>Customer Name</a:t>
                      </a:r>
                    </a:p>
                  </a:txBody>
                  <a:tcPr marL="47625" marR="47625" marT="47625" marB="476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C0C0"/>
                    </a:solidFill>
                  </a:tcPr>
                </a:tc>
                <a:tc>
                  <a:txBody>
                    <a:bodyPr/>
                    <a:lstStyle/>
                    <a:p>
                      <a:pPr algn="ctr"/>
                      <a:r>
                        <a:rPr lang="en-GB">
                          <a:effectLst/>
                        </a:rPr>
                        <a:t>Unit Price</a:t>
                      </a:r>
                    </a:p>
                  </a:txBody>
                  <a:tcPr marL="47625" marR="47625" marT="47625" marB="476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C0C0"/>
                    </a:solidFill>
                  </a:tcPr>
                </a:tc>
                <a:tc>
                  <a:txBody>
                    <a:bodyPr/>
                    <a:lstStyle/>
                    <a:p>
                      <a:pPr algn="ctr"/>
                      <a:r>
                        <a:rPr lang="en-GB">
                          <a:effectLst/>
                        </a:rPr>
                        <a:t>Quantity</a:t>
                      </a:r>
                    </a:p>
                  </a:txBody>
                  <a:tcPr marL="47625" marR="47625" marT="47625" marB="476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C0C0"/>
                    </a:solidFill>
                  </a:tcPr>
                </a:tc>
                <a:tc>
                  <a:txBody>
                    <a:bodyPr/>
                    <a:lstStyle/>
                    <a:p>
                      <a:pPr algn="ctr"/>
                      <a:r>
                        <a:rPr lang="en-GB">
                          <a:effectLst/>
                        </a:rPr>
                        <a:t>Total</a:t>
                      </a:r>
                    </a:p>
                  </a:txBody>
                  <a:tcPr marL="47625" marR="47625" marT="47625" marB="476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C0C0"/>
                    </a:solidFill>
                  </a:tcPr>
                </a:tc>
              </a:tr>
              <a:tr h="0">
                <a:tc>
                  <a:txBody>
                    <a:bodyPr/>
                    <a:lstStyle/>
                    <a:p>
                      <a:pPr algn="ctr"/>
                      <a:r>
                        <a:rPr lang="en-GB">
                          <a:effectLst/>
                        </a:rPr>
                        <a:t>1000</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GB">
                          <a:effectLst/>
                        </a:rPr>
                        <a:t>David</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GB">
                          <a:effectLst/>
                        </a:rPr>
                        <a:t>$35.00</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GB">
                          <a:effectLst/>
                        </a:rPr>
                        <a:t>3</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GB">
                          <a:effectLst/>
                        </a:rPr>
                        <a:t>$105.00</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0">
                <a:tc>
                  <a:txBody>
                    <a:bodyPr/>
                    <a:lstStyle/>
                    <a:p>
                      <a:pPr algn="ctr"/>
                      <a:r>
                        <a:rPr lang="en-GB">
                          <a:effectLst/>
                        </a:rPr>
                        <a:t>1001</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GB">
                          <a:effectLst/>
                        </a:rPr>
                        <a:t>Jim</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GB">
                          <a:effectLst/>
                        </a:rPr>
                        <a:t>$25.00</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GB">
                          <a:effectLst/>
                        </a:rPr>
                        <a:t>2</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GB" dirty="0">
                          <a:effectLst/>
                        </a:rPr>
                        <a:t>$50.00</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0">
                <a:tc>
                  <a:txBody>
                    <a:bodyPr/>
                    <a:lstStyle/>
                    <a:p>
                      <a:pPr algn="ctr"/>
                      <a:r>
                        <a:rPr lang="en-GB">
                          <a:effectLst/>
                        </a:rPr>
                        <a:t>1002</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GB">
                          <a:effectLst/>
                        </a:rPr>
                        <a:t>Bob</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GB">
                          <a:effectLst/>
                        </a:rPr>
                        <a:t>$25.00</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GB">
                          <a:effectLst/>
                        </a:rPr>
                        <a:t>3</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GB" dirty="0">
                          <a:effectLst/>
                        </a:rPr>
                        <a:t>$75.00</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457200" y="2801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
        <p:nvSpPr>
          <p:cNvPr id="8" name="TextBox 7"/>
          <p:cNvSpPr txBox="1"/>
          <p:nvPr/>
        </p:nvSpPr>
        <p:spPr>
          <a:xfrm>
            <a:off x="198748" y="4208059"/>
            <a:ext cx="8944115" cy="461665"/>
          </a:xfrm>
          <a:prstGeom prst="rect">
            <a:avLst/>
          </a:prstGeom>
          <a:noFill/>
        </p:spPr>
        <p:txBody>
          <a:bodyPr wrap="none" rtlCol="0">
            <a:spAutoFit/>
          </a:bodyPr>
          <a:lstStyle/>
          <a:p>
            <a:r>
              <a:rPr lang="en-US" sz="2400" dirty="0" err="1" smtClean="0"/>
              <a:t>Gía</a:t>
            </a:r>
            <a:r>
              <a:rPr lang="en-US" sz="2400" dirty="0" smtClean="0"/>
              <a:t> </a:t>
            </a:r>
            <a:r>
              <a:rPr lang="en-US" sz="2400" dirty="0" err="1" smtClean="0"/>
              <a:t>trị</a:t>
            </a:r>
            <a:r>
              <a:rPr lang="en-US" sz="2400" dirty="0" smtClean="0"/>
              <a:t> </a:t>
            </a:r>
            <a:r>
              <a:rPr lang="en-US" sz="2400" b="1" dirty="0" smtClean="0"/>
              <a:t>Total</a:t>
            </a:r>
            <a:r>
              <a:rPr lang="en-US" sz="2400" dirty="0" smtClean="0"/>
              <a:t> </a:t>
            </a:r>
            <a:r>
              <a:rPr lang="en-US" sz="2400" dirty="0" err="1" smtClean="0"/>
              <a:t>có</a:t>
            </a:r>
            <a:r>
              <a:rPr lang="en-US" sz="2400" dirty="0" smtClean="0"/>
              <a:t> </a:t>
            </a:r>
            <a:r>
              <a:rPr lang="en-US" sz="2400" dirty="0" err="1" smtClean="0"/>
              <a:t>thể</a:t>
            </a:r>
            <a:r>
              <a:rPr lang="en-US" sz="2400" dirty="0" smtClean="0"/>
              <a:t> </a:t>
            </a:r>
            <a:r>
              <a:rPr lang="en-US" sz="2400" dirty="0" err="1" smtClean="0"/>
              <a:t>suy</a:t>
            </a:r>
            <a:r>
              <a:rPr lang="en-US" sz="2400" dirty="0" smtClean="0"/>
              <a:t> </a:t>
            </a:r>
            <a:r>
              <a:rPr lang="en-US" sz="2400" dirty="0" err="1" smtClean="0"/>
              <a:t>ra</a:t>
            </a:r>
            <a:r>
              <a:rPr lang="en-US" sz="2400" dirty="0" smtClean="0"/>
              <a:t> </a:t>
            </a:r>
            <a:r>
              <a:rPr lang="en-US" sz="2400" dirty="0" err="1" smtClean="0"/>
              <a:t>từ</a:t>
            </a:r>
            <a:r>
              <a:rPr lang="en-US" sz="2400" dirty="0" smtClean="0"/>
              <a:t> </a:t>
            </a:r>
            <a:r>
              <a:rPr lang="en-GB" sz="2400" b="1" dirty="0"/>
              <a:t>Unit Price</a:t>
            </a:r>
            <a:r>
              <a:rPr lang="en-GB" sz="2400" dirty="0"/>
              <a:t> </a:t>
            </a:r>
            <a:r>
              <a:rPr lang="en-GB" sz="2400" dirty="0" err="1"/>
              <a:t>và</a:t>
            </a:r>
            <a:r>
              <a:rPr lang="en-GB" sz="2400" dirty="0"/>
              <a:t> </a:t>
            </a:r>
            <a:r>
              <a:rPr lang="en-GB" sz="2400" b="1" dirty="0" smtClean="0"/>
              <a:t>Quantity</a:t>
            </a:r>
            <a:r>
              <a:rPr lang="en-GB" sz="2400" dirty="0" smtClean="0"/>
              <a:t> =&gt; </a:t>
            </a:r>
            <a:r>
              <a:rPr lang="en-GB" sz="2400" dirty="0" err="1" smtClean="0"/>
              <a:t>Dư</a:t>
            </a:r>
            <a:r>
              <a:rPr lang="en-GB" sz="2400" dirty="0" smtClean="0"/>
              <a:t> </a:t>
            </a:r>
            <a:r>
              <a:rPr lang="en-GB" sz="2400" dirty="0" err="1" smtClean="0"/>
              <a:t>thừa</a:t>
            </a:r>
            <a:r>
              <a:rPr lang="en-GB" sz="2400" dirty="0" smtClean="0"/>
              <a:t> </a:t>
            </a:r>
            <a:r>
              <a:rPr lang="en-GB" sz="2400" dirty="0" err="1" smtClean="0"/>
              <a:t>dữ</a:t>
            </a:r>
            <a:r>
              <a:rPr lang="en-GB" sz="2400" dirty="0" smtClean="0"/>
              <a:t> </a:t>
            </a:r>
            <a:r>
              <a:rPr lang="en-GB" sz="2400" dirty="0" err="1" smtClean="0"/>
              <a:t>liệu</a:t>
            </a:r>
            <a:endParaRPr lang="en-GB" sz="2400" dirty="0"/>
          </a:p>
        </p:txBody>
      </p:sp>
      <p:sp>
        <p:nvSpPr>
          <p:cNvPr id="9" name="TextBox 8"/>
          <p:cNvSpPr txBox="1"/>
          <p:nvPr/>
        </p:nvSpPr>
        <p:spPr>
          <a:xfrm>
            <a:off x="1066800" y="5029200"/>
            <a:ext cx="6181500" cy="830997"/>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2400" dirty="0" err="1" smtClean="0"/>
              <a:t>Thuộc</a:t>
            </a:r>
            <a:r>
              <a:rPr lang="en-US" sz="2400" dirty="0" smtClean="0"/>
              <a:t> </a:t>
            </a:r>
            <a:r>
              <a:rPr lang="en-US" sz="2400" dirty="0" err="1" smtClean="0"/>
              <a:t>tính</a:t>
            </a:r>
            <a:r>
              <a:rPr lang="en-US" sz="2400" dirty="0" smtClean="0"/>
              <a:t> </a:t>
            </a:r>
            <a:r>
              <a:rPr lang="en-US" sz="2400" dirty="0" err="1" smtClean="0"/>
              <a:t>không</a:t>
            </a:r>
            <a:r>
              <a:rPr lang="en-US" sz="2400" dirty="0" smtClean="0"/>
              <a:t> </a:t>
            </a:r>
            <a:r>
              <a:rPr lang="en-US" sz="2400" dirty="0" err="1" smtClean="0"/>
              <a:t>phải</a:t>
            </a:r>
            <a:r>
              <a:rPr lang="en-US" sz="2400" dirty="0" smtClean="0"/>
              <a:t> </a:t>
            </a:r>
            <a:r>
              <a:rPr lang="en-US" sz="2400" dirty="0" err="1" smtClean="0"/>
              <a:t>là</a:t>
            </a:r>
            <a:r>
              <a:rPr lang="en-US" sz="2400" dirty="0" smtClean="0"/>
              <a:t> </a:t>
            </a:r>
            <a:r>
              <a:rPr lang="en-US" sz="2400" dirty="0" err="1" smtClean="0"/>
              <a:t>khóa</a:t>
            </a:r>
            <a:r>
              <a:rPr lang="en-US" sz="2400" dirty="0" smtClean="0"/>
              <a:t> </a:t>
            </a:r>
            <a:r>
              <a:rPr lang="en-US" sz="2400" dirty="0" err="1" smtClean="0"/>
              <a:t>không</a:t>
            </a:r>
            <a:r>
              <a:rPr lang="en-US" sz="2400" dirty="0" smtClean="0"/>
              <a:t> </a:t>
            </a:r>
            <a:r>
              <a:rPr lang="en-US" sz="2400" dirty="0" err="1" smtClean="0"/>
              <a:t>phụ</a:t>
            </a:r>
            <a:r>
              <a:rPr lang="en-US" sz="2400" dirty="0" smtClean="0"/>
              <a:t> </a:t>
            </a:r>
            <a:r>
              <a:rPr lang="en-US" sz="2400" dirty="0" err="1" smtClean="0"/>
              <a:t>thuộc</a:t>
            </a:r>
            <a:r>
              <a:rPr lang="en-US" sz="2400" dirty="0" smtClean="0"/>
              <a:t> </a:t>
            </a:r>
          </a:p>
          <a:p>
            <a:r>
              <a:rPr lang="en-US" sz="2400" dirty="0" err="1" smtClean="0"/>
              <a:t>bắc</a:t>
            </a:r>
            <a:r>
              <a:rPr lang="en-US" sz="2400" dirty="0" smtClean="0"/>
              <a:t> </a:t>
            </a:r>
            <a:r>
              <a:rPr lang="en-US" sz="2400" dirty="0" err="1" smtClean="0"/>
              <a:t>cầu</a:t>
            </a:r>
            <a:r>
              <a:rPr lang="en-US" sz="2400" dirty="0" smtClean="0"/>
              <a:t> </a:t>
            </a:r>
            <a:r>
              <a:rPr lang="en-US" sz="2400" dirty="0" err="1" smtClean="0"/>
              <a:t>thuộc</a:t>
            </a:r>
            <a:r>
              <a:rPr lang="en-US" sz="2400" dirty="0" smtClean="0"/>
              <a:t> </a:t>
            </a:r>
            <a:r>
              <a:rPr lang="en-US" sz="2400" dirty="0" err="1" smtClean="0"/>
              <a:t>tính</a:t>
            </a:r>
            <a:r>
              <a:rPr lang="en-US" sz="2400" dirty="0" smtClean="0"/>
              <a:t> </a:t>
            </a:r>
            <a:r>
              <a:rPr lang="en-US" sz="2400" dirty="0" err="1" smtClean="0"/>
              <a:t>không</a:t>
            </a:r>
            <a:r>
              <a:rPr lang="en-US" sz="2400" dirty="0" smtClean="0"/>
              <a:t> </a:t>
            </a:r>
            <a:r>
              <a:rPr lang="en-US" sz="2400" dirty="0" err="1" smtClean="0"/>
              <a:t>khóa</a:t>
            </a:r>
            <a:r>
              <a:rPr lang="en-US" sz="2400" dirty="0" smtClean="0"/>
              <a:t> </a:t>
            </a:r>
            <a:r>
              <a:rPr lang="en-US" sz="2400" dirty="0" err="1" smtClean="0"/>
              <a:t>khác</a:t>
            </a:r>
            <a:r>
              <a:rPr lang="en-US" sz="2400" dirty="0" smtClean="0"/>
              <a:t> </a:t>
            </a:r>
            <a:endParaRPr lang="en-GB" sz="2400" dirty="0"/>
          </a:p>
        </p:txBody>
      </p:sp>
    </p:spTree>
    <p:extLst>
      <p:ext uri="{BB962C8B-B14F-4D97-AF65-F5344CB8AC3E}">
        <p14:creationId xmlns:p14="http://schemas.microsoft.com/office/powerpoint/2010/main" val="765995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Chuẩn</a:t>
            </a:r>
            <a:r>
              <a:rPr lang="en-US" dirty="0" smtClean="0"/>
              <a:t> BCNF</a:t>
            </a:r>
            <a:endParaRPr lang="en-GB" dirty="0"/>
          </a:p>
        </p:txBody>
      </p:sp>
      <p:sp>
        <p:nvSpPr>
          <p:cNvPr id="3" name="Content Placeholder 2"/>
          <p:cNvSpPr>
            <a:spLocks noGrp="1"/>
          </p:cNvSpPr>
          <p:nvPr>
            <p:ph idx="1"/>
          </p:nvPr>
        </p:nvSpPr>
        <p:spPr/>
        <p:txBody>
          <a:bodyPr/>
          <a:lstStyle/>
          <a:p>
            <a:r>
              <a:rPr lang="en-GB" dirty="0" err="1" smtClean="0"/>
              <a:t>Là</a:t>
            </a:r>
            <a:r>
              <a:rPr lang="en-GB" dirty="0" smtClean="0"/>
              <a:t> </a:t>
            </a:r>
            <a:r>
              <a:rPr lang="en-GB" dirty="0"/>
              <a:t>3NF</a:t>
            </a:r>
          </a:p>
          <a:p>
            <a:r>
              <a:rPr lang="en-GB" dirty="0" err="1" smtClean="0"/>
              <a:t>Không</a:t>
            </a:r>
            <a:r>
              <a:rPr lang="en-GB" dirty="0" smtClean="0"/>
              <a:t> </a:t>
            </a:r>
            <a:r>
              <a:rPr lang="en-GB" dirty="0" err="1"/>
              <a:t>có</a:t>
            </a:r>
            <a:r>
              <a:rPr lang="en-GB" dirty="0"/>
              <a:t> </a:t>
            </a:r>
            <a:r>
              <a:rPr lang="en-GB" dirty="0" err="1"/>
              <a:t>thuộc</a:t>
            </a:r>
            <a:r>
              <a:rPr lang="en-GB" dirty="0"/>
              <a:t> </a:t>
            </a:r>
            <a:r>
              <a:rPr lang="en-GB" dirty="0" err="1"/>
              <a:t>tính</a:t>
            </a:r>
            <a:r>
              <a:rPr lang="en-GB" dirty="0"/>
              <a:t> </a:t>
            </a:r>
            <a:r>
              <a:rPr lang="en-GB" dirty="0" err="1"/>
              <a:t>khoá</a:t>
            </a:r>
            <a:r>
              <a:rPr lang="en-GB" dirty="0"/>
              <a:t> </a:t>
            </a:r>
            <a:r>
              <a:rPr lang="en-GB" dirty="0" err="1"/>
              <a:t>mà</a:t>
            </a:r>
            <a:r>
              <a:rPr lang="en-GB" dirty="0"/>
              <a:t> </a:t>
            </a:r>
            <a:r>
              <a:rPr lang="en-GB" dirty="0" err="1"/>
              <a:t>phụ</a:t>
            </a:r>
            <a:r>
              <a:rPr lang="en-GB" dirty="0"/>
              <a:t> </a:t>
            </a:r>
            <a:r>
              <a:rPr lang="en-GB" dirty="0" err="1"/>
              <a:t>thuộc</a:t>
            </a:r>
            <a:r>
              <a:rPr lang="en-GB" dirty="0"/>
              <a:t> </a:t>
            </a:r>
            <a:r>
              <a:rPr lang="en-GB" dirty="0" err="1"/>
              <a:t>hàm</a:t>
            </a:r>
            <a:r>
              <a:rPr lang="en-GB" dirty="0"/>
              <a:t> </a:t>
            </a:r>
            <a:r>
              <a:rPr lang="en-GB" dirty="0" err="1"/>
              <a:t>vào</a:t>
            </a:r>
            <a:r>
              <a:rPr lang="en-GB" dirty="0"/>
              <a:t> </a:t>
            </a:r>
            <a:r>
              <a:rPr lang="en-GB" dirty="0" err="1"/>
              <a:t>thuộc</a:t>
            </a:r>
            <a:r>
              <a:rPr lang="en-GB" dirty="0"/>
              <a:t> </a:t>
            </a:r>
            <a:r>
              <a:rPr lang="en-GB" dirty="0" err="1"/>
              <a:t>tính</a:t>
            </a:r>
            <a:r>
              <a:rPr lang="en-GB" dirty="0"/>
              <a:t> </a:t>
            </a:r>
            <a:r>
              <a:rPr lang="en-GB" dirty="0" err="1"/>
              <a:t>không</a:t>
            </a:r>
            <a:r>
              <a:rPr lang="en-GB" dirty="0"/>
              <a:t> </a:t>
            </a:r>
            <a:r>
              <a:rPr lang="en-GB" dirty="0" err="1"/>
              <a:t>khoá</a:t>
            </a:r>
            <a:r>
              <a:rPr lang="en-GB" dirty="0"/>
              <a:t>.</a:t>
            </a:r>
          </a:p>
          <a:p>
            <a:endParaRPr lang="en-GB" dirty="0"/>
          </a:p>
        </p:txBody>
      </p:sp>
    </p:spTree>
    <p:extLst>
      <p:ext uri="{BB962C8B-B14F-4D97-AF65-F5344CB8AC3E}">
        <p14:creationId xmlns:p14="http://schemas.microsoft.com/office/powerpoint/2010/main" val="2631845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smtClean="0">
                <a:latin typeface="+mn-lt"/>
              </a:rPr>
              <a:t>Thuộc</a:t>
            </a:r>
            <a:r>
              <a:rPr lang="en-GB" dirty="0" smtClean="0">
                <a:latin typeface="+mn-lt"/>
              </a:rPr>
              <a:t> </a:t>
            </a:r>
            <a:r>
              <a:rPr lang="en-GB" dirty="0" err="1" smtClean="0">
                <a:latin typeface="+mn-lt"/>
              </a:rPr>
              <a:t>Tính</a:t>
            </a:r>
            <a:r>
              <a:rPr lang="en-GB" dirty="0" smtClean="0">
                <a:latin typeface="+mn-lt"/>
              </a:rPr>
              <a:t> </a:t>
            </a:r>
            <a:r>
              <a:rPr lang="en-GB" dirty="0" err="1" smtClean="0">
                <a:latin typeface="+mn-lt"/>
              </a:rPr>
              <a:t>Khóa</a:t>
            </a:r>
            <a:endParaRPr lang="en-GB" dirty="0">
              <a:latin typeface="+mn-lt"/>
            </a:endParaRPr>
          </a:p>
        </p:txBody>
      </p:sp>
      <p:sp>
        <p:nvSpPr>
          <p:cNvPr id="3" name="Content Placeholder 2"/>
          <p:cNvSpPr>
            <a:spLocks noGrp="1"/>
          </p:cNvSpPr>
          <p:nvPr>
            <p:ph idx="1"/>
          </p:nvPr>
        </p:nvSpPr>
        <p:spPr/>
        <p:txBody>
          <a:bodyPr/>
          <a:lstStyle/>
          <a:p>
            <a:r>
              <a:rPr lang="vi-VN" dirty="0">
                <a:latin typeface="Calibri" pitchFamily="34" charset="0"/>
                <a:cs typeface="Calibri" pitchFamily="34" charset="0"/>
              </a:rPr>
              <a:t>Còn được gọi là thuộc tính định danh của tập thực thể </a:t>
            </a:r>
            <a:endParaRPr lang="en-US" dirty="0" smtClean="0">
              <a:latin typeface="Calibri" pitchFamily="34" charset="0"/>
              <a:cs typeface="Calibri" pitchFamily="34" charset="0"/>
            </a:endParaRPr>
          </a:p>
          <a:p>
            <a:r>
              <a:rPr lang="vi-VN" dirty="0">
                <a:latin typeface="Calibri" pitchFamily="34" charset="0"/>
                <a:cs typeface="Calibri" pitchFamily="34" charset="0"/>
              </a:rPr>
              <a:t>Dùng để phân biệt giữa các thực thể khác nhau trong tập thực thể </a:t>
            </a:r>
            <a:endParaRPr lang="en-US" dirty="0" smtClean="0">
              <a:latin typeface="Calibri" pitchFamily="34" charset="0"/>
              <a:cs typeface="Calibri" pitchFamily="34" charset="0"/>
            </a:endParaRPr>
          </a:p>
          <a:p>
            <a:r>
              <a:rPr lang="vi-VN" dirty="0">
                <a:latin typeface="Calibri" pitchFamily="34" charset="0"/>
                <a:cs typeface="Calibri" pitchFamily="34" charset="0"/>
              </a:rPr>
              <a:t>Mỗi tập thực thể phải có 1 khóa  </a:t>
            </a:r>
            <a:endParaRPr lang="en-US" dirty="0" smtClean="0">
              <a:latin typeface="Calibri" pitchFamily="34" charset="0"/>
              <a:cs typeface="Calibri" pitchFamily="34" charset="0"/>
            </a:endParaRPr>
          </a:p>
          <a:p>
            <a:r>
              <a:rPr lang="en-US" dirty="0" err="1" smtClean="0">
                <a:latin typeface="Calibri" pitchFamily="34" charset="0"/>
                <a:cs typeface="Calibri" pitchFamily="34" charset="0"/>
              </a:rPr>
              <a:t>Một</a:t>
            </a:r>
            <a:r>
              <a:rPr lang="vi-VN" dirty="0" smtClean="0">
                <a:latin typeface="Calibri" pitchFamily="34" charset="0"/>
                <a:cs typeface="Calibri" pitchFamily="34" charset="0"/>
              </a:rPr>
              <a:t> </a:t>
            </a:r>
            <a:r>
              <a:rPr lang="vi-VN" dirty="0">
                <a:latin typeface="Calibri" pitchFamily="34" charset="0"/>
                <a:cs typeface="Calibri" pitchFamily="34" charset="0"/>
              </a:rPr>
              <a:t>khóa có thể có 1 hay nhiều thuộc tính </a:t>
            </a:r>
            <a:endParaRPr lang="en-GB" dirty="0">
              <a:latin typeface="Calibri" pitchFamily="34" charset="0"/>
              <a:cs typeface="Calibri" pitchFamily="34" charset="0"/>
            </a:endParaRPr>
          </a:p>
        </p:txBody>
      </p:sp>
    </p:spTree>
    <p:extLst>
      <p:ext uri="{BB962C8B-B14F-4D97-AF65-F5344CB8AC3E}">
        <p14:creationId xmlns:p14="http://schemas.microsoft.com/office/powerpoint/2010/main" val="3496192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Chuẩn</a:t>
            </a:r>
            <a:r>
              <a:rPr lang="en-US" dirty="0" smtClean="0"/>
              <a:t> </a:t>
            </a:r>
            <a:r>
              <a:rPr lang="en-US" dirty="0" err="1" smtClean="0"/>
              <a:t>hóa</a:t>
            </a:r>
            <a:r>
              <a:rPr lang="en-US" dirty="0" smtClean="0"/>
              <a:t> </a:t>
            </a:r>
            <a:r>
              <a:rPr lang="en-US" dirty="0" err="1" smtClean="0"/>
              <a:t>dữ</a:t>
            </a:r>
            <a:r>
              <a:rPr lang="en-US" dirty="0" smtClean="0"/>
              <a:t> </a:t>
            </a:r>
            <a:r>
              <a:rPr lang="en-US" dirty="0" err="1" smtClean="0"/>
              <a:t>liệu</a:t>
            </a:r>
            <a:endParaRPr lang="en-GB" dirty="0"/>
          </a:p>
        </p:txBody>
      </p:sp>
      <p:sp>
        <p:nvSpPr>
          <p:cNvPr id="3" name="Content Placeholder 2"/>
          <p:cNvSpPr>
            <a:spLocks noGrp="1"/>
          </p:cNvSpPr>
          <p:nvPr>
            <p:ph idx="1"/>
          </p:nvPr>
        </p:nvSpPr>
        <p:spPr/>
        <p:txBody>
          <a:bodyPr>
            <a:normAutofit/>
          </a:bodyPr>
          <a:lstStyle/>
          <a:p>
            <a:r>
              <a:rPr lang="en-US" dirty="0" err="1" smtClean="0"/>
              <a:t>Phân</a:t>
            </a:r>
            <a:r>
              <a:rPr lang="en-US" dirty="0" smtClean="0"/>
              <a:t> </a:t>
            </a:r>
            <a:r>
              <a:rPr lang="en-US" dirty="0" err="1" smtClean="0"/>
              <a:t>tách</a:t>
            </a:r>
            <a:r>
              <a:rPr lang="en-US" dirty="0" smtClean="0"/>
              <a:t> </a:t>
            </a:r>
            <a:r>
              <a:rPr lang="en-US" dirty="0" err="1" smtClean="0"/>
              <a:t>bảng</a:t>
            </a:r>
            <a:r>
              <a:rPr lang="en-US" dirty="0" smtClean="0"/>
              <a:t> </a:t>
            </a:r>
          </a:p>
          <a:p>
            <a:pPr lvl="1"/>
            <a:r>
              <a:rPr lang="en-US" sz="3200" dirty="0" err="1" smtClean="0"/>
              <a:t>lớn</a:t>
            </a:r>
            <a:r>
              <a:rPr lang="en-US" sz="3200" dirty="0" smtClean="0"/>
              <a:t> </a:t>
            </a:r>
            <a:r>
              <a:rPr lang="en-US" sz="3200" dirty="0" err="1" smtClean="0"/>
              <a:t>thành</a:t>
            </a:r>
            <a:r>
              <a:rPr lang="en-US" sz="3200" dirty="0" smtClean="0"/>
              <a:t> </a:t>
            </a:r>
            <a:r>
              <a:rPr lang="en-US" sz="3200" dirty="0" err="1" smtClean="0"/>
              <a:t>nhỏ</a:t>
            </a:r>
            <a:endParaRPr lang="en-US" sz="3200" dirty="0" smtClean="0"/>
          </a:p>
          <a:p>
            <a:pPr lvl="1"/>
            <a:r>
              <a:rPr lang="en-US" sz="3200" dirty="0" err="1" smtClean="0"/>
              <a:t>Phức</a:t>
            </a:r>
            <a:r>
              <a:rPr lang="en-US" sz="3200" dirty="0" smtClean="0"/>
              <a:t> </a:t>
            </a:r>
            <a:r>
              <a:rPr lang="en-US" sz="3200" dirty="0" err="1" smtClean="0"/>
              <a:t>tạp</a:t>
            </a:r>
            <a:r>
              <a:rPr lang="en-US" sz="3200" dirty="0" smtClean="0"/>
              <a:t> =&gt; </a:t>
            </a:r>
            <a:r>
              <a:rPr lang="en-US" sz="3200" dirty="0" err="1" smtClean="0"/>
              <a:t>đơn</a:t>
            </a:r>
            <a:r>
              <a:rPr lang="en-US" sz="3200" dirty="0" smtClean="0"/>
              <a:t> </a:t>
            </a:r>
            <a:r>
              <a:rPr lang="en-US" sz="3200" dirty="0" err="1" smtClean="0"/>
              <a:t>giản</a:t>
            </a:r>
            <a:endParaRPr lang="en-US" sz="3200" dirty="0" smtClean="0"/>
          </a:p>
          <a:p>
            <a:r>
              <a:rPr lang="en-US" dirty="0" err="1" smtClean="0"/>
              <a:t>Đảm</a:t>
            </a:r>
            <a:r>
              <a:rPr lang="en-US" dirty="0" smtClean="0"/>
              <a:t> </a:t>
            </a:r>
            <a:r>
              <a:rPr lang="en-US" dirty="0" err="1" smtClean="0"/>
              <a:t>bảo</a:t>
            </a:r>
            <a:r>
              <a:rPr lang="en-US" dirty="0" smtClean="0"/>
              <a:t> </a:t>
            </a:r>
            <a:r>
              <a:rPr lang="en-US" dirty="0" err="1" smtClean="0"/>
              <a:t>không</a:t>
            </a:r>
            <a:r>
              <a:rPr lang="en-US" dirty="0" smtClean="0"/>
              <a:t> </a:t>
            </a:r>
            <a:r>
              <a:rPr lang="en-US" dirty="0" err="1" smtClean="0"/>
              <a:t>mất</a:t>
            </a:r>
            <a:r>
              <a:rPr lang="en-US" dirty="0" smtClean="0"/>
              <a:t> </a:t>
            </a:r>
            <a:r>
              <a:rPr lang="en-US" dirty="0" err="1" smtClean="0"/>
              <a:t>dữ</a:t>
            </a:r>
            <a:r>
              <a:rPr lang="en-US" dirty="0" smtClean="0"/>
              <a:t> </a:t>
            </a:r>
            <a:r>
              <a:rPr lang="en-US" dirty="0" err="1" smtClean="0"/>
              <a:t>liệu</a:t>
            </a:r>
            <a:endParaRPr lang="en-GB" dirty="0"/>
          </a:p>
        </p:txBody>
      </p:sp>
    </p:spTree>
    <p:extLst>
      <p:ext uri="{BB962C8B-B14F-4D97-AF65-F5344CB8AC3E}">
        <p14:creationId xmlns:p14="http://schemas.microsoft.com/office/powerpoint/2010/main" val="1489746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Vì</a:t>
            </a:r>
            <a:r>
              <a:rPr lang="en-US" dirty="0" smtClean="0"/>
              <a:t> </a:t>
            </a:r>
            <a:r>
              <a:rPr lang="en-US" dirty="0" err="1" smtClean="0"/>
              <a:t>sao</a:t>
            </a:r>
            <a:r>
              <a:rPr lang="en-US" dirty="0" smtClean="0"/>
              <a:t> </a:t>
            </a:r>
            <a:r>
              <a:rPr lang="en-US" dirty="0" err="1" smtClean="0"/>
              <a:t>chuẩn</a:t>
            </a:r>
            <a:r>
              <a:rPr lang="en-US" dirty="0" smtClean="0"/>
              <a:t> </a:t>
            </a:r>
            <a:r>
              <a:rPr lang="en-US" dirty="0" err="1" smtClean="0"/>
              <a:t>hóa</a:t>
            </a:r>
            <a:endParaRPr lang="en-GB" dirty="0"/>
          </a:p>
        </p:txBody>
      </p:sp>
      <p:sp>
        <p:nvSpPr>
          <p:cNvPr id="3" name="Content Placeholder 2"/>
          <p:cNvSpPr>
            <a:spLocks noGrp="1"/>
          </p:cNvSpPr>
          <p:nvPr>
            <p:ph idx="1"/>
          </p:nvPr>
        </p:nvSpPr>
        <p:spPr/>
        <p:txBody>
          <a:bodyPr/>
          <a:lstStyle/>
          <a:p>
            <a:pPr lvl="0"/>
            <a:r>
              <a:rPr lang="en-GB" dirty="0" err="1"/>
              <a:t>Giảm</a:t>
            </a:r>
            <a:r>
              <a:rPr lang="en-GB" dirty="0"/>
              <a:t> </a:t>
            </a:r>
            <a:r>
              <a:rPr lang="en-GB" dirty="0" err="1"/>
              <a:t>bớt</a:t>
            </a:r>
            <a:r>
              <a:rPr lang="en-GB" dirty="0"/>
              <a:t> </a:t>
            </a:r>
            <a:r>
              <a:rPr lang="en-GB" dirty="0" err="1"/>
              <a:t>sự</a:t>
            </a:r>
            <a:r>
              <a:rPr lang="en-GB" dirty="0"/>
              <a:t> </a:t>
            </a:r>
            <a:r>
              <a:rPr lang="en-GB" dirty="0" err="1"/>
              <a:t>dư</a:t>
            </a:r>
            <a:r>
              <a:rPr lang="en-GB" dirty="0"/>
              <a:t> </a:t>
            </a:r>
            <a:r>
              <a:rPr lang="en-GB" dirty="0" err="1"/>
              <a:t>thừa</a:t>
            </a:r>
            <a:r>
              <a:rPr lang="en-GB" dirty="0"/>
              <a:t>, </a:t>
            </a:r>
            <a:r>
              <a:rPr lang="en-GB" dirty="0" err="1"/>
              <a:t>cấu</a:t>
            </a:r>
            <a:r>
              <a:rPr lang="en-GB" dirty="0"/>
              <a:t> </a:t>
            </a:r>
            <a:r>
              <a:rPr lang="en-GB" dirty="0" err="1"/>
              <a:t>trúc</a:t>
            </a:r>
            <a:r>
              <a:rPr lang="en-GB" dirty="0"/>
              <a:t> </a:t>
            </a:r>
            <a:r>
              <a:rPr lang="en-GB" dirty="0" err="1"/>
              <a:t>bảng</a:t>
            </a:r>
            <a:r>
              <a:rPr lang="en-GB" dirty="0"/>
              <a:t> </a:t>
            </a:r>
            <a:r>
              <a:rPr lang="en-GB" dirty="0" err="1"/>
              <a:t>tốt</a:t>
            </a:r>
            <a:r>
              <a:rPr lang="en-GB" dirty="0"/>
              <a:t> </a:t>
            </a:r>
            <a:r>
              <a:rPr lang="en-GB" dirty="0" err="1"/>
              <a:t>hơn</a:t>
            </a:r>
            <a:r>
              <a:rPr lang="en-GB" dirty="0"/>
              <a:t> </a:t>
            </a:r>
            <a:r>
              <a:rPr lang="en-GB" dirty="0" err="1"/>
              <a:t>nhỏ</a:t>
            </a:r>
            <a:r>
              <a:rPr lang="en-GB" dirty="0"/>
              <a:t> </a:t>
            </a:r>
            <a:r>
              <a:rPr lang="en-GB" dirty="0" err="1"/>
              <a:t>hơn</a:t>
            </a:r>
            <a:r>
              <a:rPr lang="en-GB" dirty="0"/>
              <a:t>.</a:t>
            </a:r>
          </a:p>
          <a:p>
            <a:pPr lvl="0"/>
            <a:r>
              <a:rPr lang="en-GB" dirty="0" err="1"/>
              <a:t>Loại</a:t>
            </a:r>
            <a:r>
              <a:rPr lang="en-GB" dirty="0"/>
              <a:t> </a:t>
            </a:r>
            <a:r>
              <a:rPr lang="en-GB" dirty="0" err="1"/>
              <a:t>bỏ</a:t>
            </a:r>
            <a:r>
              <a:rPr lang="en-GB" dirty="0"/>
              <a:t> </a:t>
            </a:r>
            <a:r>
              <a:rPr lang="en-GB" dirty="0" err="1"/>
              <a:t>những</a:t>
            </a:r>
            <a:r>
              <a:rPr lang="en-GB" dirty="0"/>
              <a:t> </a:t>
            </a:r>
            <a:r>
              <a:rPr lang="en-GB" dirty="0" err="1"/>
              <a:t>sự</a:t>
            </a:r>
            <a:r>
              <a:rPr lang="en-GB" dirty="0"/>
              <a:t> </a:t>
            </a:r>
            <a:r>
              <a:rPr lang="en-GB" dirty="0" err="1"/>
              <a:t>cố</a:t>
            </a:r>
            <a:r>
              <a:rPr lang="en-GB" dirty="0"/>
              <a:t> </a:t>
            </a:r>
            <a:r>
              <a:rPr lang="en-GB" dirty="0" err="1"/>
              <a:t>mâu</a:t>
            </a:r>
            <a:r>
              <a:rPr lang="en-GB" dirty="0"/>
              <a:t> </a:t>
            </a:r>
            <a:r>
              <a:rPr lang="en-GB" dirty="0" err="1"/>
              <a:t>thuẫn</a:t>
            </a:r>
            <a:r>
              <a:rPr lang="en-GB" dirty="0"/>
              <a:t> </a:t>
            </a:r>
            <a:r>
              <a:rPr lang="en-GB" dirty="0" err="1"/>
              <a:t>về</a:t>
            </a:r>
            <a:r>
              <a:rPr lang="en-GB" dirty="0"/>
              <a:t> </a:t>
            </a:r>
            <a:r>
              <a:rPr lang="en-GB" dirty="0" err="1"/>
              <a:t>dữ</a:t>
            </a:r>
            <a:r>
              <a:rPr lang="en-GB" dirty="0"/>
              <a:t> </a:t>
            </a:r>
            <a:r>
              <a:rPr lang="en-GB" dirty="0" err="1" smtClean="0"/>
              <a:t>liệu</a:t>
            </a:r>
            <a:endParaRPr lang="en-GB" dirty="0" smtClean="0"/>
          </a:p>
          <a:p>
            <a:r>
              <a:rPr lang="en-GB" dirty="0" err="1"/>
              <a:t>Tiết</a:t>
            </a:r>
            <a:r>
              <a:rPr lang="en-GB" dirty="0"/>
              <a:t> </a:t>
            </a:r>
            <a:r>
              <a:rPr lang="en-GB" dirty="0" err="1"/>
              <a:t>kiệm</a:t>
            </a:r>
            <a:r>
              <a:rPr lang="en-GB" dirty="0"/>
              <a:t> </a:t>
            </a:r>
            <a:r>
              <a:rPr lang="en-GB" dirty="0" err="1"/>
              <a:t>được</a:t>
            </a:r>
            <a:r>
              <a:rPr lang="en-GB" dirty="0"/>
              <a:t> </a:t>
            </a:r>
            <a:r>
              <a:rPr lang="en-GB" dirty="0" err="1"/>
              <a:t>không</a:t>
            </a:r>
            <a:r>
              <a:rPr lang="en-GB" dirty="0"/>
              <a:t> </a:t>
            </a:r>
            <a:r>
              <a:rPr lang="en-GB" dirty="0" err="1"/>
              <a:t>gian</a:t>
            </a:r>
            <a:r>
              <a:rPr lang="en-GB" dirty="0"/>
              <a:t> </a:t>
            </a:r>
            <a:r>
              <a:rPr lang="en-GB" dirty="0" err="1"/>
              <a:t>lưu</a:t>
            </a:r>
            <a:r>
              <a:rPr lang="en-GB" dirty="0"/>
              <a:t> </a:t>
            </a:r>
            <a:r>
              <a:rPr lang="en-GB" dirty="0" err="1"/>
              <a:t>trữ</a:t>
            </a:r>
            <a:r>
              <a:rPr lang="en-GB" dirty="0"/>
              <a:t>.</a:t>
            </a:r>
          </a:p>
          <a:p>
            <a:pPr lvl="0"/>
            <a:r>
              <a:rPr lang="en-US" dirty="0" err="1" smtClean="0"/>
              <a:t>Văn</a:t>
            </a:r>
            <a:r>
              <a:rPr lang="en-US" dirty="0" smtClean="0"/>
              <a:t> </a:t>
            </a:r>
            <a:r>
              <a:rPr lang="en-US" dirty="0" err="1" smtClean="0"/>
              <a:t>bản</a:t>
            </a:r>
            <a:r>
              <a:rPr lang="en-US" dirty="0" smtClean="0"/>
              <a:t> </a:t>
            </a:r>
            <a:r>
              <a:rPr lang="en-US" dirty="0" err="1" smtClean="0"/>
              <a:t>dễ</a:t>
            </a:r>
            <a:r>
              <a:rPr lang="en-US" dirty="0" smtClean="0"/>
              <a:t> </a:t>
            </a:r>
            <a:r>
              <a:rPr lang="en-US" dirty="0" err="1" smtClean="0"/>
              <a:t>đọc</a:t>
            </a:r>
            <a:r>
              <a:rPr lang="en-US" dirty="0" smtClean="0"/>
              <a:t> </a:t>
            </a:r>
            <a:r>
              <a:rPr lang="en-US" dirty="0" err="1" smtClean="0"/>
              <a:t>hơn</a:t>
            </a:r>
            <a:endParaRPr lang="en-GB" dirty="0"/>
          </a:p>
        </p:txBody>
      </p:sp>
    </p:spTree>
    <p:extLst>
      <p:ext uri="{BB962C8B-B14F-4D97-AF65-F5344CB8AC3E}">
        <p14:creationId xmlns:p14="http://schemas.microsoft.com/office/powerpoint/2010/main" val="841883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dạng</a:t>
            </a:r>
            <a:r>
              <a:rPr lang="en-US" dirty="0" smtClean="0"/>
              <a:t> </a:t>
            </a:r>
            <a:r>
              <a:rPr lang="en-US" dirty="0" err="1" smtClean="0"/>
              <a:t>chuẩn</a:t>
            </a:r>
            <a:r>
              <a:rPr lang="en-US" dirty="0" smtClean="0"/>
              <a:t> </a:t>
            </a:r>
            <a:r>
              <a:rPr lang="en-US" dirty="0" err="1" smtClean="0"/>
              <a:t>hóa</a:t>
            </a:r>
            <a:endParaRPr lang="en-GB" dirty="0"/>
          </a:p>
        </p:txBody>
      </p:sp>
      <p:sp>
        <p:nvSpPr>
          <p:cNvPr id="3" name="Content Placeholder 2"/>
          <p:cNvSpPr>
            <a:spLocks noGrp="1"/>
          </p:cNvSpPr>
          <p:nvPr>
            <p:ph idx="1"/>
          </p:nvPr>
        </p:nvSpPr>
        <p:spPr/>
        <p:txBody>
          <a:bodyPr/>
          <a:lstStyle/>
          <a:p>
            <a:pPr lvl="0"/>
            <a:r>
              <a:rPr lang="en-GB" dirty="0"/>
              <a:t>First Normal Form (1NF)</a:t>
            </a:r>
          </a:p>
          <a:p>
            <a:pPr lvl="0"/>
            <a:r>
              <a:rPr lang="en-GB" dirty="0"/>
              <a:t>Second Normal Form (2NF)</a:t>
            </a:r>
          </a:p>
          <a:p>
            <a:pPr lvl="0"/>
            <a:r>
              <a:rPr lang="en-GB" dirty="0"/>
              <a:t>Third </a:t>
            </a:r>
            <a:r>
              <a:rPr lang="en-GB" dirty="0" smtClean="0"/>
              <a:t>Normal </a:t>
            </a:r>
            <a:r>
              <a:rPr lang="en-GB" dirty="0"/>
              <a:t>Form (3NF)</a:t>
            </a:r>
          </a:p>
          <a:p>
            <a:pPr lvl="0"/>
            <a:r>
              <a:rPr lang="en-GB" dirty="0"/>
              <a:t>Boyce-</a:t>
            </a:r>
            <a:r>
              <a:rPr lang="en-GB" dirty="0" err="1"/>
              <a:t>Codd</a:t>
            </a:r>
            <a:r>
              <a:rPr lang="en-GB" dirty="0"/>
              <a:t> Normal Form (BCNF</a:t>
            </a:r>
            <a:r>
              <a:rPr lang="en-GB" dirty="0" smtClean="0"/>
              <a:t>) – 4NF</a:t>
            </a:r>
            <a:endParaRPr lang="en-GB" dirty="0"/>
          </a:p>
        </p:txBody>
      </p:sp>
    </p:spTree>
    <p:extLst>
      <p:ext uri="{BB962C8B-B14F-4D97-AF65-F5344CB8AC3E}">
        <p14:creationId xmlns:p14="http://schemas.microsoft.com/office/powerpoint/2010/main" val="286277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Chuẩn</a:t>
            </a:r>
            <a:r>
              <a:rPr lang="en-US" dirty="0" smtClean="0"/>
              <a:t> 1NF</a:t>
            </a:r>
            <a:endParaRPr lang="en-GB" dirty="0"/>
          </a:p>
        </p:txBody>
      </p:sp>
      <p:sp>
        <p:nvSpPr>
          <p:cNvPr id="3" name="Content Placeholder 2"/>
          <p:cNvSpPr>
            <a:spLocks noGrp="1"/>
          </p:cNvSpPr>
          <p:nvPr>
            <p:ph idx="1"/>
          </p:nvPr>
        </p:nvSpPr>
        <p:spPr/>
        <p:txBody>
          <a:bodyPr/>
          <a:lstStyle/>
          <a:p>
            <a:r>
              <a:rPr lang="vi-VN" dirty="0" smtClean="0"/>
              <a:t>Một bảng được gọi là ở dạng 1NF nếu miền </a:t>
            </a:r>
            <a:r>
              <a:rPr lang="vi-VN" dirty="0"/>
              <a:t>giá trị của một thuộc tính chỉ chứa giá trị nguyên tố đơn (không phân chia được) và giá trị của mỗi thuộc tính cũng là một giá trị đơn lấy từ miền giá trị của nó </a:t>
            </a:r>
            <a:endParaRPr lang="en-GB" dirty="0"/>
          </a:p>
        </p:txBody>
      </p:sp>
    </p:spTree>
    <p:extLst>
      <p:ext uri="{BB962C8B-B14F-4D97-AF65-F5344CB8AC3E}">
        <p14:creationId xmlns:p14="http://schemas.microsoft.com/office/powerpoint/2010/main" val="1873271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smtClean="0"/>
              <a:t>Chuẩn</a:t>
            </a:r>
            <a:r>
              <a:rPr lang="en-GB" dirty="0" smtClean="0"/>
              <a:t> </a:t>
            </a:r>
            <a:r>
              <a:rPr lang="en-GB" dirty="0" err="1"/>
              <a:t>thứ</a:t>
            </a:r>
            <a:r>
              <a:rPr lang="en-GB" dirty="0"/>
              <a:t> 1 (1NF</a:t>
            </a:r>
            <a:r>
              <a:rPr lang="en-GB" dirty="0" smtClean="0"/>
              <a:t>)</a:t>
            </a:r>
            <a:endParaRPr lang="en-GB" dirty="0"/>
          </a:p>
        </p:txBody>
      </p:sp>
      <p:sp>
        <p:nvSpPr>
          <p:cNvPr id="3" name="Content Placeholder 2"/>
          <p:cNvSpPr>
            <a:spLocks noGrp="1"/>
          </p:cNvSpPr>
          <p:nvPr>
            <p:ph idx="1"/>
          </p:nvPr>
        </p:nvSpPr>
        <p:spPr/>
        <p:txBody>
          <a:bodyPr/>
          <a:lstStyle/>
          <a:p>
            <a:r>
              <a:rPr lang="en-US" dirty="0" err="1" smtClean="0"/>
              <a:t>Mỗi</a:t>
            </a:r>
            <a:r>
              <a:rPr lang="en-US" dirty="0" smtClean="0"/>
              <a:t> </a:t>
            </a:r>
            <a:r>
              <a:rPr lang="en-US" dirty="0" err="1" smtClean="0"/>
              <a:t>hàng</a:t>
            </a:r>
            <a:r>
              <a:rPr lang="en-US" dirty="0" smtClean="0"/>
              <a:t> </a:t>
            </a:r>
            <a:r>
              <a:rPr lang="en-US" dirty="0" err="1"/>
              <a:t>k</a:t>
            </a:r>
            <a:r>
              <a:rPr lang="en-US" dirty="0" err="1" smtClean="0"/>
              <a:t>hông</a:t>
            </a:r>
            <a:r>
              <a:rPr lang="en-US" dirty="0" smtClean="0"/>
              <a:t> </a:t>
            </a:r>
            <a:r>
              <a:rPr lang="en-US" dirty="0" err="1" smtClean="0"/>
              <a:t>chứa</a:t>
            </a:r>
            <a:r>
              <a:rPr lang="en-US" dirty="0" smtClean="0"/>
              <a:t> </a:t>
            </a:r>
            <a:r>
              <a:rPr lang="en-US" dirty="0" err="1" smtClean="0"/>
              <a:t>nhóm</a:t>
            </a:r>
            <a:r>
              <a:rPr lang="en-US" dirty="0" smtClean="0"/>
              <a:t> </a:t>
            </a:r>
            <a:r>
              <a:rPr lang="en-US" dirty="0" err="1" smtClean="0"/>
              <a:t>lặp</a:t>
            </a:r>
            <a:endParaRPr lang="en-US" dirty="0" smtClean="0"/>
          </a:p>
          <a:p>
            <a:pPr marL="457200" lvl="1" indent="0">
              <a:buNone/>
            </a:pPr>
            <a:r>
              <a:rPr lang="en-US" dirty="0"/>
              <a:t>=&gt; </a:t>
            </a:r>
            <a:r>
              <a:rPr lang="en-US" dirty="0" err="1"/>
              <a:t>Phân</a:t>
            </a:r>
            <a:r>
              <a:rPr lang="en-US" dirty="0"/>
              <a:t> </a:t>
            </a:r>
            <a:r>
              <a:rPr lang="en-US" dirty="0" err="1"/>
              <a:t>tách</a:t>
            </a:r>
            <a:r>
              <a:rPr lang="en-US" dirty="0"/>
              <a:t> </a:t>
            </a:r>
            <a:r>
              <a:rPr lang="en-US" dirty="0" err="1"/>
              <a:t>nhóm</a:t>
            </a:r>
            <a:r>
              <a:rPr lang="en-US" dirty="0"/>
              <a:t> </a:t>
            </a:r>
            <a:r>
              <a:rPr lang="en-US" dirty="0" err="1"/>
              <a:t>thành</a:t>
            </a:r>
            <a:r>
              <a:rPr lang="en-US" dirty="0"/>
              <a:t> </a:t>
            </a:r>
            <a:r>
              <a:rPr lang="en-US" dirty="0" err="1"/>
              <a:t>bảng</a:t>
            </a:r>
            <a:r>
              <a:rPr lang="en-US" dirty="0"/>
              <a:t> </a:t>
            </a:r>
            <a:r>
              <a:rPr lang="en-US" dirty="0" err="1"/>
              <a:t>mới</a:t>
            </a:r>
            <a:endParaRPr lang="en-GB" dirty="0" smtClean="0"/>
          </a:p>
          <a:p>
            <a:r>
              <a:rPr lang="en-US" dirty="0" err="1" smtClean="0"/>
              <a:t>Mỗi</a:t>
            </a:r>
            <a:r>
              <a:rPr lang="en-US" dirty="0" smtClean="0"/>
              <a:t> </a:t>
            </a:r>
            <a:r>
              <a:rPr lang="en-US" dirty="0" err="1" smtClean="0"/>
              <a:t>hàng</a:t>
            </a:r>
            <a:r>
              <a:rPr lang="en-US" dirty="0" smtClean="0"/>
              <a:t> </a:t>
            </a:r>
            <a:r>
              <a:rPr lang="en-US" dirty="0" err="1" smtClean="0"/>
              <a:t>phải</a:t>
            </a:r>
            <a:r>
              <a:rPr lang="en-US" dirty="0" smtClean="0"/>
              <a:t> </a:t>
            </a:r>
            <a:r>
              <a:rPr lang="en-US" dirty="0" err="1" smtClean="0"/>
              <a:t>có</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định</a:t>
            </a:r>
            <a:r>
              <a:rPr lang="en-US" dirty="0" smtClean="0"/>
              <a:t> </a:t>
            </a:r>
            <a:r>
              <a:rPr lang="en-US" dirty="0" err="1" smtClean="0"/>
              <a:t>dạng</a:t>
            </a:r>
            <a:r>
              <a:rPr lang="en-US" dirty="0" smtClean="0"/>
              <a:t> </a:t>
            </a:r>
            <a:r>
              <a:rPr lang="en-US" dirty="0" err="1" smtClean="0"/>
              <a:t>duy</a:t>
            </a:r>
            <a:r>
              <a:rPr lang="en-US" dirty="0" smtClean="0"/>
              <a:t> </a:t>
            </a:r>
            <a:r>
              <a:rPr lang="en-US" dirty="0" err="1" smtClean="0"/>
              <a:t>nhất</a:t>
            </a:r>
            <a:endParaRPr lang="en-US" dirty="0" smtClean="0"/>
          </a:p>
          <a:p>
            <a:pPr marL="400050" lvl="1" indent="0">
              <a:buNone/>
            </a:pPr>
            <a:r>
              <a:rPr lang="en-US" dirty="0" smtClean="0"/>
              <a:t>=&gt; </a:t>
            </a:r>
            <a:r>
              <a:rPr lang="en-US" dirty="0" err="1" smtClean="0"/>
              <a:t>Tạo</a:t>
            </a:r>
            <a:r>
              <a:rPr lang="en-US" dirty="0" smtClean="0"/>
              <a:t> </a:t>
            </a:r>
            <a:r>
              <a:rPr lang="en-US" dirty="0" err="1" smtClean="0"/>
              <a:t>khóa</a:t>
            </a:r>
            <a:r>
              <a:rPr lang="en-US" dirty="0" smtClean="0"/>
              <a:t> </a:t>
            </a:r>
            <a:r>
              <a:rPr lang="en-US" dirty="0" err="1" smtClean="0"/>
              <a:t>chính</a:t>
            </a:r>
            <a:endParaRPr lang="en-US" dirty="0" smtClean="0"/>
          </a:p>
          <a:p>
            <a:pPr marL="0" indent="0">
              <a:buNone/>
            </a:pPr>
            <a:endParaRPr lang="en-US" dirty="0" smtClean="0"/>
          </a:p>
        </p:txBody>
      </p:sp>
    </p:spTree>
    <p:extLst>
      <p:ext uri="{BB962C8B-B14F-4D97-AF65-F5344CB8AC3E}">
        <p14:creationId xmlns:p14="http://schemas.microsoft.com/office/powerpoint/2010/main" val="343469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Chuẩn</a:t>
            </a:r>
            <a:r>
              <a:rPr lang="en-US" dirty="0" smtClean="0"/>
              <a:t> 1NF</a:t>
            </a:r>
            <a:endParaRPr lang="en-GB"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447620"/>
            <a:ext cx="8229600" cy="2831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3041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Chuẩn</a:t>
            </a:r>
            <a:r>
              <a:rPr lang="en-US" dirty="0" smtClean="0"/>
              <a:t> 1NF</a:t>
            </a: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3" y="1857375"/>
            <a:ext cx="8677275"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7925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507</Words>
  <Application>Microsoft Office PowerPoint</Application>
  <PresentationFormat>On-screen Show (4:3)</PresentationFormat>
  <Paragraphs>73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Chuẩn hóa CSDL</vt:lpstr>
      <vt:lpstr>Thuộc Tính Khóa</vt:lpstr>
      <vt:lpstr>Chuẩn hóa dữ liệu</vt:lpstr>
      <vt:lpstr>Vì sao chuẩn hóa</vt:lpstr>
      <vt:lpstr>Các dạng chuẩn hóa</vt:lpstr>
      <vt:lpstr>Chuẩn 1NF</vt:lpstr>
      <vt:lpstr>Chuẩn thứ 1 (1NF)</vt:lpstr>
      <vt:lpstr>Chuẩn 1NF</vt:lpstr>
      <vt:lpstr>Chuẩn 1NF</vt:lpstr>
      <vt:lpstr>Chuẩn 2NF</vt:lpstr>
      <vt:lpstr>Chuẩn 2NF</vt:lpstr>
      <vt:lpstr>Ví dụ Chuẩn 2NF</vt:lpstr>
      <vt:lpstr>PowerPoint Presentation</vt:lpstr>
      <vt:lpstr>Chuẩn 3NF</vt:lpstr>
      <vt:lpstr>Chuẩn BCNF</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 Pham Ngoc</dc:creator>
  <cp:lastModifiedBy>Huy Pham Ngoc</cp:lastModifiedBy>
  <cp:revision>46</cp:revision>
  <dcterms:created xsi:type="dcterms:W3CDTF">2006-08-16T00:00:00Z</dcterms:created>
  <dcterms:modified xsi:type="dcterms:W3CDTF">2018-06-12T10:50:22Z</dcterms:modified>
</cp:coreProperties>
</file>