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8" r:id="rId4"/>
    <p:sldId id="270" r:id="rId5"/>
    <p:sldId id="269" r:id="rId6"/>
    <p:sldId id="271" r:id="rId7"/>
    <p:sldId id="265" r:id="rId8"/>
    <p:sldId id="259" r:id="rId9"/>
    <p:sldId id="261" r:id="rId10"/>
    <p:sldId id="260" r:id="rId11"/>
    <p:sldId id="262" r:id="rId12"/>
    <p:sldId id="264" r:id="rId13"/>
    <p:sldId id="263" r:id="rId14"/>
    <p:sldId id="272" r:id="rId15"/>
    <p:sldId id="273" r:id="rId16"/>
    <p:sldId id="266" r:id="rId17"/>
    <p:sldId id="274" r:id="rId18"/>
    <p:sldId id="276" r:id="rId19"/>
    <p:sldId id="277" r:id="rId20"/>
    <p:sldId id="278" r:id="rId21"/>
    <p:sldId id="279" r:id="rId22"/>
    <p:sldId id="280" r:id="rId23"/>
    <p:sldId id="281" r:id="rId24"/>
    <p:sldId id="282"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2" autoAdjust="0"/>
  </p:normalViewPr>
  <p:slideViewPr>
    <p:cSldViewPr>
      <p:cViewPr>
        <p:scale>
          <a:sx n="75" d="100"/>
          <a:sy n="75" d="100"/>
        </p:scale>
        <p:origin x="-1248" y="24"/>
      </p:cViewPr>
      <p:guideLst>
        <p:guide orient="horz" pos="2160"/>
        <p:guide pos="2880"/>
      </p:guideLst>
    </p:cSldViewPr>
  </p:slideViewPr>
  <p:outlineViewPr>
    <p:cViewPr>
      <p:scale>
        <a:sx n="33" d="100"/>
        <a:sy n="33" d="100"/>
      </p:scale>
      <p:origin x="0" y="41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BDB297-9054-4587-9FBE-BBE160D88C6B}" type="datetimeFigureOut">
              <a:rPr lang="en-US" smtClean="0"/>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1376D-B228-4015-993F-4FE330FCB1D9}" type="slidenum">
              <a:rPr lang="en-US" smtClean="0"/>
              <a:t>‹#›</a:t>
            </a:fld>
            <a:endParaRPr lang="en-US"/>
          </a:p>
        </p:txBody>
      </p:sp>
    </p:spTree>
    <p:extLst>
      <p:ext uri="{BB962C8B-B14F-4D97-AF65-F5344CB8AC3E}">
        <p14:creationId xmlns:p14="http://schemas.microsoft.com/office/powerpoint/2010/main" val="192089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600325"/>
            <a:ext cx="7772400" cy="1470025"/>
          </a:xfrm>
        </p:spPr>
        <p:txBody>
          <a:bodyPr/>
          <a:lstStyle/>
          <a:p>
            <a:r>
              <a:rPr lang="en-US" dirty="0" smtClean="0"/>
              <a:t>Index </a:t>
            </a:r>
            <a:r>
              <a:rPr lang="en-US" dirty="0" err="1" smtClean="0"/>
              <a:t>trong</a:t>
            </a:r>
            <a:r>
              <a:rPr lang="en-US" dirty="0" smtClean="0"/>
              <a:t> CSDL</a:t>
            </a:r>
            <a:endParaRPr lang="en-US" dirty="0"/>
          </a:p>
        </p:txBody>
      </p:sp>
      <p:sp>
        <p:nvSpPr>
          <p:cNvPr id="3" name="Subtitle 2"/>
          <p:cNvSpPr>
            <a:spLocks noGrp="1"/>
          </p:cNvSpPr>
          <p:nvPr>
            <p:ph type="subTitle" idx="1"/>
          </p:nvPr>
        </p:nvSpPr>
        <p:spPr/>
        <p:txBody>
          <a:bodyPr/>
          <a:lstStyle/>
          <a:p>
            <a:r>
              <a:rPr lang="en-US" dirty="0" err="1" smtClean="0"/>
              <a:t>Hướng</a:t>
            </a:r>
            <a:r>
              <a:rPr lang="en-US" dirty="0" smtClean="0"/>
              <a:t> </a:t>
            </a:r>
            <a:r>
              <a:rPr lang="en-US" dirty="0" err="1" smtClean="0"/>
              <a:t>dẫn</a:t>
            </a:r>
            <a:r>
              <a:rPr lang="en-US" dirty="0" smtClean="0"/>
              <a:t>: </a:t>
            </a:r>
            <a:r>
              <a:rPr lang="en-US" dirty="0" err="1" smtClean="0"/>
              <a:t>Phạm</a:t>
            </a:r>
            <a:r>
              <a:rPr lang="en-US" dirty="0" smtClean="0"/>
              <a:t> Ngoc </a:t>
            </a:r>
            <a:r>
              <a:rPr lang="en-US" dirty="0" err="1" smtClean="0"/>
              <a:t>Huy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9857"/>
            <a:ext cx="4729162" cy="2237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40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Index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676400"/>
            <a:ext cx="82296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63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Index</a:t>
            </a:r>
          </a:p>
        </p:txBody>
      </p:sp>
      <p:sp>
        <p:nvSpPr>
          <p:cNvPr id="3" name="Content Placeholder 2"/>
          <p:cNvSpPr>
            <a:spLocks noGrp="1"/>
          </p:cNvSpPr>
          <p:nvPr>
            <p:ph idx="1"/>
          </p:nvPr>
        </p:nvSpPr>
        <p:spPr/>
        <p:txBody>
          <a:bodyPr/>
          <a:lstStyle/>
          <a:p>
            <a:r>
              <a:rPr lang="en-US" dirty="0" err="1" smtClean="0"/>
              <a:t>Cột</a:t>
            </a:r>
            <a:r>
              <a:rPr lang="en-US" dirty="0" smtClean="0"/>
              <a:t> “</a:t>
            </a:r>
            <a:r>
              <a:rPr lang="en-US" dirty="0" err="1" smtClean="0"/>
              <a:t>company_num</a:t>
            </a:r>
            <a:r>
              <a:rPr lang="en-US" dirty="0" smtClean="0"/>
              <a:t>” </a:t>
            </a:r>
            <a:r>
              <a:rPr lang="en-US" dirty="0" err="1" smtClean="0"/>
              <a:t>là</a:t>
            </a:r>
            <a:r>
              <a:rPr lang="en-US" dirty="0" smtClean="0"/>
              <a:t> </a:t>
            </a:r>
            <a:r>
              <a:rPr lang="en-US" dirty="0" err="1" smtClean="0"/>
              <a:t>cột</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nhiều</a:t>
            </a:r>
            <a:r>
              <a:rPr lang="en-US" dirty="0" smtClean="0"/>
              <a:t> </a:t>
            </a:r>
            <a:r>
              <a:rPr lang="en-US" dirty="0" err="1" smtClean="0"/>
              <a:t>nhất</a:t>
            </a:r>
            <a:r>
              <a:rPr lang="en-US" dirty="0" smtClean="0"/>
              <a:t> =&gt; </a:t>
            </a:r>
            <a:r>
              <a:rPr lang="en-US" dirty="0" err="1" smtClean="0"/>
              <a:t>nên</a:t>
            </a:r>
            <a:r>
              <a:rPr lang="en-US" dirty="0" smtClean="0"/>
              <a:t> </a:t>
            </a:r>
            <a:r>
              <a:rPr lang="en-US" dirty="0" err="1" smtClean="0"/>
              <a:t>chúng</a:t>
            </a:r>
            <a:r>
              <a:rPr lang="en-US" dirty="0" smtClean="0"/>
              <a:t> ta </a:t>
            </a:r>
            <a:r>
              <a:rPr lang="en-US" dirty="0" err="1" smtClean="0"/>
              <a:t>đánh</a:t>
            </a:r>
            <a:r>
              <a:rPr lang="en-US" dirty="0" smtClean="0"/>
              <a:t> index</a:t>
            </a:r>
          </a:p>
          <a:p>
            <a:r>
              <a:rPr lang="en-US" dirty="0" smtClean="0"/>
              <a:t>Sau </a:t>
            </a:r>
            <a:r>
              <a:rPr lang="en-US" dirty="0" err="1" smtClean="0"/>
              <a:t>khi</a:t>
            </a:r>
            <a:r>
              <a:rPr lang="en-US" dirty="0" smtClean="0"/>
              <a:t> </a:t>
            </a:r>
            <a:r>
              <a:rPr lang="en-US" dirty="0" err="1" smtClean="0"/>
              <a:t>đánh</a:t>
            </a:r>
            <a:r>
              <a:rPr lang="en-US" dirty="0" smtClean="0"/>
              <a:t> index </a:t>
            </a:r>
            <a:r>
              <a:rPr lang="en-US" dirty="0" err="1" smtClean="0"/>
              <a:t>có</a:t>
            </a:r>
            <a:r>
              <a:rPr lang="en-US" dirty="0" smtClean="0"/>
              <a:t> </a:t>
            </a:r>
            <a:r>
              <a:rPr lang="en-US" dirty="0" err="1" smtClean="0"/>
              <a:t>thứ</a:t>
            </a:r>
            <a:r>
              <a:rPr lang="en-US" dirty="0" smtClean="0"/>
              <a:t> </a:t>
            </a:r>
            <a:r>
              <a:rPr lang="en-US" dirty="0" err="1" smtClean="0"/>
              <a:t>tự</a:t>
            </a:r>
            <a:r>
              <a:rPr lang="en-US" dirty="0" smtClean="0"/>
              <a:t> </a:t>
            </a:r>
            <a:r>
              <a:rPr lang="en-US" dirty="0" err="1" smtClean="0"/>
              <a:t>sắp</a:t>
            </a:r>
            <a:r>
              <a:rPr lang="en-US" dirty="0" smtClean="0"/>
              <a:t> </a:t>
            </a:r>
            <a:r>
              <a:rPr lang="en-US" dirty="0" err="1" smtClean="0"/>
              <a:t>xếp</a:t>
            </a:r>
            <a:r>
              <a:rPr lang="en-US" dirty="0" smtClean="0"/>
              <a:t> </a:t>
            </a:r>
          </a:p>
          <a:p>
            <a:r>
              <a:rPr lang="en-US" dirty="0" err="1" smtClean="0"/>
              <a:t>Khi</a:t>
            </a:r>
            <a:r>
              <a:rPr lang="en-US" dirty="0" smtClean="0"/>
              <a:t>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tìm</a:t>
            </a:r>
            <a:r>
              <a:rPr lang="en-US" dirty="0" smtClean="0"/>
              <a:t> </a:t>
            </a:r>
            <a:r>
              <a:rPr lang="en-US" dirty="0" err="1" smtClean="0"/>
              <a:t>kiếm</a:t>
            </a:r>
            <a:endParaRPr lang="en-US" dirty="0"/>
          </a:p>
          <a:p>
            <a:pPr marL="457200" lvl="1" indent="0">
              <a:buNone/>
            </a:pPr>
            <a:r>
              <a:rPr lang="en-US" dirty="0" smtClean="0"/>
              <a:t>SELECT * FROM “</a:t>
            </a:r>
            <a:r>
              <a:rPr lang="en-US" dirty="0" err="1"/>
              <a:t>company_num</a:t>
            </a:r>
            <a:r>
              <a:rPr lang="en-US" dirty="0" smtClean="0"/>
              <a:t>” = “13”</a:t>
            </a:r>
          </a:p>
          <a:p>
            <a:pPr marL="514350" indent="-457200"/>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tìm</a:t>
            </a:r>
            <a:r>
              <a:rPr lang="en-US" dirty="0" smtClean="0"/>
              <a:t> </a:t>
            </a:r>
            <a:r>
              <a:rPr lang="en-US" dirty="0" err="1" smtClean="0"/>
              <a:t>thẳng</a:t>
            </a:r>
            <a:r>
              <a:rPr lang="en-US" dirty="0" smtClean="0"/>
              <a:t> </a:t>
            </a:r>
            <a:r>
              <a:rPr lang="en-US" dirty="0" err="1" smtClean="0"/>
              <a:t>tới</a:t>
            </a:r>
            <a:r>
              <a:rPr lang="en-US" dirty="0" smtClean="0"/>
              <a:t> index 13</a:t>
            </a:r>
          </a:p>
          <a:p>
            <a:pPr marL="57150" indent="0">
              <a:buNone/>
            </a:pPr>
            <a:r>
              <a:rPr lang="en-US" dirty="0" smtClean="0"/>
              <a:t>=&gt; </a:t>
            </a:r>
            <a:r>
              <a:rPr lang="en-US" dirty="0" err="1" smtClean="0"/>
              <a:t>Như</a:t>
            </a:r>
            <a:r>
              <a:rPr lang="en-US" dirty="0" smtClean="0"/>
              <a:t> </a:t>
            </a:r>
            <a:r>
              <a:rPr lang="en-US" dirty="0" err="1" smtClean="0"/>
              <a:t>vậy</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ba</a:t>
            </a:r>
            <a:r>
              <a:rPr lang="en-US" dirty="0" smtClean="0"/>
              <a:t> row 13 </a:t>
            </a:r>
            <a:r>
              <a:rPr lang="en-US" dirty="0" err="1" smtClean="0"/>
              <a:t>luôn</a:t>
            </a:r>
            <a:r>
              <a:rPr lang="en-US" dirty="0" smtClean="0"/>
              <a:t> </a:t>
            </a:r>
            <a:r>
              <a:rPr lang="en-US" dirty="0" err="1" smtClean="0"/>
              <a:t>thay</a:t>
            </a:r>
            <a:r>
              <a:rPr lang="en-US" dirty="0" smtClean="0"/>
              <a:t> </a:t>
            </a:r>
            <a:r>
              <a:rPr lang="en-US" dirty="0" err="1" smtClean="0"/>
              <a:t>vì</a:t>
            </a:r>
            <a:r>
              <a:rPr lang="en-US" dirty="0" smtClean="0"/>
              <a:t> </a:t>
            </a:r>
            <a:r>
              <a:rPr lang="en-US" dirty="0" err="1" smtClean="0"/>
              <a:t>phải</a:t>
            </a:r>
            <a:r>
              <a:rPr lang="en-US" dirty="0" smtClean="0"/>
              <a:t> </a:t>
            </a:r>
            <a:r>
              <a:rPr lang="en-US" dirty="0" err="1" smtClean="0"/>
              <a:t>tìm</a:t>
            </a:r>
            <a:r>
              <a:rPr lang="en-US" dirty="0" smtClean="0"/>
              <a:t> </a:t>
            </a:r>
            <a:r>
              <a:rPr lang="en-US" dirty="0" err="1" smtClean="0"/>
              <a:t>mười</a:t>
            </a:r>
            <a:r>
              <a:rPr lang="en-US" dirty="0" smtClean="0"/>
              <a:t> </a:t>
            </a:r>
            <a:r>
              <a:rPr lang="en-US" dirty="0" err="1" smtClean="0"/>
              <a:t>ba</a:t>
            </a:r>
            <a:r>
              <a:rPr lang="en-US" dirty="0" smtClean="0"/>
              <a:t> row </a:t>
            </a:r>
            <a:r>
              <a:rPr lang="en-US" dirty="0" err="1" smtClean="0"/>
              <a:t>trong</a:t>
            </a:r>
            <a:r>
              <a:rPr lang="en-US" dirty="0" smtClean="0"/>
              <a:t> </a:t>
            </a:r>
            <a:r>
              <a:rPr lang="en-US" dirty="0" err="1" smtClean="0"/>
              <a:t>bảng</a:t>
            </a:r>
            <a:endParaRPr lang="en-US" dirty="0" smtClean="0"/>
          </a:p>
          <a:p>
            <a:endParaRPr lang="en-US" dirty="0"/>
          </a:p>
        </p:txBody>
      </p:sp>
    </p:spTree>
    <p:extLst>
      <p:ext uri="{BB962C8B-B14F-4D97-AF65-F5344CB8AC3E}">
        <p14:creationId xmlns:p14="http://schemas.microsoft.com/office/powerpoint/2010/main" val="364249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lập</a:t>
            </a:r>
            <a:r>
              <a:rPr lang="en-US" dirty="0" smtClean="0"/>
              <a:t> Index</a:t>
            </a:r>
            <a:endParaRPr lang="en-US" dirty="0"/>
          </a:p>
        </p:txBody>
      </p:sp>
      <p:sp>
        <p:nvSpPr>
          <p:cNvPr id="3" name="Content Placeholder 2"/>
          <p:cNvSpPr>
            <a:spLocks noGrp="1"/>
          </p:cNvSpPr>
          <p:nvPr>
            <p:ph idx="1"/>
          </p:nvPr>
        </p:nvSpPr>
        <p:spPr/>
        <p:txBody>
          <a:bodyPr/>
          <a:lstStyle/>
          <a:p>
            <a:r>
              <a:rPr lang="en-US" dirty="0" err="1" smtClean="0"/>
              <a:t>Nên</a:t>
            </a:r>
            <a:r>
              <a:rPr lang="en-US" dirty="0" smtClean="0"/>
              <a:t> </a:t>
            </a:r>
            <a:r>
              <a:rPr lang="en-US" dirty="0" err="1" smtClean="0"/>
              <a:t>lập</a:t>
            </a:r>
            <a:r>
              <a:rPr lang="en-US" dirty="0" smtClean="0"/>
              <a:t> index</a:t>
            </a:r>
          </a:p>
          <a:p>
            <a:pPr marL="971550" lvl="1" indent="-514350">
              <a:buFont typeface="+mj-lt"/>
              <a:buAutoNum type="arabicPeriod"/>
            </a:pPr>
            <a:r>
              <a:rPr lang="en-US" dirty="0" err="1" smtClean="0"/>
              <a:t>Trường</a:t>
            </a:r>
            <a:r>
              <a:rPr lang="en-US" dirty="0" smtClean="0"/>
              <a:t> “</a:t>
            </a:r>
            <a:r>
              <a:rPr lang="en-US" dirty="0" err="1" smtClean="0"/>
              <a:t>company_num</a:t>
            </a:r>
            <a:r>
              <a:rPr lang="en-US" dirty="0" smtClean="0"/>
              <a:t>” </a:t>
            </a:r>
            <a:r>
              <a:rPr lang="en-US" dirty="0" err="1" smtClean="0"/>
              <a:t>là</a:t>
            </a:r>
            <a:r>
              <a:rPr lang="en-US" dirty="0" smtClean="0"/>
              <a:t> </a:t>
            </a:r>
            <a:r>
              <a:rPr lang="en-US" dirty="0" err="1" smtClean="0"/>
              <a:t>mã</a:t>
            </a:r>
            <a:r>
              <a:rPr lang="en-US" dirty="0" smtClean="0"/>
              <a:t> </a:t>
            </a:r>
            <a:r>
              <a:rPr lang="en-US" dirty="0" err="1" smtClean="0"/>
              <a:t>công</a:t>
            </a:r>
            <a:r>
              <a:rPr lang="en-US" dirty="0" smtClean="0"/>
              <a:t> ty </a:t>
            </a:r>
            <a:r>
              <a:rPr lang="en-US" dirty="0" err="1" smtClean="0"/>
              <a:t>ít</a:t>
            </a:r>
            <a:r>
              <a:rPr lang="en-US" dirty="0" smtClean="0"/>
              <a:t> </a:t>
            </a:r>
            <a:r>
              <a:rPr lang="en-US" dirty="0" err="1" smtClean="0"/>
              <a:t>thay</a:t>
            </a:r>
            <a:r>
              <a:rPr lang="en-US" dirty="0" smtClean="0"/>
              <a:t> </a:t>
            </a:r>
            <a:r>
              <a:rPr lang="en-US" dirty="0" err="1" smtClean="0"/>
              <a:t>đổi</a:t>
            </a:r>
            <a:endParaRPr lang="en-US" dirty="0"/>
          </a:p>
          <a:p>
            <a:pPr marL="971550" lvl="1" indent="-514350">
              <a:buFont typeface="+mj-lt"/>
              <a:buAutoNum type="arabicPeriod"/>
            </a:pPr>
            <a:r>
              <a:rPr lang="en-US" dirty="0" err="1" smtClean="0"/>
              <a:t>Với</a:t>
            </a:r>
            <a:r>
              <a:rPr lang="en-US" dirty="0" smtClean="0"/>
              <a:t> </a:t>
            </a:r>
            <a:r>
              <a:rPr lang="en-US" dirty="0" err="1" smtClean="0"/>
              <a:t>bảng</a:t>
            </a:r>
            <a:r>
              <a:rPr lang="en-US" dirty="0" smtClean="0"/>
              <a:t> user </a:t>
            </a:r>
            <a:r>
              <a:rPr lang="en-US" dirty="0" err="1" smtClean="0"/>
              <a:t>thì</a:t>
            </a:r>
            <a:r>
              <a:rPr lang="en-US" dirty="0" smtClean="0"/>
              <a:t> “username” </a:t>
            </a:r>
            <a:r>
              <a:rPr lang="en-US" dirty="0" err="1" smtClean="0"/>
              <a:t>ít</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nên</a:t>
            </a:r>
            <a:r>
              <a:rPr lang="en-US" dirty="0" smtClean="0"/>
              <a:t> </a:t>
            </a:r>
            <a:r>
              <a:rPr lang="en-US" dirty="0" err="1" smtClean="0"/>
              <a:t>đánh</a:t>
            </a:r>
            <a:r>
              <a:rPr lang="en-US" dirty="0" smtClean="0"/>
              <a:t> index</a:t>
            </a:r>
          </a:p>
          <a:p>
            <a:r>
              <a:rPr lang="en-US" dirty="0" err="1" smtClean="0"/>
              <a:t>Không</a:t>
            </a:r>
            <a:r>
              <a:rPr lang="en-US" dirty="0" smtClean="0"/>
              <a:t> </a:t>
            </a:r>
            <a:r>
              <a:rPr lang="en-US" dirty="0" err="1" smtClean="0"/>
              <a:t>nên</a:t>
            </a:r>
            <a:endParaRPr lang="en-US" dirty="0" smtClean="0"/>
          </a:p>
          <a:p>
            <a:pPr lvl="1"/>
            <a:r>
              <a:rPr lang="en-US" dirty="0" err="1" smtClean="0"/>
              <a:t>Dữ</a:t>
            </a:r>
            <a:r>
              <a:rPr lang="en-US" dirty="0" smtClean="0"/>
              <a:t> </a:t>
            </a:r>
            <a:r>
              <a:rPr lang="en-US" dirty="0" err="1" smtClean="0"/>
              <a:t>liệu</a:t>
            </a:r>
            <a:r>
              <a:rPr lang="en-US" dirty="0" smtClean="0"/>
              <a:t> “% </a:t>
            </a:r>
            <a:r>
              <a:rPr lang="en-US" dirty="0" err="1" smtClean="0"/>
              <a:t>khuyến</a:t>
            </a:r>
            <a:r>
              <a:rPr lang="en-US" dirty="0" smtClean="0"/>
              <a:t> </a:t>
            </a:r>
            <a:r>
              <a:rPr lang="en-US" dirty="0" err="1" smtClean="0"/>
              <a:t>mại</a:t>
            </a:r>
            <a:r>
              <a:rPr lang="en-US" dirty="0" smtClean="0"/>
              <a:t>” </a:t>
            </a:r>
            <a:r>
              <a:rPr lang="en-US" dirty="0" err="1" smtClean="0"/>
              <a:t>của</a:t>
            </a:r>
            <a:r>
              <a:rPr lang="en-US" dirty="0" smtClean="0"/>
              <a:t> </a:t>
            </a:r>
            <a:r>
              <a:rPr lang="en-US" dirty="0" err="1" smtClean="0"/>
              <a:t>sách</a:t>
            </a:r>
            <a:r>
              <a:rPr lang="en-US" dirty="0" smtClean="0"/>
              <a:t> </a:t>
            </a:r>
            <a:r>
              <a:rPr lang="en-US" dirty="0" err="1" smtClean="0"/>
              <a:t>thường</a:t>
            </a:r>
            <a:r>
              <a:rPr lang="en-US" dirty="0" smtClean="0"/>
              <a:t> </a:t>
            </a:r>
            <a:r>
              <a:rPr lang="en-US" dirty="0" err="1" smtClean="0"/>
              <a:t>thay</a:t>
            </a:r>
            <a:r>
              <a:rPr lang="en-US" dirty="0" smtClean="0"/>
              <a:t> </a:t>
            </a:r>
            <a:r>
              <a:rPr lang="en-US" dirty="0" err="1" smtClean="0"/>
              <a:t>đổi</a:t>
            </a:r>
            <a:endParaRPr lang="en-US" dirty="0" smtClean="0"/>
          </a:p>
          <a:p>
            <a:pPr lvl="1"/>
            <a:r>
              <a:rPr lang="en-US" dirty="0" err="1" smtClean="0"/>
              <a:t>Với</a:t>
            </a:r>
            <a:r>
              <a:rPr lang="en-US" dirty="0" smtClean="0"/>
              <a:t> </a:t>
            </a:r>
            <a:r>
              <a:rPr lang="en-US" dirty="0" err="1" smtClean="0"/>
              <a:t>cột</a:t>
            </a:r>
            <a:r>
              <a:rPr lang="en-US" dirty="0" smtClean="0"/>
              <a:t> “</a:t>
            </a:r>
            <a:r>
              <a:rPr lang="en-US" dirty="0" err="1" smtClean="0"/>
              <a:t>giới</a:t>
            </a:r>
            <a:r>
              <a:rPr lang="en-US" dirty="0" smtClean="0"/>
              <a:t> </a:t>
            </a:r>
            <a:r>
              <a:rPr lang="en-US" dirty="0" err="1" smtClean="0"/>
              <a:t>tính</a:t>
            </a:r>
            <a:r>
              <a:rPr lang="en-US" dirty="0" smtClean="0"/>
              <a:t>” </a:t>
            </a:r>
            <a:r>
              <a:rPr lang="en-US" dirty="0" err="1" smtClean="0"/>
              <a:t>của</a:t>
            </a:r>
            <a:r>
              <a:rPr lang="en-US" dirty="0"/>
              <a:t> </a:t>
            </a:r>
            <a:r>
              <a:rPr lang="en-US" dirty="0" err="1" smtClean="0"/>
              <a:t>usename</a:t>
            </a:r>
            <a:r>
              <a:rPr lang="en-US" dirty="0" smtClean="0"/>
              <a:t> </a:t>
            </a:r>
            <a:r>
              <a:rPr lang="en-US" dirty="0" err="1" smtClean="0"/>
              <a:t>rất</a:t>
            </a:r>
            <a:r>
              <a:rPr lang="en-US" dirty="0" smtClean="0"/>
              <a:t> </a:t>
            </a:r>
            <a:r>
              <a:rPr lang="en-US" dirty="0" err="1" smtClean="0"/>
              <a:t>ít</a:t>
            </a:r>
            <a:r>
              <a:rPr lang="en-US" dirty="0" smtClean="0"/>
              <a:t> </a:t>
            </a:r>
            <a:r>
              <a:rPr lang="en-US" dirty="0" err="1" smtClean="0"/>
              <a:t>khi</a:t>
            </a:r>
            <a:r>
              <a:rPr lang="en-US" dirty="0" smtClean="0"/>
              <a:t> </a:t>
            </a:r>
            <a:r>
              <a:rPr lang="en-US" dirty="0" err="1" smtClean="0"/>
              <a:t>động</a:t>
            </a:r>
            <a:r>
              <a:rPr lang="en-US" dirty="0" smtClean="0"/>
              <a:t> </a:t>
            </a:r>
            <a:r>
              <a:rPr lang="en-US" dirty="0" err="1" smtClean="0"/>
              <a:t>tới</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đánh</a:t>
            </a:r>
            <a:r>
              <a:rPr lang="en-US" dirty="0" smtClean="0"/>
              <a:t> index</a:t>
            </a:r>
            <a:endParaRPr lang="en-US" dirty="0" smtClean="0"/>
          </a:p>
          <a:p>
            <a:pPr lvl="1"/>
            <a:endParaRPr lang="en-US" dirty="0"/>
          </a:p>
        </p:txBody>
      </p:sp>
    </p:spTree>
    <p:extLst>
      <p:ext uri="{BB962C8B-B14F-4D97-AF65-F5344CB8AC3E}">
        <p14:creationId xmlns:p14="http://schemas.microsoft.com/office/powerpoint/2010/main" val="199597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Lập</a:t>
            </a:r>
            <a:r>
              <a:rPr lang="en-US" dirty="0" smtClean="0"/>
              <a:t> Index</a:t>
            </a:r>
            <a:endParaRPr lang="en-US" dirty="0"/>
          </a:p>
        </p:txBody>
      </p:sp>
      <p:sp>
        <p:nvSpPr>
          <p:cNvPr id="3" name="Content Placeholder 2"/>
          <p:cNvSpPr>
            <a:spLocks noGrp="1"/>
          </p:cNvSpPr>
          <p:nvPr>
            <p:ph idx="1"/>
          </p:nvPr>
        </p:nvSpPr>
        <p:spPr/>
        <p:txBody>
          <a:bodyPr>
            <a:normAutofit/>
          </a:bodyPr>
          <a:lstStyle/>
          <a:p>
            <a:r>
              <a:rPr lang="en-US" sz="3600" dirty="0" err="1" smtClean="0"/>
              <a:t>Dựa</a:t>
            </a:r>
            <a:r>
              <a:rPr lang="en-US" sz="3600" dirty="0" smtClean="0"/>
              <a:t> </a:t>
            </a:r>
            <a:r>
              <a:rPr lang="en-US" sz="3600" dirty="0" err="1" smtClean="0"/>
              <a:t>trên</a:t>
            </a:r>
            <a:r>
              <a:rPr lang="en-US" sz="3600" dirty="0" smtClean="0"/>
              <a:t> </a:t>
            </a:r>
            <a:r>
              <a:rPr lang="en-US" sz="3600" dirty="0" err="1" smtClean="0"/>
              <a:t>một</a:t>
            </a:r>
            <a:r>
              <a:rPr lang="en-US" sz="3600" dirty="0" smtClean="0"/>
              <a:t> </a:t>
            </a:r>
            <a:r>
              <a:rPr lang="en-US" sz="3600" dirty="0" err="1" smtClean="0"/>
              <a:t>hoặc</a:t>
            </a:r>
            <a:r>
              <a:rPr lang="en-US" sz="3600" dirty="0" smtClean="0"/>
              <a:t> </a:t>
            </a:r>
            <a:r>
              <a:rPr lang="en-US" sz="3600" dirty="0" err="1" smtClean="0"/>
              <a:t>nhiều</a:t>
            </a:r>
            <a:r>
              <a:rPr lang="en-US" sz="3600" dirty="0" smtClean="0"/>
              <a:t> </a:t>
            </a:r>
            <a:r>
              <a:rPr lang="en-US" sz="3600" dirty="0" err="1" smtClean="0"/>
              <a:t>cột</a:t>
            </a:r>
            <a:endParaRPr lang="en-US" sz="3600" dirty="0" smtClean="0"/>
          </a:p>
          <a:p>
            <a:r>
              <a:rPr lang="en-US" sz="3600" dirty="0" err="1" smtClean="0"/>
              <a:t>Nên</a:t>
            </a:r>
            <a:endParaRPr lang="en-US" sz="3600" dirty="0" smtClean="0"/>
          </a:p>
          <a:p>
            <a:pPr lvl="1"/>
            <a:r>
              <a:rPr lang="en-US" dirty="0" err="1" smtClean="0"/>
              <a:t>Với</a:t>
            </a:r>
            <a:r>
              <a:rPr lang="en-US" dirty="0" smtClean="0"/>
              <a:t> </a:t>
            </a:r>
            <a:r>
              <a:rPr lang="en-US" dirty="0" err="1" smtClean="0"/>
              <a:t>các</a:t>
            </a:r>
            <a:r>
              <a:rPr lang="en-US" dirty="0" smtClean="0"/>
              <a:t> </a:t>
            </a:r>
            <a:r>
              <a:rPr lang="en-US" dirty="0" err="1" smtClean="0"/>
              <a:t>cột</a:t>
            </a:r>
            <a:r>
              <a:rPr lang="en-US" dirty="0" smtClean="0"/>
              <a:t> </a:t>
            </a:r>
            <a:r>
              <a:rPr lang="en-US" dirty="0" err="1" smtClean="0"/>
              <a:t>bị</a:t>
            </a:r>
            <a:r>
              <a:rPr lang="en-US" dirty="0" smtClean="0"/>
              <a:t> </a:t>
            </a:r>
            <a:r>
              <a:rPr lang="en-US" dirty="0" err="1" smtClean="0"/>
              <a:t>truy</a:t>
            </a:r>
            <a:r>
              <a:rPr lang="en-US" dirty="0" smtClean="0"/>
              <a:t> </a:t>
            </a:r>
            <a:r>
              <a:rPr lang="en-US" dirty="0" err="1" smtClean="0"/>
              <a:t>vấn</a:t>
            </a:r>
            <a:r>
              <a:rPr lang="en-US" dirty="0" smtClean="0"/>
              <a:t> </a:t>
            </a:r>
            <a:r>
              <a:rPr lang="en-US" dirty="0" err="1" smtClean="0"/>
              <a:t>nhiều</a:t>
            </a:r>
            <a:endParaRPr lang="en-US" dirty="0" smtClean="0"/>
          </a:p>
          <a:p>
            <a:r>
              <a:rPr lang="en-US" sz="3600" dirty="0" err="1" smtClean="0"/>
              <a:t>Không</a:t>
            </a:r>
            <a:r>
              <a:rPr lang="en-US" sz="3600" dirty="0" smtClean="0"/>
              <a:t> </a:t>
            </a:r>
            <a:r>
              <a:rPr lang="en-US" sz="3600" dirty="0" err="1" smtClean="0"/>
              <a:t>nên</a:t>
            </a:r>
            <a:endParaRPr lang="en-US" sz="3600" dirty="0" smtClean="0"/>
          </a:p>
          <a:p>
            <a:pPr lvl="1"/>
            <a:r>
              <a:rPr lang="en-US" dirty="0" err="1" smtClean="0"/>
              <a:t>Với</a:t>
            </a:r>
            <a:r>
              <a:rPr lang="en-US" dirty="0" smtClean="0"/>
              <a:t> </a:t>
            </a:r>
            <a:r>
              <a:rPr lang="en-US" dirty="0" err="1" smtClean="0"/>
              <a:t>những</a:t>
            </a:r>
            <a:r>
              <a:rPr lang="en-US" dirty="0" smtClean="0"/>
              <a:t> </a:t>
            </a:r>
            <a:r>
              <a:rPr lang="en-US" dirty="0" err="1" smtClean="0"/>
              <a:t>cột</a:t>
            </a:r>
            <a:r>
              <a:rPr lang="en-US" dirty="0" smtClean="0"/>
              <a:t> </a:t>
            </a:r>
            <a:r>
              <a:rPr lang="en-US" dirty="0" err="1" smtClean="0"/>
              <a:t>phải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thường</a:t>
            </a:r>
            <a:r>
              <a:rPr lang="en-US" dirty="0" smtClean="0"/>
              <a:t> </a:t>
            </a:r>
            <a:r>
              <a:rPr lang="en-US" dirty="0" err="1" smtClean="0"/>
              <a:t>xuyên</a:t>
            </a:r>
            <a:endParaRPr lang="en-US" dirty="0" smtClean="0"/>
          </a:p>
          <a:p>
            <a:pPr lvl="1"/>
            <a:r>
              <a:rPr lang="en-US" dirty="0" err="1" smtClean="0"/>
              <a:t>Ít</a:t>
            </a:r>
            <a:r>
              <a:rPr lang="en-US" dirty="0" smtClean="0"/>
              <a:t> </a:t>
            </a:r>
            <a:r>
              <a:rPr lang="en-US" dirty="0" err="1" smtClean="0"/>
              <a:t>truy</a:t>
            </a:r>
            <a:r>
              <a:rPr lang="en-US" dirty="0" smtClean="0"/>
              <a:t> </a:t>
            </a:r>
            <a:r>
              <a:rPr lang="en-US" dirty="0" err="1" smtClean="0"/>
              <a:t>vấn</a:t>
            </a:r>
            <a:r>
              <a:rPr lang="en-US" dirty="0" smtClean="0"/>
              <a:t> </a:t>
            </a:r>
            <a:r>
              <a:rPr lang="en-US" dirty="0" err="1" smtClean="0"/>
              <a:t>tới</a:t>
            </a:r>
            <a:endParaRPr lang="en-US" dirty="0" smtClean="0"/>
          </a:p>
          <a:p>
            <a:pPr marL="0" indent="0">
              <a:buNone/>
            </a:pPr>
            <a:endParaRPr lang="en-US" dirty="0"/>
          </a:p>
        </p:txBody>
      </p:sp>
      <p:sp>
        <p:nvSpPr>
          <p:cNvPr id="4" name="TextBox 3"/>
          <p:cNvSpPr txBox="1"/>
          <p:nvPr/>
        </p:nvSpPr>
        <p:spPr>
          <a:xfrm>
            <a:off x="1752600" y="5486400"/>
            <a:ext cx="4010521" cy="4770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500" dirty="0" err="1" smtClean="0"/>
              <a:t>Vì</a:t>
            </a:r>
            <a:r>
              <a:rPr lang="en-US" sz="2500" dirty="0" smtClean="0"/>
              <a:t> </a:t>
            </a:r>
            <a:r>
              <a:rPr lang="en-US" sz="2500" dirty="0" err="1" smtClean="0"/>
              <a:t>sao</a:t>
            </a:r>
            <a:r>
              <a:rPr lang="en-US" sz="2500" dirty="0" smtClean="0"/>
              <a:t> </a:t>
            </a:r>
            <a:r>
              <a:rPr lang="en-US" sz="2500" dirty="0" err="1" smtClean="0"/>
              <a:t>lại</a:t>
            </a:r>
            <a:r>
              <a:rPr lang="en-US" sz="2500" dirty="0" smtClean="0"/>
              <a:t> </a:t>
            </a:r>
            <a:r>
              <a:rPr lang="en-US" sz="2500" dirty="0" err="1" smtClean="0"/>
              <a:t>nền</a:t>
            </a:r>
            <a:r>
              <a:rPr lang="en-US" sz="2500" dirty="0" smtClean="0"/>
              <a:t> </a:t>
            </a:r>
            <a:r>
              <a:rPr lang="en-US" sz="2500" dirty="0" err="1" smtClean="0"/>
              <a:t>và</a:t>
            </a:r>
            <a:r>
              <a:rPr lang="en-US" sz="2500" dirty="0" smtClean="0"/>
              <a:t> </a:t>
            </a:r>
            <a:r>
              <a:rPr lang="en-US" sz="2500" dirty="0" err="1" smtClean="0"/>
              <a:t>không</a:t>
            </a:r>
            <a:r>
              <a:rPr lang="en-US" sz="2500" dirty="0" smtClean="0"/>
              <a:t> </a:t>
            </a:r>
            <a:r>
              <a:rPr lang="en-US" sz="2500" dirty="0" err="1" smtClean="0"/>
              <a:t>nên</a:t>
            </a:r>
            <a:r>
              <a:rPr lang="en-US" sz="2500" dirty="0" smtClean="0"/>
              <a:t>?</a:t>
            </a:r>
            <a:endParaRPr lang="en-US" sz="2500" dirty="0"/>
          </a:p>
        </p:txBody>
      </p:sp>
    </p:spTree>
    <p:extLst>
      <p:ext uri="{BB962C8B-B14F-4D97-AF65-F5344CB8AC3E}">
        <p14:creationId xmlns:p14="http://schemas.microsoft.com/office/powerpoint/2010/main" val="21389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Index	</a:t>
            </a:r>
            <a:endParaRPr lang="en-US" dirty="0"/>
          </a:p>
        </p:txBody>
      </p:sp>
      <p:sp>
        <p:nvSpPr>
          <p:cNvPr id="3" name="Content Placeholder 2"/>
          <p:cNvSpPr>
            <a:spLocks noGrp="1"/>
          </p:cNvSpPr>
          <p:nvPr>
            <p:ph idx="1"/>
          </p:nvPr>
        </p:nvSpPr>
        <p:spPr/>
        <p:txBody>
          <a:bodyPr/>
          <a:lstStyle/>
          <a:p>
            <a:r>
              <a:rPr lang="en-US" dirty="0" err="1" smtClean="0"/>
              <a:t>Không</a:t>
            </a:r>
            <a:r>
              <a:rPr lang="en-US" dirty="0" smtClean="0"/>
              <a:t> </a:t>
            </a:r>
            <a:r>
              <a:rPr lang="en-US" dirty="0" err="1" smtClean="0"/>
              <a:t>phải</a:t>
            </a:r>
            <a:r>
              <a:rPr lang="en-US" dirty="0" smtClean="0"/>
              <a:t> </a:t>
            </a:r>
            <a:r>
              <a:rPr lang="en-US" dirty="0" err="1" smtClean="0"/>
              <a:t>cứ</a:t>
            </a:r>
            <a:r>
              <a:rPr lang="en-US" dirty="0" smtClean="0"/>
              <a:t> </a:t>
            </a:r>
            <a:r>
              <a:rPr lang="en-US" dirty="0" err="1" smtClean="0"/>
              <a:t>lập</a:t>
            </a:r>
            <a:r>
              <a:rPr lang="en-US" dirty="0" smtClean="0"/>
              <a:t> index </a:t>
            </a:r>
            <a:r>
              <a:rPr lang="en-US" dirty="0" err="1" smtClean="0"/>
              <a:t>là</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nhanh</a:t>
            </a:r>
            <a:r>
              <a:rPr lang="en-US" dirty="0" smtClean="0"/>
              <a:t> </a:t>
            </a:r>
            <a:r>
              <a:rPr lang="en-US" dirty="0" err="1" smtClean="0"/>
              <a:t>hơn</a:t>
            </a:r>
            <a:endParaRPr lang="en-US" dirty="0" smtClean="0"/>
          </a:p>
          <a:p>
            <a:r>
              <a:rPr lang="en-US" dirty="0" smtClean="0"/>
              <a:t>C</a:t>
            </a:r>
            <a:r>
              <a:rPr lang="vi-VN" dirty="0" smtClean="0"/>
              <a:t>ó </a:t>
            </a:r>
            <a:r>
              <a:rPr lang="vi-VN" dirty="0"/>
              <a:t>thể tăng tốc độ tìm kiếm và truy vấn nhưng cũng có thể làm chậm hiệu suất khi thêm hoặc cập nhật dữ liệu</a:t>
            </a:r>
            <a:r>
              <a:rPr lang="vi-VN" dirty="0" smtClean="0"/>
              <a:t>.</a:t>
            </a:r>
            <a:endParaRPr lang="en-US" dirty="0" smtClean="0"/>
          </a:p>
          <a:p>
            <a:r>
              <a:rPr lang="en-US" dirty="0" smtClean="0"/>
              <a:t>=&gt; </a:t>
            </a:r>
            <a:r>
              <a:rPr lang="en-US" dirty="0" err="1" smtClean="0"/>
              <a:t>Có</a:t>
            </a:r>
            <a:r>
              <a:rPr lang="en-US" dirty="0" smtClean="0"/>
              <a:t> </a:t>
            </a:r>
            <a:r>
              <a:rPr lang="en-US" dirty="0" err="1" smtClean="0"/>
              <a:t>thể</a:t>
            </a:r>
            <a:r>
              <a:rPr lang="en-US" dirty="0" smtClean="0"/>
              <a:t> </a:t>
            </a:r>
            <a:r>
              <a:rPr lang="en-US" dirty="0" err="1" smtClean="0"/>
              <a:t>Tăng</a:t>
            </a:r>
            <a:r>
              <a:rPr lang="en-US" dirty="0" smtClean="0"/>
              <a:t> </a:t>
            </a:r>
            <a:r>
              <a:rPr lang="en-US" dirty="0" err="1" smtClean="0"/>
              <a:t>tốc</a:t>
            </a:r>
            <a:r>
              <a:rPr lang="en-US" dirty="0" smtClean="0"/>
              <a:t> </a:t>
            </a:r>
            <a:r>
              <a:rPr lang="en-US" dirty="0" err="1" smtClean="0"/>
              <a:t>độ</a:t>
            </a:r>
            <a:r>
              <a:rPr lang="en-US" dirty="0" smtClean="0"/>
              <a:t> SELECT, </a:t>
            </a:r>
            <a:r>
              <a:rPr lang="en-US" dirty="0" err="1" smtClean="0"/>
              <a:t>giảm</a:t>
            </a:r>
            <a:r>
              <a:rPr lang="en-US" dirty="0" smtClean="0"/>
              <a:t> </a:t>
            </a:r>
            <a:r>
              <a:rPr lang="en-US" dirty="0" err="1" smtClean="0"/>
              <a:t>tốc</a:t>
            </a:r>
            <a:r>
              <a:rPr lang="en-US" dirty="0" smtClean="0"/>
              <a:t> </a:t>
            </a:r>
            <a:r>
              <a:rPr lang="en-US" dirty="0" err="1" smtClean="0"/>
              <a:t>độ</a:t>
            </a:r>
            <a:r>
              <a:rPr lang="en-US" dirty="0" smtClean="0"/>
              <a:t> INSERT </a:t>
            </a:r>
            <a:r>
              <a:rPr lang="en-US" dirty="0" err="1" smtClean="0"/>
              <a:t>và</a:t>
            </a:r>
            <a:r>
              <a:rPr lang="en-US" dirty="0" smtClean="0"/>
              <a:t> UPDATE</a:t>
            </a:r>
          </a:p>
        </p:txBody>
      </p:sp>
    </p:spTree>
    <p:extLst>
      <p:ext uri="{BB962C8B-B14F-4D97-AF65-F5344CB8AC3E}">
        <p14:creationId xmlns:p14="http://schemas.microsoft.com/office/powerpoint/2010/main" val="62632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en-US" dirty="0" err="1" smtClean="0"/>
              <a:t>điểm</a:t>
            </a:r>
            <a:r>
              <a:rPr lang="en-US" dirty="0" smtClean="0"/>
              <a:t> INDEX</a:t>
            </a:r>
            <a:endParaRPr lang="en-US" dirty="0"/>
          </a:p>
        </p:txBody>
      </p:sp>
      <p:sp>
        <p:nvSpPr>
          <p:cNvPr id="3" name="Content Placeholder 2"/>
          <p:cNvSpPr>
            <a:spLocks noGrp="1"/>
          </p:cNvSpPr>
          <p:nvPr>
            <p:ph idx="1"/>
          </p:nvPr>
        </p:nvSpPr>
        <p:spPr/>
        <p:txBody>
          <a:bodyPr>
            <a:normAutofit fontScale="92500"/>
          </a:bodyPr>
          <a:lstStyle/>
          <a:p>
            <a:r>
              <a:rPr lang="vi-VN" dirty="0"/>
              <a:t>Khi nhập dữ liệu vào bảng có chứa một hoặc nhiều cột được lập chỉ mục, hệ quản trị CSDL phải cập nhật các chỉ mục mỗi khi bản ghi được thêm vào hoặc thay đổi</a:t>
            </a:r>
            <a:r>
              <a:rPr lang="vi-VN" dirty="0" smtClean="0"/>
              <a:t>.</a:t>
            </a:r>
            <a:endParaRPr lang="en-US" dirty="0" smtClean="0"/>
          </a:p>
          <a:p>
            <a:r>
              <a:rPr lang="vi-VN" dirty="0"/>
              <a:t>Việc thêm bản ghi bằng cách sử dụng truy vấn gắn thêm hoặc bằng cách gắn thêm các bản ghi đã nhập cũng có thể chậm hơn nếu bảng đích chứa chỉ mục</a:t>
            </a:r>
            <a:endParaRPr lang="en-US" dirty="0" smtClean="0"/>
          </a:p>
          <a:p>
            <a:pPr marL="457200" lvl="1" indent="0">
              <a:buNone/>
            </a:pPr>
            <a:r>
              <a:rPr lang="en-US" dirty="0" smtClean="0"/>
              <a:t>=&gt;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đánh</a:t>
            </a:r>
            <a:r>
              <a:rPr lang="en-US" dirty="0" smtClean="0"/>
              <a:t> index </a:t>
            </a:r>
            <a:r>
              <a:rPr lang="en-US" dirty="0" err="1" smtClean="0"/>
              <a:t>lại</a:t>
            </a:r>
            <a:r>
              <a:rPr lang="en-US" dirty="0" smtClean="0"/>
              <a:t> </a:t>
            </a:r>
            <a:r>
              <a:rPr lang="en-US" dirty="0" err="1" smtClean="0"/>
              <a:t>nếu</a:t>
            </a:r>
            <a:r>
              <a:rPr lang="en-US" dirty="0" smtClean="0"/>
              <a:t> </a:t>
            </a:r>
            <a:r>
              <a:rPr lang="en-US" dirty="0" err="1" smtClean="0"/>
              <a:t>cột</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endParaRPr lang="en-US" dirty="0"/>
          </a:p>
        </p:txBody>
      </p:sp>
    </p:spTree>
    <p:extLst>
      <p:ext uri="{BB962C8B-B14F-4D97-AF65-F5344CB8AC3E}">
        <p14:creationId xmlns:p14="http://schemas.microsoft.com/office/powerpoint/2010/main" val="217274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Index</a:t>
            </a:r>
            <a:endParaRPr lang="en-US" dirty="0"/>
          </a:p>
        </p:txBody>
      </p:sp>
      <p:sp>
        <p:nvSpPr>
          <p:cNvPr id="3" name="Content Placeholder 2"/>
          <p:cNvSpPr>
            <a:spLocks noGrp="1"/>
          </p:cNvSpPr>
          <p:nvPr>
            <p:ph idx="1"/>
          </p:nvPr>
        </p:nvSpPr>
        <p:spPr/>
        <p:txBody>
          <a:bodyPr/>
          <a:lstStyle/>
          <a:p>
            <a:r>
              <a:rPr lang="en-US" dirty="0"/>
              <a:t>Single-Column Index </a:t>
            </a:r>
            <a:endParaRPr lang="en-US" dirty="0" smtClean="0"/>
          </a:p>
          <a:p>
            <a:r>
              <a:rPr lang="en-US" dirty="0" smtClean="0"/>
              <a:t>Unique </a:t>
            </a:r>
            <a:r>
              <a:rPr lang="en-US" dirty="0"/>
              <a:t>Index </a:t>
            </a:r>
            <a:endParaRPr lang="en-US" dirty="0" smtClean="0"/>
          </a:p>
          <a:p>
            <a:r>
              <a:rPr lang="en-US" dirty="0" smtClean="0"/>
              <a:t>Composite </a:t>
            </a:r>
            <a:r>
              <a:rPr lang="en-US" dirty="0"/>
              <a:t>Index </a:t>
            </a:r>
            <a:endParaRPr lang="en-US" dirty="0" smtClean="0"/>
          </a:p>
          <a:p>
            <a:r>
              <a:rPr lang="en-US" dirty="0" smtClean="0"/>
              <a:t>Implicit </a:t>
            </a:r>
            <a:r>
              <a:rPr lang="en-US" dirty="0"/>
              <a:t>Index</a:t>
            </a:r>
          </a:p>
        </p:txBody>
      </p:sp>
    </p:spTree>
    <p:extLst>
      <p:ext uri="{BB962C8B-B14F-4D97-AF65-F5344CB8AC3E}">
        <p14:creationId xmlns:p14="http://schemas.microsoft.com/office/powerpoint/2010/main" val="257391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Single-Column Index </a:t>
            </a:r>
            <a:endParaRPr lang="en-US" dirty="0"/>
          </a:p>
        </p:txBody>
      </p:sp>
      <p:sp>
        <p:nvSpPr>
          <p:cNvPr id="3" name="Content Placeholder 2"/>
          <p:cNvSpPr>
            <a:spLocks noGrp="1"/>
          </p:cNvSpPr>
          <p:nvPr>
            <p:ph idx="1"/>
          </p:nvPr>
        </p:nvSpPr>
        <p:spPr/>
        <p:txBody>
          <a:bodyPr/>
          <a:lstStyle/>
          <a:p>
            <a:r>
              <a:rPr lang="en-US" smtClean="0"/>
              <a:t>Tạo cho duy nhất 1 cột trong bảng </a:t>
            </a:r>
          </a:p>
          <a:p>
            <a:r>
              <a:rPr lang="en-US" smtClean="0"/>
              <a:t>Cú pháp:  </a:t>
            </a:r>
          </a:p>
          <a:p>
            <a:pPr lvl="1"/>
            <a:r>
              <a:rPr lang="en-US" smtClean="0"/>
              <a:t>CREATE INDEX ten_index ON ten_bang (ten_cot);</a:t>
            </a:r>
          </a:p>
          <a:p>
            <a:r>
              <a:rPr lang="en-US" smtClean="0"/>
              <a:t>Ví dụ: </a:t>
            </a:r>
          </a:p>
          <a:p>
            <a:r>
              <a:rPr lang="en-US" smtClean="0"/>
              <a:t>CREATE INDEX username_index ON USER (username)</a:t>
            </a:r>
            <a:endParaRPr lang="en-US" dirty="0"/>
          </a:p>
        </p:txBody>
      </p:sp>
    </p:spTree>
    <p:extLst>
      <p:ext uri="{BB962C8B-B14F-4D97-AF65-F5344CB8AC3E}">
        <p14:creationId xmlns:p14="http://schemas.microsoft.com/office/powerpoint/2010/main" val="2643237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index</a:t>
            </a:r>
            <a:endParaRPr lang="en-US" dirty="0"/>
          </a:p>
        </p:txBody>
      </p:sp>
      <p:sp>
        <p:nvSpPr>
          <p:cNvPr id="3" name="Content Placeholder 2"/>
          <p:cNvSpPr>
            <a:spLocks noGrp="1"/>
          </p:cNvSpPr>
          <p:nvPr>
            <p:ph idx="1"/>
          </p:nvPr>
        </p:nvSpPr>
        <p:spPr/>
        <p:txBody>
          <a:bodyPr/>
          <a:lstStyle/>
          <a:p>
            <a:r>
              <a:rPr lang="en-US" smtClean="0"/>
              <a:t>Tăng hiệu suất Tìm kiếm mà còn M</a:t>
            </a:r>
            <a:r>
              <a:rPr lang="vi-VN" smtClean="0"/>
              <a:t>ục đích toàn vẹn dữ liệu </a:t>
            </a:r>
            <a:endParaRPr lang="en-US" smtClean="0"/>
          </a:p>
          <a:p>
            <a:r>
              <a:rPr lang="en-US" smtClean="0"/>
              <a:t>Không cho chèn dữ liệu trùng vào bảng</a:t>
            </a:r>
          </a:p>
          <a:p>
            <a:r>
              <a:rPr lang="en-US" smtClean="0"/>
              <a:t>Cú pháp:  </a:t>
            </a:r>
          </a:p>
          <a:p>
            <a:pPr lvl="1"/>
            <a:r>
              <a:rPr lang="en-US" smtClean="0"/>
              <a:t>CREATE UNIQUE INDEX ten_chi_muc ON  ten_bang (ten_cot);</a:t>
            </a:r>
          </a:p>
          <a:p>
            <a:r>
              <a:rPr lang="en-US" smtClean="0"/>
              <a:t>Ví dụ: </a:t>
            </a:r>
          </a:p>
          <a:p>
            <a:r>
              <a:rPr lang="en-US" smtClean="0"/>
              <a:t>CREATE INDEX email_index ON USER (email)</a:t>
            </a:r>
            <a:endParaRPr lang="en-US" dirty="0"/>
          </a:p>
        </p:txBody>
      </p:sp>
    </p:spTree>
    <p:extLst>
      <p:ext uri="{BB962C8B-B14F-4D97-AF65-F5344CB8AC3E}">
        <p14:creationId xmlns:p14="http://schemas.microsoft.com/office/powerpoint/2010/main" val="3474886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 Index</a:t>
            </a:r>
            <a:endParaRPr lang="en-US" dirty="0"/>
          </a:p>
        </p:txBody>
      </p:sp>
      <p:sp>
        <p:nvSpPr>
          <p:cNvPr id="3" name="Content Placeholder 2"/>
          <p:cNvSpPr>
            <a:spLocks noGrp="1"/>
          </p:cNvSpPr>
          <p:nvPr>
            <p:ph idx="1"/>
          </p:nvPr>
        </p:nvSpPr>
        <p:spPr/>
        <p:txBody>
          <a:bodyPr/>
          <a:lstStyle/>
          <a:p>
            <a:r>
              <a:rPr lang="en-US" smtClean="0"/>
              <a:t>Index cho nhiều cột</a:t>
            </a:r>
          </a:p>
          <a:p>
            <a:r>
              <a:rPr lang="en-US" smtClean="0"/>
              <a:t>Cú pháp:  </a:t>
            </a:r>
          </a:p>
          <a:p>
            <a:pPr lvl="1"/>
            <a:r>
              <a:rPr lang="en-US" smtClean="0"/>
              <a:t>CREATE INDEX ten_chi_muc ON ten_bang (cot1, cot2);  </a:t>
            </a:r>
          </a:p>
          <a:p>
            <a:pPr lvl="1"/>
            <a:r>
              <a:rPr lang="en-US" smtClean="0"/>
              <a:t>CREATE</a:t>
            </a:r>
          </a:p>
          <a:p>
            <a:r>
              <a:rPr lang="en-US" smtClean="0"/>
              <a:t>Ví dụ: </a:t>
            </a:r>
          </a:p>
          <a:p>
            <a:r>
              <a:rPr lang="en-US" smtClean="0"/>
              <a:t>CREATE INDEX index_user ON USER(username, idUser);</a:t>
            </a:r>
            <a:endParaRPr lang="en-US" dirty="0"/>
          </a:p>
        </p:txBody>
      </p:sp>
    </p:spTree>
    <p:extLst>
      <p:ext uri="{BB962C8B-B14F-4D97-AF65-F5344CB8AC3E}">
        <p14:creationId xmlns:p14="http://schemas.microsoft.com/office/powerpoint/2010/main" val="1534622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dirty="0" err="1" smtClean="0"/>
              <a:t>Định</a:t>
            </a:r>
            <a:r>
              <a:rPr lang="en-US" dirty="0" smtClean="0"/>
              <a:t> </a:t>
            </a:r>
            <a:r>
              <a:rPr lang="en-US" dirty="0" err="1" smtClean="0"/>
              <a:t>nghĩa</a:t>
            </a:r>
            <a:r>
              <a:rPr lang="en-US" dirty="0" smtClean="0"/>
              <a:t> Index</a:t>
            </a:r>
          </a:p>
          <a:p>
            <a:r>
              <a:rPr lang="vi-VN" dirty="0" smtClean="0"/>
              <a:t>Ư</a:t>
            </a:r>
            <a:r>
              <a:rPr lang="en-US" dirty="0" smtClean="0"/>
              <a:t>u </a:t>
            </a:r>
            <a:r>
              <a:rPr lang="en-US" dirty="0" err="1" smtClean="0"/>
              <a:t>nhược</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Index</a:t>
            </a:r>
          </a:p>
          <a:p>
            <a:r>
              <a:rPr lang="en-US" dirty="0" err="1" smtClean="0"/>
              <a:t>Phân</a:t>
            </a:r>
            <a:r>
              <a:rPr lang="en-US" dirty="0" smtClean="0"/>
              <a:t> </a:t>
            </a:r>
            <a:r>
              <a:rPr lang="en-US" dirty="0" err="1" smtClean="0"/>
              <a:t>loại</a:t>
            </a:r>
            <a:r>
              <a:rPr lang="en-US" dirty="0" smtClean="0"/>
              <a:t> Index</a:t>
            </a:r>
          </a:p>
          <a:p>
            <a:r>
              <a:rPr lang="en-US" dirty="0" err="1" smtClean="0"/>
              <a:t>Cách</a:t>
            </a:r>
            <a:r>
              <a:rPr lang="en-US" dirty="0" smtClean="0"/>
              <a:t> </a:t>
            </a:r>
            <a:r>
              <a:rPr lang="en-US" dirty="0" err="1" smtClean="0"/>
              <a:t>tạo</a:t>
            </a:r>
            <a:r>
              <a:rPr lang="en-US" dirty="0" smtClean="0"/>
              <a:t> Index</a:t>
            </a:r>
          </a:p>
        </p:txBody>
      </p:sp>
    </p:spTree>
    <p:extLst>
      <p:ext uri="{BB962C8B-B14F-4D97-AF65-F5344CB8AC3E}">
        <p14:creationId xmlns:p14="http://schemas.microsoft.com/office/powerpoint/2010/main" val="177299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Index </a:t>
            </a:r>
          </a:p>
        </p:txBody>
      </p:sp>
      <p:sp>
        <p:nvSpPr>
          <p:cNvPr id="3" name="Content Placeholder 2"/>
          <p:cNvSpPr>
            <a:spLocks noGrp="1"/>
          </p:cNvSpPr>
          <p:nvPr>
            <p:ph idx="1"/>
          </p:nvPr>
        </p:nvSpPr>
        <p:spPr/>
        <p:txBody>
          <a:bodyPr/>
          <a:lstStyle/>
          <a:p>
            <a:r>
              <a:rPr lang="vi-VN" dirty="0">
                <a:latin typeface="Calibri" panose="020F0502020204030204" pitchFamily="34" charset="0"/>
                <a:cs typeface="Calibri" panose="020F0502020204030204" pitchFamily="34" charset="0"/>
              </a:rPr>
              <a:t>Index ngầm </a:t>
            </a:r>
            <a:r>
              <a:rPr lang="vi-VN" dirty="0" smtClean="0">
                <a:latin typeface="Calibri" panose="020F0502020204030204" pitchFamily="34" charset="0"/>
                <a:cs typeface="Calibri" panose="020F0502020204030204" pitchFamily="34" charset="0"/>
              </a:rPr>
              <a:t>định</a:t>
            </a:r>
            <a:endParaRPr lang="en-US" dirty="0" smtClean="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tự động bởi Database </a:t>
            </a:r>
            <a:r>
              <a:rPr lang="vi-VN" dirty="0" smtClean="0">
                <a:latin typeface="Calibri" panose="020F0502020204030204" pitchFamily="34" charset="0"/>
                <a:cs typeface="Calibri" panose="020F0502020204030204" pitchFamily="34" charset="0"/>
              </a:rPr>
              <a:t>Serve</a:t>
            </a:r>
            <a:r>
              <a:rPr lang="en-US" dirty="0" smtClean="0">
                <a:latin typeface="Calibri" panose="020F0502020204030204" pitchFamily="34" charset="0"/>
                <a:cs typeface="Calibri" panose="020F0502020204030204" pitchFamily="34" charset="0"/>
              </a:rPr>
              <a:t>r </a:t>
            </a:r>
            <a:r>
              <a:rPr lang="en-US" dirty="0" err="1" smtClean="0">
                <a:latin typeface="Calibri" panose="020F0502020204030204" pitchFamily="34" charset="0"/>
                <a:cs typeface="Calibri" panose="020F0502020204030204" pitchFamily="34" charset="0"/>
              </a:rPr>
              <a:t>khi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bảng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tạo</a:t>
            </a:r>
            <a:endParaRPr lang="en-US" dirty="0" smtClean="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a:t>
            </a:r>
            <a:r>
              <a:rPr lang="vi-VN" dirty="0" smtClean="0">
                <a:latin typeface="Calibri" panose="020F0502020204030204" pitchFamily="34" charset="0"/>
                <a:cs typeface="Calibri" panose="020F0502020204030204" pitchFamily="34" charset="0"/>
              </a:rPr>
              <a:t>ạo </a:t>
            </a:r>
            <a:r>
              <a:rPr lang="vi-VN" dirty="0">
                <a:latin typeface="Calibri" panose="020F0502020204030204" pitchFamily="34" charset="0"/>
                <a:cs typeface="Calibri" panose="020F0502020204030204" pitchFamily="34" charset="0"/>
              </a:rPr>
              <a:t>tự động cho các ràng buộc Primary key và các ràng buộc Unique </a:t>
            </a:r>
            <a:endParaRPr lang="en-US" dirty="0">
              <a:latin typeface="Calibri" panose="020F0502020204030204" pitchFamily="34" charset="0"/>
              <a:cs typeface="Calibri" panose="020F0502020204030204" pitchFamily="34" charset="0"/>
            </a:endParaRPr>
          </a:p>
        </p:txBody>
      </p:sp>
      <p:sp>
        <p:nvSpPr>
          <p:cNvPr id="4" name="Right Arrow 3"/>
          <p:cNvSpPr/>
          <p:nvPr/>
        </p:nvSpPr>
        <p:spPr>
          <a:xfrm>
            <a:off x="609600" y="4953000"/>
            <a:ext cx="762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39900" y="4940300"/>
            <a:ext cx="6525504" cy="86177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500" dirty="0" err="1" smtClean="0"/>
              <a:t>Việc</a:t>
            </a:r>
            <a:r>
              <a:rPr lang="en-US" sz="2500" dirty="0" smtClean="0"/>
              <a:t> </a:t>
            </a:r>
            <a:r>
              <a:rPr lang="en-US" sz="2500" dirty="0" err="1" smtClean="0"/>
              <a:t>tối</a:t>
            </a:r>
            <a:r>
              <a:rPr lang="en-US" sz="2500" dirty="0" smtClean="0"/>
              <a:t> </a:t>
            </a:r>
            <a:r>
              <a:rPr lang="en-US" sz="2500" dirty="0" err="1" smtClean="0"/>
              <a:t>ưu</a:t>
            </a:r>
            <a:r>
              <a:rPr lang="en-US" sz="2500" dirty="0" smtClean="0"/>
              <a:t> </a:t>
            </a:r>
            <a:r>
              <a:rPr lang="en-US" sz="2500" dirty="0" err="1" smtClean="0"/>
              <a:t>tạo</a:t>
            </a:r>
            <a:r>
              <a:rPr lang="en-US" sz="2500" dirty="0" smtClean="0"/>
              <a:t> Table </a:t>
            </a:r>
            <a:r>
              <a:rPr lang="en-US" sz="2500" dirty="0" err="1" smtClean="0"/>
              <a:t>là</a:t>
            </a:r>
            <a:r>
              <a:rPr lang="en-US" sz="2500" dirty="0" smtClean="0"/>
              <a:t> </a:t>
            </a:r>
            <a:r>
              <a:rPr lang="en-US" sz="2500" dirty="0" err="1" smtClean="0"/>
              <a:t>rất</a:t>
            </a:r>
            <a:r>
              <a:rPr lang="en-US" sz="2500" dirty="0" smtClean="0"/>
              <a:t> </a:t>
            </a:r>
            <a:r>
              <a:rPr lang="en-US" sz="2500" dirty="0" err="1" smtClean="0"/>
              <a:t>quan</a:t>
            </a:r>
            <a:r>
              <a:rPr lang="en-US" sz="2500" dirty="0" smtClean="0"/>
              <a:t> </a:t>
            </a:r>
            <a:r>
              <a:rPr lang="en-US" sz="2500" dirty="0" err="1" smtClean="0"/>
              <a:t>trọng</a:t>
            </a:r>
            <a:r>
              <a:rPr lang="en-US" sz="2500" dirty="0" smtClean="0"/>
              <a:t> </a:t>
            </a:r>
          </a:p>
          <a:p>
            <a:r>
              <a:rPr lang="en-US" sz="2500" dirty="0" smtClean="0"/>
              <a:t>(</a:t>
            </a:r>
            <a:r>
              <a:rPr lang="en-US" sz="2500" dirty="0" err="1" smtClean="0"/>
              <a:t>Ví</a:t>
            </a:r>
            <a:r>
              <a:rPr lang="en-US" sz="2500" dirty="0" smtClean="0"/>
              <a:t> </a:t>
            </a:r>
            <a:r>
              <a:rPr lang="en-US" sz="2500" dirty="0" err="1" smtClean="0"/>
              <a:t>dụ</a:t>
            </a:r>
            <a:r>
              <a:rPr lang="en-US" sz="2500" dirty="0" smtClean="0"/>
              <a:t> </a:t>
            </a:r>
            <a:r>
              <a:rPr lang="en-US" sz="2500" dirty="0" err="1" smtClean="0"/>
              <a:t>xét</a:t>
            </a:r>
            <a:r>
              <a:rPr lang="en-US" sz="2500" dirty="0" smtClean="0"/>
              <a:t> Email </a:t>
            </a:r>
            <a:r>
              <a:rPr lang="en-US" sz="2500" dirty="0" err="1" smtClean="0"/>
              <a:t>là</a:t>
            </a:r>
            <a:r>
              <a:rPr lang="en-US" sz="2500" dirty="0" smtClean="0"/>
              <a:t> </a:t>
            </a:r>
            <a:r>
              <a:rPr lang="en-US" sz="2500" dirty="0" err="1" smtClean="0"/>
              <a:t>duy</a:t>
            </a:r>
            <a:r>
              <a:rPr lang="en-US" sz="2500" dirty="0" smtClean="0"/>
              <a:t> </a:t>
            </a:r>
            <a:r>
              <a:rPr lang="en-US" sz="2500" dirty="0" err="1" smtClean="0"/>
              <a:t>nhất</a:t>
            </a:r>
            <a:r>
              <a:rPr lang="en-US" sz="2500" dirty="0" smtClean="0"/>
              <a:t> </a:t>
            </a:r>
            <a:r>
              <a:rPr lang="en-US" sz="2500" dirty="0" err="1" smtClean="0"/>
              <a:t>giúp</a:t>
            </a:r>
            <a:r>
              <a:rPr lang="en-US" sz="2500" dirty="0" smtClean="0"/>
              <a:t> </a:t>
            </a:r>
            <a:r>
              <a:rPr lang="en-US" sz="2500" dirty="0" err="1" smtClean="0"/>
              <a:t>tạo</a:t>
            </a:r>
            <a:r>
              <a:rPr lang="en-US" sz="2500" dirty="0" smtClean="0"/>
              <a:t> index </a:t>
            </a:r>
            <a:r>
              <a:rPr lang="en-US" sz="2500" dirty="0" err="1" smtClean="0"/>
              <a:t>ngầm</a:t>
            </a:r>
            <a:r>
              <a:rPr lang="en-US" sz="2500" dirty="0" smtClean="0"/>
              <a:t>)</a:t>
            </a:r>
            <a:endParaRPr lang="en-US" sz="2500" dirty="0"/>
          </a:p>
        </p:txBody>
      </p:sp>
    </p:spTree>
    <p:extLst>
      <p:ext uri="{BB962C8B-B14F-4D97-AF65-F5344CB8AC3E}">
        <p14:creationId xmlns:p14="http://schemas.microsoft.com/office/powerpoint/2010/main" val="419748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Xóa</a:t>
            </a:r>
            <a:r>
              <a:rPr lang="en-US" dirty="0" smtClean="0"/>
              <a:t> Index</a:t>
            </a:r>
            <a:endParaRPr lang="en-US" dirty="0"/>
          </a:p>
        </p:txBody>
      </p:sp>
      <p:sp>
        <p:nvSpPr>
          <p:cNvPr id="3" name="Content Placeholder 2"/>
          <p:cNvSpPr>
            <a:spLocks noGrp="1"/>
          </p:cNvSpPr>
          <p:nvPr>
            <p:ph idx="1"/>
          </p:nvPr>
        </p:nvSpPr>
        <p:spPr>
          <a:xfrm>
            <a:off x="457200" y="1600201"/>
            <a:ext cx="8229600" cy="838200"/>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nl-NL" b="1" dirty="0"/>
              <a:t>DROP INDEX ten_chi_muc ON ten_bang;</a:t>
            </a:r>
            <a:endParaRPr lang="en-US" b="1" dirty="0"/>
          </a:p>
        </p:txBody>
      </p:sp>
      <p:sp>
        <p:nvSpPr>
          <p:cNvPr id="4" name="TextBox 3"/>
          <p:cNvSpPr txBox="1"/>
          <p:nvPr/>
        </p:nvSpPr>
        <p:spPr>
          <a:xfrm>
            <a:off x="1295400" y="3962400"/>
            <a:ext cx="6878934" cy="461665"/>
          </a:xfrm>
          <a:prstGeom prst="rect">
            <a:avLst/>
          </a:prstGeom>
          <a:noFill/>
        </p:spPr>
        <p:txBody>
          <a:bodyPr wrap="none" rtlCol="0">
            <a:spAutoFit/>
          </a:bodyPr>
          <a:lstStyle/>
          <a:p>
            <a:r>
              <a:rPr lang="en-US" sz="2400" dirty="0" err="1" smtClean="0"/>
              <a:t>Xóa</a:t>
            </a:r>
            <a:r>
              <a:rPr lang="en-US" sz="2400" dirty="0" smtClean="0"/>
              <a:t> index </a:t>
            </a:r>
            <a:r>
              <a:rPr lang="en-US" sz="2400" dirty="0" err="1" smtClean="0"/>
              <a:t>không</a:t>
            </a:r>
            <a:r>
              <a:rPr lang="en-US" sz="2400" dirty="0" smtClean="0"/>
              <a:t> </a:t>
            </a:r>
            <a:r>
              <a:rPr lang="en-US" sz="2400" dirty="0" err="1" smtClean="0"/>
              <a:t>cần</a:t>
            </a:r>
            <a:r>
              <a:rPr lang="en-US" sz="2400" dirty="0" smtClean="0"/>
              <a:t> </a:t>
            </a:r>
            <a:r>
              <a:rPr lang="en-US" sz="2400" dirty="0" err="1" smtClean="0"/>
              <a:t>thiết</a:t>
            </a:r>
            <a:r>
              <a:rPr lang="en-US" sz="2400" dirty="0" smtClean="0"/>
              <a:t> </a:t>
            </a:r>
            <a:r>
              <a:rPr lang="en-US" sz="2400" dirty="0" err="1" smtClean="0"/>
              <a:t>nếu</a:t>
            </a:r>
            <a:r>
              <a:rPr lang="en-US" sz="2400" dirty="0" smtClean="0"/>
              <a:t> </a:t>
            </a:r>
            <a:r>
              <a:rPr lang="en-US" sz="2400" dirty="0" err="1" smtClean="0"/>
              <a:t>không</a:t>
            </a:r>
            <a:r>
              <a:rPr lang="en-US" sz="2400" dirty="0" smtClean="0"/>
              <a:t> </a:t>
            </a:r>
            <a:r>
              <a:rPr lang="en-US" sz="2400" dirty="0" err="1" smtClean="0"/>
              <a:t>thấy</a:t>
            </a:r>
            <a:r>
              <a:rPr lang="en-US" sz="2400" dirty="0" smtClean="0"/>
              <a:t> </a:t>
            </a:r>
            <a:r>
              <a:rPr lang="en-US" sz="2400" dirty="0" err="1" smtClean="0"/>
              <a:t>tăng</a:t>
            </a:r>
            <a:r>
              <a:rPr lang="en-US" sz="2400" dirty="0" smtClean="0"/>
              <a:t> </a:t>
            </a:r>
            <a:r>
              <a:rPr lang="en-US" sz="2400" dirty="0" err="1" smtClean="0"/>
              <a:t>tốc</a:t>
            </a:r>
            <a:r>
              <a:rPr lang="en-US" sz="2400" dirty="0" smtClean="0"/>
              <a:t> </a:t>
            </a:r>
            <a:r>
              <a:rPr lang="en-US" sz="2400" dirty="0" err="1" smtClean="0"/>
              <a:t>độ</a:t>
            </a:r>
            <a:endParaRPr lang="en-US" sz="2400" dirty="0"/>
          </a:p>
        </p:txBody>
      </p:sp>
    </p:spTree>
    <p:extLst>
      <p:ext uri="{BB962C8B-B14F-4D97-AF65-F5344CB8AC3E}">
        <p14:creationId xmlns:p14="http://schemas.microsoft.com/office/powerpoint/2010/main" val="158720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và</a:t>
            </a:r>
            <a:r>
              <a:rPr lang="en-US" dirty="0" smtClean="0"/>
              <a:t> </a:t>
            </a:r>
            <a:r>
              <a:rPr lang="en-US" dirty="0" err="1" smtClean="0"/>
              <a:t>Nhược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0920526"/>
              </p:ext>
            </p:extLst>
          </p:nvPr>
        </p:nvGraphicFramePr>
        <p:xfrm>
          <a:off x="457200" y="1600200"/>
          <a:ext cx="8153400" cy="4038600"/>
        </p:xfrm>
        <a:graphic>
          <a:graphicData uri="http://schemas.openxmlformats.org/drawingml/2006/table">
            <a:tbl>
              <a:tblPr firstRow="1" bandRow="1">
                <a:tableStyleId>{5C22544A-7EE6-4342-B048-85BDC9FD1C3A}</a:tableStyleId>
              </a:tblPr>
              <a:tblGrid>
                <a:gridCol w="4076700"/>
                <a:gridCol w="4076700"/>
              </a:tblGrid>
              <a:tr h="582644">
                <a:tc>
                  <a:txBody>
                    <a:bodyPr/>
                    <a:lstStyle/>
                    <a:p>
                      <a:pPr algn="ctr"/>
                      <a:r>
                        <a:rPr lang="en-US" sz="2400" dirty="0" smtClean="0"/>
                        <a:t>ƯU (O)</a:t>
                      </a:r>
                      <a:endParaRPr lang="en-US" sz="2400" dirty="0"/>
                    </a:p>
                  </a:txBody>
                  <a:tcPr/>
                </a:tc>
                <a:tc>
                  <a:txBody>
                    <a:bodyPr/>
                    <a:lstStyle/>
                    <a:p>
                      <a:pPr algn="ctr"/>
                      <a:r>
                        <a:rPr lang="en-US" sz="2400" dirty="0" smtClean="0"/>
                        <a:t>NHƯỢC</a:t>
                      </a:r>
                      <a:endParaRPr lang="en-US" sz="2400" dirty="0"/>
                    </a:p>
                  </a:txBody>
                  <a:tcPr/>
                </a:tc>
              </a:tr>
              <a:tr h="1867653">
                <a:tc>
                  <a:txBody>
                    <a:bodyPr/>
                    <a:lstStyle/>
                    <a:p>
                      <a:pPr algn="l"/>
                      <a:r>
                        <a:rPr lang="en-US" sz="2400" dirty="0" err="1" smtClean="0"/>
                        <a:t>Hiệu</a:t>
                      </a:r>
                      <a:r>
                        <a:rPr lang="en-US" sz="2400" baseline="0" dirty="0" smtClean="0"/>
                        <a:t> </a:t>
                      </a:r>
                      <a:r>
                        <a:rPr lang="en-US" sz="2400" baseline="0" dirty="0" err="1" smtClean="0"/>
                        <a:t>suất</a:t>
                      </a:r>
                      <a:r>
                        <a:rPr lang="en-US" sz="2400" baseline="0" dirty="0" smtClean="0"/>
                        <a:t> </a:t>
                      </a: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cao</a:t>
                      </a:r>
                      <a:r>
                        <a:rPr lang="en-US" sz="2400" baseline="0" dirty="0" smtClean="0"/>
                        <a:t> </a:t>
                      </a:r>
                      <a:r>
                        <a:rPr lang="en-US" sz="2400" baseline="0" dirty="0" err="1" smtClean="0"/>
                        <a:t>nếu</a:t>
                      </a:r>
                      <a:r>
                        <a:rPr lang="en-US" sz="2400" baseline="0" dirty="0" smtClean="0"/>
                        <a:t> </a:t>
                      </a: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theo</a:t>
                      </a:r>
                      <a:r>
                        <a:rPr lang="en-US" sz="2400" baseline="0" dirty="0" smtClean="0"/>
                        <a:t> group</a:t>
                      </a:r>
                    </a:p>
                    <a:p>
                      <a:pPr algn="l"/>
                      <a:r>
                        <a:rPr lang="en-US" sz="2400" dirty="0" smtClean="0"/>
                        <a:t>VD: SELECT</a:t>
                      </a:r>
                      <a:r>
                        <a:rPr lang="en-US" sz="2400" baseline="0" dirty="0" smtClean="0"/>
                        <a:t> * FROM user WHERE </a:t>
                      </a:r>
                      <a:r>
                        <a:rPr lang="en-US" sz="2400" dirty="0" smtClean="0"/>
                        <a:t>name</a:t>
                      </a:r>
                      <a:r>
                        <a:rPr lang="en-US" sz="2400" baseline="0" dirty="0" smtClean="0"/>
                        <a:t> LIKE </a:t>
                      </a:r>
                      <a:r>
                        <a:rPr lang="en-US" sz="2400" dirty="0" smtClean="0"/>
                        <a:t>‘a%’  </a:t>
                      </a:r>
                    </a:p>
                  </a:txBody>
                  <a:tcPr/>
                </a:tc>
                <a:tc>
                  <a:txBody>
                    <a:bodyPr/>
                    <a:lstStyle/>
                    <a:p>
                      <a:pPr algn="l"/>
                      <a:r>
                        <a:rPr lang="en-US" sz="2400" dirty="0" err="1" smtClean="0"/>
                        <a:t>Tốc</a:t>
                      </a:r>
                      <a:r>
                        <a:rPr lang="en-US" sz="2400" baseline="0" dirty="0" smtClean="0"/>
                        <a:t> </a:t>
                      </a:r>
                      <a:r>
                        <a:rPr lang="en-US" sz="2400" baseline="0" dirty="0" err="1" smtClean="0"/>
                        <a:t>độ</a:t>
                      </a:r>
                      <a:r>
                        <a:rPr lang="en-US" sz="2400" baseline="0" dirty="0" smtClean="0"/>
                        <a:t> </a:t>
                      </a: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không</a:t>
                      </a:r>
                      <a:r>
                        <a:rPr lang="en-US" sz="2400" baseline="0" dirty="0" smtClean="0"/>
                        <a:t> </a:t>
                      </a:r>
                      <a:r>
                        <a:rPr lang="en-US" sz="2400" baseline="0" dirty="0" err="1" smtClean="0"/>
                        <a:t>khá</a:t>
                      </a:r>
                      <a:r>
                        <a:rPr lang="en-US" sz="2400" baseline="0" dirty="0" smtClean="0"/>
                        <a:t> </a:t>
                      </a:r>
                      <a:r>
                        <a:rPr lang="en-US" sz="2400" baseline="0" dirty="0" err="1" smtClean="0"/>
                        <a:t>hơn</a:t>
                      </a:r>
                      <a:r>
                        <a:rPr lang="en-US" sz="2400" baseline="0" dirty="0" smtClean="0"/>
                        <a:t> </a:t>
                      </a:r>
                      <a:r>
                        <a:rPr lang="en-US" sz="2400" baseline="0" dirty="0" err="1" smtClean="0"/>
                        <a:t>bao</a:t>
                      </a:r>
                      <a:r>
                        <a:rPr lang="en-US" sz="2400" baseline="0" dirty="0" smtClean="0"/>
                        <a:t> </a:t>
                      </a:r>
                      <a:r>
                        <a:rPr lang="en-US" sz="2400" baseline="0" dirty="0" err="1" smtClean="0"/>
                        <a:t>nhiêu</a:t>
                      </a:r>
                      <a:r>
                        <a:rPr lang="en-US" sz="2400" baseline="0" dirty="0" smtClean="0"/>
                        <a:t> </a:t>
                      </a:r>
                      <a:r>
                        <a:rPr lang="en-US" sz="2400" baseline="0" dirty="0" err="1" smtClean="0"/>
                        <a:t>nếu</a:t>
                      </a:r>
                      <a:r>
                        <a:rPr lang="en-US" sz="2400" baseline="0" dirty="0" smtClean="0"/>
                        <a:t> </a:t>
                      </a: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kiểu</a:t>
                      </a:r>
                      <a:r>
                        <a:rPr lang="en-US" sz="2400" baseline="0" dirty="0" smtClean="0"/>
                        <a:t> %a%</a:t>
                      </a:r>
                      <a:endParaRPr lang="en-US" sz="2400" dirty="0"/>
                    </a:p>
                  </a:txBody>
                  <a:tcPr/>
                </a:tc>
              </a:tr>
              <a:tr h="582644">
                <a:tc>
                  <a:txBody>
                    <a:bodyPr/>
                    <a:lstStyle/>
                    <a:p>
                      <a:pPr algn="l"/>
                      <a:r>
                        <a:rPr lang="en-US" sz="2400" dirty="0" err="1" smtClean="0"/>
                        <a:t>Tăng</a:t>
                      </a:r>
                      <a:r>
                        <a:rPr lang="en-US" sz="2400" baseline="0" dirty="0" smtClean="0"/>
                        <a:t> </a:t>
                      </a:r>
                      <a:r>
                        <a:rPr lang="en-US" sz="2400" baseline="0" dirty="0" err="1" smtClean="0"/>
                        <a:t>tốc</a:t>
                      </a:r>
                      <a:r>
                        <a:rPr lang="en-US" sz="2400" baseline="0" dirty="0" smtClean="0"/>
                        <a:t> Select, Order </a:t>
                      </a:r>
                      <a:r>
                        <a:rPr lang="en-US" sz="2400" baseline="0" dirty="0" err="1" smtClean="0"/>
                        <a:t>dữ</a:t>
                      </a:r>
                      <a:r>
                        <a:rPr lang="en-US" sz="2400" baseline="0" dirty="0" smtClean="0"/>
                        <a:t> </a:t>
                      </a:r>
                      <a:r>
                        <a:rPr lang="en-US" sz="2400" baseline="0" dirty="0" err="1" smtClean="0"/>
                        <a:t>liệu</a:t>
                      </a:r>
                      <a:endParaRPr lang="en-US" sz="2400" dirty="0"/>
                    </a:p>
                  </a:txBody>
                  <a:tcPr/>
                </a:tc>
                <a:tc>
                  <a:txBody>
                    <a:bodyPr/>
                    <a:lstStyle/>
                    <a:p>
                      <a:pPr algn="l"/>
                      <a:r>
                        <a:rPr lang="en-US" sz="2400" dirty="0" smtClean="0"/>
                        <a:t>Insert, update, delete </a:t>
                      </a:r>
                      <a:r>
                        <a:rPr lang="en-US" sz="2400" dirty="0" err="1" smtClean="0"/>
                        <a:t>chậm</a:t>
                      </a:r>
                      <a:endParaRPr lang="en-US" sz="2400" dirty="0"/>
                    </a:p>
                  </a:txBody>
                  <a:tcPr/>
                </a:tc>
              </a:tr>
              <a:tr h="1005659">
                <a:tc>
                  <a:txBody>
                    <a:bodyPr/>
                    <a:lstStyle/>
                    <a:p>
                      <a:pPr algn="l"/>
                      <a:endParaRPr lang="en-US" sz="2400" dirty="0"/>
                    </a:p>
                  </a:txBody>
                  <a:tcPr/>
                </a:tc>
                <a:tc>
                  <a:txBody>
                    <a:bodyPr/>
                    <a:lstStyle/>
                    <a:p>
                      <a:pPr algn="l"/>
                      <a:r>
                        <a:rPr lang="en-US" sz="2400" dirty="0" err="1" smtClean="0"/>
                        <a:t>Dữ</a:t>
                      </a:r>
                      <a:r>
                        <a:rPr lang="en-US" sz="2400" baseline="0" dirty="0" smtClean="0"/>
                        <a:t> </a:t>
                      </a:r>
                      <a:r>
                        <a:rPr lang="en-US" sz="2400" baseline="0" dirty="0" err="1" smtClean="0"/>
                        <a:t>liệu</a:t>
                      </a:r>
                      <a:r>
                        <a:rPr lang="en-US" sz="2400" baseline="0" dirty="0" smtClean="0"/>
                        <a:t> </a:t>
                      </a:r>
                      <a:r>
                        <a:rPr lang="en-US" sz="2400" baseline="0" dirty="0" err="1" smtClean="0"/>
                        <a:t>có</a:t>
                      </a:r>
                      <a:r>
                        <a:rPr lang="en-US" sz="2400" baseline="0" dirty="0" smtClean="0"/>
                        <a:t> </a:t>
                      </a:r>
                      <a:r>
                        <a:rPr lang="en-US" sz="2400" baseline="0" dirty="0" err="1" smtClean="0"/>
                        <a:t>thể</a:t>
                      </a:r>
                      <a:r>
                        <a:rPr lang="en-US" sz="2400" baseline="0" dirty="0" smtClean="0"/>
                        <a:t> </a:t>
                      </a:r>
                      <a:r>
                        <a:rPr lang="en-US" sz="2400" baseline="0" dirty="0" err="1" smtClean="0"/>
                        <a:t>bị</a:t>
                      </a:r>
                      <a:r>
                        <a:rPr lang="en-US" sz="2400" baseline="0" dirty="0" smtClean="0"/>
                        <a:t> </a:t>
                      </a:r>
                      <a:r>
                        <a:rPr lang="en-US" sz="2400" baseline="0" dirty="0" err="1" smtClean="0"/>
                        <a:t>phân</a:t>
                      </a:r>
                      <a:r>
                        <a:rPr lang="en-US" sz="2400" baseline="0" dirty="0" smtClean="0"/>
                        <a:t> </a:t>
                      </a:r>
                      <a:r>
                        <a:rPr lang="en-US" sz="2400" baseline="0" dirty="0" err="1" smtClean="0"/>
                        <a:t>mảnh</a:t>
                      </a:r>
                      <a:r>
                        <a:rPr lang="en-US" sz="2400" baseline="0" dirty="0" smtClean="0"/>
                        <a:t> =&gt; </a:t>
                      </a:r>
                      <a:r>
                        <a:rPr lang="en-US" sz="2400" baseline="0" dirty="0" err="1" smtClean="0"/>
                        <a:t>giảm</a:t>
                      </a:r>
                      <a:r>
                        <a:rPr lang="en-US" sz="2400" baseline="0" dirty="0" smtClean="0"/>
                        <a:t> </a:t>
                      </a:r>
                      <a:r>
                        <a:rPr lang="en-US" sz="2400" baseline="0" dirty="0" err="1" smtClean="0"/>
                        <a:t>hiệu</a:t>
                      </a:r>
                      <a:r>
                        <a:rPr lang="en-US" sz="2400" baseline="0" dirty="0" smtClean="0"/>
                        <a:t> </a:t>
                      </a:r>
                      <a:r>
                        <a:rPr lang="en-US" sz="2400" baseline="0" dirty="0" err="1" smtClean="0"/>
                        <a:t>năng</a:t>
                      </a:r>
                      <a:endParaRPr lang="en-US" sz="2400" dirty="0"/>
                    </a:p>
                  </a:txBody>
                  <a:tcPr/>
                </a:tc>
              </a:tr>
            </a:tbl>
          </a:graphicData>
        </a:graphic>
      </p:graphicFrame>
    </p:spTree>
    <p:extLst>
      <p:ext uri="{BB962C8B-B14F-4D97-AF65-F5344CB8AC3E}">
        <p14:creationId xmlns:p14="http://schemas.microsoft.com/office/powerpoint/2010/main" val="35165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lại</a:t>
            </a:r>
            <a:endParaRPr lang="en-US" dirty="0"/>
          </a:p>
        </p:txBody>
      </p:sp>
      <p:sp>
        <p:nvSpPr>
          <p:cNvPr id="3" name="Content Placeholder 2"/>
          <p:cNvSpPr>
            <a:spLocks noGrp="1"/>
          </p:cNvSpPr>
          <p:nvPr>
            <p:ph idx="1"/>
          </p:nvPr>
        </p:nvSpPr>
        <p:spPr/>
        <p:txBody>
          <a:bodyPr/>
          <a:lstStyle/>
          <a:p>
            <a:r>
              <a:rPr lang="en-US" dirty="0" err="1" smtClean="0"/>
              <a:t>Không</a:t>
            </a:r>
            <a:r>
              <a:rPr lang="en-US" dirty="0" smtClean="0"/>
              <a:t> </a:t>
            </a:r>
            <a:r>
              <a:rPr lang="en-US" dirty="0" err="1" smtClean="0"/>
              <a:t>nên</a:t>
            </a:r>
            <a:r>
              <a:rPr lang="en-US" dirty="0" smtClean="0"/>
              <a:t> </a:t>
            </a:r>
            <a:r>
              <a:rPr lang="en-US" dirty="0" err="1" smtClean="0"/>
              <a:t>đánh</a:t>
            </a:r>
            <a:r>
              <a:rPr lang="en-US" dirty="0" smtClean="0"/>
              <a:t> index </a:t>
            </a:r>
            <a:r>
              <a:rPr lang="en-US" dirty="0" err="1" smtClean="0"/>
              <a:t>với</a:t>
            </a:r>
            <a:r>
              <a:rPr lang="en-US" dirty="0" smtClean="0"/>
              <a:t> </a:t>
            </a:r>
            <a:r>
              <a:rPr lang="en-US" dirty="0" err="1" smtClean="0"/>
              <a:t>bảng</a:t>
            </a:r>
            <a:r>
              <a:rPr lang="en-US" dirty="0" smtClean="0"/>
              <a:t> </a:t>
            </a:r>
            <a:r>
              <a:rPr lang="en-US" dirty="0" err="1" smtClean="0"/>
              <a:t>nhỏ</a:t>
            </a:r>
            <a:endParaRPr lang="en-US" dirty="0" smtClean="0"/>
          </a:p>
          <a:p>
            <a:r>
              <a:rPr lang="en-US" dirty="0" err="1" smtClean="0"/>
              <a:t>Không</a:t>
            </a:r>
            <a:r>
              <a:rPr lang="en-US" dirty="0" smtClean="0"/>
              <a:t> </a:t>
            </a:r>
            <a:r>
              <a:rPr lang="en-US" dirty="0" err="1" smtClean="0"/>
              <a:t>nên</a:t>
            </a:r>
            <a:r>
              <a:rPr lang="en-US" dirty="0" smtClean="0"/>
              <a:t> </a:t>
            </a:r>
            <a:r>
              <a:rPr lang="en-US" dirty="0" err="1" smtClean="0"/>
              <a:t>đánh</a:t>
            </a:r>
            <a:r>
              <a:rPr lang="en-US" dirty="0" smtClean="0"/>
              <a:t> </a:t>
            </a:r>
            <a:r>
              <a:rPr lang="en-US" dirty="0" err="1" smtClean="0"/>
              <a:t>với</a:t>
            </a:r>
            <a:r>
              <a:rPr lang="en-US" dirty="0" smtClean="0"/>
              <a:t> </a:t>
            </a:r>
            <a:r>
              <a:rPr lang="en-US" dirty="0" err="1" smtClean="0"/>
              <a:t>cột</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Không</a:t>
            </a:r>
            <a:r>
              <a:rPr lang="en-US" dirty="0" smtClean="0"/>
              <a:t> </a:t>
            </a:r>
            <a:r>
              <a:rPr lang="en-US" dirty="0" err="1" smtClean="0"/>
              <a:t>nên</a:t>
            </a:r>
            <a:r>
              <a:rPr lang="en-US" dirty="0" smtClean="0"/>
              <a:t> </a:t>
            </a:r>
            <a:r>
              <a:rPr lang="en-US" dirty="0" err="1" smtClean="0"/>
              <a:t>với</a:t>
            </a:r>
            <a:r>
              <a:rPr lang="en-US" dirty="0" smtClean="0"/>
              <a:t> </a:t>
            </a:r>
            <a:r>
              <a:rPr lang="en-US" dirty="0" err="1" smtClean="0"/>
              <a:t>cột</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NULL</a:t>
            </a:r>
          </a:p>
          <a:p>
            <a:r>
              <a:rPr lang="en-US" dirty="0" err="1" smtClean="0"/>
              <a:t>Không</a:t>
            </a:r>
            <a:r>
              <a:rPr lang="en-US" dirty="0" smtClean="0"/>
              <a:t> </a:t>
            </a:r>
            <a:r>
              <a:rPr lang="en-US" dirty="0" err="1" smtClean="0"/>
              <a:t>nên</a:t>
            </a:r>
            <a:r>
              <a:rPr lang="en-US" dirty="0" smtClean="0"/>
              <a:t> </a:t>
            </a:r>
            <a:r>
              <a:rPr lang="en-US" dirty="0" err="1" smtClean="0"/>
              <a:t>với</a:t>
            </a:r>
            <a:r>
              <a:rPr lang="en-US" dirty="0" smtClean="0"/>
              <a:t> </a:t>
            </a:r>
            <a:r>
              <a:rPr lang="en-US" dirty="0" err="1" smtClean="0"/>
              <a:t>cột</a:t>
            </a:r>
            <a:r>
              <a:rPr lang="en-US" dirty="0" smtClean="0"/>
              <a:t> </a:t>
            </a:r>
            <a:r>
              <a:rPr lang="en-US" dirty="0" err="1" smtClean="0"/>
              <a:t>ít</a:t>
            </a:r>
            <a:r>
              <a:rPr lang="en-US" dirty="0" smtClean="0"/>
              <a:t> </a:t>
            </a:r>
            <a:r>
              <a:rPr lang="en-US" dirty="0" err="1" smtClean="0"/>
              <a:t>động</a:t>
            </a:r>
            <a:r>
              <a:rPr lang="en-US" dirty="0" smtClean="0"/>
              <a:t> </a:t>
            </a:r>
            <a:r>
              <a:rPr lang="en-US" dirty="0" err="1" smtClean="0"/>
              <a:t>tới</a:t>
            </a:r>
            <a:endParaRPr lang="en-US" dirty="0" smtClean="0"/>
          </a:p>
          <a:p>
            <a:r>
              <a:rPr lang="en-US" dirty="0" err="1" smtClean="0"/>
              <a:t>Nên</a:t>
            </a:r>
            <a:r>
              <a:rPr lang="en-US" dirty="0" smtClean="0"/>
              <a:t> </a:t>
            </a:r>
            <a:r>
              <a:rPr lang="en-US" dirty="0" err="1" smtClean="0"/>
              <a:t>đánh</a:t>
            </a:r>
            <a:r>
              <a:rPr lang="en-US" dirty="0" smtClean="0"/>
              <a:t> </a:t>
            </a:r>
            <a:r>
              <a:rPr lang="en-US" dirty="0" err="1" smtClean="0"/>
              <a:t>với</a:t>
            </a:r>
            <a:r>
              <a:rPr lang="en-US" dirty="0" smtClean="0"/>
              <a:t> </a:t>
            </a:r>
            <a:r>
              <a:rPr lang="en-US" dirty="0" err="1" smtClean="0"/>
              <a:t>cột</a:t>
            </a:r>
            <a:r>
              <a:rPr lang="en-US" dirty="0" smtClean="0"/>
              <a:t> hay </a:t>
            </a:r>
            <a:r>
              <a:rPr lang="en-US" dirty="0" err="1" smtClean="0"/>
              <a:t>tìm</a:t>
            </a:r>
            <a:r>
              <a:rPr lang="en-US" dirty="0" smtClean="0"/>
              <a:t> </a:t>
            </a:r>
            <a:r>
              <a:rPr lang="en-US" dirty="0" err="1" smtClean="0"/>
              <a:t>kiếm</a:t>
            </a:r>
            <a:endParaRPr lang="en-US" dirty="0" smtClean="0"/>
          </a:p>
          <a:p>
            <a:pPr marL="0" indent="0">
              <a:buNone/>
            </a:pPr>
            <a:endParaRPr lang="en-US" dirty="0"/>
          </a:p>
        </p:txBody>
      </p:sp>
    </p:spTree>
    <p:extLst>
      <p:ext uri="{BB962C8B-B14F-4D97-AF65-F5344CB8AC3E}">
        <p14:creationId xmlns:p14="http://schemas.microsoft.com/office/powerpoint/2010/main" val="1657853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bảng</a:t>
            </a:r>
            <a:r>
              <a:rPr lang="en-US" dirty="0" smtClean="0"/>
              <a:t> USER</a:t>
            </a:r>
          </a:p>
          <a:p>
            <a:pPr lvl="1"/>
            <a:r>
              <a:rPr lang="en-US" dirty="0" smtClean="0"/>
              <a:t>Id</a:t>
            </a:r>
          </a:p>
          <a:p>
            <a:pPr lvl="1"/>
            <a:r>
              <a:rPr lang="en-US" dirty="0" smtClean="0"/>
              <a:t>Username</a:t>
            </a:r>
          </a:p>
          <a:p>
            <a:pPr lvl="1"/>
            <a:r>
              <a:rPr lang="en-US" dirty="0" smtClean="0"/>
              <a:t>Name</a:t>
            </a:r>
          </a:p>
          <a:p>
            <a:pPr lvl="1"/>
            <a:r>
              <a:rPr lang="en-US" dirty="0" smtClean="0"/>
              <a:t>Sex</a:t>
            </a:r>
          </a:p>
          <a:p>
            <a:r>
              <a:rPr lang="en-US" dirty="0" err="1" smtClean="0"/>
              <a:t>Đánh</a:t>
            </a:r>
            <a:r>
              <a:rPr lang="en-US" dirty="0" smtClean="0"/>
              <a:t> index </a:t>
            </a:r>
            <a:r>
              <a:rPr lang="en-US" dirty="0" err="1" smtClean="0"/>
              <a:t>cho</a:t>
            </a:r>
            <a:r>
              <a:rPr lang="en-US" smtClean="0"/>
              <a:t> username</a:t>
            </a:r>
            <a:endParaRPr lang="en-US" dirty="0" smtClean="0"/>
          </a:p>
        </p:txBody>
      </p:sp>
    </p:spTree>
    <p:extLst>
      <p:ext uri="{BB962C8B-B14F-4D97-AF65-F5344CB8AC3E}">
        <p14:creationId xmlns:p14="http://schemas.microsoft.com/office/powerpoint/2010/main" val="301080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1026" name="Picture 2" descr="Image result for Q&a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55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7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tìm</a:t>
            </a:r>
            <a:r>
              <a:rPr lang="en-US" dirty="0" smtClean="0"/>
              <a:t> </a:t>
            </a:r>
            <a:r>
              <a:rPr lang="en-US" dirty="0" err="1" smtClean="0"/>
              <a:t>kiếm</a:t>
            </a:r>
            <a:r>
              <a:rPr lang="en-US" dirty="0" smtClean="0"/>
              <a:t> (Select)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0745" y="1600200"/>
            <a:ext cx="30670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95286" y="4616325"/>
            <a:ext cx="5486400" cy="369332"/>
          </a:xfrm>
          <a:prstGeom prst="rect">
            <a:avLst/>
          </a:prstGeom>
          <a:noFill/>
        </p:spPr>
        <p:txBody>
          <a:bodyPr wrap="square" rtlCol="0">
            <a:spAutoFit/>
          </a:bodyPr>
          <a:lstStyle/>
          <a:p>
            <a:r>
              <a:rPr lang="en-US" dirty="0" smtClean="0"/>
              <a:t>SELECT * FROM Table WHERE “</a:t>
            </a:r>
            <a:r>
              <a:rPr lang="en-US" dirty="0" err="1" smtClean="0"/>
              <a:t>company_num</a:t>
            </a:r>
            <a:r>
              <a:rPr lang="en-US" dirty="0" smtClean="0"/>
              <a:t>” =  13</a:t>
            </a:r>
            <a:endParaRPr lang="en-US" dirty="0"/>
          </a:p>
        </p:txBody>
      </p:sp>
      <p:sp>
        <p:nvSpPr>
          <p:cNvPr id="7" name="TextBox 6"/>
          <p:cNvSpPr txBox="1"/>
          <p:nvPr/>
        </p:nvSpPr>
        <p:spPr>
          <a:xfrm>
            <a:off x="685800" y="5334000"/>
            <a:ext cx="8234690"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err="1" smtClean="0"/>
              <a:t>Hệ</a:t>
            </a:r>
            <a:r>
              <a:rPr lang="en-US" sz="2400" dirty="0" smtClean="0"/>
              <a:t> </a:t>
            </a:r>
            <a:r>
              <a:rPr lang="en-US" sz="2400" dirty="0" err="1" smtClean="0"/>
              <a:t>quản</a:t>
            </a:r>
            <a:r>
              <a:rPr lang="en-US" sz="2400" dirty="0" smtClean="0"/>
              <a:t> </a:t>
            </a:r>
            <a:r>
              <a:rPr lang="en-US" sz="2400" dirty="0" err="1" smtClean="0"/>
              <a:t>trị</a:t>
            </a:r>
            <a:r>
              <a:rPr lang="en-US" sz="2400" dirty="0" smtClean="0"/>
              <a:t> </a:t>
            </a:r>
            <a:r>
              <a:rPr lang="en-US" sz="2400" dirty="0" err="1" smtClean="0"/>
              <a:t>có</a:t>
            </a:r>
            <a:r>
              <a:rPr lang="en-US" sz="2400" dirty="0" smtClean="0"/>
              <a:t> </a:t>
            </a:r>
            <a:r>
              <a:rPr lang="en-US" sz="2400" dirty="0" err="1" smtClean="0"/>
              <a:t>một</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tìm</a:t>
            </a:r>
            <a:r>
              <a:rPr lang="en-US" sz="2400" dirty="0" smtClean="0"/>
              <a:t> </a:t>
            </a:r>
            <a:r>
              <a:rPr lang="en-US" sz="2400" dirty="0" err="1" smtClean="0"/>
              <a:t>kiếm</a:t>
            </a:r>
            <a:r>
              <a:rPr lang="en-US" sz="2400" dirty="0" smtClean="0"/>
              <a:t> (Database Search Engine)</a:t>
            </a:r>
          </a:p>
          <a:p>
            <a:pPr marL="285750" indent="-285750">
              <a:buFont typeface="Arial" panose="020B0604020202020204" pitchFamily="34" charset="0"/>
              <a:buChar char="•"/>
            </a:pPr>
            <a:r>
              <a:rPr lang="en-US" sz="2400" dirty="0" err="1" smtClean="0"/>
              <a:t>Công</a:t>
            </a:r>
            <a:r>
              <a:rPr lang="en-US" sz="2400" dirty="0" smtClean="0"/>
              <a:t> </a:t>
            </a:r>
            <a:r>
              <a:rPr lang="en-US" sz="2400" dirty="0" err="1" smtClean="0"/>
              <a:t>cụ</a:t>
            </a:r>
            <a:r>
              <a:rPr lang="en-US" sz="2400" dirty="0" smtClean="0"/>
              <a:t> </a:t>
            </a:r>
            <a:r>
              <a:rPr lang="en-US" sz="2400" dirty="0" err="1" smtClean="0"/>
              <a:t>tìm</a:t>
            </a:r>
            <a:r>
              <a:rPr lang="en-US" sz="2400" dirty="0" smtClean="0"/>
              <a:t> </a:t>
            </a:r>
            <a:r>
              <a:rPr lang="en-US" sz="2400" dirty="0" err="1" smtClean="0"/>
              <a:t>kiếm</a:t>
            </a:r>
            <a:r>
              <a:rPr lang="en-US" sz="2400" dirty="0" smtClean="0"/>
              <a:t> </a:t>
            </a:r>
            <a:r>
              <a:rPr lang="en-US" sz="2400" dirty="0" err="1" smtClean="0"/>
              <a:t>sẽ</a:t>
            </a:r>
            <a:r>
              <a:rPr lang="en-US" sz="2400" dirty="0" smtClean="0"/>
              <a:t> </a:t>
            </a:r>
            <a:r>
              <a:rPr lang="en-US" sz="2400" dirty="0" err="1" smtClean="0"/>
              <a:t>tìm</a:t>
            </a:r>
            <a:r>
              <a:rPr lang="en-US" sz="2400" dirty="0" smtClean="0"/>
              <a:t> </a:t>
            </a:r>
            <a:r>
              <a:rPr lang="en-US" sz="2400" dirty="0" err="1" smtClean="0"/>
              <a:t>từ</a:t>
            </a:r>
            <a:r>
              <a:rPr lang="en-US" sz="2400" dirty="0" smtClean="0"/>
              <a:t> </a:t>
            </a:r>
            <a:r>
              <a:rPr lang="en-US" sz="2400" dirty="0" err="1" smtClean="0"/>
              <a:t>dòng</a:t>
            </a:r>
            <a:r>
              <a:rPr lang="en-US" sz="2400" dirty="0" smtClean="0"/>
              <a:t> 1 </a:t>
            </a:r>
            <a:r>
              <a:rPr lang="en-US" sz="2400" dirty="0" err="1" smtClean="0"/>
              <a:t>tới</a:t>
            </a:r>
            <a:r>
              <a:rPr lang="en-US" sz="2400" dirty="0" smtClean="0"/>
              <a:t> </a:t>
            </a:r>
            <a:r>
              <a:rPr lang="en-US" sz="2400" dirty="0" err="1" smtClean="0"/>
              <a:t>hết</a:t>
            </a:r>
            <a:r>
              <a:rPr lang="en-US" sz="2400" dirty="0" smtClean="0"/>
              <a:t> </a:t>
            </a:r>
            <a:r>
              <a:rPr lang="en-US" sz="2400" dirty="0" err="1" smtClean="0"/>
              <a:t>bảng</a:t>
            </a:r>
            <a:r>
              <a:rPr lang="en-US" sz="2400" dirty="0"/>
              <a:t> </a:t>
            </a:r>
            <a:endParaRPr lang="en-US" sz="2400" dirty="0" smtClean="0"/>
          </a:p>
          <a:p>
            <a:r>
              <a:rPr lang="en-US" sz="2400" dirty="0" err="1" smtClean="0"/>
              <a:t>bằng</a:t>
            </a:r>
            <a:r>
              <a:rPr lang="en-US" sz="2400" dirty="0" smtClean="0"/>
              <a:t> </a:t>
            </a:r>
            <a:r>
              <a:rPr lang="en-US" sz="2400" dirty="0" err="1" smtClean="0"/>
              <a:t>cách</a:t>
            </a:r>
            <a:r>
              <a:rPr lang="en-US" sz="2400" dirty="0" smtClean="0"/>
              <a:t> so </a:t>
            </a:r>
            <a:r>
              <a:rPr lang="en-US" sz="2400" dirty="0" err="1" smtClean="0"/>
              <a:t>sánh</a:t>
            </a:r>
            <a:r>
              <a:rPr lang="en-US" sz="2400" dirty="0" smtClean="0"/>
              <a:t> </a:t>
            </a:r>
            <a:r>
              <a:rPr lang="en-US" sz="2400" dirty="0" err="1" smtClean="0"/>
              <a:t>giá</a:t>
            </a:r>
            <a:r>
              <a:rPr lang="en-US" sz="2400" dirty="0" smtClean="0"/>
              <a:t> </a:t>
            </a:r>
            <a:r>
              <a:rPr lang="en-US" sz="2400" dirty="0" err="1" smtClean="0"/>
              <a:t>trị</a:t>
            </a:r>
            <a:endParaRPr lang="en-US" sz="2400" dirty="0" smtClean="0"/>
          </a:p>
          <a:p>
            <a:pPr marL="285750" indent="-285750">
              <a:buFont typeface="Arial" panose="020B0604020202020204" pitchFamily="34" charset="0"/>
              <a:buChar char="•"/>
            </a:pPr>
            <a:endParaRPr lang="en-US" sz="2400" dirty="0"/>
          </a:p>
        </p:txBody>
      </p:sp>
      <p:sp>
        <p:nvSpPr>
          <p:cNvPr id="8" name="Right Arrow 7"/>
          <p:cNvSpPr/>
          <p:nvPr/>
        </p:nvSpPr>
        <p:spPr>
          <a:xfrm>
            <a:off x="5105400" y="2362200"/>
            <a:ext cx="609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3600" y="1981200"/>
            <a:ext cx="1600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Sẽ</a:t>
            </a:r>
            <a:r>
              <a:rPr lang="en-US" dirty="0" smtClean="0"/>
              <a:t> </a:t>
            </a:r>
            <a:r>
              <a:rPr lang="en-US" dirty="0" err="1" smtClean="0"/>
              <a:t>phải</a:t>
            </a:r>
            <a:r>
              <a:rPr lang="en-US" dirty="0" smtClean="0"/>
              <a:t> </a:t>
            </a:r>
            <a:r>
              <a:rPr lang="en-US" dirty="0" err="1" smtClean="0"/>
              <a:t>tìm</a:t>
            </a:r>
            <a:r>
              <a:rPr lang="en-US" dirty="0"/>
              <a:t> </a:t>
            </a:r>
            <a:r>
              <a:rPr lang="en-US" dirty="0" err="1" smtClean="0"/>
              <a:t>hết</a:t>
            </a:r>
            <a:r>
              <a:rPr lang="en-US" dirty="0" smtClean="0"/>
              <a:t> 12 </a:t>
            </a:r>
            <a:r>
              <a:rPr lang="en-US" dirty="0" err="1" smtClean="0"/>
              <a:t>dòng</a:t>
            </a:r>
            <a:endParaRPr lang="en-US" dirty="0"/>
          </a:p>
        </p:txBody>
      </p:sp>
    </p:spTree>
    <p:extLst>
      <p:ext uri="{BB962C8B-B14F-4D97-AF65-F5344CB8AC3E}">
        <p14:creationId xmlns:p14="http://schemas.microsoft.com/office/powerpoint/2010/main" val="7179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685800"/>
            <a:ext cx="53721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473200"/>
            <a:ext cx="4839125" cy="4155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628632"/>
            <a:ext cx="4827155" cy="477054"/>
          </a:xfrm>
          <a:prstGeom prst="rect">
            <a:avLst/>
          </a:prstGeom>
          <a:noFill/>
        </p:spPr>
        <p:txBody>
          <a:bodyPr wrap="none" rtlCol="0">
            <a:spAutoFit/>
          </a:bodyPr>
          <a:lstStyle/>
          <a:p>
            <a:r>
              <a:rPr lang="en-US" sz="2500" dirty="0" err="1" smtClean="0"/>
              <a:t>Còn</a:t>
            </a:r>
            <a:r>
              <a:rPr lang="en-US" sz="2500" dirty="0" smtClean="0"/>
              <a:t> </a:t>
            </a:r>
            <a:r>
              <a:rPr lang="en-US" sz="2500" dirty="0" err="1" smtClean="0"/>
              <a:t>chưa</a:t>
            </a:r>
            <a:r>
              <a:rPr lang="en-US" sz="2500" dirty="0" smtClean="0"/>
              <a:t> </a:t>
            </a:r>
            <a:r>
              <a:rPr lang="en-US" sz="2500" dirty="0" err="1" smtClean="0"/>
              <a:t>kể</a:t>
            </a:r>
            <a:r>
              <a:rPr lang="en-US" sz="2500" dirty="0" smtClean="0"/>
              <a:t> </a:t>
            </a:r>
            <a:r>
              <a:rPr lang="en-US" sz="2500" dirty="0" err="1" smtClean="0"/>
              <a:t>việc</a:t>
            </a:r>
            <a:r>
              <a:rPr lang="en-US" sz="2500" dirty="0" smtClean="0"/>
              <a:t> </a:t>
            </a:r>
            <a:r>
              <a:rPr lang="en-US" sz="2500" dirty="0" err="1" smtClean="0"/>
              <a:t>tìm</a:t>
            </a:r>
            <a:r>
              <a:rPr lang="en-US" sz="2500" dirty="0" smtClean="0"/>
              <a:t> </a:t>
            </a:r>
            <a:r>
              <a:rPr lang="en-US" sz="2500" dirty="0" err="1" smtClean="0"/>
              <a:t>kiếm</a:t>
            </a:r>
            <a:r>
              <a:rPr lang="en-US" sz="2500" dirty="0" smtClean="0"/>
              <a:t> </a:t>
            </a:r>
            <a:r>
              <a:rPr lang="en-US" sz="2500" dirty="0" err="1" smtClean="0"/>
              <a:t>phức</a:t>
            </a:r>
            <a:r>
              <a:rPr lang="en-US" sz="2500" dirty="0" smtClean="0"/>
              <a:t> </a:t>
            </a:r>
            <a:r>
              <a:rPr lang="en-US" sz="2500" dirty="0" err="1" smtClean="0"/>
              <a:t>tạp</a:t>
            </a:r>
            <a:endParaRPr lang="en-US" sz="2500" dirty="0"/>
          </a:p>
        </p:txBody>
      </p:sp>
    </p:spTree>
    <p:extLst>
      <p:ext uri="{BB962C8B-B14F-4D97-AF65-F5344CB8AC3E}">
        <p14:creationId xmlns:p14="http://schemas.microsoft.com/office/powerpoint/2010/main" val="141447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nếu</a:t>
            </a:r>
            <a:r>
              <a:rPr lang="en-US" dirty="0" smtClean="0"/>
              <a:t> </a:t>
            </a:r>
            <a:r>
              <a:rPr lang="en-US" dirty="0" err="1" smtClean="0"/>
              <a:t>có</a:t>
            </a:r>
            <a:r>
              <a:rPr lang="en-US" dirty="0" smtClean="0"/>
              <a:t> 10 </a:t>
            </a:r>
            <a:r>
              <a:rPr lang="en-US" dirty="0" err="1" smtClean="0"/>
              <a:t>triệu</a:t>
            </a:r>
            <a:r>
              <a:rPr lang="en-US" dirty="0" smtClean="0"/>
              <a:t> </a:t>
            </a:r>
            <a:r>
              <a:rPr lang="en-US" dirty="0" err="1" smtClean="0"/>
              <a:t>dòng</a:t>
            </a:r>
            <a:r>
              <a:rPr lang="en-US" dirty="0" smtClean="0"/>
              <a:t> (</a:t>
            </a:r>
            <a:r>
              <a:rPr lang="en-US" dirty="0" err="1" smtClean="0"/>
              <a:t>bản</a:t>
            </a:r>
            <a:r>
              <a:rPr lang="en-US" dirty="0" smtClean="0"/>
              <a:t> </a:t>
            </a:r>
            <a:r>
              <a:rPr lang="en-US" dirty="0" err="1" smtClean="0"/>
              <a:t>ghi</a:t>
            </a:r>
            <a:r>
              <a:rPr lang="en-US" dirty="0" smtClean="0"/>
              <a:t>)</a:t>
            </a:r>
            <a:endParaRPr lang="en-US" dirty="0"/>
          </a:p>
        </p:txBody>
      </p:sp>
      <p:sp>
        <p:nvSpPr>
          <p:cNvPr id="5" name="AutoShape 2" descr="Image result for rÃ¹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rÃ¹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rÃ¹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2" y="3200400"/>
            <a:ext cx="2657475" cy="2000251"/>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a:off x="3810000" y="2286000"/>
            <a:ext cx="914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19090" y="5638799"/>
            <a:ext cx="6010620" cy="461665"/>
          </a:xfrm>
          <a:prstGeom prst="rect">
            <a:avLst/>
          </a:prstGeom>
          <a:noFill/>
        </p:spPr>
        <p:txBody>
          <a:bodyPr wrap="none" rtlCol="0">
            <a:spAutoFit/>
          </a:bodyPr>
          <a:lstStyle/>
          <a:p>
            <a:r>
              <a:rPr lang="en-US" sz="2400" dirty="0" err="1" smtClean="0"/>
              <a:t>Việc</a:t>
            </a:r>
            <a:r>
              <a:rPr lang="en-US" sz="2400" dirty="0" smtClean="0"/>
              <a:t> </a:t>
            </a:r>
            <a:r>
              <a:rPr lang="en-US" sz="2400" dirty="0" err="1" smtClean="0"/>
              <a:t>tìm</a:t>
            </a:r>
            <a:r>
              <a:rPr lang="en-US" sz="2400" dirty="0" smtClean="0"/>
              <a:t> </a:t>
            </a:r>
            <a:r>
              <a:rPr lang="en-US" sz="2400" dirty="0" err="1" smtClean="0"/>
              <a:t>kiếm</a:t>
            </a:r>
            <a:r>
              <a:rPr lang="en-US" sz="2400" dirty="0" smtClean="0"/>
              <a:t> </a:t>
            </a:r>
            <a:r>
              <a:rPr lang="en-US" sz="2400" dirty="0" err="1" smtClean="0"/>
              <a:t>như</a:t>
            </a:r>
            <a:r>
              <a:rPr lang="en-US" sz="2400" dirty="0" smtClean="0"/>
              <a:t> </a:t>
            </a:r>
            <a:r>
              <a:rPr lang="en-US" sz="2400" dirty="0" err="1" smtClean="0"/>
              <a:t>một</a:t>
            </a:r>
            <a:r>
              <a:rPr lang="en-US" sz="2400" dirty="0" smtClean="0"/>
              <a:t> con </a:t>
            </a:r>
            <a:r>
              <a:rPr lang="en-US" sz="2400" dirty="0" err="1" smtClean="0"/>
              <a:t>rùa</a:t>
            </a:r>
            <a:r>
              <a:rPr lang="en-US" sz="2400" dirty="0" smtClean="0"/>
              <a:t> </a:t>
            </a:r>
            <a:r>
              <a:rPr lang="en-US" sz="2400" dirty="0" err="1" smtClean="0"/>
              <a:t>nếu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lớn</a:t>
            </a:r>
            <a:endParaRPr lang="en-US" sz="2400"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09600"/>
            <a:ext cx="53721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69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Tối</a:t>
            </a:r>
            <a:r>
              <a:rPr lang="en-US" dirty="0" smtClean="0"/>
              <a:t> </a:t>
            </a:r>
            <a:r>
              <a:rPr lang="en-US" dirty="0" err="1" smtClean="0"/>
              <a:t>ưu</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t</a:t>
            </a:r>
            <a:r>
              <a:rPr lang="en-US" dirty="0" err="1" smtClean="0"/>
              <a:t>ìm</a:t>
            </a:r>
            <a:r>
              <a:rPr lang="en-US" dirty="0" smtClean="0"/>
              <a:t> </a:t>
            </a:r>
            <a:r>
              <a:rPr lang="en-US" dirty="0" err="1" smtClean="0"/>
              <a:t>kiếm</a:t>
            </a:r>
            <a:endParaRPr lang="en-US" dirty="0"/>
          </a:p>
        </p:txBody>
      </p:sp>
      <p:sp>
        <p:nvSpPr>
          <p:cNvPr id="3" name="Content Placeholder 2"/>
          <p:cNvSpPr>
            <a:spLocks noGrp="1"/>
          </p:cNvSpPr>
          <p:nvPr>
            <p:ph idx="1"/>
          </p:nvPr>
        </p:nvSpPr>
        <p:spPr>
          <a:xfrm>
            <a:off x="457200" y="1600200"/>
            <a:ext cx="7620000" cy="3429000"/>
          </a:xfrm>
        </p:spPr>
        <p:txBody>
          <a:bodyPr>
            <a:normAutofit/>
          </a:bodyPr>
          <a:lstStyle/>
          <a:p>
            <a:r>
              <a:rPr lang="en-US" dirty="0" err="1" smtClean="0"/>
              <a:t>Sử</a:t>
            </a:r>
            <a:r>
              <a:rPr lang="en-US" dirty="0" smtClean="0"/>
              <a:t> </a:t>
            </a:r>
            <a:r>
              <a:rPr lang="en-US" dirty="0" err="1" smtClean="0"/>
              <a:t>dụng</a:t>
            </a:r>
            <a:r>
              <a:rPr lang="en-US" dirty="0" smtClean="0"/>
              <a:t> Index</a:t>
            </a:r>
          </a:p>
          <a:p>
            <a:r>
              <a:rPr lang="en-US" dirty="0" err="1" smtClean="0"/>
              <a:t>Tối</a:t>
            </a:r>
            <a:r>
              <a:rPr lang="en-US" dirty="0" smtClean="0"/>
              <a:t> </a:t>
            </a:r>
            <a:r>
              <a:rPr lang="en-US" dirty="0" err="1" smtClean="0"/>
              <a:t>ưu</a:t>
            </a:r>
            <a:r>
              <a:rPr lang="en-US" dirty="0" smtClean="0"/>
              <a:t> </a:t>
            </a:r>
            <a:r>
              <a:rPr lang="en-US" dirty="0" err="1" smtClean="0"/>
              <a:t>lại</a:t>
            </a:r>
            <a:r>
              <a:rPr lang="en-US" dirty="0" smtClean="0"/>
              <a:t> </a:t>
            </a:r>
            <a:r>
              <a:rPr lang="en-US" dirty="0" err="1" smtClean="0"/>
              <a:t>cậu</a:t>
            </a:r>
            <a:r>
              <a:rPr lang="en-US" dirty="0" smtClean="0"/>
              <a:t> </a:t>
            </a:r>
            <a:r>
              <a:rPr lang="en-US" dirty="0" err="1" smtClean="0"/>
              <a:t>lệnh</a:t>
            </a:r>
            <a:endParaRPr lang="en-US" dirty="0" smtClean="0"/>
          </a:p>
          <a:p>
            <a:r>
              <a:rPr lang="en-US" dirty="0" err="1" smtClean="0"/>
              <a:t>Chuyển</a:t>
            </a:r>
            <a:r>
              <a:rPr lang="en-US" dirty="0" smtClean="0"/>
              <a:t> sang </a:t>
            </a:r>
            <a:r>
              <a:rPr lang="en-US" dirty="0" err="1" smtClean="0"/>
              <a:t>sử</a:t>
            </a:r>
            <a:r>
              <a:rPr lang="en-US" dirty="0" smtClean="0"/>
              <a:t> </a:t>
            </a:r>
            <a:r>
              <a:rPr lang="en-US" dirty="0" err="1" smtClean="0"/>
              <a:t>dụng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khác</a:t>
            </a:r>
            <a:r>
              <a:rPr lang="en-US" dirty="0" smtClean="0"/>
              <a:t> NoSQL</a:t>
            </a:r>
          </a:p>
          <a:p>
            <a:r>
              <a:rPr lang="en-US" dirty="0" err="1" smtClean="0"/>
              <a:t>Sử</a:t>
            </a:r>
            <a:r>
              <a:rPr lang="en-US" dirty="0" smtClean="0"/>
              <a:t> </a:t>
            </a:r>
            <a:r>
              <a:rPr lang="en-US" dirty="0" err="1" smtClean="0"/>
              <a:t>dụng</a:t>
            </a:r>
            <a:r>
              <a:rPr lang="en-US" dirty="0" smtClean="0"/>
              <a:t> </a:t>
            </a:r>
            <a:r>
              <a:rPr lang="en-US" dirty="0"/>
              <a:t>SQL </a:t>
            </a:r>
            <a:r>
              <a:rPr lang="en-US" dirty="0" err="1"/>
              <a:t>Procedue</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89882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normAutofit/>
          </a:bodyPr>
          <a:lstStyle/>
          <a:p>
            <a:r>
              <a:rPr lang="en-US" sz="3800" dirty="0" smtClean="0"/>
              <a:t>Index </a:t>
            </a:r>
            <a:r>
              <a:rPr lang="en-US" sz="3800" dirty="0" err="1" smtClean="0"/>
              <a:t>là</a:t>
            </a:r>
            <a:r>
              <a:rPr lang="en-US" sz="3800" dirty="0" smtClean="0"/>
              <a:t> </a:t>
            </a:r>
            <a:r>
              <a:rPr lang="en-US" sz="3800" b="1" dirty="0" err="1"/>
              <a:t>B</a:t>
            </a:r>
            <a:r>
              <a:rPr lang="en-US" sz="3800" b="1" dirty="0" err="1" smtClean="0"/>
              <a:t>ảng</a:t>
            </a:r>
            <a:r>
              <a:rPr lang="en-US" sz="3800" dirty="0" smtClean="0"/>
              <a:t> </a:t>
            </a:r>
            <a:r>
              <a:rPr lang="en-US" sz="3800" dirty="0" err="1" smtClean="0"/>
              <a:t>trong</a:t>
            </a:r>
            <a:r>
              <a:rPr lang="en-US" sz="3800" dirty="0" smtClean="0"/>
              <a:t> CSDL</a:t>
            </a:r>
          </a:p>
          <a:p>
            <a:r>
              <a:rPr lang="en-US" sz="3800" b="1" dirty="0" err="1" smtClean="0"/>
              <a:t>Tăng</a:t>
            </a:r>
            <a:r>
              <a:rPr lang="en-US" sz="3800" dirty="0" smtClean="0"/>
              <a:t> </a:t>
            </a:r>
            <a:r>
              <a:rPr lang="en-US" sz="3800" dirty="0" err="1" smtClean="0"/>
              <a:t>hiệu</a:t>
            </a:r>
            <a:r>
              <a:rPr lang="en-US" sz="3800" dirty="0" smtClean="0"/>
              <a:t> </a:t>
            </a:r>
            <a:r>
              <a:rPr lang="en-US" sz="3800" dirty="0" err="1" smtClean="0"/>
              <a:t>xuất</a:t>
            </a:r>
            <a:r>
              <a:rPr lang="en-US" sz="3800" dirty="0" smtClean="0"/>
              <a:t> </a:t>
            </a:r>
            <a:r>
              <a:rPr lang="en-US" sz="3800" b="1" dirty="0" err="1" smtClean="0"/>
              <a:t>tìm</a:t>
            </a:r>
            <a:r>
              <a:rPr lang="en-US" sz="3800" b="1" dirty="0" smtClean="0"/>
              <a:t> </a:t>
            </a:r>
            <a:r>
              <a:rPr lang="en-US" sz="3800" b="1" dirty="0" err="1" smtClean="0"/>
              <a:t>kiếm</a:t>
            </a:r>
            <a:endParaRPr lang="en-US" sz="3800" b="1" dirty="0" smtClean="0"/>
          </a:p>
          <a:p>
            <a:r>
              <a:rPr lang="en-US" sz="3800" dirty="0" err="1" smtClean="0"/>
              <a:t>Giảm</a:t>
            </a:r>
            <a:r>
              <a:rPr lang="en-US" sz="3800" dirty="0" smtClean="0"/>
              <a:t> </a:t>
            </a:r>
            <a:r>
              <a:rPr lang="en-US" sz="3800" dirty="0" err="1" smtClean="0"/>
              <a:t>thời</a:t>
            </a:r>
            <a:r>
              <a:rPr lang="en-US" sz="3800" dirty="0" smtClean="0"/>
              <a:t> </a:t>
            </a:r>
            <a:r>
              <a:rPr lang="en-US" sz="3800" dirty="0" err="1" smtClean="0"/>
              <a:t>gian</a:t>
            </a:r>
            <a:r>
              <a:rPr lang="en-US" sz="3800" dirty="0" smtClean="0"/>
              <a:t> </a:t>
            </a:r>
            <a:r>
              <a:rPr lang="en-US" sz="3800" dirty="0" err="1" smtClean="0"/>
              <a:t>thu</a:t>
            </a:r>
            <a:r>
              <a:rPr lang="en-US" sz="3800" dirty="0" smtClean="0"/>
              <a:t> </a:t>
            </a:r>
            <a:r>
              <a:rPr lang="en-US" sz="3800" dirty="0" err="1" smtClean="0"/>
              <a:t>thập</a:t>
            </a:r>
            <a:r>
              <a:rPr lang="en-US" sz="3800" dirty="0" smtClean="0"/>
              <a:t> </a:t>
            </a:r>
            <a:r>
              <a:rPr lang="en-US" sz="3800" dirty="0" err="1" smtClean="0"/>
              <a:t>dữ</a:t>
            </a:r>
            <a:r>
              <a:rPr lang="en-US" sz="3800" dirty="0" smtClean="0"/>
              <a:t> </a:t>
            </a:r>
            <a:r>
              <a:rPr lang="en-US" sz="3800" dirty="0" err="1" smtClean="0"/>
              <a:t>liệu</a:t>
            </a:r>
            <a:endParaRPr lang="en-US" sz="3800" dirty="0" smtClean="0"/>
          </a:p>
          <a:p>
            <a:r>
              <a:rPr lang="en-US" sz="3800" dirty="0" err="1" smtClean="0"/>
              <a:t>Như</a:t>
            </a:r>
            <a:r>
              <a:rPr lang="en-US" sz="3800" dirty="0" smtClean="0"/>
              <a:t> </a:t>
            </a:r>
            <a:r>
              <a:rPr lang="en-US" sz="3800" dirty="0" err="1" smtClean="0"/>
              <a:t>mục</a:t>
            </a:r>
            <a:r>
              <a:rPr lang="en-US" sz="3800" dirty="0" smtClean="0"/>
              <a:t> </a:t>
            </a:r>
            <a:r>
              <a:rPr lang="en-US" sz="3800" dirty="0" err="1" smtClean="0"/>
              <a:t>lục</a:t>
            </a:r>
            <a:r>
              <a:rPr lang="en-US" sz="3800" dirty="0" smtClean="0"/>
              <a:t> </a:t>
            </a:r>
            <a:r>
              <a:rPr lang="en-US" sz="3800" dirty="0" err="1" smtClean="0"/>
              <a:t>cuốn</a:t>
            </a:r>
            <a:r>
              <a:rPr lang="en-US" sz="3800" dirty="0" smtClean="0"/>
              <a:t> </a:t>
            </a:r>
            <a:r>
              <a:rPr lang="en-US" sz="3800" dirty="0" err="1" smtClean="0"/>
              <a:t>sách</a:t>
            </a:r>
            <a:r>
              <a:rPr lang="en-US" sz="3800" dirty="0" smtClean="0"/>
              <a:t> </a:t>
            </a:r>
            <a:r>
              <a:rPr lang="en-US" sz="3800" dirty="0" err="1" smtClean="0"/>
              <a:t>giúp</a:t>
            </a:r>
            <a:r>
              <a:rPr lang="en-US" sz="3800" dirty="0" smtClean="0"/>
              <a:t> </a:t>
            </a:r>
            <a:r>
              <a:rPr lang="en-US" sz="3800" dirty="0" err="1" smtClean="0"/>
              <a:t>tìm</a:t>
            </a:r>
            <a:r>
              <a:rPr lang="en-US" sz="3800" dirty="0" smtClean="0"/>
              <a:t> </a:t>
            </a:r>
            <a:r>
              <a:rPr lang="en-US" sz="3800" dirty="0" err="1" smtClean="0"/>
              <a:t>tới</a:t>
            </a:r>
            <a:r>
              <a:rPr lang="en-US" sz="3800" dirty="0" smtClean="0"/>
              <a:t> </a:t>
            </a:r>
            <a:r>
              <a:rPr lang="en-US" sz="3800" dirty="0" err="1" smtClean="0"/>
              <a:t>nội</a:t>
            </a:r>
            <a:r>
              <a:rPr lang="en-US" sz="3800" dirty="0" smtClean="0"/>
              <a:t> dung </a:t>
            </a:r>
            <a:r>
              <a:rPr lang="en-US" sz="3800" dirty="0" err="1" smtClean="0"/>
              <a:t>nhanh</a:t>
            </a:r>
            <a:r>
              <a:rPr lang="en-US" sz="3800" dirty="0" smtClean="0"/>
              <a:t> </a:t>
            </a:r>
            <a:r>
              <a:rPr lang="en-US" sz="3800" dirty="0" err="1" smtClean="0"/>
              <a:t>hơn</a:t>
            </a:r>
            <a:endParaRPr lang="en-US" sz="3800" dirty="0"/>
          </a:p>
        </p:txBody>
      </p:sp>
    </p:spTree>
    <p:extLst>
      <p:ext uri="{BB962C8B-B14F-4D97-AF65-F5344CB8AC3E}">
        <p14:creationId xmlns:p14="http://schemas.microsoft.com/office/powerpoint/2010/main" val="134569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Từ</a:t>
            </a:r>
            <a:r>
              <a:rPr lang="en-US" dirty="0" smtClean="0"/>
              <a:t> </a:t>
            </a:r>
            <a:r>
              <a:rPr lang="en-US" dirty="0" err="1" smtClean="0"/>
              <a:t>điển</a:t>
            </a:r>
            <a:r>
              <a:rPr lang="en-US" dirty="0" smtClean="0"/>
              <a:t> </a:t>
            </a:r>
            <a:r>
              <a:rPr lang="en-US" dirty="0" err="1" smtClean="0"/>
              <a:t>và</a:t>
            </a:r>
            <a:r>
              <a:rPr lang="en-US" dirty="0" smtClean="0"/>
              <a:t> Index</a:t>
            </a:r>
            <a:endParaRPr lang="en-US" dirty="0"/>
          </a:p>
        </p:txBody>
      </p:sp>
      <p:sp>
        <p:nvSpPr>
          <p:cNvPr id="3" name="Content Placeholder 2"/>
          <p:cNvSpPr>
            <a:spLocks noGrp="1"/>
          </p:cNvSpPr>
          <p:nvPr>
            <p:ph idx="1"/>
          </p:nvPr>
        </p:nvSpPr>
        <p:spPr>
          <a:xfrm>
            <a:off x="723900" y="5791200"/>
            <a:ext cx="8229600" cy="685800"/>
          </a:xfrm>
        </p:spPr>
        <p:txBody>
          <a:bodyPr/>
          <a:lstStyle/>
          <a:p>
            <a:pPr marL="0" indent="0">
              <a:buNone/>
            </a:pPr>
            <a:r>
              <a:rPr lang="en-US" dirty="0" smtClean="0"/>
              <a:t>Index </a:t>
            </a:r>
            <a:r>
              <a:rPr lang="en-US" dirty="0" err="1" smtClean="0"/>
              <a:t>được</a:t>
            </a:r>
            <a:r>
              <a:rPr lang="en-US" dirty="0" smtClean="0"/>
              <a:t> </a:t>
            </a:r>
            <a:r>
              <a:rPr lang="en-US" dirty="0" err="1" smtClean="0"/>
              <a:t>ví</a:t>
            </a:r>
            <a:r>
              <a:rPr lang="en-US" dirty="0" smtClean="0"/>
              <a:t> </a:t>
            </a:r>
            <a:r>
              <a:rPr lang="en-US" dirty="0" err="1" smtClean="0"/>
              <a:t>như</a:t>
            </a:r>
            <a:r>
              <a:rPr lang="en-US" dirty="0" smtClean="0"/>
              <a:t> </a:t>
            </a:r>
            <a:r>
              <a:rPr lang="en-US" dirty="0" err="1" smtClean="0"/>
              <a:t>cuốn</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cho</a:t>
            </a:r>
            <a:r>
              <a:rPr lang="en-US" dirty="0" smtClean="0"/>
              <a:t> </a:t>
            </a:r>
            <a:r>
              <a:rPr lang="en-US" dirty="0" err="1" smtClean="0"/>
              <a:t>tìm</a:t>
            </a:r>
            <a:r>
              <a:rPr lang="en-US" dirty="0" smtClean="0"/>
              <a:t> </a:t>
            </a:r>
            <a:r>
              <a:rPr lang="en-US" dirty="0" err="1" smtClean="0"/>
              <a:t>kiếm</a:t>
            </a:r>
            <a:endParaRPr lang="en-US" dirty="0"/>
          </a:p>
        </p:txBody>
      </p:sp>
      <p:sp>
        <p:nvSpPr>
          <p:cNvPr id="4" name="AutoShape 2" descr="Image result for tá»« Äiá»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tá»« Äiá»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tá»« Äi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17801"/>
            <a:ext cx="2085975" cy="2085975"/>
          </a:xfrm>
          <a:prstGeom prst="rect">
            <a:avLst/>
          </a:prstGeom>
        </p:spPr>
        <p:style>
          <a:lnRef idx="2">
            <a:schemeClr val="accent3"/>
          </a:lnRef>
          <a:fillRef idx="1">
            <a:schemeClr val="lt1"/>
          </a:fillRef>
          <a:effectRef idx="0">
            <a:schemeClr val="accent3"/>
          </a:effectRef>
          <a:fontRef idx="minor">
            <a:schemeClr val="dk1"/>
          </a:fontRef>
        </p:style>
      </p:pic>
      <p:sp>
        <p:nvSpPr>
          <p:cNvPr id="6" name="TextBox 5"/>
          <p:cNvSpPr txBox="1"/>
          <p:nvPr/>
        </p:nvSpPr>
        <p:spPr>
          <a:xfrm>
            <a:off x="3424100" y="2233135"/>
            <a:ext cx="317716" cy="369332"/>
          </a:xfrm>
          <a:prstGeom prst="rect">
            <a:avLst/>
          </a:prstGeom>
          <a:noFill/>
        </p:spPr>
        <p:txBody>
          <a:bodyPr wrap="none" rtlCol="0">
            <a:spAutoFit/>
          </a:bodyPr>
          <a:lstStyle/>
          <a:p>
            <a:r>
              <a:rPr lang="en-US" dirty="0" smtClean="0"/>
              <a:t>A</a:t>
            </a:r>
            <a:endParaRPr lang="en-US" dirty="0"/>
          </a:p>
        </p:txBody>
      </p:sp>
      <p:sp>
        <p:nvSpPr>
          <p:cNvPr id="8" name="TextBox 7"/>
          <p:cNvSpPr txBox="1"/>
          <p:nvPr/>
        </p:nvSpPr>
        <p:spPr>
          <a:xfrm>
            <a:off x="3424100" y="3276122"/>
            <a:ext cx="309700" cy="369332"/>
          </a:xfrm>
          <a:prstGeom prst="rect">
            <a:avLst/>
          </a:prstGeom>
          <a:noFill/>
        </p:spPr>
        <p:txBody>
          <a:bodyPr wrap="none" rtlCol="0">
            <a:spAutoFit/>
          </a:bodyPr>
          <a:lstStyle/>
          <a:p>
            <a:r>
              <a:rPr lang="en-US" dirty="0" smtClean="0"/>
              <a:t>B</a:t>
            </a:r>
            <a:endParaRPr lang="en-US" dirty="0"/>
          </a:p>
        </p:txBody>
      </p:sp>
      <p:sp>
        <p:nvSpPr>
          <p:cNvPr id="9" name="TextBox 8"/>
          <p:cNvSpPr txBox="1"/>
          <p:nvPr/>
        </p:nvSpPr>
        <p:spPr>
          <a:xfrm>
            <a:off x="3578950" y="4442935"/>
            <a:ext cx="308098" cy="369332"/>
          </a:xfrm>
          <a:prstGeom prst="rect">
            <a:avLst/>
          </a:prstGeom>
          <a:noFill/>
        </p:spPr>
        <p:txBody>
          <a:bodyPr wrap="none" rtlCol="0">
            <a:spAutoFit/>
          </a:bodyPr>
          <a:lstStyle/>
          <a:p>
            <a:r>
              <a:rPr lang="en-US" dirty="0" smtClean="0"/>
              <a:t>C</a:t>
            </a:r>
            <a:endParaRPr lang="en-US" dirty="0"/>
          </a:p>
        </p:txBody>
      </p:sp>
      <p:sp>
        <p:nvSpPr>
          <p:cNvPr id="11" name="Rectangle 10"/>
          <p:cNvSpPr/>
          <p:nvPr/>
        </p:nvSpPr>
        <p:spPr>
          <a:xfrm>
            <a:off x="6019800" y="2602467"/>
            <a:ext cx="2209800" cy="1901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Index</a:t>
            </a:r>
            <a:endParaRPr lang="en-US" sz="2800" dirty="0"/>
          </a:p>
        </p:txBody>
      </p:sp>
      <p:sp>
        <p:nvSpPr>
          <p:cNvPr id="12" name="Left-Right Arrow 11"/>
          <p:cNvSpPr/>
          <p:nvPr/>
        </p:nvSpPr>
        <p:spPr>
          <a:xfrm>
            <a:off x="4114800" y="3112054"/>
            <a:ext cx="1447800" cy="1066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0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a:t>
            </a:r>
            <a:r>
              <a:rPr lang="en-US" dirty="0" smtClean="0"/>
              <a:t> </a:t>
            </a:r>
            <a:r>
              <a:rPr lang="en-US" dirty="0" err="1" smtClean="0"/>
              <a:t>dụng</a:t>
            </a:r>
            <a:r>
              <a:rPr lang="en-US" dirty="0" smtClean="0"/>
              <a:t> </a:t>
            </a:r>
            <a:r>
              <a:rPr lang="en-US" dirty="0" err="1" smtClean="0"/>
              <a:t>lập</a:t>
            </a:r>
            <a:r>
              <a:rPr lang="en-US" dirty="0" smtClean="0"/>
              <a:t> Index</a:t>
            </a:r>
            <a:endParaRPr lang="en-US" dirty="0"/>
          </a:p>
        </p:txBody>
      </p:sp>
      <p:sp>
        <p:nvSpPr>
          <p:cNvPr id="3" name="Content Placeholder 2"/>
          <p:cNvSpPr>
            <a:spLocks noGrp="1"/>
          </p:cNvSpPr>
          <p:nvPr>
            <p:ph idx="1"/>
          </p:nvPr>
        </p:nvSpPr>
        <p:spPr/>
        <p:txBody>
          <a:bodyPr>
            <a:noAutofit/>
          </a:bodyPr>
          <a:lstStyle/>
          <a:p>
            <a:r>
              <a:rPr lang="en-US" sz="2500" dirty="0" err="1" smtClean="0"/>
              <a:t>Giúp</a:t>
            </a:r>
            <a:r>
              <a:rPr lang="en-US" sz="2500" dirty="0" smtClean="0"/>
              <a:t> </a:t>
            </a:r>
            <a:r>
              <a:rPr lang="en-US" sz="2500" dirty="0" err="1" smtClean="0"/>
              <a:t>hệ</a:t>
            </a:r>
            <a:r>
              <a:rPr lang="en-US" sz="2500" dirty="0" smtClean="0"/>
              <a:t> </a:t>
            </a:r>
            <a:r>
              <a:rPr lang="en-US" sz="2500" dirty="0" err="1" smtClean="0"/>
              <a:t>quản</a:t>
            </a:r>
            <a:r>
              <a:rPr lang="en-US" sz="2500" dirty="0" smtClean="0"/>
              <a:t> </a:t>
            </a:r>
            <a:r>
              <a:rPr lang="en-US" sz="2500" dirty="0" err="1" smtClean="0"/>
              <a:t>trị</a:t>
            </a:r>
            <a:r>
              <a:rPr lang="en-US" sz="2500" dirty="0" smtClean="0"/>
              <a:t> </a:t>
            </a:r>
            <a:r>
              <a:rPr lang="en-US" sz="2500" dirty="0" err="1" smtClean="0"/>
              <a:t>tìm</a:t>
            </a:r>
            <a:r>
              <a:rPr lang="en-US" sz="2500" dirty="0" smtClean="0"/>
              <a:t> </a:t>
            </a:r>
            <a:r>
              <a:rPr lang="en-US" sz="2500" dirty="0" err="1" smtClean="0"/>
              <a:t>và</a:t>
            </a:r>
            <a:r>
              <a:rPr lang="en-US" sz="2500" dirty="0" smtClean="0"/>
              <a:t> </a:t>
            </a:r>
            <a:r>
              <a:rPr lang="en-US" sz="2500" dirty="0" err="1" smtClean="0"/>
              <a:t>sắp</a:t>
            </a:r>
            <a:r>
              <a:rPr lang="en-US" sz="2500" dirty="0" smtClean="0"/>
              <a:t> </a:t>
            </a:r>
            <a:r>
              <a:rPr lang="en-US" sz="2500" dirty="0" err="1" smtClean="0"/>
              <a:t>xếp</a:t>
            </a:r>
            <a:r>
              <a:rPr lang="en-US" sz="2500" dirty="0" smtClean="0"/>
              <a:t> </a:t>
            </a:r>
            <a:r>
              <a:rPr lang="en-US" sz="2500" dirty="0" err="1" smtClean="0"/>
              <a:t>bản</a:t>
            </a:r>
            <a:r>
              <a:rPr lang="en-US" sz="2500" dirty="0" smtClean="0"/>
              <a:t> </a:t>
            </a:r>
            <a:r>
              <a:rPr lang="en-US" sz="2500" dirty="0" err="1" smtClean="0"/>
              <a:t>ghi</a:t>
            </a:r>
            <a:r>
              <a:rPr lang="en-US" sz="2500" dirty="0" smtClean="0"/>
              <a:t> </a:t>
            </a:r>
            <a:r>
              <a:rPr lang="en-US" sz="2500" dirty="0" err="1" smtClean="0"/>
              <a:t>nhanh</a:t>
            </a:r>
            <a:r>
              <a:rPr lang="en-US" sz="2500" dirty="0" smtClean="0"/>
              <a:t> </a:t>
            </a:r>
            <a:r>
              <a:rPr lang="en-US" sz="2500" dirty="0" err="1" smtClean="0"/>
              <a:t>hơn</a:t>
            </a:r>
            <a:endParaRPr lang="en-US" sz="2500" dirty="0" smtClean="0"/>
          </a:p>
          <a:p>
            <a:r>
              <a:rPr lang="en-US" sz="2500" dirty="0" smtClean="0"/>
              <a:t>L</a:t>
            </a:r>
            <a:r>
              <a:rPr lang="vi-VN" sz="2500" dirty="0" smtClean="0"/>
              <a:t>ưu </a:t>
            </a:r>
            <a:r>
              <a:rPr lang="vi-VN" sz="2500" dirty="0"/>
              <a:t>trữ vị trí của các bản ghi dựa theo những trường được </a:t>
            </a:r>
            <a:r>
              <a:rPr lang="vi-VN" sz="2500" dirty="0" smtClean="0"/>
              <a:t>chọn</a:t>
            </a:r>
            <a:endParaRPr lang="en-US" sz="2500" dirty="0" smtClean="0"/>
          </a:p>
          <a:p>
            <a:r>
              <a:rPr lang="vi-VN" sz="2500" dirty="0"/>
              <a:t>Sau khi có được vị trí từ chỉ mục, hệ quản trị CSDL có thể truy xuất dữ liệu bằng cách </a:t>
            </a:r>
            <a:r>
              <a:rPr lang="vi-VN" sz="2500" b="1" dirty="0"/>
              <a:t>di chuyển trực tiếp đến vị trí phù hợp</a:t>
            </a:r>
            <a:r>
              <a:rPr lang="vi-VN" sz="2500" dirty="0"/>
              <a:t>. </a:t>
            </a:r>
            <a:endParaRPr lang="en-US" sz="2500" dirty="0" smtClean="0"/>
          </a:p>
          <a:p>
            <a:r>
              <a:rPr lang="en-US" sz="2500" dirty="0" smtClean="0"/>
              <a:t>S</a:t>
            </a:r>
            <a:r>
              <a:rPr lang="vi-VN" sz="2500" dirty="0" smtClean="0"/>
              <a:t>ử </a:t>
            </a:r>
            <a:r>
              <a:rPr lang="vi-VN" sz="2500" dirty="0"/>
              <a:t>dụng chỉ mục </a:t>
            </a:r>
            <a:r>
              <a:rPr lang="vi-VN" sz="2500" b="1" dirty="0"/>
              <a:t>có thể </a:t>
            </a:r>
            <a:r>
              <a:rPr lang="vi-VN" sz="2500" dirty="0"/>
              <a:t>nhanh hơn đáng kể so với việc quét toàn bộ </a:t>
            </a:r>
            <a:r>
              <a:rPr lang="vi-VN" sz="2500" dirty="0" smtClean="0"/>
              <a:t>bản ghi</a:t>
            </a:r>
            <a:r>
              <a:rPr lang="en-US" sz="2500" dirty="0" smtClean="0"/>
              <a:t>.</a:t>
            </a:r>
          </a:p>
          <a:p>
            <a:r>
              <a:rPr lang="vi-VN" sz="2500" dirty="0"/>
              <a:t>Chỉ mục được tự động tạo </a:t>
            </a:r>
            <a:r>
              <a:rPr lang="en-US" sz="2500" dirty="0" err="1" smtClean="0"/>
              <a:t>cho</a:t>
            </a:r>
            <a:r>
              <a:rPr lang="en-US" sz="2500" dirty="0" smtClean="0"/>
              <a:t> </a:t>
            </a:r>
            <a:r>
              <a:rPr lang="en-US" sz="2500" dirty="0" err="1" smtClean="0"/>
              <a:t>một</a:t>
            </a:r>
            <a:r>
              <a:rPr lang="en-US" sz="2500" dirty="0" smtClean="0"/>
              <a:t> </a:t>
            </a:r>
            <a:r>
              <a:rPr lang="en-US" sz="2500" dirty="0" err="1" smtClean="0"/>
              <a:t>hoặc</a:t>
            </a:r>
            <a:r>
              <a:rPr lang="en-US" sz="2500" dirty="0" smtClean="0"/>
              <a:t> </a:t>
            </a:r>
            <a:r>
              <a:rPr lang="en-US" sz="2500" dirty="0" err="1" smtClean="0"/>
              <a:t>nhiều</a:t>
            </a:r>
            <a:r>
              <a:rPr lang="en-US" sz="2500" dirty="0" smtClean="0"/>
              <a:t> </a:t>
            </a:r>
            <a:r>
              <a:rPr lang="en-US" sz="2500" dirty="0" err="1" smtClean="0"/>
              <a:t>cột</a:t>
            </a:r>
            <a:r>
              <a:rPr lang="en-US" sz="2500" dirty="0" smtClean="0"/>
              <a:t> </a:t>
            </a:r>
            <a:r>
              <a:rPr lang="vi-VN" sz="2500" dirty="0" smtClean="0"/>
              <a:t>là </a:t>
            </a:r>
            <a:r>
              <a:rPr lang="vi-VN" sz="2500" dirty="0"/>
              <a:t>khóa chính của </a:t>
            </a:r>
            <a:r>
              <a:rPr lang="vi-VN" sz="2500" dirty="0" smtClean="0"/>
              <a:t>bảng</a:t>
            </a:r>
            <a:r>
              <a:rPr lang="en-US" sz="2500" dirty="0" smtClean="0"/>
              <a:t>.</a:t>
            </a:r>
            <a:endParaRPr lang="en-US" sz="2500" dirty="0"/>
          </a:p>
        </p:txBody>
      </p:sp>
    </p:spTree>
    <p:extLst>
      <p:ext uri="{BB962C8B-B14F-4D97-AF65-F5344CB8AC3E}">
        <p14:creationId xmlns:p14="http://schemas.microsoft.com/office/powerpoint/2010/main" val="211053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923</Words>
  <Application>Microsoft Office PowerPoint</Application>
  <PresentationFormat>On-screen Show (4:3)</PresentationFormat>
  <Paragraphs>126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Index trong CSDL</vt:lpstr>
      <vt:lpstr>Mục tiêu</vt:lpstr>
      <vt:lpstr>Ví dụ tìm kiếm (Select)</vt:lpstr>
      <vt:lpstr>PowerPoint Presentation</vt:lpstr>
      <vt:lpstr>PowerPoint Presentation</vt:lpstr>
      <vt:lpstr>Tối ưu tốc độ tìm kiếm</vt:lpstr>
      <vt:lpstr>Index là gì?</vt:lpstr>
      <vt:lpstr>Từ điển và Index</vt:lpstr>
      <vt:lpstr>Tác dụng lập Index</vt:lpstr>
      <vt:lpstr>Ví dụ Index</vt:lpstr>
      <vt:lpstr>Ví dụ Index</vt:lpstr>
      <vt:lpstr>Ví dụ lập Index</vt:lpstr>
      <vt:lpstr>Lập Index</vt:lpstr>
      <vt:lpstr>Đặc điểm Index </vt:lpstr>
      <vt:lpstr>Đặc điểm INDEX</vt:lpstr>
      <vt:lpstr>Các kiểu Index</vt:lpstr>
      <vt:lpstr>Single-Column Index </vt:lpstr>
      <vt:lpstr>Unique index</vt:lpstr>
      <vt:lpstr>Composite Index</vt:lpstr>
      <vt:lpstr>Implicit Index </vt:lpstr>
      <vt:lpstr>Xóa Index</vt:lpstr>
      <vt:lpstr>Ưu và Nhược</vt:lpstr>
      <vt:lpstr>Tóm lại</vt:lpstr>
      <vt:lpstr>Bài tập</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trong CSDL</dc:title>
  <dc:creator>Huy Pham Ngoc</dc:creator>
  <cp:lastModifiedBy>Huy Pham Ngoc</cp:lastModifiedBy>
  <cp:revision>85</cp:revision>
  <dcterms:created xsi:type="dcterms:W3CDTF">2006-08-16T00:00:00Z</dcterms:created>
  <dcterms:modified xsi:type="dcterms:W3CDTF">2018-06-14T03:40:48Z</dcterms:modified>
</cp:coreProperties>
</file>