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4" r:id="rId9"/>
    <p:sldId id="263" r:id="rId10"/>
    <p:sldId id="266" r:id="rId11"/>
    <p:sldId id="268" r:id="rId12"/>
    <p:sldId id="269" r:id="rId13"/>
    <p:sldId id="270" r:id="rId14"/>
    <p:sldId id="272" r:id="rId15"/>
    <p:sldId id="267" r:id="rId16"/>
    <p:sldId id="277" r:id="rId17"/>
    <p:sldId id="278" r:id="rId18"/>
    <p:sldId id="273" r:id="rId19"/>
    <p:sldId id="279" r:id="rId20"/>
    <p:sldId id="280" r:id="rId21"/>
    <p:sldId id="281" r:id="rId22"/>
    <p:sldId id="284" r:id="rId23"/>
    <p:sldId id="285" r:id="rId24"/>
    <p:sldId id="282" r:id="rId25"/>
    <p:sldId id="283" r:id="rId26"/>
    <p:sldId id="286" r:id="rId27"/>
    <p:sldId id="287" r:id="rId28"/>
    <p:sldId id="288" r:id="rId29"/>
    <p:sldId id="289" r:id="rId30"/>
    <p:sldId id="290" r:id="rId31"/>
    <p:sldId id="274" r:id="rId32"/>
    <p:sldId id="291" r:id="rId33"/>
    <p:sldId id="292" r:id="rId34"/>
    <p:sldId id="293" r:id="rId35"/>
    <p:sldId id="275" r:id="rId36"/>
    <p:sldId id="294" r:id="rId37"/>
    <p:sldId id="296" r:id="rId38"/>
    <p:sldId id="295" r:id="rId39"/>
    <p:sldId id="27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484" y="2362491"/>
            <a:ext cx="7772400" cy="1470025"/>
          </a:xfrm>
        </p:spPr>
        <p:txBody>
          <a:bodyPr/>
          <a:lstStyle/>
          <a:p>
            <a:r>
              <a:rPr lang="en-US" dirty="0" smtClean="0"/>
              <a:t>JDBC-HIBERNATE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  <p:sp>
        <p:nvSpPr>
          <p:cNvPr id="4" name="AutoShape 2" descr="Image result for hibernat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hiberna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Image result for CONN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684" y="1968215"/>
            <a:ext cx="2924177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40" y="609600"/>
            <a:ext cx="1352161" cy="6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orac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43" y="609599"/>
            <a:ext cx="1817014" cy="112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iberna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376" y="409244"/>
            <a:ext cx="8572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Ưu nhược điểm JDBC</a:t>
            </a:r>
            <a:endParaRPr lang="en-US" dirty="0">
              <a:latin typeface="Calibri (Headings)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089760"/>
              </p:ext>
            </p:extLst>
          </p:nvPr>
        </p:nvGraphicFramePr>
        <p:xfrm>
          <a:off x="457200" y="1371601"/>
          <a:ext cx="8382000" cy="4494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440689">
                <a:tc>
                  <a:txBody>
                    <a:bodyPr/>
                    <a:lstStyle/>
                    <a:p>
                      <a:r>
                        <a:rPr lang="vi-VN" sz="2200" dirty="0" smtClean="0"/>
                        <a:t>Nhược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/>
                        <a:t>Ưu</a:t>
                      </a:r>
                      <a:r>
                        <a:rPr lang="vi-VN" sz="2200" baseline="0" dirty="0" smtClean="0"/>
                        <a:t> điểm</a:t>
                      </a:r>
                      <a:endParaRPr lang="en-US" sz="2200" dirty="0"/>
                    </a:p>
                  </a:txBody>
                  <a:tcPr/>
                </a:tc>
              </a:tr>
              <a:tr h="971156">
                <a:tc>
                  <a:txBody>
                    <a:bodyPr/>
                    <a:lstStyle/>
                    <a:p>
                      <a:r>
                        <a:rPr lang="vi-VN" sz="2200" dirty="0" smtClean="0"/>
                        <a:t>Qúa phụ thuộc vào DBMS là gì?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200" dirty="0" smtClean="0"/>
                        <a:t>Dữ</a:t>
                      </a:r>
                      <a:r>
                        <a:rPr lang="vi-VN" sz="2200" baseline="0" dirty="0" smtClean="0"/>
                        <a:t> liệu ra thường là nguyên thủy dễ xử lý</a:t>
                      </a:r>
                      <a:endParaRPr lang="en-US" sz="2200" dirty="0" smtClean="0"/>
                    </a:p>
                  </a:txBody>
                  <a:tcPr/>
                </a:tc>
              </a:tr>
              <a:tr h="971156">
                <a:tc>
                  <a:txBody>
                    <a:bodyPr/>
                    <a:lstStyle/>
                    <a:p>
                      <a:r>
                        <a:rPr lang="vi-VN" sz="2200" dirty="0" smtClean="0"/>
                        <a:t>Phải có kiến thức SQL về</a:t>
                      </a:r>
                      <a:r>
                        <a:rPr lang="vi-VN" sz="2200" baseline="0" dirty="0" smtClean="0"/>
                        <a:t> DBMS đó</a:t>
                      </a:r>
                      <a:endParaRPr lang="vi-VN" sz="2200" dirty="0" smtClean="0"/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/>
                        <a:t>SQL trực</a:t>
                      </a:r>
                      <a:r>
                        <a:rPr lang="vi-VN" sz="2200" baseline="0" dirty="0" smtClean="0"/>
                        <a:t> quan dễ đọc</a:t>
                      </a:r>
                      <a:endParaRPr lang="en-US" sz="2200" dirty="0"/>
                    </a:p>
                  </a:txBody>
                  <a:tcPr/>
                </a:tc>
              </a:tr>
              <a:tr h="760642">
                <a:tc>
                  <a:txBody>
                    <a:bodyPr/>
                    <a:lstStyle/>
                    <a:p>
                      <a:r>
                        <a:rPr lang="vi-VN" sz="2200" dirty="0" smtClean="0"/>
                        <a:t>Phải biết kiểu dữ liệu đầu ra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/>
                        <a:t>Tốc</a:t>
                      </a:r>
                      <a:r>
                        <a:rPr lang="vi-VN" sz="2200" baseline="0" dirty="0" smtClean="0"/>
                        <a:t> độ nhanh</a:t>
                      </a:r>
                      <a:endParaRPr lang="en-US" sz="2200" dirty="0"/>
                    </a:p>
                  </a:txBody>
                  <a:tcPr/>
                </a:tc>
              </a:tr>
              <a:tr h="97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200" dirty="0" smtClean="0"/>
                        <a:t>Không trả về Object mà phải convert</a:t>
                      </a:r>
                      <a:endParaRPr lang="en-US" sz="2200" dirty="0" smtClean="0"/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58291" y="6109156"/>
            <a:ext cx="48157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>
                <a:latin typeface="Calibri (Headings)"/>
              </a:rPr>
              <a:t>JDBC chỉ nên dùng trong project nhỏ</a:t>
            </a:r>
            <a:endParaRPr lang="en-US" sz="22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69729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Vấn đề từ JDBC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Nhu cầu ánh xạ kết quả với một Ojbect</a:t>
            </a:r>
            <a:endParaRPr lang="en-US" dirty="0">
              <a:latin typeface="Calibri (Headings)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6898"/>
            <a:ext cx="3057525" cy="324810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81349"/>
            <a:ext cx="3895669" cy="121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>
            <a:off x="3667124" y="3733800"/>
            <a:ext cx="11334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(Headings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765" y="6123710"/>
            <a:ext cx="7766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>
                <a:latin typeface="Calibri (Headings)"/>
              </a:rPr>
              <a:t>Nếu  mà thay đổi bảng và kiểu dữ liệu thì JDBC sẽ rất vất vả</a:t>
            </a:r>
            <a:endParaRPr lang="en-US" sz="22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205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P</a:t>
            </a:r>
            <a:r>
              <a:rPr lang="en-US" dirty="0" err="1" smtClean="0">
                <a:latin typeface="Calibri (Headings)"/>
              </a:rPr>
              <a:t>ersistence</a:t>
            </a:r>
            <a:r>
              <a:rPr lang="en-US" dirty="0" smtClean="0">
                <a:latin typeface="Calibri (Headings)"/>
              </a:rPr>
              <a:t> </a:t>
            </a:r>
            <a:r>
              <a:rPr lang="en-US" dirty="0">
                <a:latin typeface="Calibri (Headings)"/>
              </a:rPr>
              <a:t>framework 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581211" y="3734087"/>
            <a:ext cx="1440873" cy="9810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Calibri (Headings)"/>
              </a:rPr>
              <a:t>Database</a:t>
            </a:r>
            <a:endParaRPr lang="en-US" dirty="0">
              <a:latin typeface="Calibri (Headings)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267" y="3904289"/>
            <a:ext cx="1219200" cy="739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latin typeface="Calibri (Headings)"/>
              </a:rPr>
              <a:t>App</a:t>
            </a:r>
            <a:endParaRPr lang="en-US" dirty="0">
              <a:latin typeface="Calibri (Headings)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19502" y="3193104"/>
            <a:ext cx="5093029" cy="2064696"/>
            <a:chOff x="3200400" y="2969634"/>
            <a:chExt cx="4267200" cy="1068966"/>
          </a:xfrm>
        </p:grpSpPr>
        <p:sp>
          <p:nvSpPr>
            <p:cNvPr id="8" name="Rectangle 7"/>
            <p:cNvSpPr/>
            <p:nvPr/>
          </p:nvSpPr>
          <p:spPr>
            <a:xfrm>
              <a:off x="3200400" y="2969634"/>
              <a:ext cx="4267200" cy="106896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 (Headings)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338946" y="3070945"/>
              <a:ext cx="1066800" cy="879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latin typeface="Calibri (Headings)"/>
                </a:rPr>
                <a:t>Object</a:t>
              </a:r>
            </a:p>
            <a:p>
              <a:pPr algn="ctr"/>
              <a:r>
                <a:rPr lang="vi-VN" dirty="0" smtClean="0">
                  <a:latin typeface="Calibri (Headings)"/>
                </a:rPr>
                <a:t>(Entity)</a:t>
              </a:r>
              <a:endParaRPr lang="en-US" dirty="0">
                <a:latin typeface="Calibri (Headings)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943600" y="3228073"/>
              <a:ext cx="1413164" cy="6407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latin typeface="Calibri (Headings)"/>
                </a:rPr>
                <a:t>Data</a:t>
              </a:r>
              <a:endParaRPr lang="en-US" dirty="0">
                <a:latin typeface="Calibri (Headings)"/>
              </a:endParaRPr>
            </a:p>
          </p:txBody>
        </p:sp>
        <p:sp>
          <p:nvSpPr>
            <p:cNvPr id="11" name="Left-Right Arrow 10"/>
            <p:cNvSpPr/>
            <p:nvPr/>
          </p:nvSpPr>
          <p:spPr>
            <a:xfrm>
              <a:off x="4454236" y="3299069"/>
              <a:ext cx="1454728" cy="55422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dirty="0" smtClean="0">
                  <a:latin typeface="Calibri (Headings)"/>
                </a:rPr>
                <a:t>Mapping</a:t>
              </a:r>
              <a:endParaRPr lang="en-US" dirty="0">
                <a:latin typeface="Calibri (Headings)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451952" y="5562600"/>
            <a:ext cx="684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/>
              <a:t>Bản chất các Persistence FrameWork sử dụng JDBC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057400"/>
            <a:ext cx="4628190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vi-VN" sz="2200" dirty="0" smtClean="0"/>
              <a:t>Ánh xa kết quả trả về dữ liệu object</a:t>
            </a:r>
            <a:endParaRPr lang="en-US" sz="2200" dirty="0"/>
          </a:p>
        </p:txBody>
      </p:sp>
      <p:cxnSp>
        <p:nvCxnSpPr>
          <p:cNvPr id="16" name="Straight Arrow Connector 15"/>
          <p:cNvCxnSpPr>
            <a:stCxn id="14" idx="2"/>
            <a:endCxn id="8" idx="0"/>
          </p:cNvCxnSpPr>
          <p:nvPr/>
        </p:nvCxnSpPr>
        <p:spPr>
          <a:xfrm>
            <a:off x="3076095" y="2488287"/>
            <a:ext cx="1689922" cy="704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-Right Arrow 16"/>
          <p:cNvSpPr/>
          <p:nvPr/>
        </p:nvSpPr>
        <p:spPr>
          <a:xfrm>
            <a:off x="7043854" y="4038600"/>
            <a:ext cx="537357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1707187" y="4038600"/>
            <a:ext cx="537357" cy="381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(Headings)"/>
              </a:rPr>
              <a:t>P</a:t>
            </a:r>
            <a:r>
              <a:rPr lang="en-US" dirty="0" err="1">
                <a:latin typeface="Calibri (Headings)"/>
              </a:rPr>
              <a:t>ersistence</a:t>
            </a:r>
            <a:r>
              <a:rPr lang="en-US" dirty="0">
                <a:latin typeface="Calibri (Headings)"/>
              </a:rPr>
              <a:t> framework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927741"/>
              </p:ext>
            </p:extLst>
          </p:nvPr>
        </p:nvGraphicFramePr>
        <p:xfrm>
          <a:off x="762000" y="1447801"/>
          <a:ext cx="7620000" cy="425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638179"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MyBatis (iBatis)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ORM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-Hibernate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</a:tr>
              <a:tr h="1181655"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Sử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dụng SQL thuần túy là phổ biến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Có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thể sử dụng SQL, nhưng tự truy vấn độc lập nhờ câu lệnh riêng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</a:tr>
              <a:tr h="775911"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Mapping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kết quả SQL với Object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Mapping bảng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với Object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</a:tr>
              <a:tr h="827158"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Tốc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độ nhanh hơn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Tốc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độ chậm hơn, nhưng cải tiến nhờ cached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</a:tr>
              <a:tr h="827158"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Nếu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loại DBMS đổi thì phải đổi SQL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200" dirty="0" smtClean="0">
                          <a:latin typeface="Calibri (Headings)"/>
                        </a:rPr>
                        <a:t>Nếu DBMS đổi</a:t>
                      </a:r>
                      <a:r>
                        <a:rPr lang="vi-VN" sz="2200" baseline="0" dirty="0" smtClean="0">
                          <a:latin typeface="Calibri (Headings)"/>
                        </a:rPr>
                        <a:t> thì không ảnh hưởng nhiều</a:t>
                      </a:r>
                      <a:endParaRPr lang="en-US" sz="2200" dirty="0">
                        <a:latin typeface="Calibri (Headings)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600200" y="6125105"/>
            <a:ext cx="5915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/>
              <a:t>Hai persistence framework phổ biến hiện nay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022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Mapping</a:t>
            </a:r>
            <a:endParaRPr lang="en-US" dirty="0">
              <a:latin typeface="Calibri (Headings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1600" y="3048000"/>
            <a:ext cx="2209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Config XML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3069771"/>
            <a:ext cx="2209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Config Mapping Annotation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2"/>
            <a:endCxn id="4" idx="0"/>
          </p:cNvCxnSpPr>
          <p:nvPr/>
        </p:nvCxnSpPr>
        <p:spPr>
          <a:xfrm flipH="1">
            <a:off x="2476500" y="1417638"/>
            <a:ext cx="2095500" cy="1630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6" idx="0"/>
          </p:cNvCxnSpPr>
          <p:nvPr/>
        </p:nvCxnSpPr>
        <p:spPr>
          <a:xfrm>
            <a:off x="4572000" y="1417638"/>
            <a:ext cx="1866900" cy="1652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5562209"/>
            <a:ext cx="739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Mapping chỉ ra biến trong Class tương ứng với trường nào trong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Hibernate – ORM FrameWork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Object Relation Mapping</a:t>
            </a:r>
          </a:p>
          <a:p>
            <a:r>
              <a:rPr lang="vi-VN" dirty="0" smtClean="0">
                <a:latin typeface="Calibri (Headings)"/>
              </a:rPr>
              <a:t>Hạn chế sử dụng SQL và JDBC</a:t>
            </a:r>
          </a:p>
          <a:p>
            <a:r>
              <a:rPr lang="vi-VN" dirty="0" smtClean="0">
                <a:latin typeface="Calibri (Headings)"/>
              </a:rPr>
              <a:t>Nảy sinh từ việc mapping kết quả trả về POJO Java</a:t>
            </a:r>
          </a:p>
          <a:p>
            <a:endParaRPr lang="vi-VN" dirty="0" smtClean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663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Hibernate (2)</a:t>
            </a:r>
            <a:endParaRPr lang="en-US" dirty="0"/>
          </a:p>
        </p:txBody>
      </p:sp>
      <p:pic>
        <p:nvPicPr>
          <p:cNvPr id="1026" name="Picture 2" descr="Hibernate 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25323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3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Hibernate (3)</a:t>
            </a:r>
            <a:endParaRPr lang="en-US" dirty="0"/>
          </a:p>
        </p:txBody>
      </p:sp>
      <p:pic>
        <p:nvPicPr>
          <p:cNvPr id="2050" name="Picture 2" descr="Hibernat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407" y="1219201"/>
            <a:ext cx="5802593" cy="539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8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Demo Hibernate XML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Project</a:t>
            </a:r>
          </a:p>
          <a:p>
            <a:r>
              <a:rPr lang="vi-VN" dirty="0" smtClean="0"/>
              <a:t>Tải các thư viện Hibernate</a:t>
            </a:r>
          </a:p>
          <a:p>
            <a:r>
              <a:rPr lang="vi-VN" dirty="0" smtClean="0"/>
              <a:t>Add thư viện</a:t>
            </a:r>
          </a:p>
          <a:p>
            <a:r>
              <a:rPr lang="vi-VN" dirty="0" smtClean="0"/>
              <a:t>Config Hibernate bằng XML </a:t>
            </a:r>
          </a:p>
          <a:p>
            <a:r>
              <a:rPr lang="vi-VN" dirty="0" smtClean="0"/>
              <a:t>Sử dụng Hibernate để lấy </a:t>
            </a:r>
            <a:r>
              <a:rPr lang="vi-VN" smtClean="0"/>
              <a:t>dữ liệu,...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1. Tạo bảng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bảng chèn dữ liệu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01257"/>
            <a:ext cx="8229601" cy="18288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7176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Nhắc lại về SQL</a:t>
            </a:r>
            <a:endParaRPr lang="en-US" dirty="0" smtClean="0"/>
          </a:p>
          <a:p>
            <a:pPr lvl="1"/>
            <a:r>
              <a:rPr lang="en-US" dirty="0" smtClean="0"/>
              <a:t>JDBC</a:t>
            </a:r>
          </a:p>
          <a:p>
            <a:pPr lvl="1"/>
            <a:r>
              <a:rPr lang="en-US" dirty="0" smtClean="0"/>
              <a:t>Hibernate</a:t>
            </a:r>
            <a:endParaRPr lang="vi-VN" dirty="0" smtClean="0"/>
          </a:p>
          <a:p>
            <a:r>
              <a:rPr lang="vi-VN" dirty="0" smtClean="0"/>
              <a:t>Biết sử dụng Hibernate và JDBC</a:t>
            </a:r>
          </a:p>
          <a:p>
            <a:r>
              <a:rPr lang="vi-VN" dirty="0" smtClean="0"/>
              <a:t>Khái niệm về</a:t>
            </a:r>
          </a:p>
          <a:p>
            <a:pPr lvl="1"/>
            <a:r>
              <a:rPr lang="vi-VN" dirty="0" smtClean="0"/>
              <a:t>Persistence FrameWork</a:t>
            </a:r>
          </a:p>
          <a:p>
            <a:pPr lvl="1"/>
            <a:r>
              <a:rPr lang="vi-VN" dirty="0" smtClean="0"/>
              <a:t>ORM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2. Tạo project Maven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project maven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322739"/>
            <a:ext cx="2743200" cy="43107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4191000" y="4111789"/>
            <a:ext cx="2438400" cy="366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29400" y="3927123"/>
            <a:ext cx="14285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vi-VN" dirty="0" smtClean="0"/>
              <a:t>Mapping file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4191000" y="4724400"/>
            <a:ext cx="2286000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5257800"/>
            <a:ext cx="222368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vi-VN" dirty="0" smtClean="0"/>
              <a:t>Hibernate config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7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2. Tạo project Maven – Gán thư viện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67" y="1600200"/>
            <a:ext cx="5222265" cy="45259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2883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3. Tạo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object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2819400"/>
            <a:ext cx="6753225" cy="21050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35578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4. Tạo mapping</a:t>
            </a:r>
            <a:r>
              <a:rPr lang="vi-VN" dirty="0"/>
              <a:t> </a:t>
            </a:r>
            <a:r>
              <a:rPr lang="vi-VN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vi-VN" dirty="0" smtClean="0"/>
              <a:t>Tạo mapping file tương ứng cho object</a:t>
            </a:r>
          </a:p>
          <a:p>
            <a:r>
              <a:rPr lang="vi-VN" dirty="0" smtClean="0"/>
              <a:t>Mỗi object là một mapping file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593"/>
            <a:ext cx="6714218" cy="38917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4410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5. Tạo Hibernate config file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8229600" cy="2441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676400" y="5486400"/>
            <a:ext cx="534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/>
              <a:t>Hibernate config sẽ load các mapping file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4361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6. Tạo SessionFactor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8248940" cy="26392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5" name="Straight Arrow Connector 4"/>
          <p:cNvCxnSpPr>
            <a:endCxn id="6" idx="0"/>
          </p:cNvCxnSpPr>
          <p:nvPr/>
        </p:nvCxnSpPr>
        <p:spPr>
          <a:xfrm flipH="1">
            <a:off x="4579597" y="3352800"/>
            <a:ext cx="1973603" cy="2106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" y="5459642"/>
            <a:ext cx="7939994" cy="4308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vi-VN" sz="2200" dirty="0"/>
              <a:t>Tìm file «hibernate.cfg.xml</a:t>
            </a:r>
            <a:r>
              <a:rPr lang="vi-VN" sz="2200" dirty="0" smtClean="0"/>
              <a:t>» để load mapping và kết nối CSDL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0253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7. Test (Insert vào DB)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1710531"/>
            <a:ext cx="543877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5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8</a:t>
            </a:r>
            <a:r>
              <a:rPr lang="vi-VN" dirty="0" smtClean="0"/>
              <a:t>. Test (Select)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45771"/>
            <a:ext cx="68580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771" y="1371600"/>
            <a:ext cx="6858000" cy="46005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H="1">
            <a:off x="3505200" y="2971800"/>
            <a:ext cx="2438400" cy="32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62484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User =&gt; Tên class, không phải tên bảng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19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9.Test (Update)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400800" cy="39624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24445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10. Test Delete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01" y="1524000"/>
            <a:ext cx="6882990" cy="4038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0167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Vấn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Có một bảng trong một database có sẵn</a:t>
            </a:r>
          </a:p>
          <a:p>
            <a:r>
              <a:rPr lang="vi-VN" dirty="0" smtClean="0"/>
              <a:t>Lấy thông tin từ bảng bằng cách nào?</a:t>
            </a:r>
            <a:endParaRPr lang="en-US" dirty="0"/>
          </a:p>
        </p:txBody>
      </p:sp>
      <p:sp>
        <p:nvSpPr>
          <p:cNvPr id="4" name="AutoShape 2" descr="Image result for 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book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0" name="Picture 8" descr="Image result for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352800"/>
            <a:ext cx="2162175" cy="227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2945493" y="3955823"/>
            <a:ext cx="2209800" cy="990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293" y="3133725"/>
            <a:ext cx="2828925" cy="2714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6096000" y="6212114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Table Book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10272" y="584835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Lưu 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Có thể load config: hibernate.cfg.xml từ file khác được không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29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Demo Hibernate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Tạo </a:t>
            </a:r>
            <a:r>
              <a:rPr lang="vi-VN" dirty="0" smtClean="0"/>
              <a:t>Project Maven như ở trên</a:t>
            </a:r>
          </a:p>
          <a:p>
            <a:r>
              <a:rPr lang="vi-VN" dirty="0" smtClean="0"/>
              <a:t>Sửa Hibernate config file</a:t>
            </a:r>
          </a:p>
          <a:p>
            <a:r>
              <a:rPr lang="vi-VN" dirty="0" smtClean="0"/>
              <a:t>Thêm annotation cho User.class</a:t>
            </a:r>
          </a:p>
          <a:p>
            <a:r>
              <a:rPr lang="vi-VN" dirty="0" smtClean="0"/>
              <a:t>Sử dụng Test ở trên để kiểm tra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Sửa Hibernate config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5" y="3581400"/>
            <a:ext cx="6975987" cy="457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522438" y="558152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Sửa Hibernate config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95" y="1524000"/>
            <a:ext cx="6896105" cy="70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3962400" y="2133600"/>
            <a:ext cx="9144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952999"/>
            <a:ext cx="8886825" cy="2952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11576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Thêm annotation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293367" cy="269160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2286000" y="5624286"/>
            <a:ext cx="5083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/>
              <a:t>Thêm persistence annotation cho class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658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3200"/>
            <a:ext cx="8229600" cy="83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vi-VN" dirty="0" smtClean="0"/>
              <a:t>Sử dụng các hàm insert, delete,...ở các slide trên để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48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Kết bài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51857" y="2739571"/>
            <a:ext cx="15240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DB</a:t>
            </a:r>
          </a:p>
          <a:p>
            <a:pPr algn="ctr"/>
            <a:r>
              <a:rPr lang="vi-VN" dirty="0" smtClean="0"/>
              <a:t>MySQL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590800"/>
            <a:ext cx="25908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Java</a:t>
            </a:r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2971800" y="3078843"/>
            <a:ext cx="2667000" cy="1295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Mapping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3800" y="4427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Hibernate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73957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4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 -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Hibernate config bằng rất nhiều cách</a:t>
            </a:r>
          </a:p>
          <a:p>
            <a:pPr lvl="1"/>
            <a:r>
              <a:rPr lang="vi-VN" dirty="0" smtClean="0"/>
              <a:t>Hibernate.properties file</a:t>
            </a:r>
          </a:p>
          <a:p>
            <a:pPr lvl="1"/>
            <a:r>
              <a:rPr lang="vi-VN" dirty="0" smtClean="0"/>
              <a:t>Hibernate.cfg.xml là lòa bằng mặc định</a:t>
            </a:r>
          </a:p>
          <a:p>
            <a:pPr lvl="1"/>
            <a:r>
              <a:rPr lang="vi-VN" dirty="0" smtClean="0"/>
              <a:t>Config bằng java code</a:t>
            </a:r>
          </a:p>
          <a:p>
            <a:pPr>
              <a:buFont typeface="Symbol"/>
              <a:buChar char="Þ"/>
            </a:pPr>
            <a:r>
              <a:rPr lang="vi-VN" dirty="0" smtClean="0"/>
              <a:t>Sử dụng Hibernate 4 Config bằng JavaCode</a:t>
            </a:r>
          </a:p>
          <a:p>
            <a:pPr>
              <a:buFont typeface="Symbol"/>
              <a:buChar char="Þ"/>
            </a:pPr>
            <a:r>
              <a:rPr lang="vi-VN" dirty="0" smtClean="0"/>
              <a:t>Sử dụng hibernate.properties để 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61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Bài 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</a:t>
            </a:r>
            <a:r>
              <a:rPr lang="vi-VN" dirty="0" smtClean="0"/>
              <a:t>ử dụng câu lệnh SQL để làm việc với Hibernate bằng cách sử dụng Query.class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32314"/>
            <a:ext cx="5635169" cy="37802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ight Arrow 4"/>
          <p:cNvSpPr/>
          <p:nvPr/>
        </p:nvSpPr>
        <p:spPr>
          <a:xfrm>
            <a:off x="4648200" y="3657600"/>
            <a:ext cx="2286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34290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90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Mối liên hệ các bảng trong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Trong cơ sở dữ liệu</a:t>
            </a:r>
          </a:p>
          <a:p>
            <a:pPr lvl="1"/>
            <a:r>
              <a:rPr lang="vi-VN" dirty="0" smtClean="0"/>
              <a:t>One to One (1-1)</a:t>
            </a:r>
          </a:p>
          <a:p>
            <a:pPr lvl="1"/>
            <a:r>
              <a:rPr lang="vi-VN" dirty="0" smtClean="0"/>
              <a:t>One to many (1-M)</a:t>
            </a:r>
          </a:p>
          <a:p>
            <a:pPr lvl="1"/>
            <a:r>
              <a:rPr lang="vi-VN" dirty="0" smtClean="0"/>
              <a:t>Many to Many (M-M)</a:t>
            </a:r>
          </a:p>
          <a:p>
            <a:pPr marL="514350" indent="-457200">
              <a:buFont typeface="Symbol"/>
              <a:buChar char="Þ"/>
            </a:pPr>
            <a:r>
              <a:rPr lang="vi-VN" dirty="0" smtClean="0"/>
              <a:t>Tìm và kết nối giữa các class trong Hibernate</a:t>
            </a:r>
          </a:p>
          <a:p>
            <a:pPr marL="57150" indent="0">
              <a:buNone/>
            </a:pPr>
            <a:r>
              <a:rPr lang="vi-VN" dirty="0" smtClean="0"/>
              <a:t>Từ khóa tìm kiếm «hibernate one to many example....»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4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Thank You</a:t>
            </a:r>
            <a:endParaRPr lang="en-US" dirty="0"/>
          </a:p>
        </p:txBody>
      </p:sp>
      <p:sp>
        <p:nvSpPr>
          <p:cNvPr id="4" name="AutoShape 2" descr="Image result for q&amp;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q&amp;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q&amp;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q&amp;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Image result for q&amp;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Image result for q&amp;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Image result for q&amp;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mage result for q&amp;a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133600"/>
            <a:ext cx="6178389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79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Viết tắt </a:t>
            </a:r>
            <a:r>
              <a:rPr lang="en-US" dirty="0" smtClean="0"/>
              <a:t>Java Database Connectivity</a:t>
            </a:r>
          </a:p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Java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6781800" y="4038600"/>
            <a:ext cx="1066800" cy="1371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95400" y="4038600"/>
            <a:ext cx="1600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Application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00400" y="4038600"/>
            <a:ext cx="3429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SQL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200400" y="4876800"/>
            <a:ext cx="34290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ResultSet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370390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Driver - Connector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0" y="5943600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Với mỗi hệ quản trị cần có Driver riêng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JDBC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</a:t>
            </a:r>
            <a:r>
              <a:rPr lang="en-US" dirty="0" err="1" smtClean="0"/>
              <a:t>và</a:t>
            </a:r>
            <a:r>
              <a:rPr lang="en-US" dirty="0" smtClean="0"/>
              <a:t> Add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-connector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35736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0" y="5867400"/>
            <a:ext cx="4705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/>
              <a:t>Tải thư viện và add path thư viện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3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Demo JDBC (2)</a:t>
            </a:r>
            <a:endParaRPr lang="en-US" dirty="0">
              <a:latin typeface="Calibri (Headings)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34400" cy="25477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600200" y="4648200"/>
            <a:ext cx="67681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>
                <a:latin typeface="Calibri (Headings)"/>
              </a:rPr>
              <a:t>Tạo kết nối tới cơ sở dữ liệu và lấy thông tin từ bảng</a:t>
            </a:r>
            <a:endParaRPr lang="en-US" sz="22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709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Demo JDBC(3)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Kết quả</a:t>
            </a:r>
            <a:endParaRPr lang="en-US" dirty="0">
              <a:latin typeface="Calibri (Headings)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5147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04856" y="6093767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 smtClean="0">
                <a:latin typeface="Calibri (Headings)"/>
              </a:rPr>
              <a:t>Kết quả được hiển thị</a:t>
            </a:r>
            <a:endParaRPr lang="en-US" sz="24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2948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Vấn đề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Tại sao không chuyển kết quả câu lệnh về Object luôn?</a:t>
            </a:r>
            <a:endParaRPr lang="en-US" dirty="0">
              <a:latin typeface="Calibri (Headings)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24200"/>
            <a:ext cx="681742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921828"/>
            <a:ext cx="83190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200" dirty="0" smtClean="0">
                <a:latin typeface="Calibri (Headings)"/>
              </a:rPr>
              <a:t>Mapping là việc chuyển kết quả SQL sang object java tương ứng</a:t>
            </a:r>
            <a:endParaRPr lang="en-US" sz="2200" dirty="0">
              <a:latin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2833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(Headings)"/>
              </a:rPr>
              <a:t>Yếu điểm JDBC (1)</a:t>
            </a:r>
            <a:endParaRPr lang="en-US" dirty="0">
              <a:latin typeface="Calibri (Headings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0"/>
            <a:ext cx="3924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4114800" y="2165866"/>
            <a:ext cx="1371600" cy="4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86400" y="1600200"/>
            <a:ext cx="3048000" cy="113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Mỗi RDBMS thì phải có Driver riêng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3442855"/>
            <a:ext cx="8429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endCxn id="10" idx="0"/>
          </p:cNvCxnSpPr>
          <p:nvPr/>
        </p:nvCxnSpPr>
        <p:spPr>
          <a:xfrm>
            <a:off x="5181600" y="4038600"/>
            <a:ext cx="1485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86400" y="48768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Phải biết trước kiểu dữ liệu ra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3" idx="0"/>
          </p:cNvCxnSpPr>
          <p:nvPr/>
        </p:nvCxnSpPr>
        <p:spPr>
          <a:xfrm>
            <a:off x="914400" y="3733800"/>
            <a:ext cx="11811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" y="4876800"/>
            <a:ext cx="2971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Kết quả không trả về Object mà phải convert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763</Words>
  <Application>Microsoft Office PowerPoint</Application>
  <PresentationFormat>On-screen Show (4:3)</PresentationFormat>
  <Paragraphs>149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JDBC-HIBERNATE</vt:lpstr>
      <vt:lpstr>Mục tiêu</vt:lpstr>
      <vt:lpstr>Vấn đề</vt:lpstr>
      <vt:lpstr>JDBC</vt:lpstr>
      <vt:lpstr>Demo JDBC (1)</vt:lpstr>
      <vt:lpstr>Demo JDBC (2)</vt:lpstr>
      <vt:lpstr>Demo JDBC(3)</vt:lpstr>
      <vt:lpstr>Vấn đề</vt:lpstr>
      <vt:lpstr>Yếu điểm JDBC (1)</vt:lpstr>
      <vt:lpstr>Ưu nhược điểm JDBC</vt:lpstr>
      <vt:lpstr>Vấn đề từ JDBC</vt:lpstr>
      <vt:lpstr>Persistence framework </vt:lpstr>
      <vt:lpstr>Persistence framework </vt:lpstr>
      <vt:lpstr>Mapping</vt:lpstr>
      <vt:lpstr>Hibernate – ORM FrameWork</vt:lpstr>
      <vt:lpstr>Hibernate (2)</vt:lpstr>
      <vt:lpstr>Hibernate (3)</vt:lpstr>
      <vt:lpstr>Demo Hibernate XML</vt:lpstr>
      <vt:lpstr>1. Tạo bảng CSDL</vt:lpstr>
      <vt:lpstr>2. Tạo project Maven</vt:lpstr>
      <vt:lpstr>2. Tạo project Maven – Gán thư viện</vt:lpstr>
      <vt:lpstr>3. Tạo Object</vt:lpstr>
      <vt:lpstr>4. Tạo mapping file</vt:lpstr>
      <vt:lpstr>5. Tạo Hibernate config file</vt:lpstr>
      <vt:lpstr>6. Tạo SessionFactor</vt:lpstr>
      <vt:lpstr>7. Test (Insert vào DB)</vt:lpstr>
      <vt:lpstr>8. Test (Select)</vt:lpstr>
      <vt:lpstr>9.Test (Update)</vt:lpstr>
      <vt:lpstr>10. Test Delete</vt:lpstr>
      <vt:lpstr>Lưu ý</vt:lpstr>
      <vt:lpstr>Demo Hibernate Annotation</vt:lpstr>
      <vt:lpstr>Sửa Hibernate config</vt:lpstr>
      <vt:lpstr>Thêm annotation</vt:lpstr>
      <vt:lpstr>PowerPoint Presentation</vt:lpstr>
      <vt:lpstr>Kết bài</vt:lpstr>
      <vt:lpstr>Bài tập - Config</vt:lpstr>
      <vt:lpstr>Bài tập</vt:lpstr>
      <vt:lpstr>Mối liên hệ các bảng trong Hibernate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JDBC-HIBERNATE</dc:title>
  <dc:creator>Huy Pham Ngoc</dc:creator>
  <cp:lastModifiedBy>Huy Pham Ngoc</cp:lastModifiedBy>
  <cp:revision>179</cp:revision>
  <dcterms:created xsi:type="dcterms:W3CDTF">2006-08-16T00:00:00Z</dcterms:created>
  <dcterms:modified xsi:type="dcterms:W3CDTF">2018-07-24T10:43:24Z</dcterms:modified>
</cp:coreProperties>
</file>