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1" r:id="rId5"/>
    <p:sldId id="267" r:id="rId6"/>
    <p:sldId id="269" r:id="rId7"/>
    <p:sldId id="268" r:id="rId8"/>
    <p:sldId id="273" r:id="rId9"/>
    <p:sldId id="274" r:id="rId10"/>
    <p:sldId id="275" r:id="rId11"/>
    <p:sldId id="258" r:id="rId12"/>
    <p:sldId id="259" r:id="rId13"/>
    <p:sldId id="260" r:id="rId14"/>
    <p:sldId id="263" r:id="rId15"/>
    <p:sldId id="265" r:id="rId16"/>
    <p:sldId id="266" r:id="rId17"/>
    <p:sldId id="264" r:id="rId18"/>
    <p:sldId id="277" r:id="rId19"/>
    <p:sldId id="280" r:id="rId20"/>
    <p:sldId id="279" r:id="rId21"/>
    <p:sldId id="281" r:id="rId22"/>
    <p:sldId id="282" r:id="rId23"/>
    <p:sldId id="283" r:id="rId24"/>
    <p:sldId id="284" r:id="rId25"/>
    <p:sldId id="262" r:id="rId26"/>
    <p:sldId id="285" r:id="rId27"/>
    <p:sldId id="286" r:id="rId28"/>
    <p:sldId id="287" r:id="rId29"/>
    <p:sldId id="276" r:id="rId30"/>
    <p:sldId id="27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  <p:pic>
        <p:nvPicPr>
          <p:cNvPr id="5122" name="Picture 2" descr="Image result for jsp servlet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28799"/>
            <a:ext cx="3169628" cy="196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34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JSP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826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– </a:t>
            </a:r>
            <a:r>
              <a:rPr lang="en-US" dirty="0" err="1"/>
              <a:t>K</a:t>
            </a:r>
            <a:r>
              <a:rPr lang="en-US" dirty="0" err="1" smtClean="0"/>
              <a:t>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r>
              <a:rPr lang="vi-VN" dirty="0"/>
              <a:t>s</a:t>
            </a:r>
            <a:r>
              <a:rPr lang="en-US" dirty="0" err="1" smtClean="0"/>
              <a:t>erver</a:t>
            </a:r>
            <a:r>
              <a:rPr lang="en-US" dirty="0" smtClean="0"/>
              <a:t> </a:t>
            </a:r>
            <a:r>
              <a:rPr lang="en-US" dirty="0" smtClean="0"/>
              <a:t>pages</a:t>
            </a:r>
          </a:p>
          <a:p>
            <a:r>
              <a:rPr lang="en-US" dirty="0" smtClean="0"/>
              <a:t>Server-side language -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smtClean="0"/>
              <a:t>web</a:t>
            </a:r>
          </a:p>
          <a:p>
            <a:r>
              <a:rPr lang="en-US" dirty="0" smtClean="0"/>
              <a:t>Generate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HTML</a:t>
            </a:r>
          </a:p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JDBC</a:t>
            </a:r>
          </a:p>
          <a:p>
            <a:pPr lvl="1"/>
            <a:r>
              <a:rPr lang="en-US" dirty="0" smtClean="0"/>
              <a:t>….</a:t>
            </a:r>
          </a:p>
          <a:p>
            <a:r>
              <a:rPr lang="en-US" dirty="0" smtClean="0"/>
              <a:t>Cú </a:t>
            </a:r>
            <a:r>
              <a:rPr lang="en-US" dirty="0" err="1" smtClean="0"/>
              <a:t>pháp</a:t>
            </a:r>
            <a:r>
              <a:rPr lang="en-US" dirty="0" smtClean="0"/>
              <a:t> &lt;%.......%&gt;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9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Ư</a:t>
            </a:r>
            <a:r>
              <a:rPr lang="en-US" dirty="0" smtClean="0"/>
              <a:t>u </a:t>
            </a:r>
            <a:r>
              <a:rPr lang="en-US" dirty="0" err="1" smtClean="0"/>
              <a:t>điểm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Dê</a:t>
            </a:r>
            <a:r>
              <a:rPr lang="en-US" dirty="0" smtClean="0"/>
              <a:t>̃ </a:t>
            </a:r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, </a:t>
            </a:r>
            <a:r>
              <a:rPr lang="en-US" dirty="0" err="1" smtClean="0"/>
              <a:t>nhúng</a:t>
            </a:r>
            <a:r>
              <a:rPr lang="en-US" dirty="0" smtClean="0"/>
              <a:t> </a:t>
            </a:r>
            <a:r>
              <a:rPr lang="en-US" dirty="0" err="1" smtClean="0"/>
              <a:t>vào</a:t>
            </a:r>
            <a:r>
              <a:rPr lang="en-US" dirty="0" smtClean="0"/>
              <a:t> HTML </a:t>
            </a:r>
            <a:r>
              <a:rPr lang="en-US" dirty="0" err="1" smtClean="0"/>
              <a:t>dê</a:t>
            </a:r>
            <a:r>
              <a:rPr lang="en-US" dirty="0" smtClean="0"/>
              <a:t>̃ </a:t>
            </a:r>
            <a:r>
              <a:rPr lang="en-US" dirty="0" err="1" smtClean="0"/>
              <a:t>dàng</a:t>
            </a:r>
            <a:endParaRPr lang="en-US" dirty="0" smtClean="0"/>
          </a:p>
          <a:p>
            <a:r>
              <a:rPr lang="en-US" dirty="0" err="1" smtClean="0"/>
              <a:t>Hiệu</a:t>
            </a:r>
            <a:r>
              <a:rPr lang="en-US" dirty="0" smtClean="0"/>
              <a:t> </a:t>
            </a:r>
            <a:r>
              <a:rPr lang="en-US" dirty="0" err="1" smtClean="0"/>
              <a:t>suất</a:t>
            </a:r>
            <a:r>
              <a:rPr lang="en-US" dirty="0" smtClean="0"/>
              <a:t> </a:t>
            </a:r>
            <a:r>
              <a:rPr lang="en-US" dirty="0" err="1" smtClean="0"/>
              <a:t>tốt</a:t>
            </a:r>
            <a:endParaRPr lang="en-US" dirty="0" smtClean="0"/>
          </a:p>
          <a:p>
            <a:r>
              <a:rPr lang="en-US" dirty="0" err="1" smtClean="0"/>
              <a:t>Mạnh</a:t>
            </a:r>
            <a:r>
              <a:rPr lang="en-US" dirty="0" smtClean="0"/>
              <a:t> mẽ </a:t>
            </a:r>
            <a:r>
              <a:rPr lang="en-US" dirty="0" err="1" smtClean="0"/>
              <a:t>khi</a:t>
            </a:r>
            <a:r>
              <a:rPr lang="en-US" dirty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hợp</a:t>
            </a:r>
            <a:r>
              <a:rPr lang="en-US" dirty="0" smtClean="0"/>
              <a:t> </a:t>
            </a:r>
            <a:r>
              <a:rPr lang="en-US" dirty="0" err="1" smtClean="0"/>
              <a:t>với</a:t>
            </a:r>
            <a:r>
              <a:rPr lang="en-US" dirty="0" smtClean="0"/>
              <a:t> </a:t>
            </a:r>
            <a:r>
              <a:rPr lang="en-US" dirty="0" err="1" smtClean="0"/>
              <a:t>JavaServer</a:t>
            </a:r>
            <a:endParaRPr lang="en-US" dirty="0" smtClean="0"/>
          </a:p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cập</a:t>
            </a:r>
            <a:r>
              <a:rPr lang="en-US" dirty="0" smtClean="0"/>
              <a:t> </a:t>
            </a:r>
            <a:r>
              <a:rPr lang="en-US" dirty="0" err="1" smtClean="0"/>
              <a:t>dê</a:t>
            </a:r>
            <a:r>
              <a:rPr lang="en-US" dirty="0" smtClean="0"/>
              <a:t>̃ </a:t>
            </a:r>
            <a:r>
              <a:rPr lang="en-US" dirty="0" err="1" smtClean="0"/>
              <a:t>dàng</a:t>
            </a:r>
            <a:r>
              <a:rPr lang="en-US" dirty="0" smtClean="0"/>
              <a:t> </a:t>
            </a:r>
            <a:r>
              <a:rPr lang="en-US" dirty="0" err="1" smtClean="0"/>
              <a:t>tới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API </a:t>
            </a:r>
          </a:p>
          <a:p>
            <a:pPr lvl="1"/>
            <a:r>
              <a:rPr lang="en-US" dirty="0" smtClean="0"/>
              <a:t>Ví dụ: 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1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JSP -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5638800"/>
            <a:ext cx="8229600" cy="715963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r>
              <a:rPr lang="en-US" dirty="0" smtClean="0"/>
              <a:t> client-server </a:t>
            </a:r>
            <a:r>
              <a:rPr lang="en-US" dirty="0" err="1" smtClean="0"/>
              <a:t>với</a:t>
            </a:r>
            <a:r>
              <a:rPr lang="en-US" dirty="0" smtClean="0"/>
              <a:t> web JSP</a:t>
            </a:r>
            <a:endParaRPr lang="en-US" dirty="0"/>
          </a:p>
        </p:txBody>
      </p:sp>
      <p:pic>
        <p:nvPicPr>
          <p:cNvPr id="1026" name="Picture 2" descr="JSP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199"/>
            <a:ext cx="6477000" cy="321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488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Processing</a:t>
            </a:r>
          </a:p>
        </p:txBody>
      </p:sp>
      <p:pic>
        <p:nvPicPr>
          <p:cNvPr id="2050" name="Picture 2" descr="JSP Process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13853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6096000"/>
            <a:ext cx="5911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gọi</a:t>
            </a:r>
            <a:r>
              <a:rPr lang="en-US" sz="2200" dirty="0" smtClean="0"/>
              <a:t> </a:t>
            </a:r>
            <a:r>
              <a:rPr lang="en-US" sz="2200" dirty="0" err="1" smtClean="0"/>
              <a:t>tới</a:t>
            </a:r>
            <a:r>
              <a:rPr lang="en-US" sz="2200" dirty="0" smtClean="0"/>
              <a:t> </a:t>
            </a:r>
            <a:r>
              <a:rPr lang="en-US" sz="2200" dirty="0" err="1" smtClean="0"/>
              <a:t>trang</a:t>
            </a:r>
            <a:r>
              <a:rPr lang="en-US" sz="2200" dirty="0" smtClean="0"/>
              <a:t> JSP client sẽ </a:t>
            </a:r>
            <a:r>
              <a:rPr lang="en-US" sz="2200" dirty="0" err="1" smtClean="0"/>
              <a:t>nhận</a:t>
            </a:r>
            <a:r>
              <a:rPr lang="en-US" sz="2200" dirty="0" smtClean="0"/>
              <a:t> </a:t>
            </a:r>
            <a:r>
              <a:rPr lang="en-US" sz="2200" dirty="0" err="1" smtClean="0"/>
              <a:t>được</a:t>
            </a:r>
            <a:r>
              <a:rPr lang="en-US" sz="2200" dirty="0" smtClean="0"/>
              <a:t> mã HTML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0412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JSP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7008069" cy="368220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1905000" y="5846618"/>
            <a:ext cx="50630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Sư</a:t>
            </a:r>
            <a:r>
              <a:rPr lang="en-US" sz="2200" dirty="0" smtClean="0"/>
              <a:t>̉ </a:t>
            </a:r>
            <a:r>
              <a:rPr lang="en-US" sz="2200" dirty="0" err="1" smtClean="0"/>
              <a:t>dụng</a:t>
            </a:r>
            <a:r>
              <a:rPr lang="en-US" sz="2200" dirty="0" smtClean="0"/>
              <a:t> </a:t>
            </a:r>
            <a:r>
              <a:rPr lang="en-US" sz="2200" dirty="0" err="1" smtClean="0"/>
              <a:t>jsp</a:t>
            </a:r>
            <a:r>
              <a:rPr lang="en-US" sz="2200" dirty="0" smtClean="0"/>
              <a:t> file </a:t>
            </a:r>
            <a:r>
              <a:rPr lang="en-US" sz="2200" dirty="0" err="1" smtClean="0"/>
              <a:t>va</a:t>
            </a:r>
            <a:r>
              <a:rPr lang="en-US" sz="2200" dirty="0" smtClean="0"/>
              <a:t>̀ </a:t>
            </a:r>
            <a:r>
              <a:rPr lang="en-US" sz="2200" dirty="0" err="1" smtClean="0"/>
              <a:t>chạy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Tomcat server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38003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Directory structure of </a:t>
            </a:r>
            <a:r>
              <a:rPr lang="en-US" dirty="0" smtClean="0"/>
              <a:t>JSP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6398008"/>
            <a:ext cx="3120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Cấu</a:t>
            </a:r>
            <a:r>
              <a:rPr lang="en-US" sz="2200" dirty="0" smtClean="0"/>
              <a:t> </a:t>
            </a:r>
            <a:r>
              <a:rPr lang="en-US" sz="2200" dirty="0" err="1" smtClean="0"/>
              <a:t>trúc</a:t>
            </a:r>
            <a:r>
              <a:rPr lang="en-US" sz="2200" dirty="0" smtClean="0"/>
              <a:t> </a:t>
            </a:r>
            <a:r>
              <a:rPr lang="en-US" sz="2200" dirty="0" err="1" smtClean="0"/>
              <a:t>của</a:t>
            </a:r>
            <a:r>
              <a:rPr lang="en-US" sz="2200" dirty="0" smtClean="0"/>
              <a:t> </a:t>
            </a:r>
            <a:r>
              <a:rPr lang="en-US" sz="2200" dirty="0" err="1" smtClean="0"/>
              <a:t>một</a:t>
            </a:r>
            <a:r>
              <a:rPr lang="en-US" sz="2200" dirty="0"/>
              <a:t> </a:t>
            </a:r>
            <a:r>
              <a:rPr lang="en-US" sz="2200" dirty="0" smtClean="0"/>
              <a:t>JSP web</a:t>
            </a:r>
            <a:endParaRPr lang="en-US" sz="2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5105400" cy="48002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2678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JSTL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 (Body)"/>
              </a:rPr>
              <a:t>JSP - Standard Tag Library (JSTL)</a:t>
            </a:r>
          </a:p>
          <a:p>
            <a:r>
              <a:rPr lang="vi-VN" dirty="0" smtClean="0">
                <a:latin typeface="Calibri (Body)"/>
              </a:rPr>
              <a:t>Là thư viện mạnh mẽ của JSP</a:t>
            </a:r>
            <a:endParaRPr lang="en-US" dirty="0" smtClean="0">
              <a:latin typeface="Calibri (Body)"/>
            </a:endParaRPr>
          </a:p>
          <a:p>
            <a:endParaRPr lang="en-GB" dirty="0">
              <a:latin typeface="Calibri (Body)"/>
            </a:endParaRPr>
          </a:p>
          <a:p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05076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phần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JSTL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781762"/>
              </p:ext>
            </p:extLst>
          </p:nvPr>
        </p:nvGraphicFramePr>
        <p:xfrm>
          <a:off x="457200" y="1600200"/>
          <a:ext cx="8229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JSTL Core Tags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Chứa</a:t>
                      </a:r>
                      <a:r>
                        <a:rPr lang="en-US" baseline="0" dirty="0" smtClean="0"/>
                        <a:t> core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JSTL Function Tags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Chứa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các</a:t>
                      </a:r>
                      <a:r>
                        <a:rPr lang="en-US" baseline="0" dirty="0" smtClean="0"/>
                        <a:t> function </a:t>
                      </a:r>
                      <a:r>
                        <a:rPr lang="en-US" baseline="0" dirty="0" err="1" smtClean="0"/>
                        <a:t>hô</a:t>
                      </a:r>
                      <a:r>
                        <a:rPr lang="en-US" baseline="0" dirty="0" smtClean="0"/>
                        <a:t>̃ </a:t>
                      </a:r>
                      <a:r>
                        <a:rPr lang="en-US" baseline="0" dirty="0" err="1" smtClean="0"/>
                        <a:t>trơ</a:t>
                      </a:r>
                      <a:r>
                        <a:rPr lang="en-US" baseline="0" dirty="0" smtClean="0"/>
                        <a:t>̣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JSTL Formatting Tags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Định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dạng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JSTL XML Tags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Hô</a:t>
                      </a:r>
                      <a:r>
                        <a:rPr lang="en-US" dirty="0" smtClean="0"/>
                        <a:t>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trơ</a:t>
                      </a:r>
                      <a:r>
                        <a:rPr lang="en-US" baseline="0" dirty="0" smtClean="0"/>
                        <a:t>̣ </a:t>
                      </a:r>
                      <a:r>
                        <a:rPr lang="en-US" baseline="0" dirty="0" err="1" smtClean="0"/>
                        <a:t>sư</a:t>
                      </a:r>
                      <a:r>
                        <a:rPr lang="en-US" baseline="0" dirty="0" smtClean="0"/>
                        <a:t>̉ </a:t>
                      </a:r>
                      <a:r>
                        <a:rPr lang="en-US" baseline="0" dirty="0" err="1" smtClean="0"/>
                        <a:t>dụng</a:t>
                      </a:r>
                      <a:r>
                        <a:rPr lang="en-US" baseline="0" dirty="0" smtClean="0"/>
                        <a:t> XML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JSTL SQL Tags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Hô</a:t>
                      </a:r>
                      <a:r>
                        <a:rPr lang="en-US" dirty="0" smtClean="0"/>
                        <a:t>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trơ</a:t>
                      </a:r>
                      <a:r>
                        <a:rPr lang="en-US" baseline="0" dirty="0" smtClean="0"/>
                        <a:t>̣ SQL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trang</a:t>
                      </a:r>
                      <a:r>
                        <a:rPr lang="en-US" baseline="0" dirty="0" smtClean="0"/>
                        <a:t> JSP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522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ELSE 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779657" cy="36576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4643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+mj-lt"/>
              </a:rPr>
              <a:t>Tìm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hiểu</a:t>
            </a:r>
            <a:r>
              <a:rPr lang="en-US" sz="2800" dirty="0" smtClean="0">
                <a:latin typeface="+mj-lt"/>
              </a:rPr>
              <a:t> JSP</a:t>
            </a:r>
            <a:r>
              <a:rPr lang="vi-VN" sz="2800" dirty="0" smtClean="0">
                <a:latin typeface="+mj-lt"/>
              </a:rPr>
              <a:t> – Servlet</a:t>
            </a:r>
            <a:endParaRPr lang="en-US" sz="2800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Khái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Niệm</a:t>
            </a:r>
            <a:endParaRPr lang="en-US" dirty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Cú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pháp</a:t>
            </a:r>
            <a:endParaRPr lang="vi-VN" dirty="0" smtClean="0">
              <a:latin typeface="+mj-lt"/>
            </a:endParaRPr>
          </a:p>
          <a:p>
            <a:pPr lvl="1"/>
            <a:r>
              <a:rPr lang="vi-VN" dirty="0" smtClean="0">
                <a:latin typeface="+mj-lt"/>
              </a:rPr>
              <a:t>Vòng đời</a:t>
            </a:r>
            <a:endParaRPr lang="en-US" dirty="0" smtClean="0">
              <a:latin typeface="+mj-lt"/>
            </a:endParaRPr>
          </a:p>
          <a:p>
            <a:r>
              <a:rPr lang="en-US" sz="2800" dirty="0" err="1" smtClean="0">
                <a:latin typeface="+mj-lt"/>
              </a:rPr>
              <a:t>Sư</a:t>
            </a:r>
            <a:r>
              <a:rPr lang="en-US" sz="2800" dirty="0" smtClean="0">
                <a:latin typeface="+mj-lt"/>
              </a:rPr>
              <a:t>̉ </a:t>
            </a:r>
            <a:r>
              <a:rPr lang="en-US" sz="2800" dirty="0" err="1" smtClean="0">
                <a:latin typeface="+mj-lt"/>
              </a:rPr>
              <a:t>dụng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kết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hợp</a:t>
            </a:r>
            <a:r>
              <a:rPr lang="en-US" sz="2800" dirty="0" smtClean="0">
                <a:latin typeface="+mj-lt"/>
              </a:rPr>
              <a:t> JSP </a:t>
            </a:r>
            <a:r>
              <a:rPr lang="en-US" sz="2800" dirty="0" err="1" smtClean="0">
                <a:latin typeface="+mj-lt"/>
              </a:rPr>
              <a:t>va</a:t>
            </a:r>
            <a:r>
              <a:rPr lang="en-US" sz="2800" dirty="0" smtClean="0">
                <a:latin typeface="+mj-lt"/>
              </a:rPr>
              <a:t>̀ Servlet</a:t>
            </a:r>
          </a:p>
          <a:p>
            <a:r>
              <a:rPr lang="en-US" sz="2800" dirty="0" err="1" smtClean="0">
                <a:latin typeface="+mj-lt"/>
              </a:rPr>
              <a:t>Biết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sư</a:t>
            </a:r>
            <a:r>
              <a:rPr lang="en-US" sz="2800" dirty="0" smtClean="0">
                <a:latin typeface="+mj-lt"/>
              </a:rPr>
              <a:t>̉ </a:t>
            </a:r>
            <a:r>
              <a:rPr lang="en-US" sz="2800" dirty="0" err="1" smtClean="0">
                <a:latin typeface="+mj-lt"/>
              </a:rPr>
              <a:t>dụng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JS</a:t>
            </a:r>
            <a:r>
              <a:rPr lang="en-US" dirty="0" smtClean="0">
                <a:latin typeface="+mj-lt"/>
              </a:rPr>
              <a:t>TL core</a:t>
            </a:r>
          </a:p>
          <a:p>
            <a:r>
              <a:rPr lang="en-US" dirty="0" err="1" smtClean="0"/>
              <a:t>Bài</a:t>
            </a:r>
            <a:r>
              <a:rPr lang="en-US" dirty="0" smtClean="0"/>
              <a:t> </a:t>
            </a:r>
            <a:r>
              <a:rPr lang="en-US" dirty="0" err="1"/>
              <a:t>tập</a:t>
            </a:r>
            <a:endParaRPr lang="en-US" dirty="0" smtClean="0">
              <a:latin typeface="+mj-lt"/>
            </a:endParaRPr>
          </a:p>
          <a:p>
            <a:pPr marL="57150" indent="0">
              <a:buNone/>
            </a:pP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5873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JSTL </a:t>
            </a:r>
            <a:r>
              <a:rPr lang="en-US" dirty="0"/>
              <a:t>core </a:t>
            </a:r>
            <a:r>
              <a:rPr lang="en-US" dirty="0" err="1" smtClean="0"/>
              <a:t>với</a:t>
            </a:r>
            <a:r>
              <a:rPr lang="en-US" dirty="0" smtClean="0"/>
              <a:t> IF- ELSE</a:t>
            </a:r>
            <a:endParaRPr lang="en-GB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6164239" cy="513547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00141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- Each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44" y="2286000"/>
            <a:ext cx="7891385" cy="15573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95887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Ý </a:t>
            </a:r>
            <a:r>
              <a:rPr lang="en-US" dirty="0" err="1" smtClean="0"/>
              <a:t>nghĩa</a:t>
            </a:r>
            <a:r>
              <a:rPr lang="en-US" dirty="0" smtClean="0"/>
              <a:t> For Each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5" y="1600200"/>
            <a:ext cx="9001125" cy="4121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286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For Each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801100" cy="42005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57893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định</a:t>
            </a:r>
            <a:r>
              <a:rPr lang="en-US" dirty="0" smtClean="0"/>
              <a:t> </a:t>
            </a:r>
            <a:r>
              <a:rPr lang="en-US" dirty="0" err="1" smtClean="0"/>
              <a:t>dạng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715250" cy="47091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69823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Servlet-JSP </a:t>
            </a:r>
            <a:r>
              <a:rPr lang="vi-VN" dirty="0" smtClean="0">
                <a:latin typeface="Calibri (Headings)"/>
              </a:rPr>
              <a:t>demo</a:t>
            </a:r>
            <a:endParaRPr lang="en-US" dirty="0">
              <a:latin typeface="Calibri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Demo servlet và JSp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3590925" cy="16573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45675"/>
            <a:ext cx="3181350" cy="16954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Right Arrow 3"/>
          <p:cNvSpPr/>
          <p:nvPr/>
        </p:nvSpPr>
        <p:spPr>
          <a:xfrm>
            <a:off x="4221778" y="3190875"/>
            <a:ext cx="981075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447800" y="459617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Input.jsp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308045" y="459617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Info.jsp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283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(1)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345488" cy="24003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77564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–POST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77" y="1524000"/>
            <a:ext cx="8842248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099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Get </a:t>
            </a:r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2895600"/>
            <a:ext cx="8886825" cy="10668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03743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Bài</a:t>
            </a:r>
            <a:r>
              <a:rPr lang="en-US" dirty="0" smtClean="0"/>
              <a:t> </a:t>
            </a:r>
            <a:r>
              <a:rPr lang="en-US" dirty="0" err="1" smtClean="0"/>
              <a:t>tập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̉ </a:t>
            </a:r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r>
              <a:rPr lang="en-US" dirty="0" smtClean="0"/>
              <a:t> có </a:t>
            </a:r>
            <a:r>
              <a:rPr lang="en-US" dirty="0" err="1" smtClean="0"/>
              <a:t>một</a:t>
            </a:r>
            <a:r>
              <a:rPr lang="en-US" dirty="0" smtClean="0"/>
              <a:t> </a:t>
            </a:r>
            <a:r>
              <a:rPr lang="en-US" dirty="0" err="1" smtClean="0"/>
              <a:t>dãy</a:t>
            </a:r>
            <a:r>
              <a:rPr lang="en-US" dirty="0" smtClean="0"/>
              <a:t> User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bảng</a:t>
            </a:r>
            <a:r>
              <a:rPr lang="en-US" dirty="0" smtClean="0"/>
              <a:t> User. </a:t>
            </a:r>
            <a:r>
              <a:rPr lang="en-US" dirty="0" err="1" smtClean="0"/>
              <a:t>Hãy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Hãy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 Hibernate </a:t>
            </a:r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lấy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r>
              <a:rPr lang="en-US" dirty="0" smtClean="0"/>
              <a:t> User </a:t>
            </a:r>
            <a:r>
              <a:rPr lang="en-US" dirty="0" err="1" smtClean="0"/>
              <a:t>ra</a:t>
            </a:r>
            <a:r>
              <a:rPr lang="en-US" dirty="0" smtClean="0"/>
              <a:t> List</a:t>
            </a:r>
          </a:p>
          <a:p>
            <a:pPr lvl="1"/>
            <a:r>
              <a:rPr lang="en-US" dirty="0" err="1" smtClean="0"/>
              <a:t>Hiển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̣ List user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diện</a:t>
            </a:r>
            <a:r>
              <a:rPr lang="en-US" dirty="0" smtClean="0"/>
              <a:t> </a:t>
            </a:r>
            <a:r>
              <a:rPr lang="en-US" dirty="0" err="1" smtClean="0"/>
              <a:t>dựa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demo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bài</a:t>
            </a:r>
            <a:endParaRPr lang="en-US" dirty="0" smtClean="0"/>
          </a:p>
          <a:p>
            <a:pPr lvl="1"/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 JSTL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05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Mô hình web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143000"/>
            <a:ext cx="8808303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457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GB" dirty="0"/>
          </a:p>
        </p:txBody>
      </p:sp>
      <p:pic>
        <p:nvPicPr>
          <p:cNvPr id="6146" name="Picture 2" descr="Image result for Q and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08330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66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Java Servlet</a:t>
            </a:r>
            <a:r>
              <a:rPr lang="vi-VN" dirty="0"/>
              <a:t> là chương </a:t>
            </a:r>
            <a:r>
              <a:rPr lang="vi-VN" dirty="0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chạy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một</a:t>
            </a:r>
            <a:r>
              <a:rPr lang="en-US" dirty="0" smtClean="0"/>
              <a:t> web </a:t>
            </a:r>
            <a:r>
              <a:rPr lang="en-US" dirty="0" err="1" smtClean="0"/>
              <a:t>hoặc</a:t>
            </a:r>
            <a:r>
              <a:rPr lang="en-US" dirty="0" smtClean="0"/>
              <a:t> </a:t>
            </a:r>
            <a:r>
              <a:rPr lang="en-US" dirty="0" err="1" smtClean="0"/>
              <a:t>một</a:t>
            </a:r>
            <a:r>
              <a:rPr lang="en-US" dirty="0" smtClean="0"/>
              <a:t> </a:t>
            </a:r>
            <a:r>
              <a:rPr lang="en-US" dirty="0" err="1" smtClean="0"/>
              <a:t>ứng</a:t>
            </a:r>
            <a:r>
              <a:rPr lang="en-US" dirty="0" smtClean="0"/>
              <a:t>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err="1" smtClean="0"/>
              <a:t>máy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̉ (Web application)</a:t>
            </a:r>
          </a:p>
          <a:p>
            <a:pPr lvl="1"/>
            <a:r>
              <a:rPr lang="en-US" dirty="0" smtClean="0"/>
              <a:t>Ví dụ: </a:t>
            </a:r>
            <a:r>
              <a:rPr lang="en-US" dirty="0"/>
              <a:t>Web </a:t>
            </a:r>
            <a:r>
              <a:rPr lang="en-US" dirty="0" smtClean="0"/>
              <a:t>application – Tomcat</a:t>
            </a:r>
          </a:p>
          <a:p>
            <a:r>
              <a:rPr lang="en-US" dirty="0" err="1" smtClean="0"/>
              <a:t>Tiếp</a:t>
            </a:r>
            <a:r>
              <a:rPr lang="en-US" dirty="0" smtClean="0"/>
              <a:t> </a:t>
            </a:r>
            <a:r>
              <a:rPr lang="en-US" dirty="0" err="1" smtClean="0"/>
              <a:t>nhận</a:t>
            </a:r>
            <a:r>
              <a:rPr lang="en-US" dirty="0" smtClean="0"/>
              <a:t> request </a:t>
            </a:r>
            <a:r>
              <a:rPr lang="en-US" dirty="0" err="1" smtClean="0"/>
              <a:t>tư</a:t>
            </a:r>
            <a:r>
              <a:rPr lang="en-US" dirty="0" smtClean="0"/>
              <a:t>̀ client</a:t>
            </a:r>
          </a:p>
          <a:p>
            <a:r>
              <a:rPr lang="en-US" dirty="0" err="1" smtClean="0"/>
              <a:t>Nhận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xư</a:t>
            </a:r>
            <a:r>
              <a:rPr lang="en-US" dirty="0" smtClean="0"/>
              <a:t>̉ </a:t>
            </a:r>
            <a:r>
              <a:rPr lang="en-US" dirty="0" err="1" smtClean="0"/>
              <a:t>ly</a:t>
            </a:r>
            <a:r>
              <a:rPr lang="en-US" dirty="0" smtClean="0"/>
              <a:t>́ Server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động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̉ response </a:t>
            </a:r>
            <a:r>
              <a:rPr lang="en-US" dirty="0" err="1" smtClean="0"/>
              <a:t>vê</a:t>
            </a:r>
            <a:r>
              <a:rPr lang="en-US" dirty="0" smtClean="0"/>
              <a:t>̀ </a:t>
            </a:r>
            <a:r>
              <a:rPr lang="en-US" dirty="0" smtClean="0"/>
              <a:t>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4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o7planning.org/vi/10169/cache/images/i/128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59" y="1475547"/>
            <a:ext cx="3093344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35688" y="6228522"/>
            <a:ext cx="274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Vòng</a:t>
            </a:r>
            <a:r>
              <a:rPr lang="en-US" sz="2400" dirty="0" smtClean="0"/>
              <a:t> </a:t>
            </a:r>
            <a:r>
              <a:rPr lang="en-US" sz="2400" dirty="0" err="1" smtClean="0"/>
              <a:t>đời</a:t>
            </a:r>
            <a:r>
              <a:rPr lang="en-US" sz="2400" dirty="0" smtClean="0"/>
              <a:t> </a:t>
            </a:r>
            <a:r>
              <a:rPr lang="en-US" sz="2400" dirty="0" err="1" smtClean="0"/>
              <a:t>của</a:t>
            </a:r>
            <a:r>
              <a:rPr lang="en-US" sz="2400" dirty="0" smtClean="0"/>
              <a:t> Servlet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Vòng</a:t>
            </a:r>
            <a:r>
              <a:rPr lang="en-US" dirty="0" smtClean="0"/>
              <a:t> </a:t>
            </a:r>
            <a:r>
              <a:rPr lang="en-US" dirty="0" err="1" smtClean="0"/>
              <a:t>đời</a:t>
            </a:r>
            <a:r>
              <a:rPr lang="en-US" dirty="0" smtClean="0"/>
              <a:t> servlet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Vòng</a:t>
            </a:r>
            <a:r>
              <a:rPr lang="en-US" dirty="0" smtClean="0"/>
              <a:t> </a:t>
            </a:r>
            <a:r>
              <a:rPr lang="en-US" dirty="0" err="1" smtClean="0"/>
              <a:t>đời</a:t>
            </a:r>
            <a:r>
              <a:rPr lang="en-US" dirty="0" smtClean="0"/>
              <a:t> servlet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023968"/>
              </p:ext>
            </p:extLst>
          </p:nvPr>
        </p:nvGraphicFramePr>
        <p:xfrm>
          <a:off x="457200" y="1600200"/>
          <a:ext cx="82296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73100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Các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bước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Mô</a:t>
                      </a:r>
                      <a:r>
                        <a:rPr lang="en-US" sz="2200" baseline="0" dirty="0" smtClean="0"/>
                        <a:t> tả</a:t>
                      </a:r>
                      <a:endParaRPr lang="en-US" sz="2200" dirty="0"/>
                    </a:p>
                  </a:txBody>
                  <a:tcPr/>
                </a:tc>
              </a:tr>
              <a:tr h="673100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1. Load servlet </a:t>
                      </a:r>
                      <a:r>
                        <a:rPr lang="en-US" sz="2200" b="0" dirty="0" smtClean="0"/>
                        <a:t>class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Tải</a:t>
                      </a:r>
                      <a:r>
                        <a:rPr lang="en-US" sz="2200" baseline="0" dirty="0" smtClean="0"/>
                        <a:t> servlet </a:t>
                      </a:r>
                      <a:r>
                        <a:rPr lang="en-US" sz="2200" baseline="0" dirty="0" err="1" smtClean="0"/>
                        <a:t>vào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bô</a:t>
                      </a:r>
                      <a:r>
                        <a:rPr lang="en-US" sz="2200" baseline="0" dirty="0" smtClean="0"/>
                        <a:t>̣ </a:t>
                      </a:r>
                      <a:r>
                        <a:rPr lang="en-US" sz="2200" baseline="0" dirty="0" err="1" smtClean="0"/>
                        <a:t>nhơ</a:t>
                      </a:r>
                      <a:r>
                        <a:rPr lang="en-US" sz="2200" baseline="0" dirty="0" smtClean="0"/>
                        <a:t>́</a:t>
                      </a:r>
                      <a:endParaRPr lang="en-US" sz="2200" dirty="0"/>
                    </a:p>
                  </a:txBody>
                  <a:tcPr/>
                </a:tc>
              </a:tr>
              <a:tr h="673100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2. </a:t>
                      </a:r>
                      <a:r>
                        <a:rPr lang="en-US" sz="2200" b="1" dirty="0" err="1" smtClean="0"/>
                        <a:t>Tạo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instantce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0" baseline="0" dirty="0" err="1" smtClean="0"/>
                        <a:t>của</a:t>
                      </a:r>
                      <a:r>
                        <a:rPr lang="en-US" sz="2200" b="1" baseline="0" dirty="0" smtClean="0"/>
                        <a:t> servlet class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Tạo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thê</a:t>
                      </a:r>
                      <a:r>
                        <a:rPr lang="en-US" sz="2200" baseline="0" dirty="0" smtClean="0"/>
                        <a:t>̉ </a:t>
                      </a:r>
                      <a:r>
                        <a:rPr lang="en-US" sz="2200" baseline="0" dirty="0" err="1" smtClean="0"/>
                        <a:t>hiện</a:t>
                      </a:r>
                      <a:endParaRPr lang="en-US" sz="2200" dirty="0"/>
                    </a:p>
                  </a:txBody>
                  <a:tcPr/>
                </a:tc>
              </a:tr>
              <a:tr h="673100">
                <a:tc>
                  <a:txBody>
                    <a:bodyPr/>
                    <a:lstStyle/>
                    <a:p>
                      <a:r>
                        <a:rPr lang="en-US" sz="2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Gọi</a:t>
                      </a:r>
                      <a:r>
                        <a:rPr lang="en-US" sz="22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2200" dirty="0" smtClean="0"/>
                        <a:t>()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Khởi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tạo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gia</a:t>
                      </a:r>
                      <a:r>
                        <a:rPr lang="en-US" sz="2200" baseline="0" dirty="0" smtClean="0"/>
                        <a:t>́ trị</a:t>
                      </a:r>
                      <a:endParaRPr lang="en-US" sz="2200" dirty="0"/>
                    </a:p>
                  </a:txBody>
                  <a:tcPr/>
                </a:tc>
              </a:tr>
              <a:tr h="673100">
                <a:tc>
                  <a:txBody>
                    <a:bodyPr/>
                    <a:lstStyle/>
                    <a:p>
                      <a:r>
                        <a:rPr lang="en-US" sz="2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en-US" sz="22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Gọi</a:t>
                      </a:r>
                      <a:r>
                        <a:rPr lang="en-US" sz="22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service()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</a:tr>
              <a:tr h="6731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5. </a:t>
                      </a:r>
                      <a:r>
                        <a:rPr lang="en-US" sz="2200" dirty="0" err="1" smtClean="0"/>
                        <a:t>Gọi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destroy()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Kết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thúc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76400" y="6172199"/>
            <a:ext cx="60090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Các</a:t>
            </a:r>
            <a:r>
              <a:rPr lang="en-US" sz="2200" dirty="0" smtClean="0"/>
              <a:t> servlet </a:t>
            </a:r>
            <a:r>
              <a:rPr lang="en-US" sz="2200" dirty="0" err="1" smtClean="0"/>
              <a:t>được</a:t>
            </a:r>
            <a:r>
              <a:rPr lang="en-US" sz="2200" dirty="0" smtClean="0"/>
              <a:t> </a:t>
            </a:r>
            <a:r>
              <a:rPr lang="en-US" sz="2200" dirty="0" err="1" smtClean="0"/>
              <a:t>nạp</a:t>
            </a:r>
            <a:r>
              <a:rPr lang="en-US" sz="2200" dirty="0" smtClean="0"/>
              <a:t> </a:t>
            </a:r>
            <a:r>
              <a:rPr lang="en-US" sz="2200" dirty="0" err="1" smtClean="0"/>
              <a:t>vào</a:t>
            </a:r>
            <a:r>
              <a:rPr lang="en-US" sz="2200" dirty="0" smtClean="0"/>
              <a:t> </a:t>
            </a:r>
            <a:r>
              <a:rPr lang="en-US" sz="2200" dirty="0" err="1" smtClean="0"/>
              <a:t>một</a:t>
            </a:r>
            <a:r>
              <a:rPr lang="en-US" sz="2200" dirty="0" smtClean="0"/>
              <a:t> container </a:t>
            </a:r>
            <a:r>
              <a:rPr lang="en-US" sz="2200" dirty="0" err="1" smtClean="0"/>
              <a:t>đê</a:t>
            </a:r>
            <a:r>
              <a:rPr lang="en-US" sz="2200" dirty="0" smtClean="0"/>
              <a:t>̉ </a:t>
            </a:r>
            <a:r>
              <a:rPr lang="en-US" sz="2200" dirty="0" err="1" smtClean="0"/>
              <a:t>quản</a:t>
            </a:r>
            <a:r>
              <a:rPr lang="en-US" sz="2200" dirty="0" smtClean="0"/>
              <a:t> </a:t>
            </a:r>
            <a:r>
              <a:rPr lang="en-US" sz="2200" dirty="0" err="1" smtClean="0"/>
              <a:t>ly</a:t>
            </a:r>
            <a:r>
              <a:rPr lang="en-US" sz="2200" dirty="0" smtClean="0"/>
              <a:t>́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2847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service()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Servlet</a:t>
            </a:r>
            <a:endParaRPr lang="en-US" dirty="0"/>
          </a:p>
        </p:txBody>
      </p:sp>
      <p:pic>
        <p:nvPicPr>
          <p:cNvPr id="2050" name="Picture 2" descr="https://o7planning.org/vi/10169/cache/images/i/7887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706902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4274" y="6185356"/>
            <a:ext cx="72175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Xư</a:t>
            </a:r>
            <a:r>
              <a:rPr lang="en-US" sz="2200" dirty="0" smtClean="0"/>
              <a:t>̉ </a:t>
            </a:r>
            <a:r>
              <a:rPr lang="en-US" sz="2200" dirty="0" err="1" smtClean="0"/>
              <a:t>ly</a:t>
            </a:r>
            <a:r>
              <a:rPr lang="en-US" sz="2200" dirty="0" smtClean="0"/>
              <a:t>́ sẽ </a:t>
            </a:r>
            <a:r>
              <a:rPr lang="en-US" sz="2200" dirty="0" err="1" smtClean="0"/>
              <a:t>thực</a:t>
            </a:r>
            <a:r>
              <a:rPr lang="en-US" sz="2200" dirty="0" smtClean="0"/>
              <a:t> </a:t>
            </a:r>
            <a:r>
              <a:rPr lang="en-US" sz="2200" dirty="0" err="1" smtClean="0"/>
              <a:t>hiện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hai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thưc</a:t>
            </a:r>
            <a:r>
              <a:rPr lang="en-US" sz="2200" dirty="0" smtClean="0"/>
              <a:t>́ </a:t>
            </a:r>
            <a:r>
              <a:rPr lang="en-US" sz="2200" b="1" dirty="0" err="1" smtClean="0"/>
              <a:t>doGet</a:t>
            </a:r>
            <a:r>
              <a:rPr lang="en-US" sz="2200" b="1" dirty="0" smtClean="0"/>
              <a:t>()</a:t>
            </a:r>
            <a:r>
              <a:rPr lang="en-US" sz="2200" dirty="0" smtClean="0"/>
              <a:t> </a:t>
            </a:r>
            <a:r>
              <a:rPr lang="en-US" sz="2200" dirty="0" err="1" smtClean="0"/>
              <a:t>va</a:t>
            </a:r>
            <a:r>
              <a:rPr lang="en-US" sz="2200" dirty="0" smtClean="0"/>
              <a:t>̀ </a:t>
            </a:r>
            <a:r>
              <a:rPr lang="en-US" sz="2200" b="1" dirty="0" err="1" smtClean="0"/>
              <a:t>doPost</a:t>
            </a:r>
            <a:r>
              <a:rPr lang="en-US" sz="2200" b="1" dirty="0" smtClean="0"/>
              <a:t>()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25592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Demo Servlet</a:t>
            </a:r>
            <a:r>
              <a:rPr lang="en-US" dirty="0" smtClean="0"/>
              <a:t>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5635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err="1" smtClean="0"/>
              <a:t>Cấu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r>
              <a:rPr lang="en-US" dirty="0" smtClean="0"/>
              <a:t> Web.xml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174737" cy="2743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4883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Demo Servlet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693004" cy="45624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3389379" y="6216134"/>
            <a:ext cx="2590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Chạy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Kiểm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quả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72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390</Words>
  <Application>Microsoft Office PowerPoint</Application>
  <PresentationFormat>On-screen Show (4:3)</PresentationFormat>
  <Paragraphs>92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Mục tiêu</vt:lpstr>
      <vt:lpstr>Mô hình web</vt:lpstr>
      <vt:lpstr>Servlet</vt:lpstr>
      <vt:lpstr>Vòng đời servlet</vt:lpstr>
      <vt:lpstr>Vòng đời servlet</vt:lpstr>
      <vt:lpstr>service() trong Servlet</vt:lpstr>
      <vt:lpstr>Demo Servlet (1)</vt:lpstr>
      <vt:lpstr>Demo Servlet (2)</vt:lpstr>
      <vt:lpstr>JSP</vt:lpstr>
      <vt:lpstr>JSP – Khái niệm</vt:lpstr>
      <vt:lpstr>Ưu điểm </vt:lpstr>
      <vt:lpstr> JSP - Architecture</vt:lpstr>
      <vt:lpstr>JSP Processing</vt:lpstr>
      <vt:lpstr>Demo JSP</vt:lpstr>
      <vt:lpstr>Directory structure of JSP</vt:lpstr>
      <vt:lpstr>JSTL</vt:lpstr>
      <vt:lpstr>Thành phần của JSTL</vt:lpstr>
      <vt:lpstr>IF – ELSE </vt:lpstr>
      <vt:lpstr>Demo JSTL core với IF- ELSE</vt:lpstr>
      <vt:lpstr>For - Each</vt:lpstr>
      <vt:lpstr>Ý nghĩa For Each</vt:lpstr>
      <vt:lpstr>Demo For Each</vt:lpstr>
      <vt:lpstr>Demo định dạng</vt:lpstr>
      <vt:lpstr>Servlet-JSP demo</vt:lpstr>
      <vt:lpstr>Demo (1)</vt:lpstr>
      <vt:lpstr>Demo –POST</vt:lpstr>
      <vt:lpstr>Demo - Get </vt:lpstr>
      <vt:lpstr>Bài tập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</dc:title>
  <dc:creator>Huy Pham Ngoc</dc:creator>
  <cp:lastModifiedBy>Huy Pham Ngoc</cp:lastModifiedBy>
  <cp:revision>133</cp:revision>
  <dcterms:created xsi:type="dcterms:W3CDTF">2006-08-16T00:00:00Z</dcterms:created>
  <dcterms:modified xsi:type="dcterms:W3CDTF">2018-08-02T10:20:01Z</dcterms:modified>
</cp:coreProperties>
</file>