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776CA35-8205-45F1-BAFB-5CE47A7839BB}">
  <a:tblStyle styleId="{3776CA35-8205-45F1-BAFB-5CE47A7839BB}" styleName="Table_0">
    <a:wholeTbl>
      <a:tcTxStyle b="off" i="off">
        <a:font>
          <a:latin typeface="Candara"/>
          <a:ea typeface="Candara"/>
          <a:cs typeface="Candara"/>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6E6"/>
          </a:solidFill>
        </a:fill>
      </a:tcStyle>
    </a:wholeTbl>
    <a:band1H>
      <a:tcStyle>
        <a:tcBdr/>
        <a:fill>
          <a:solidFill>
            <a:srgbClr val="CACACA"/>
          </a:solidFill>
        </a:fill>
      </a:tcStyle>
    </a:band1H>
    <a:band1V>
      <a:tcStyle>
        <a:tcBdr/>
        <a:fill>
          <a:solidFill>
            <a:srgbClr val="CACACA"/>
          </a:solidFill>
        </a:fill>
      </a:tcStyle>
    </a:band1V>
    <a:lastCol>
      <a:tcTxStyle b="on" i="off">
        <a:font>
          <a:latin typeface="Candara"/>
          <a:ea typeface="Candara"/>
          <a:cs typeface="Candara"/>
        </a:font>
        <a:schemeClr val="lt1"/>
      </a:tcTxStyle>
      <a:tcStyle>
        <a:tcBdr/>
        <a:fill>
          <a:solidFill>
            <a:schemeClr val="dk1"/>
          </a:solidFill>
        </a:fill>
      </a:tcStyle>
    </a:lastCol>
    <a:firstCol>
      <a:tcTxStyle b="on" i="off">
        <a:font>
          <a:latin typeface="Candara"/>
          <a:ea typeface="Candara"/>
          <a:cs typeface="Candara"/>
        </a:font>
        <a:schemeClr val="lt1"/>
      </a:tcTxStyle>
      <a:tcStyle>
        <a:tcBdr/>
        <a:fill>
          <a:solidFill>
            <a:schemeClr val="dk1"/>
          </a:solidFill>
        </a:fill>
      </a:tcStyle>
    </a:firstCol>
    <a:lastRow>
      <a:tcTxStyle b="on" i="off">
        <a:font>
          <a:latin typeface="Candara"/>
          <a:ea typeface="Candara"/>
          <a:cs typeface="Candara"/>
        </a:font>
        <a:schemeClr val="lt1"/>
      </a:tcTxStyle>
      <a:tcStyle>
        <a:tcBdr>
          <a:top>
            <a:ln w="38100" cap="flat" cmpd="sng">
              <a:solidFill>
                <a:schemeClr val="lt1"/>
              </a:solidFill>
              <a:prstDash val="solid"/>
              <a:round/>
              <a:headEnd type="none" w="med" len="med"/>
              <a:tailEnd type="none" w="med" len="med"/>
            </a:ln>
          </a:top>
        </a:tcBdr>
        <a:fill>
          <a:solidFill>
            <a:schemeClr val="dk1"/>
          </a:solidFill>
        </a:fill>
      </a:tcStyle>
    </a:lastRow>
    <a:firstRow>
      <a:tcTxStyle b="on" i="off">
        <a:font>
          <a:latin typeface="Candara"/>
          <a:ea typeface="Candara"/>
          <a:cs typeface="Candara"/>
        </a:font>
        <a:schemeClr val="lt1"/>
      </a:tcTxStyle>
      <a:tcStyle>
        <a:tcBdr>
          <a:bottom>
            <a:ln w="38100" cap="flat" cmpd="sng">
              <a:solidFill>
                <a:schemeClr val="lt1"/>
              </a:solidFill>
              <a:prstDash val="solid"/>
              <a:round/>
              <a:headEnd type="none" w="med" len="med"/>
              <a:tailEnd type="none" w="med" len="med"/>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0BFC8-9E91-40C1-915D-E6813AB72EC4}" type="datetimeFigureOut">
              <a:rPr lang="en-US" smtClean="0"/>
              <a:t>11/21/2018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2AFFB-3458-418D-A12D-8999EB6126DE}" type="slidenum">
              <a:rPr lang="en-US" smtClean="0"/>
              <a:t>‹#›</a:t>
            </a:fld>
            <a:endParaRPr lang="en-US"/>
          </a:p>
        </p:txBody>
      </p:sp>
    </p:spTree>
    <p:extLst>
      <p:ext uri="{BB962C8B-B14F-4D97-AF65-F5344CB8AC3E}">
        <p14:creationId xmlns:p14="http://schemas.microsoft.com/office/powerpoint/2010/main" val="3963656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9"/>
        <p:cNvGrpSpPr/>
        <p:nvPr/>
      </p:nvGrpSpPr>
      <p:grpSpPr>
        <a:xfrm>
          <a:off x="0" y="0"/>
          <a:ext cx="0" cy="0"/>
          <a:chOff x="0" y="0"/>
          <a:chExt cx="0" cy="0"/>
        </a:xfrm>
      </p:grpSpPr>
      <p:sp>
        <p:nvSpPr>
          <p:cNvPr id="5170" name="Shape 5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71" name="Shape 517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lvl="0" indent="0" algn="l" rtl="0">
              <a:spcBef>
                <a:spcPts val="0"/>
              </a:spcBef>
              <a:buClr>
                <a:schemeClr val="dk1"/>
              </a:buClr>
              <a:buSzPct val="25000"/>
              <a:buFont typeface="Calibri"/>
              <a:buNone/>
            </a:pPr>
            <a:r>
              <a:rPr lang="en-US"/>
              <a:t>Công việc tìm kiếm dự liệu là rất quan trọng. Ví dụ như hàng ngày bạn nhận rất nhiều email, giấy tờ. Quá nhiều thứ mà bạn xử lý và bạn không thể nhớ được những dữ liệu đó bạn nhận từ ai, và nội dung chính xác là gì. Mà bạn chỉ nhớ láng máng, mơ hồ. Đó là vì sao càng ngày việc tìm kiếm dữ liệu cần được cải tiến để biến sự mơ hồ đó thành cái mình cần tìm. Cho công việc ngay và luôn.</a:t>
            </a:r>
          </a:p>
        </p:txBody>
      </p:sp>
      <p:sp>
        <p:nvSpPr>
          <p:cNvPr id="5172" name="Shape 517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lvl="0" indent="0" algn="r" rtl="0">
              <a:spcBef>
                <a:spcPts val="0"/>
              </a:spcBef>
              <a:buClr>
                <a:schemeClr val="dk1"/>
              </a:buClr>
              <a:buSzPct val="25000"/>
              <a:buFont typeface="Calibri"/>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10</a:t>
            </a:fld>
            <a:endParaRPr lang="en-US"/>
          </a:p>
        </p:txBody>
      </p:sp>
    </p:spTree>
    <p:extLst>
      <p:ext uri="{BB962C8B-B14F-4D97-AF65-F5344CB8AC3E}">
        <p14:creationId xmlns:p14="http://schemas.microsoft.com/office/powerpoint/2010/main" val="4133091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11</a:t>
            </a:fld>
            <a:endParaRPr lang="en-US"/>
          </a:p>
        </p:txBody>
      </p:sp>
    </p:spTree>
    <p:extLst>
      <p:ext uri="{BB962C8B-B14F-4D97-AF65-F5344CB8AC3E}">
        <p14:creationId xmlns:p14="http://schemas.microsoft.com/office/powerpoint/2010/main" val="2806054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12</a:t>
            </a:fld>
            <a:endParaRPr lang="en-US"/>
          </a:p>
        </p:txBody>
      </p:sp>
    </p:spTree>
    <p:extLst>
      <p:ext uri="{BB962C8B-B14F-4D97-AF65-F5344CB8AC3E}">
        <p14:creationId xmlns:p14="http://schemas.microsoft.com/office/powerpoint/2010/main" val="644996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13</a:t>
            </a:fld>
            <a:endParaRPr lang="en-US"/>
          </a:p>
        </p:txBody>
      </p:sp>
    </p:spTree>
    <p:extLst>
      <p:ext uri="{BB962C8B-B14F-4D97-AF65-F5344CB8AC3E}">
        <p14:creationId xmlns:p14="http://schemas.microsoft.com/office/powerpoint/2010/main" val="1135619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14</a:t>
            </a:fld>
            <a:endParaRPr lang="en-US"/>
          </a:p>
        </p:txBody>
      </p:sp>
    </p:spTree>
    <p:extLst>
      <p:ext uri="{BB962C8B-B14F-4D97-AF65-F5344CB8AC3E}">
        <p14:creationId xmlns:p14="http://schemas.microsoft.com/office/powerpoint/2010/main" val="1512344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15</a:t>
            </a:fld>
            <a:endParaRPr lang="en-US"/>
          </a:p>
        </p:txBody>
      </p:sp>
    </p:spTree>
    <p:extLst>
      <p:ext uri="{BB962C8B-B14F-4D97-AF65-F5344CB8AC3E}">
        <p14:creationId xmlns:p14="http://schemas.microsoft.com/office/powerpoint/2010/main" val="3915898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16</a:t>
            </a:fld>
            <a:endParaRPr lang="en-US"/>
          </a:p>
        </p:txBody>
      </p:sp>
    </p:spTree>
    <p:extLst>
      <p:ext uri="{BB962C8B-B14F-4D97-AF65-F5344CB8AC3E}">
        <p14:creationId xmlns:p14="http://schemas.microsoft.com/office/powerpoint/2010/main" val="1759679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17</a:t>
            </a:fld>
            <a:endParaRPr lang="en-US"/>
          </a:p>
        </p:txBody>
      </p:sp>
    </p:spTree>
    <p:extLst>
      <p:ext uri="{BB962C8B-B14F-4D97-AF65-F5344CB8AC3E}">
        <p14:creationId xmlns:p14="http://schemas.microsoft.com/office/powerpoint/2010/main" val="3364914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18</a:t>
            </a:fld>
            <a:endParaRPr lang="en-US"/>
          </a:p>
        </p:txBody>
      </p:sp>
    </p:spTree>
    <p:extLst>
      <p:ext uri="{BB962C8B-B14F-4D97-AF65-F5344CB8AC3E}">
        <p14:creationId xmlns:p14="http://schemas.microsoft.com/office/powerpoint/2010/main" val="1366063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19</a:t>
            </a:fld>
            <a:endParaRPr lang="en-US"/>
          </a:p>
        </p:txBody>
      </p:sp>
    </p:spTree>
    <p:extLst>
      <p:ext uri="{BB962C8B-B14F-4D97-AF65-F5344CB8AC3E}">
        <p14:creationId xmlns:p14="http://schemas.microsoft.com/office/powerpoint/2010/main" val="225870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8"/>
        <p:cNvGrpSpPr/>
        <p:nvPr/>
      </p:nvGrpSpPr>
      <p:grpSpPr>
        <a:xfrm>
          <a:off x="0" y="0"/>
          <a:ext cx="0" cy="0"/>
          <a:chOff x="0" y="0"/>
          <a:chExt cx="0" cy="0"/>
        </a:xfrm>
      </p:grpSpPr>
      <p:sp>
        <p:nvSpPr>
          <p:cNvPr id="5189" name="Shape 5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90" name="Shape 519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457200" lvl="0" indent="-228600" algn="l" rtl="0">
              <a:spcBef>
                <a:spcPts val="0"/>
              </a:spcBef>
              <a:spcAft>
                <a:spcPts val="0"/>
              </a:spcAft>
              <a:buClr>
                <a:schemeClr val="dk1"/>
              </a:buClr>
              <a:buSzPct val="100000"/>
              <a:buFont typeface="Calibri"/>
              <a:buChar char="-"/>
            </a:pPr>
            <a:r>
              <a:rPr lang="en-US"/>
              <a:t>Những vấn đề khi tìm kiếm dữ liệu, vì sao cần có search engine.</a:t>
            </a:r>
          </a:p>
          <a:p>
            <a:pPr marL="457200" lvl="0" indent="-228600" algn="l" rtl="0">
              <a:spcBef>
                <a:spcPts val="0"/>
              </a:spcBef>
              <a:buClr>
                <a:schemeClr val="dk1"/>
              </a:buClr>
              <a:buSzPct val="100000"/>
              <a:buFont typeface="Calibri"/>
              <a:buChar char="-"/>
            </a:pPr>
            <a:r>
              <a:rPr lang="en-US"/>
              <a:t>Search engine (phân tích nhanh tìm kiếm chuẩn hơn.)</a:t>
            </a:r>
          </a:p>
          <a:p>
            <a:pPr marL="457200" lvl="0" indent="-228600" algn="l" rtl="0">
              <a:spcBef>
                <a:spcPts val="0"/>
              </a:spcBef>
              <a:buClr>
                <a:schemeClr val="dk1"/>
              </a:buClr>
              <a:buSzPct val="100000"/>
              <a:buFont typeface="Calibri"/>
              <a:buChar char="-"/>
            </a:pPr>
            <a:r>
              <a:rPr lang="en-US"/>
              <a:t>Lập chỉ mục nhanh hơn</a:t>
            </a:r>
          </a:p>
          <a:p>
            <a:pPr marL="457200" lvl="0" indent="-228600" algn="l" rtl="0">
              <a:spcBef>
                <a:spcPts val="0"/>
              </a:spcBef>
              <a:buClr>
                <a:schemeClr val="dk1"/>
              </a:buClr>
              <a:buSzPct val="100000"/>
              <a:buFont typeface="Calibri"/>
              <a:buChar char="-"/>
            </a:pPr>
            <a:r>
              <a:rPr lang="en-US"/>
              <a:t>Phân tích term với từ điển dữ liệu</a:t>
            </a:r>
          </a:p>
        </p:txBody>
      </p:sp>
      <p:sp>
        <p:nvSpPr>
          <p:cNvPr id="5191" name="Shape 5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lvl="0" indent="0" algn="r" rtl="0">
              <a:spcBef>
                <a:spcPts val="0"/>
              </a:spcBef>
              <a:buClr>
                <a:schemeClr val="dk1"/>
              </a:buClr>
              <a:buSzPct val="25000"/>
              <a:buFont typeface="Calibri"/>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20</a:t>
            </a:fld>
            <a:endParaRPr lang="en-US"/>
          </a:p>
        </p:txBody>
      </p:sp>
    </p:spTree>
    <p:extLst>
      <p:ext uri="{BB962C8B-B14F-4D97-AF65-F5344CB8AC3E}">
        <p14:creationId xmlns:p14="http://schemas.microsoft.com/office/powerpoint/2010/main" val="183952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6"/>
        <p:cNvGrpSpPr/>
        <p:nvPr/>
      </p:nvGrpSpPr>
      <p:grpSpPr>
        <a:xfrm>
          <a:off x="0" y="0"/>
          <a:ext cx="0" cy="0"/>
          <a:chOff x="0" y="0"/>
          <a:chExt cx="0" cy="0"/>
        </a:xfrm>
      </p:grpSpPr>
      <p:sp>
        <p:nvSpPr>
          <p:cNvPr id="5137" name="Shape 5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38" name="Shape 513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lvl="0" indent="0" algn="l" rtl="0">
              <a:spcBef>
                <a:spcPts val="0"/>
              </a:spcBef>
              <a:buSzPct val="25000"/>
              <a:buNone/>
            </a:pPr>
            <a:r>
              <a:rPr lang="en-US"/>
              <a:t>,</a:t>
            </a:r>
          </a:p>
        </p:txBody>
      </p:sp>
      <p:sp>
        <p:nvSpPr>
          <p:cNvPr id="5139" name="Shape 513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lvl="0" indent="0" algn="r" rtl="0">
              <a:spcBef>
                <a:spcPts val="0"/>
              </a:spcBef>
              <a:buSzPct val="25000"/>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4</a:t>
            </a:fld>
            <a:endParaRPr lang="en-US"/>
          </a:p>
        </p:txBody>
      </p:sp>
    </p:spTree>
    <p:extLst>
      <p:ext uri="{BB962C8B-B14F-4D97-AF65-F5344CB8AC3E}">
        <p14:creationId xmlns:p14="http://schemas.microsoft.com/office/powerpoint/2010/main" val="2538998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5</a:t>
            </a:fld>
            <a:endParaRPr lang="en-US"/>
          </a:p>
        </p:txBody>
      </p:sp>
    </p:spTree>
    <p:extLst>
      <p:ext uri="{BB962C8B-B14F-4D97-AF65-F5344CB8AC3E}">
        <p14:creationId xmlns:p14="http://schemas.microsoft.com/office/powerpoint/2010/main" val="215777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6</a:t>
            </a:fld>
            <a:endParaRPr lang="en-US"/>
          </a:p>
        </p:txBody>
      </p:sp>
    </p:spTree>
    <p:extLst>
      <p:ext uri="{BB962C8B-B14F-4D97-AF65-F5344CB8AC3E}">
        <p14:creationId xmlns:p14="http://schemas.microsoft.com/office/powerpoint/2010/main" val="2434676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7</a:t>
            </a:fld>
            <a:endParaRPr lang="en-US"/>
          </a:p>
        </p:txBody>
      </p:sp>
    </p:spTree>
    <p:extLst>
      <p:ext uri="{BB962C8B-B14F-4D97-AF65-F5344CB8AC3E}">
        <p14:creationId xmlns:p14="http://schemas.microsoft.com/office/powerpoint/2010/main" val="2021560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F2AFFB-3458-418D-A12D-8999EB6126DE}" type="slidenum">
              <a:rPr lang="en-US" smtClean="0"/>
              <a:t>8</a:t>
            </a:fld>
            <a:endParaRPr lang="en-US"/>
          </a:p>
        </p:txBody>
      </p:sp>
    </p:spTree>
    <p:extLst>
      <p:ext uri="{BB962C8B-B14F-4D97-AF65-F5344CB8AC3E}">
        <p14:creationId xmlns:p14="http://schemas.microsoft.com/office/powerpoint/2010/main" val="523765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8"/>
        <p:cNvGrpSpPr/>
        <p:nvPr/>
      </p:nvGrpSpPr>
      <p:grpSpPr>
        <a:xfrm>
          <a:off x="0" y="0"/>
          <a:ext cx="0" cy="0"/>
          <a:chOff x="0" y="0"/>
          <a:chExt cx="0" cy="0"/>
        </a:xfrm>
      </p:grpSpPr>
      <p:sp>
        <p:nvSpPr>
          <p:cNvPr id="5209" name="Shape 5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10" name="Shape 521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lvl="0" indent="0" algn="l" rtl="0">
              <a:spcBef>
                <a:spcPts val="0"/>
              </a:spcBef>
              <a:buSzPct val="25000"/>
              <a:buNone/>
            </a:pPr>
            <a:r>
              <a:rPr lang="en-US"/>
              <a:t>DBMS vs ElasticSearch</a:t>
            </a:r>
          </a:p>
          <a:p>
            <a:pPr marL="0" lvl="0" indent="0" algn="l" rtl="0">
              <a:spcBef>
                <a:spcPts val="0"/>
              </a:spcBef>
              <a:buSzPct val="25000"/>
              <a:buNone/>
            </a:pPr>
            <a:r>
              <a:rPr lang="en-US"/>
              <a:t>Table vs Type</a:t>
            </a:r>
          </a:p>
        </p:txBody>
      </p:sp>
      <p:sp>
        <p:nvSpPr>
          <p:cNvPr id="5211" name="Shape 521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lvl="0" indent="0" algn="r" rtl="0">
              <a:spcBef>
                <a:spcPts val="0"/>
              </a:spcBef>
              <a:buSzPct val="25000"/>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150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11/21/2018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8" r:id="rId6"/>
    <p:sldLayoutId id="2147483822" r:id="rId7"/>
    <p:sldLayoutId id="2147483823" r:id="rId8"/>
    <p:sldLayoutId id="2147483824" r:id="rId9"/>
    <p:sldLayoutId id="2147483825" r:id="rId10"/>
    <p:sldLayoutId id="2147483826" r:id="rId11"/>
    <p:sldLayoutId id="2147483827"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gif"/><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73"/>
        <p:cNvGrpSpPr/>
        <p:nvPr/>
      </p:nvGrpSpPr>
      <p:grpSpPr>
        <a:xfrm>
          <a:off x="0" y="0"/>
          <a:ext cx="0" cy="0"/>
          <a:chOff x="0" y="0"/>
          <a:chExt cx="0" cy="0"/>
        </a:xfrm>
      </p:grpSpPr>
      <p:sp>
        <p:nvSpPr>
          <p:cNvPr id="5174" name="Shape 5174"/>
          <p:cNvSpPr txBox="1">
            <a:spLocks noGrp="1"/>
          </p:cNvSpPr>
          <p:nvPr>
            <p:ph type="ctrTitle"/>
          </p:nvPr>
        </p:nvSpPr>
        <p:spPr>
          <a:xfrm>
            <a:off x="685800" y="1600200"/>
            <a:ext cx="7772400" cy="1780200"/>
          </a:xfrm>
          <a:prstGeom prst="rect">
            <a:avLst/>
          </a:prstGeom>
          <a:noFill/>
          <a:ln>
            <a:noFill/>
          </a:ln>
        </p:spPr>
        <p:txBody>
          <a:bodyPr lIns="91425" tIns="45700" rIns="91425" bIns="45700" anchor="b" anchorCtr="0">
            <a:normAutofit/>
          </a:bodyPr>
          <a:lstStyle/>
          <a:p>
            <a:pPr marL="0" lvl="0" indent="0" algn="ctr" rtl="0">
              <a:spcBef>
                <a:spcPts val="0"/>
              </a:spcBef>
              <a:buClr>
                <a:srgbClr val="FFFFFF"/>
              </a:buClr>
              <a:buSzPct val="25000"/>
              <a:buFont typeface="Galdeano"/>
              <a:buNone/>
            </a:pPr>
            <a:r>
              <a:rPr lang="en-US"/>
              <a:t>ElasticSearch</a:t>
            </a:r>
          </a:p>
        </p:txBody>
      </p:sp>
      <p:sp>
        <p:nvSpPr>
          <p:cNvPr id="5175" name="Shape 5175"/>
          <p:cNvSpPr txBox="1">
            <a:spLocks noGrp="1"/>
          </p:cNvSpPr>
          <p:nvPr>
            <p:ph type="subTitle" idx="1"/>
          </p:nvPr>
        </p:nvSpPr>
        <p:spPr>
          <a:xfrm>
            <a:off x="1371600" y="3556001"/>
            <a:ext cx="6400800" cy="1473300"/>
          </a:xfrm>
          <a:prstGeom prst="rect">
            <a:avLst/>
          </a:prstGeom>
          <a:noFill/>
          <a:ln>
            <a:noFill/>
          </a:ln>
        </p:spPr>
        <p:txBody>
          <a:bodyPr lIns="91425" tIns="45700" rIns="91425" bIns="45700" anchor="t" anchorCtr="0">
            <a:normAutofit/>
          </a:bodyPr>
          <a:lstStyle/>
          <a:p>
            <a:pPr marL="0" lvl="0" indent="0" algn="ctr" rtl="0">
              <a:spcBef>
                <a:spcPts val="0"/>
              </a:spcBef>
              <a:buSzPct val="25000"/>
              <a:buNone/>
            </a:pPr>
            <a:r>
              <a:rPr lang="en-US" sz="2400" dirty="0" smtClean="0">
                <a:latin typeface="Overlock"/>
                <a:ea typeface="Overlock"/>
                <a:cs typeface="Overlock"/>
                <a:sym typeface="Overlock"/>
              </a:rPr>
              <a:t>Seminar</a:t>
            </a:r>
            <a:endParaRPr lang="en-US" sz="2400" dirty="0">
              <a:latin typeface="Overlock"/>
              <a:ea typeface="Overlock"/>
              <a:cs typeface="Overlock"/>
              <a:sym typeface="Overlock"/>
            </a:endParaRPr>
          </a:p>
        </p:txBody>
      </p:sp>
      <p:pic>
        <p:nvPicPr>
          <p:cNvPr id="5177" name="Shape 5177" descr="C:\Users\pnhuy\Desktop\image\elastic-logo-200.png"/>
          <p:cNvPicPr preferRelativeResize="0"/>
          <p:nvPr/>
        </p:nvPicPr>
        <p:blipFill rotWithShape="1">
          <a:blip r:embed="rId3">
            <a:alphaModFix/>
          </a:blip>
          <a:srcRect/>
          <a:stretch/>
        </p:blipFill>
        <p:spPr>
          <a:xfrm>
            <a:off x="3429000" y="762000"/>
            <a:ext cx="1600200" cy="1600200"/>
          </a:xfrm>
          <a:prstGeom prst="rect">
            <a:avLst/>
          </a:prstGeom>
          <a:noFill/>
          <a:ln>
            <a:noFill/>
          </a:ln>
        </p:spPr>
      </p:pic>
      <p:sp>
        <p:nvSpPr>
          <p:cNvPr id="5178" name="Shape 5178"/>
          <p:cNvSpPr txBox="1"/>
          <p:nvPr/>
        </p:nvSpPr>
        <p:spPr>
          <a:xfrm>
            <a:off x="3657600" y="3962363"/>
            <a:ext cx="2743200" cy="400200"/>
          </a:xfrm>
          <a:prstGeom prst="rect">
            <a:avLst/>
          </a:prstGeom>
          <a:noFill/>
          <a:ln>
            <a:noFill/>
          </a:ln>
        </p:spPr>
        <p:txBody>
          <a:bodyPr wrap="square" lIns="91425" tIns="45700" rIns="91425" bIns="45700" anchor="t" anchorCtr="0">
            <a:spAutoFit/>
          </a:bodyPr>
          <a:lstStyle/>
          <a:p>
            <a:pPr marL="0" marR="0" lvl="0" indent="0" algn="l" rtl="0">
              <a:spcBef>
                <a:spcPts val="0"/>
              </a:spcBef>
              <a:buClr>
                <a:schemeClr val="dk1"/>
              </a:buClr>
              <a:buSzPct val="25000"/>
              <a:buFont typeface="Galdeano"/>
              <a:buNone/>
            </a:pPr>
            <a:r>
              <a:rPr lang="en-US" sz="2000" i="1" dirty="0">
                <a:solidFill>
                  <a:schemeClr val="dk1"/>
                </a:solidFill>
                <a:latin typeface="Galdeano"/>
                <a:ea typeface="Galdeano"/>
                <a:cs typeface="Galdeano"/>
                <a:sym typeface="Galdeano"/>
              </a:rPr>
              <a:t>Pham Ngoc Huy</a:t>
            </a:r>
          </a:p>
        </p:txBody>
      </p:sp>
      <p:sp>
        <p:nvSpPr>
          <p:cNvPr id="5179" name="Shape 5179"/>
          <p:cNvSpPr txBox="1"/>
          <p:nvPr/>
        </p:nvSpPr>
        <p:spPr>
          <a:xfrm>
            <a:off x="457200" y="423300"/>
            <a:ext cx="2590800" cy="338700"/>
          </a:xfrm>
          <a:prstGeom prst="rect">
            <a:avLst/>
          </a:prstGeom>
          <a:noFill/>
          <a:ln>
            <a:noFill/>
          </a:ln>
        </p:spPr>
        <p:txBody>
          <a:bodyPr wrap="square" lIns="91425" tIns="45700" rIns="91425" bIns="45700" anchor="t" anchorCtr="0">
            <a:spAutoFit/>
          </a:bodyPr>
          <a:lstStyle/>
          <a:p>
            <a:pPr marL="0" marR="0" lvl="0" indent="0" algn="l" rtl="0">
              <a:spcBef>
                <a:spcPts val="0"/>
              </a:spcBef>
              <a:buClr>
                <a:schemeClr val="dk1"/>
              </a:buClr>
              <a:buSzPct val="25000"/>
              <a:buFont typeface="Galdeano"/>
              <a:buNone/>
            </a:pPr>
            <a:r>
              <a:rPr lang="en-US" sz="1600" i="1" dirty="0">
                <a:solidFill>
                  <a:schemeClr val="dk1"/>
                </a:solidFill>
                <a:latin typeface="Galdeano"/>
                <a:ea typeface="Galdeano"/>
                <a:cs typeface="Galdeano"/>
                <a:sym typeface="Galdeano"/>
              </a:rPr>
              <a:t>July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curl –XVERB 'PROTOCOL://HOST:PORT/PATH?QUERY_STRING' -d 'BODY'</a:t>
            </a:r>
            <a:endParaRPr lang="en-US" dirty="0"/>
          </a:p>
        </p:txBody>
      </p:sp>
      <p:sp>
        <p:nvSpPr>
          <p:cNvPr id="2" name="Title 1"/>
          <p:cNvSpPr>
            <a:spLocks noGrp="1"/>
          </p:cNvSpPr>
          <p:nvPr>
            <p:ph type="title"/>
          </p:nvPr>
        </p:nvSpPr>
        <p:spPr/>
        <p:txBody>
          <a:bodyPr/>
          <a:lstStyle/>
          <a:p>
            <a:r>
              <a:rPr lang="en-US" smtClean="0"/>
              <a:t>RESTful API with JSON over HTTP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6822656"/>
              </p:ext>
            </p:extLst>
          </p:nvPr>
        </p:nvGraphicFramePr>
        <p:xfrm>
          <a:off x="838200" y="2362200"/>
          <a:ext cx="7543800" cy="3885674"/>
        </p:xfrm>
        <a:graphic>
          <a:graphicData uri="http://schemas.openxmlformats.org/drawingml/2006/table">
            <a:tbl>
              <a:tblPr firstRow="1" bandRow="1">
                <a:tableStyleId>{5C22544A-7EE6-4342-B048-85BDC9FD1C3A}</a:tableStyleId>
              </a:tblPr>
              <a:tblGrid>
                <a:gridCol w="3771900"/>
                <a:gridCol w="3771900"/>
              </a:tblGrid>
              <a:tr h="343104">
                <a:tc>
                  <a:txBody>
                    <a:bodyPr/>
                    <a:lstStyle/>
                    <a:p>
                      <a:r>
                        <a:rPr lang="en-US" sz="2000" dirty="0" smtClean="0"/>
                        <a:t>Type</a:t>
                      </a:r>
                      <a:endParaRPr lang="en-US" sz="2000" dirty="0"/>
                    </a:p>
                  </a:txBody>
                  <a:tcPr/>
                </a:tc>
                <a:tc>
                  <a:txBody>
                    <a:bodyPr/>
                    <a:lstStyle/>
                    <a:p>
                      <a:r>
                        <a:rPr lang="en-US" sz="2000" dirty="0" smtClean="0"/>
                        <a:t>Description</a:t>
                      </a:r>
                      <a:endParaRPr lang="en-US" sz="2000" dirty="0"/>
                    </a:p>
                  </a:txBody>
                  <a:tcPr/>
                </a:tc>
              </a:tr>
              <a:tr h="593834">
                <a:tc>
                  <a:txBody>
                    <a:bodyPr/>
                    <a:lstStyle/>
                    <a:p>
                      <a:pPr fontAlgn="base"/>
                      <a:r>
                        <a:rPr lang="en-US" sz="2000" dirty="0">
                          <a:effectLst/>
                        </a:rPr>
                        <a:t>VERB</a:t>
                      </a:r>
                      <a:endParaRPr lang="en-US" sz="2000" dirty="0">
                        <a:effectLst/>
                        <a:latin typeface="inherit"/>
                      </a:endParaRPr>
                    </a:p>
                  </a:txBody>
                  <a:tcPr marL="38100" marR="38100" marT="38100" marB="38100"/>
                </a:tc>
                <a:tc>
                  <a:txBody>
                    <a:bodyPr/>
                    <a:lstStyle/>
                    <a:p>
                      <a:pPr fontAlgn="base"/>
                      <a:r>
                        <a:rPr lang="en-US" sz="2000" dirty="0" smtClean="0">
                          <a:effectLst/>
                        </a:rPr>
                        <a:t>GET</a:t>
                      </a:r>
                      <a:r>
                        <a:rPr lang="en-US" sz="2000" dirty="0">
                          <a:effectLst/>
                        </a:rPr>
                        <a:t>, POST, PUT, HEAD, or DELETE.</a:t>
                      </a:r>
                      <a:endParaRPr lang="en-US" sz="2000" dirty="0">
                        <a:effectLst/>
                        <a:latin typeface="inherit"/>
                      </a:endParaRPr>
                    </a:p>
                  </a:txBody>
                  <a:tcPr marL="38100" marR="38100" marT="38100" marB="38100"/>
                </a:tc>
              </a:tr>
              <a:tr h="329908">
                <a:tc>
                  <a:txBody>
                    <a:bodyPr/>
                    <a:lstStyle/>
                    <a:p>
                      <a:pPr fontAlgn="base"/>
                      <a:r>
                        <a:rPr lang="en-US" sz="2000" dirty="0">
                          <a:effectLst/>
                        </a:rPr>
                        <a:t>PROTOCOL</a:t>
                      </a:r>
                      <a:endParaRPr lang="en-US" sz="2000" dirty="0">
                        <a:effectLst/>
                        <a:latin typeface="inherit"/>
                      </a:endParaRPr>
                    </a:p>
                  </a:txBody>
                  <a:tcPr marL="38100" marR="38100" marT="38100" marB="38100"/>
                </a:tc>
                <a:tc>
                  <a:txBody>
                    <a:bodyPr/>
                    <a:lstStyle/>
                    <a:p>
                      <a:pPr fontAlgn="base"/>
                      <a:r>
                        <a:rPr lang="en-US" sz="2000" dirty="0" smtClean="0">
                          <a:effectLst/>
                        </a:rPr>
                        <a:t>http</a:t>
                      </a:r>
                      <a:r>
                        <a:rPr lang="en-US" sz="2000" dirty="0">
                          <a:effectLst/>
                        </a:rPr>
                        <a:t> </a:t>
                      </a:r>
                      <a:r>
                        <a:rPr lang="en-US" sz="2000" dirty="0" smtClean="0">
                          <a:effectLst/>
                        </a:rPr>
                        <a:t>/</a:t>
                      </a:r>
                      <a:r>
                        <a:rPr lang="en-US" sz="2000" dirty="0">
                          <a:effectLst/>
                        </a:rPr>
                        <a:t> </a:t>
                      </a:r>
                      <a:r>
                        <a:rPr lang="en-US" sz="2000" dirty="0" smtClean="0">
                          <a:effectLst/>
                        </a:rPr>
                        <a:t>https</a:t>
                      </a:r>
                      <a:endParaRPr lang="en-US" sz="2000" dirty="0">
                        <a:effectLst/>
                        <a:latin typeface="inherit"/>
                      </a:endParaRPr>
                    </a:p>
                  </a:txBody>
                  <a:tcPr marL="38100" marR="38100" marT="38100" marB="38100"/>
                </a:tc>
              </a:tr>
              <a:tr h="329908">
                <a:tc>
                  <a:txBody>
                    <a:bodyPr/>
                    <a:lstStyle/>
                    <a:p>
                      <a:pPr fontAlgn="base"/>
                      <a:r>
                        <a:rPr lang="en-US" sz="2000" dirty="0">
                          <a:effectLst/>
                        </a:rPr>
                        <a:t>HOST</a:t>
                      </a:r>
                      <a:endParaRPr lang="en-US" sz="2000" dirty="0">
                        <a:effectLst/>
                        <a:latin typeface="inherit"/>
                      </a:endParaRPr>
                    </a:p>
                  </a:txBody>
                  <a:tcPr marL="38100" marR="38100" marT="38100" marB="38100"/>
                </a:tc>
                <a:tc>
                  <a:txBody>
                    <a:bodyPr/>
                    <a:lstStyle/>
                    <a:p>
                      <a:pPr fontAlgn="base"/>
                      <a:r>
                        <a:rPr lang="en-US" sz="2000" dirty="0" smtClean="0">
                          <a:effectLst/>
                        </a:rPr>
                        <a:t>Hostname</a:t>
                      </a:r>
                      <a:endParaRPr lang="en-US" sz="2000" dirty="0">
                        <a:effectLst/>
                        <a:latin typeface="inherit"/>
                      </a:endParaRPr>
                    </a:p>
                  </a:txBody>
                  <a:tcPr marL="38100" marR="38100" marT="38100" marB="38100"/>
                </a:tc>
              </a:tr>
              <a:tr h="329908">
                <a:tc>
                  <a:txBody>
                    <a:bodyPr/>
                    <a:lstStyle/>
                    <a:p>
                      <a:pPr fontAlgn="base"/>
                      <a:r>
                        <a:rPr lang="en-US" sz="2000" dirty="0">
                          <a:effectLst/>
                        </a:rPr>
                        <a:t>PORT</a:t>
                      </a:r>
                      <a:endParaRPr lang="en-US" sz="2000" dirty="0">
                        <a:effectLst/>
                        <a:latin typeface="inherit"/>
                      </a:endParaRPr>
                    </a:p>
                  </a:txBody>
                  <a:tcPr marL="38100" marR="38100" marT="38100" marB="38100"/>
                </a:tc>
                <a:tc>
                  <a:txBody>
                    <a:bodyPr/>
                    <a:lstStyle/>
                    <a:p>
                      <a:pPr fontAlgn="base"/>
                      <a:r>
                        <a:rPr lang="en-US" sz="2000" dirty="0" smtClean="0">
                          <a:effectLst/>
                        </a:rPr>
                        <a:t>Defaults </a:t>
                      </a:r>
                      <a:r>
                        <a:rPr lang="en-US" sz="2000" dirty="0">
                          <a:effectLst/>
                        </a:rPr>
                        <a:t>to </a:t>
                      </a:r>
                      <a:r>
                        <a:rPr lang="en-US" sz="2000" dirty="0" smtClean="0">
                          <a:effectLst/>
                        </a:rPr>
                        <a:t>9200</a:t>
                      </a:r>
                      <a:endParaRPr lang="en-US" sz="2000" dirty="0">
                        <a:effectLst/>
                        <a:latin typeface="inherit"/>
                      </a:endParaRPr>
                    </a:p>
                  </a:txBody>
                  <a:tcPr marL="38100" marR="38100" marT="38100" marB="38100"/>
                </a:tc>
              </a:tr>
              <a:tr h="593834">
                <a:tc>
                  <a:txBody>
                    <a:bodyPr/>
                    <a:lstStyle/>
                    <a:p>
                      <a:pPr fontAlgn="base"/>
                      <a:r>
                        <a:rPr lang="en-US" sz="2000" dirty="0">
                          <a:effectLst/>
                        </a:rPr>
                        <a:t>PATH</a:t>
                      </a:r>
                      <a:endParaRPr lang="en-US" sz="2000" dirty="0">
                        <a:effectLst/>
                        <a:latin typeface="inherit"/>
                      </a:endParaRPr>
                    </a:p>
                  </a:txBody>
                  <a:tcPr marL="38100" marR="38100" marT="38100" marB="38100"/>
                </a:tc>
                <a:tc>
                  <a:txBody>
                    <a:bodyPr/>
                    <a:lstStyle/>
                    <a:p>
                      <a:pPr fontAlgn="base"/>
                      <a:r>
                        <a:rPr lang="en-US" sz="2000" dirty="0">
                          <a:effectLst/>
                        </a:rPr>
                        <a:t>API </a:t>
                      </a:r>
                      <a:r>
                        <a:rPr lang="en-US" sz="2000" dirty="0" smtClean="0">
                          <a:effectLst/>
                        </a:rPr>
                        <a:t>Endpoint </a:t>
                      </a:r>
                    </a:p>
                    <a:p>
                      <a:pPr fontAlgn="base"/>
                      <a:r>
                        <a:rPr lang="en-US" sz="2000" dirty="0" smtClean="0">
                          <a:effectLst/>
                        </a:rPr>
                        <a:t>(example:</a:t>
                      </a:r>
                      <a:r>
                        <a:rPr lang="en-US" sz="2000" baseline="0" dirty="0" smtClean="0">
                          <a:effectLst/>
                        </a:rPr>
                        <a:t> _count</a:t>
                      </a:r>
                      <a:r>
                        <a:rPr lang="en-US" sz="2000" dirty="0" smtClean="0">
                          <a:effectLst/>
                        </a:rPr>
                        <a:t>)</a:t>
                      </a:r>
                      <a:endParaRPr lang="en-US" sz="2000" dirty="0">
                        <a:effectLst/>
                        <a:latin typeface="inherit"/>
                      </a:endParaRPr>
                    </a:p>
                  </a:txBody>
                  <a:tcPr marL="38100" marR="38100" marT="38100" marB="38100"/>
                </a:tc>
              </a:tr>
              <a:tr h="593834">
                <a:tc>
                  <a:txBody>
                    <a:bodyPr/>
                    <a:lstStyle/>
                    <a:p>
                      <a:pPr fontAlgn="base"/>
                      <a:r>
                        <a:rPr lang="en-US" sz="2000" dirty="0">
                          <a:effectLst/>
                        </a:rPr>
                        <a:t>QUERY_STRING</a:t>
                      </a:r>
                      <a:endParaRPr lang="en-US" sz="2000" dirty="0">
                        <a:effectLst/>
                        <a:latin typeface="inherit"/>
                      </a:endParaRPr>
                    </a:p>
                  </a:txBody>
                  <a:tcPr marL="38100" marR="38100" marT="38100" marB="38100"/>
                </a:tc>
                <a:tc>
                  <a:txBody>
                    <a:bodyPr/>
                    <a:lstStyle/>
                    <a:p>
                      <a:pPr fontAlgn="base"/>
                      <a:r>
                        <a:rPr lang="en-US" sz="2000" dirty="0" smtClean="0">
                          <a:effectLst/>
                        </a:rPr>
                        <a:t>query-string parameters</a:t>
                      </a:r>
                      <a:r>
                        <a:rPr lang="en-US" sz="2000" baseline="0" dirty="0" smtClean="0">
                          <a:effectLst/>
                        </a:rPr>
                        <a:t> (</a:t>
                      </a:r>
                      <a:r>
                        <a:rPr lang="en-US" sz="2000" dirty="0" smtClean="0">
                          <a:effectLst/>
                        </a:rPr>
                        <a:t>example</a:t>
                      </a:r>
                      <a:r>
                        <a:rPr lang="en-US" sz="2000" baseline="0" dirty="0" smtClean="0">
                          <a:effectLst/>
                        </a:rPr>
                        <a:t>: </a:t>
                      </a:r>
                      <a:r>
                        <a:rPr lang="en-US" sz="2000" kern="1200" dirty="0" smtClean="0">
                          <a:effectLst/>
                        </a:rPr>
                        <a:t>?pretty</a:t>
                      </a:r>
                      <a:r>
                        <a:rPr lang="en-US" sz="2000" baseline="0" dirty="0" smtClean="0">
                          <a:effectLst/>
                        </a:rPr>
                        <a:t>)</a:t>
                      </a:r>
                      <a:endParaRPr lang="en-US" sz="2000" dirty="0">
                        <a:effectLst/>
                        <a:latin typeface="inherit"/>
                      </a:endParaRPr>
                    </a:p>
                  </a:txBody>
                  <a:tcPr marL="38100" marR="38100" marT="38100" marB="38100"/>
                </a:tc>
              </a:tr>
              <a:tr h="329908">
                <a:tc>
                  <a:txBody>
                    <a:bodyPr/>
                    <a:lstStyle/>
                    <a:p>
                      <a:pPr fontAlgn="base"/>
                      <a:r>
                        <a:rPr lang="en-US" sz="2000" dirty="0">
                          <a:effectLst/>
                        </a:rPr>
                        <a:t>BODY</a:t>
                      </a:r>
                      <a:endParaRPr lang="en-US" sz="2000" dirty="0">
                        <a:effectLst/>
                        <a:latin typeface="inherit"/>
                      </a:endParaRPr>
                    </a:p>
                  </a:txBody>
                  <a:tcPr marL="38100" marR="38100" marT="38100" marB="38100"/>
                </a:tc>
                <a:tc>
                  <a:txBody>
                    <a:bodyPr/>
                    <a:lstStyle/>
                    <a:p>
                      <a:pPr fontAlgn="base"/>
                      <a:r>
                        <a:rPr lang="en-US" sz="2000" dirty="0" smtClean="0">
                          <a:effectLst/>
                        </a:rPr>
                        <a:t>JSON-encoded request</a:t>
                      </a:r>
                      <a:endParaRPr lang="en-US" sz="2000" dirty="0">
                        <a:effectLst/>
                        <a:latin typeface="inherit"/>
                      </a:endParaRPr>
                    </a:p>
                  </a:txBody>
                  <a:tcPr marL="38100" marR="38100" marT="38100" marB="38100"/>
                </a:tc>
              </a:tr>
            </a:tbl>
          </a:graphicData>
        </a:graphic>
      </p:graphicFrame>
    </p:spTree>
    <p:extLst>
      <p:ext uri="{BB962C8B-B14F-4D97-AF65-F5344CB8AC3E}">
        <p14:creationId xmlns:p14="http://schemas.microsoft.com/office/powerpoint/2010/main" val="6708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tx1"/>
                </a:solidFill>
                <a:latin typeface="Berlin Sans FB" panose="020E0602020502020306" pitchFamily="34" charset="0"/>
              </a:rPr>
              <a:t>A single Arbitrary JSON object </a:t>
            </a:r>
          </a:p>
          <a:p>
            <a:r>
              <a:rPr lang="en-US" dirty="0" smtClean="0">
                <a:solidFill>
                  <a:schemeClr val="tx1"/>
                </a:solidFill>
                <a:latin typeface="Berlin Sans FB" panose="020E0602020502020306" pitchFamily="34" charset="0"/>
              </a:rPr>
              <a:t>Stored as a text blob + indexes on fields </a:t>
            </a:r>
          </a:p>
          <a:p>
            <a:r>
              <a:rPr lang="en-US" dirty="0" smtClean="0">
                <a:solidFill>
                  <a:schemeClr val="tx1"/>
                </a:solidFill>
                <a:latin typeface="Berlin Sans FB" panose="020E0602020502020306" pitchFamily="34" charset="0"/>
              </a:rPr>
              <a:t>All fields get an inverted index</a:t>
            </a:r>
          </a:p>
        </p:txBody>
      </p:sp>
      <p:sp>
        <p:nvSpPr>
          <p:cNvPr id="2" name="Title 1"/>
          <p:cNvSpPr>
            <a:spLocks noGrp="1"/>
          </p:cNvSpPr>
          <p:nvPr>
            <p:ph type="title"/>
          </p:nvPr>
        </p:nvSpPr>
        <p:spPr/>
        <p:txBody>
          <a:bodyPr/>
          <a:lstStyle/>
          <a:p>
            <a:r>
              <a:rPr lang="en-US" smtClean="0"/>
              <a:t>What is a Document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39171"/>
            <a:ext cx="7239000" cy="2659723"/>
          </a:xfrm>
          <a:prstGeom prst="rect">
            <a:avLst/>
          </a:prstGeom>
          <a:ln/>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3107812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tx1"/>
                </a:solidFill>
                <a:latin typeface="Berlin Sans FB" panose="020E0602020502020306" pitchFamily="34" charset="0"/>
              </a:rPr>
              <a:t>Defines the schema for documents</a:t>
            </a:r>
          </a:p>
          <a:p>
            <a:r>
              <a:rPr lang="en-US" dirty="0" smtClean="0">
                <a:solidFill>
                  <a:schemeClr val="tx1"/>
                </a:solidFill>
                <a:latin typeface="Berlin Sans FB" panose="020E0602020502020306" pitchFamily="34" charset="0"/>
              </a:rPr>
              <a:t>Defines indexing rules as well</a:t>
            </a:r>
          </a:p>
          <a:p>
            <a:r>
              <a:rPr lang="en-US" dirty="0" smtClean="0">
                <a:solidFill>
                  <a:schemeClr val="tx1"/>
                </a:solidFill>
                <a:latin typeface="Berlin Sans FB" panose="020E0602020502020306" pitchFamily="34" charset="0"/>
              </a:rPr>
              <a:t>Like a table of DBMS</a:t>
            </a:r>
          </a:p>
          <a:p>
            <a:endParaRPr lang="en-US" dirty="0"/>
          </a:p>
        </p:txBody>
      </p:sp>
      <p:sp>
        <p:nvSpPr>
          <p:cNvPr id="2" name="Title 1"/>
          <p:cNvSpPr>
            <a:spLocks noGrp="1"/>
          </p:cNvSpPr>
          <p:nvPr>
            <p:ph type="title"/>
          </p:nvPr>
        </p:nvSpPr>
        <p:spPr/>
        <p:txBody>
          <a:bodyPr/>
          <a:lstStyle/>
          <a:p>
            <a:r>
              <a:rPr lang="en-US" dirty="0" smtClean="0"/>
              <a:t>Types</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267200"/>
            <a:ext cx="8220074" cy="1800225"/>
          </a:xfrm>
          <a:prstGeom prst="rect">
            <a:avLst/>
          </a:prstGeom>
          <a:ln/>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305049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Document</a:t>
            </a:r>
            <a:endParaRPr lang="en-US" dirty="0"/>
          </a:p>
        </p:txBody>
      </p:sp>
      <p:sp>
        <p:nvSpPr>
          <p:cNvPr id="6" name="Rectangle 5"/>
          <p:cNvSpPr/>
          <p:nvPr/>
        </p:nvSpPr>
        <p:spPr>
          <a:xfrm>
            <a:off x="1295400" y="1981200"/>
            <a:ext cx="2596387" cy="2772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dirty="0">
                <a:solidFill>
                  <a:schemeClr val="bg1"/>
                </a:solidFill>
              </a:rPr>
              <a:t>{</a:t>
            </a:r>
          </a:p>
          <a:p>
            <a:r>
              <a:rPr lang="en-US" sz="2400" dirty="0">
                <a:solidFill>
                  <a:schemeClr val="bg1"/>
                </a:solidFill>
              </a:rPr>
              <a:t>    "name": {</a:t>
            </a:r>
          </a:p>
          <a:p>
            <a:r>
              <a:rPr lang="en-US" sz="2400" dirty="0">
                <a:solidFill>
                  <a:schemeClr val="bg1"/>
                </a:solidFill>
              </a:rPr>
              <a:t>        "first": "John"</a:t>
            </a:r>
          </a:p>
          <a:p>
            <a:r>
              <a:rPr lang="en-US" sz="2400" dirty="0">
                <a:solidFill>
                  <a:schemeClr val="bg1"/>
                </a:solidFill>
              </a:rPr>
              <a:t>    }</a:t>
            </a:r>
          </a:p>
          <a:p>
            <a:r>
              <a:rPr lang="en-US" sz="2400" dirty="0" smtClean="0">
                <a:solidFill>
                  <a:schemeClr val="bg1"/>
                </a:solidFill>
              </a:rPr>
              <a:t>}</a:t>
            </a:r>
            <a:endParaRPr lang="en-US" sz="2400" dirty="0">
              <a:solidFill>
                <a:schemeClr val="bg1"/>
              </a:solidFill>
            </a:endParaRPr>
          </a:p>
        </p:txBody>
      </p:sp>
      <p:sp>
        <p:nvSpPr>
          <p:cNvPr id="10" name="TextBox 9"/>
          <p:cNvSpPr txBox="1"/>
          <p:nvPr/>
        </p:nvSpPr>
        <p:spPr>
          <a:xfrm>
            <a:off x="2061495" y="4910078"/>
            <a:ext cx="1364476" cy="400110"/>
          </a:xfrm>
          <a:prstGeom prst="rect">
            <a:avLst/>
          </a:prstGeom>
          <a:noFill/>
        </p:spPr>
        <p:txBody>
          <a:bodyPr wrap="none" rtlCol="0">
            <a:spAutoFit/>
          </a:bodyPr>
          <a:lstStyle/>
          <a:p>
            <a:r>
              <a:rPr lang="en-US" sz="2000" dirty="0" smtClean="0"/>
              <a:t>Document</a:t>
            </a:r>
            <a:endParaRPr lang="en-US" sz="2000" dirty="0"/>
          </a:p>
        </p:txBody>
      </p:sp>
      <p:sp>
        <p:nvSpPr>
          <p:cNvPr id="8" name="TextBox 7"/>
          <p:cNvSpPr txBox="1"/>
          <p:nvPr/>
        </p:nvSpPr>
        <p:spPr>
          <a:xfrm>
            <a:off x="5257800" y="1392972"/>
            <a:ext cx="2590800" cy="40934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chemeClr val="bg1"/>
                </a:solidFill>
              </a:rPr>
              <a:t>{</a:t>
            </a:r>
          </a:p>
          <a:p>
            <a:r>
              <a:rPr lang="en-US" sz="2000" dirty="0">
                <a:solidFill>
                  <a:schemeClr val="bg1"/>
                </a:solidFill>
              </a:rPr>
              <a:t> </a:t>
            </a:r>
            <a:r>
              <a:rPr lang="en-US" sz="2000" dirty="0" smtClean="0">
                <a:solidFill>
                  <a:schemeClr val="bg1"/>
                </a:solidFill>
              </a:rPr>
              <a:t>"person" </a:t>
            </a:r>
            <a:r>
              <a:rPr lang="en-US" sz="2000" dirty="0">
                <a:solidFill>
                  <a:schemeClr val="bg1"/>
                </a:solidFill>
              </a:rPr>
              <a:t>: {</a:t>
            </a:r>
          </a:p>
          <a:p>
            <a:r>
              <a:rPr lang="en-US" sz="2000" dirty="0">
                <a:solidFill>
                  <a:schemeClr val="bg1"/>
                </a:solidFill>
              </a:rPr>
              <a:t>    "properties" : {</a:t>
            </a:r>
          </a:p>
          <a:p>
            <a:r>
              <a:rPr lang="en-US" sz="2000" dirty="0">
                <a:solidFill>
                  <a:schemeClr val="bg1"/>
                </a:solidFill>
              </a:rPr>
              <a:t>      "name" : {</a:t>
            </a:r>
          </a:p>
          <a:p>
            <a:r>
              <a:rPr lang="en-US" sz="2000" dirty="0">
                <a:solidFill>
                  <a:schemeClr val="bg1"/>
                </a:solidFill>
              </a:rPr>
              <a:t>        "properties" : {</a:t>
            </a:r>
          </a:p>
          <a:p>
            <a:r>
              <a:rPr lang="en-US" sz="2000" dirty="0">
                <a:solidFill>
                  <a:schemeClr val="bg1"/>
                </a:solidFill>
              </a:rPr>
              <a:t>          "first" : {</a:t>
            </a:r>
          </a:p>
          <a:p>
            <a:r>
              <a:rPr lang="en-US" sz="2000" dirty="0">
                <a:solidFill>
                  <a:schemeClr val="bg1"/>
                </a:solidFill>
              </a:rPr>
              <a:t>            "type" : "string"</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a:p>
            <a:r>
              <a:rPr lang="en-US" sz="2000" dirty="0">
                <a:solidFill>
                  <a:schemeClr val="bg1"/>
                </a:solidFill>
              </a:rPr>
              <a:t>  }</a:t>
            </a:r>
          </a:p>
          <a:p>
            <a:r>
              <a:rPr lang="en-US" sz="2000" dirty="0">
                <a:solidFill>
                  <a:schemeClr val="bg1"/>
                </a:solidFill>
              </a:rPr>
              <a:t>}</a:t>
            </a:r>
          </a:p>
        </p:txBody>
      </p:sp>
      <p:sp>
        <p:nvSpPr>
          <p:cNvPr id="11" name="TextBox 10"/>
          <p:cNvSpPr txBox="1"/>
          <p:nvPr/>
        </p:nvSpPr>
        <p:spPr>
          <a:xfrm>
            <a:off x="2061495" y="5638800"/>
            <a:ext cx="4705134" cy="461665"/>
          </a:xfrm>
          <a:prstGeom prst="rect">
            <a:avLst/>
          </a:prstGeom>
          <a:noFill/>
        </p:spPr>
        <p:txBody>
          <a:bodyPr wrap="none" rtlCol="0">
            <a:spAutoFit/>
          </a:bodyPr>
          <a:lstStyle/>
          <a:p>
            <a:r>
              <a:rPr lang="en-US" sz="2400" dirty="0" smtClean="0"/>
              <a:t>Mapping “John” to “person” type </a:t>
            </a:r>
            <a:endParaRPr lang="en-US" sz="2400" dirty="0"/>
          </a:p>
        </p:txBody>
      </p:sp>
    </p:spTree>
    <p:extLst>
      <p:ext uri="{BB962C8B-B14F-4D97-AF65-F5344CB8AC3E}">
        <p14:creationId xmlns:p14="http://schemas.microsoft.com/office/powerpoint/2010/main" val="914834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066800" y="2209800"/>
            <a:ext cx="7188758" cy="4060825"/>
          </a:xfrm>
        </p:spPr>
      </p:pic>
      <p:sp>
        <p:nvSpPr>
          <p:cNvPr id="2" name="Title 1"/>
          <p:cNvSpPr>
            <a:spLocks noGrp="1"/>
          </p:cNvSpPr>
          <p:nvPr>
            <p:ph type="title"/>
          </p:nvPr>
        </p:nvSpPr>
        <p:spPr/>
        <p:txBody>
          <a:bodyPr/>
          <a:lstStyle/>
          <a:p>
            <a:r>
              <a:rPr lang="en-US" smtClean="0"/>
              <a:t>Search API</a:t>
            </a:r>
            <a:endParaRPr lang="en-US" dirty="0"/>
          </a:p>
        </p:txBody>
      </p:sp>
    </p:spTree>
    <p:extLst>
      <p:ext uri="{BB962C8B-B14F-4D97-AF65-F5344CB8AC3E}">
        <p14:creationId xmlns:p14="http://schemas.microsoft.com/office/powerpoint/2010/main" val="1874043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 Data of ES</a:t>
            </a:r>
            <a:endParaRPr lang="en-US" dirty="0"/>
          </a:p>
        </p:txBody>
      </p:sp>
      <p:sp>
        <p:nvSpPr>
          <p:cNvPr id="4" name="Rectangle 3"/>
          <p:cNvSpPr/>
          <p:nvPr/>
        </p:nvSpPr>
        <p:spPr>
          <a:xfrm>
            <a:off x="866775" y="2390001"/>
            <a:ext cx="7315200" cy="330886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6" name="TextBox 5"/>
          <p:cNvSpPr txBox="1"/>
          <p:nvPr/>
        </p:nvSpPr>
        <p:spPr>
          <a:xfrm>
            <a:off x="1085850" y="2716768"/>
            <a:ext cx="2214068" cy="523220"/>
          </a:xfrm>
          <a:prstGeom prst="rect">
            <a:avLst/>
          </a:prstGeom>
          <a:noFill/>
        </p:spPr>
        <p:txBody>
          <a:bodyPr wrap="none" rtlCol="0">
            <a:spAutoFit/>
          </a:bodyPr>
          <a:lstStyle/>
          <a:p>
            <a:r>
              <a:rPr lang="en-US" sz="2800" dirty="0" smtClean="0">
                <a:latin typeface="Berlin Sans FB" panose="020E0602020502020306" pitchFamily="34" charset="0"/>
              </a:rPr>
              <a:t>Elastic Cluster</a:t>
            </a:r>
            <a:endParaRPr lang="en-US" sz="2800" dirty="0">
              <a:latin typeface="Berlin Sans FB" panose="020E0602020502020306" pitchFamily="34" charset="0"/>
            </a:endParaRPr>
          </a:p>
        </p:txBody>
      </p:sp>
      <p:sp>
        <p:nvSpPr>
          <p:cNvPr id="13" name="Rounded Rectangle 12"/>
          <p:cNvSpPr/>
          <p:nvPr/>
        </p:nvSpPr>
        <p:spPr>
          <a:xfrm>
            <a:off x="2076450" y="3501509"/>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node</a:t>
            </a:r>
            <a:endParaRPr lang="en-US" dirty="0"/>
          </a:p>
        </p:txBody>
      </p:sp>
      <p:sp>
        <p:nvSpPr>
          <p:cNvPr id="16" name="TextBox 15"/>
          <p:cNvSpPr txBox="1"/>
          <p:nvPr/>
        </p:nvSpPr>
        <p:spPr>
          <a:xfrm>
            <a:off x="1528656" y="4654034"/>
            <a:ext cx="974947" cy="461665"/>
          </a:xfrm>
          <a:prstGeom prst="rect">
            <a:avLst/>
          </a:prstGeom>
          <a:noFill/>
        </p:spPr>
        <p:txBody>
          <a:bodyPr wrap="none" rtlCol="0">
            <a:spAutoFit/>
          </a:bodyPr>
          <a:lstStyle/>
          <a:p>
            <a:r>
              <a:rPr lang="en-US" sz="2400" dirty="0" smtClean="0">
                <a:solidFill>
                  <a:schemeClr val="bg1"/>
                </a:solidFill>
                <a:latin typeface="Berlin Sans FB" panose="020E0602020502020306" pitchFamily="34" charset="0"/>
              </a:rPr>
              <a:t>Nodes</a:t>
            </a:r>
            <a:endParaRPr lang="en-US" sz="2400" dirty="0">
              <a:solidFill>
                <a:schemeClr val="bg1"/>
              </a:solidFill>
              <a:latin typeface="Berlin Sans FB" panose="020E0602020502020306" pitchFamily="34" charset="0"/>
            </a:endParaRPr>
          </a:p>
        </p:txBody>
      </p:sp>
      <p:cxnSp>
        <p:nvCxnSpPr>
          <p:cNvPr id="18" name="Straight Connector 17"/>
          <p:cNvCxnSpPr/>
          <p:nvPr/>
        </p:nvCxnSpPr>
        <p:spPr>
          <a:xfrm flipV="1">
            <a:off x="2838450" y="3430072"/>
            <a:ext cx="1066800" cy="714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38450" y="3968234"/>
            <a:ext cx="1066800" cy="1219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905250" y="3130034"/>
            <a:ext cx="11430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4057649" y="3239988"/>
            <a:ext cx="814647" cy="423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shard</a:t>
            </a:r>
            <a:endParaRPr lang="en-US" dirty="0"/>
          </a:p>
        </p:txBody>
      </p:sp>
      <p:sp>
        <p:nvSpPr>
          <p:cNvPr id="27" name="TextBox 26"/>
          <p:cNvSpPr txBox="1"/>
          <p:nvPr/>
        </p:nvSpPr>
        <p:spPr>
          <a:xfrm>
            <a:off x="4057650" y="4838700"/>
            <a:ext cx="814647" cy="369332"/>
          </a:xfrm>
          <a:prstGeom prst="rect">
            <a:avLst/>
          </a:prstGeom>
          <a:noFill/>
        </p:spPr>
        <p:txBody>
          <a:bodyPr wrap="none" rtlCol="0">
            <a:spAutoFit/>
          </a:bodyPr>
          <a:lstStyle/>
          <a:p>
            <a:r>
              <a:rPr lang="en-US" dirty="0" smtClean="0">
                <a:solidFill>
                  <a:schemeClr val="bg1"/>
                </a:solidFill>
                <a:latin typeface="Berlin Sans FB" panose="020E0602020502020306" pitchFamily="34" charset="0"/>
              </a:rPr>
              <a:t>Shards</a:t>
            </a:r>
            <a:endParaRPr lang="en-US" dirty="0">
              <a:solidFill>
                <a:schemeClr val="bg1"/>
              </a:solidFill>
              <a:latin typeface="Berlin Sans FB" panose="020E0602020502020306" pitchFamily="34" charset="0"/>
            </a:endParaRPr>
          </a:p>
        </p:txBody>
      </p:sp>
      <p:sp>
        <p:nvSpPr>
          <p:cNvPr id="28" name="Rounded Rectangle 27"/>
          <p:cNvSpPr/>
          <p:nvPr/>
        </p:nvSpPr>
        <p:spPr>
          <a:xfrm>
            <a:off x="5581650" y="2520434"/>
            <a:ext cx="2209800"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0" name="Straight Connector 29"/>
          <p:cNvCxnSpPr/>
          <p:nvPr/>
        </p:nvCxnSpPr>
        <p:spPr>
          <a:xfrm flipV="1">
            <a:off x="4872296" y="3130034"/>
            <a:ext cx="709354" cy="7026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3" name="Straight Connector 3072"/>
          <p:cNvCxnSpPr/>
          <p:nvPr/>
        </p:nvCxnSpPr>
        <p:spPr>
          <a:xfrm>
            <a:off x="4872296" y="4256157"/>
            <a:ext cx="785554" cy="12360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76" name="Rectangle 3075"/>
          <p:cNvSpPr/>
          <p:nvPr/>
        </p:nvSpPr>
        <p:spPr>
          <a:xfrm>
            <a:off x="5734050" y="3130034"/>
            <a:ext cx="800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json</a:t>
            </a:r>
            <a:r>
              <a:rPr lang="en-US" dirty="0" smtClean="0"/>
              <a:t>}</a:t>
            </a:r>
            <a:endParaRPr lang="en-US" dirty="0"/>
          </a:p>
        </p:txBody>
      </p:sp>
      <p:sp>
        <p:nvSpPr>
          <p:cNvPr id="3080" name="TextBox 3079"/>
          <p:cNvSpPr txBox="1"/>
          <p:nvPr/>
        </p:nvSpPr>
        <p:spPr>
          <a:xfrm>
            <a:off x="6073670" y="5208032"/>
            <a:ext cx="1301959" cy="369332"/>
          </a:xfrm>
          <a:prstGeom prst="rect">
            <a:avLst/>
          </a:prstGeom>
          <a:noFill/>
        </p:spPr>
        <p:txBody>
          <a:bodyPr wrap="none" rtlCol="0">
            <a:spAutoFit/>
          </a:bodyPr>
          <a:lstStyle/>
          <a:p>
            <a:r>
              <a:rPr lang="en-US" dirty="0" smtClean="0">
                <a:solidFill>
                  <a:schemeClr val="bg1"/>
                </a:solidFill>
                <a:latin typeface="Berlin Sans FB" panose="020E0602020502020306" pitchFamily="34" charset="0"/>
              </a:rPr>
              <a:t>Documents</a:t>
            </a:r>
            <a:endParaRPr lang="en-US" dirty="0">
              <a:solidFill>
                <a:schemeClr val="bg1"/>
              </a:solidFill>
              <a:latin typeface="Berlin Sans FB" panose="020E0602020502020306" pitchFamily="34" charset="0"/>
            </a:endParaRPr>
          </a:p>
        </p:txBody>
      </p:sp>
      <p:sp>
        <p:nvSpPr>
          <p:cNvPr id="46" name="Rectangle 45"/>
          <p:cNvSpPr/>
          <p:nvPr/>
        </p:nvSpPr>
        <p:spPr>
          <a:xfrm>
            <a:off x="6686550" y="3149084"/>
            <a:ext cx="800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json</a:t>
            </a:r>
            <a:r>
              <a:rPr lang="en-US" dirty="0" smtClean="0"/>
              <a:t>}</a:t>
            </a:r>
            <a:endParaRPr lang="en-US" dirty="0"/>
          </a:p>
        </p:txBody>
      </p:sp>
      <p:sp>
        <p:nvSpPr>
          <p:cNvPr id="47" name="Rectangle 46"/>
          <p:cNvSpPr/>
          <p:nvPr/>
        </p:nvSpPr>
        <p:spPr>
          <a:xfrm>
            <a:off x="5734050" y="3897868"/>
            <a:ext cx="800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a:t>
            </a:r>
            <a:r>
              <a:rPr lang="en-US" dirty="0" err="1" smtClean="0"/>
              <a:t>json</a:t>
            </a:r>
            <a:r>
              <a:rPr lang="en-US" dirty="0" smtClean="0"/>
              <a:t>}</a:t>
            </a:r>
            <a:endParaRPr lang="en-US" dirty="0"/>
          </a:p>
        </p:txBody>
      </p:sp>
      <p:sp>
        <p:nvSpPr>
          <p:cNvPr id="48" name="Rectangle 47"/>
          <p:cNvSpPr/>
          <p:nvPr/>
        </p:nvSpPr>
        <p:spPr>
          <a:xfrm>
            <a:off x="6715125" y="3897868"/>
            <a:ext cx="8001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json</a:t>
            </a:r>
            <a:r>
              <a:rPr lang="en-US" dirty="0" smtClean="0"/>
              <a:t>}</a:t>
            </a:r>
            <a:endParaRPr lang="en-US" dirty="0"/>
          </a:p>
        </p:txBody>
      </p:sp>
      <p:sp>
        <p:nvSpPr>
          <p:cNvPr id="49" name="Rounded Rectangle 48"/>
          <p:cNvSpPr/>
          <p:nvPr/>
        </p:nvSpPr>
        <p:spPr>
          <a:xfrm>
            <a:off x="4057649" y="3832711"/>
            <a:ext cx="814647" cy="423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shard</a:t>
            </a:r>
            <a:endParaRPr lang="en-US" dirty="0"/>
          </a:p>
        </p:txBody>
      </p:sp>
      <p:sp>
        <p:nvSpPr>
          <p:cNvPr id="55" name="Rounded Rectangle 54"/>
          <p:cNvSpPr/>
          <p:nvPr/>
        </p:nvSpPr>
        <p:spPr>
          <a:xfrm>
            <a:off x="1254129" y="3482459"/>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node</a:t>
            </a:r>
            <a:endParaRPr lang="en-US" dirty="0"/>
          </a:p>
        </p:txBody>
      </p:sp>
      <p:sp>
        <p:nvSpPr>
          <p:cNvPr id="56" name="Rounded Rectangle 55"/>
          <p:cNvSpPr/>
          <p:nvPr/>
        </p:nvSpPr>
        <p:spPr>
          <a:xfrm>
            <a:off x="1254129" y="4120634"/>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node</a:t>
            </a:r>
            <a:endParaRPr lang="en-US" dirty="0"/>
          </a:p>
        </p:txBody>
      </p:sp>
      <p:sp>
        <p:nvSpPr>
          <p:cNvPr id="57" name="Rounded Rectangle 56"/>
          <p:cNvSpPr/>
          <p:nvPr/>
        </p:nvSpPr>
        <p:spPr>
          <a:xfrm>
            <a:off x="2076450" y="4120634"/>
            <a:ext cx="76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node</a:t>
            </a:r>
            <a:endParaRPr lang="en-US" dirty="0"/>
          </a:p>
        </p:txBody>
      </p:sp>
    </p:spTree>
    <p:extLst>
      <p:ext uri="{BB962C8B-B14F-4D97-AF65-F5344CB8AC3E}">
        <p14:creationId xmlns:p14="http://schemas.microsoft.com/office/powerpoint/2010/main" val="3294002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solidFill>
                  <a:schemeClr val="tx1"/>
                </a:solidFill>
                <a:latin typeface="Berlin Sans FB" panose="020E0602020502020306" pitchFamily="34" charset="0"/>
              </a:rPr>
              <a:t>Big-Data</a:t>
            </a:r>
          </a:p>
          <a:p>
            <a:r>
              <a:rPr lang="en-US" sz="2800" dirty="0" smtClean="0">
                <a:solidFill>
                  <a:schemeClr val="tx1"/>
                </a:solidFill>
                <a:latin typeface="Berlin Sans FB" panose="020E0602020502020306" pitchFamily="34" charset="0"/>
              </a:rPr>
              <a:t>High-Performance</a:t>
            </a:r>
          </a:p>
          <a:p>
            <a:r>
              <a:rPr lang="en-US" sz="2800" dirty="0" smtClean="0">
                <a:solidFill>
                  <a:schemeClr val="tx1"/>
                </a:solidFill>
                <a:latin typeface="Berlin Sans FB" panose="020E0602020502020306" pitchFamily="34" charset="0"/>
              </a:rPr>
              <a:t>Distribute</a:t>
            </a:r>
          </a:p>
          <a:p>
            <a:r>
              <a:rPr lang="en-US" sz="2800" dirty="0" smtClean="0">
                <a:solidFill>
                  <a:schemeClr val="tx1"/>
                </a:solidFill>
                <a:latin typeface="Berlin Sans FB" panose="020E0602020502020306" pitchFamily="34" charset="0"/>
              </a:rPr>
              <a:t>RESTful – JSON data</a:t>
            </a:r>
          </a:p>
          <a:p>
            <a:endParaRPr lang="en-US" sz="2800" dirty="0">
              <a:solidFill>
                <a:schemeClr val="tx1"/>
              </a:solidFill>
              <a:latin typeface="Berlin Sans FB" panose="020E0602020502020306" pitchFamily="34" charset="0"/>
            </a:endParaRPr>
          </a:p>
        </p:txBody>
      </p:sp>
      <p:sp>
        <p:nvSpPr>
          <p:cNvPr id="2" name="Title 1"/>
          <p:cNvSpPr>
            <a:spLocks noGrp="1"/>
          </p:cNvSpPr>
          <p:nvPr>
            <p:ph type="title"/>
          </p:nvPr>
        </p:nvSpPr>
        <p:spPr/>
        <p:txBody>
          <a:bodyPr/>
          <a:lstStyle/>
          <a:p>
            <a:r>
              <a:rPr lang="en-US" smtClean="0"/>
              <a:t>When to use ES?</a:t>
            </a:r>
            <a:endParaRPr lang="en-US" dirty="0"/>
          </a:p>
        </p:txBody>
      </p:sp>
    </p:spTree>
    <p:extLst>
      <p:ext uri="{BB962C8B-B14F-4D97-AF65-F5344CB8AC3E}">
        <p14:creationId xmlns:p14="http://schemas.microsoft.com/office/powerpoint/2010/main" val="60079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rlin Sans FB" panose="020E0602020502020306" pitchFamily="34" charset="0"/>
              </a:rPr>
              <a:t>Demo (</a:t>
            </a:r>
            <a:r>
              <a:rPr lang="en-US" dirty="0" smtClean="0">
                <a:latin typeface="Berlin Sans FB" panose="020E0602020502020306" pitchFamily="34" charset="0"/>
              </a:rPr>
              <a:t>Structure)</a:t>
            </a:r>
            <a:endParaRPr lang="en-US" dirty="0">
              <a:latin typeface="Berlin Sans FB" panose="020E0602020502020306" pitchFamily="34" charset="0"/>
            </a:endParaRPr>
          </a:p>
        </p:txBody>
      </p:sp>
      <p:pic>
        <p:nvPicPr>
          <p:cNvPr id="1026" name="Picture 2" descr="http://db.cse.ohio-state.edu/images/d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4377" y="1604908"/>
            <a:ext cx="894017"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etc.usf.edu/clipart/80500/80538/80538_bucket_sm.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3399" y="1567127"/>
            <a:ext cx="752475" cy="1011732"/>
          </a:xfrm>
          <a:prstGeom prst="rect">
            <a:avLst/>
          </a:prstGeom>
          <a:solidFill>
            <a:srgbClr val="CC3399"/>
          </a:solidFill>
        </p:spPr>
      </p:pic>
      <p:pic>
        <p:nvPicPr>
          <p:cNvPr id="1029" name="Picture 5" descr="C:\Users\pnhuy\AppData\Local\Microsoft\Windows\Temporary Internet Files\Content.IE5\YB2K8NZ6\Double-arrow.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360839" y="1799095"/>
            <a:ext cx="1195093" cy="557212"/>
          </a:xfrm>
          <a:prstGeom prst="rect">
            <a:avLst/>
          </a:prstGeom>
          <a:noFill/>
          <a:extLst>
            <a:ext uri="{909E8E84-426E-40DD-AFC4-6F175D3DCCD1}">
              <a14:hiddenFill xmlns:a14="http://schemas.microsoft.com/office/drawing/2010/main">
                <a:solidFill>
                  <a:srgbClr val="FFFFFF"/>
                </a:solidFill>
              </a14:hiddenFill>
            </a:ext>
          </a:extLst>
        </p:spPr>
      </p:pic>
      <p:sp>
        <p:nvSpPr>
          <p:cNvPr id="10" name="Down Arrow 9"/>
          <p:cNvSpPr/>
          <p:nvPr/>
        </p:nvSpPr>
        <p:spPr>
          <a:xfrm>
            <a:off x="4908747" y="2615320"/>
            <a:ext cx="45719" cy="696730"/>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11" name="Down Arrow 10"/>
          <p:cNvSpPr/>
          <p:nvPr/>
        </p:nvSpPr>
        <p:spPr>
          <a:xfrm flipV="1">
            <a:off x="5378995" y="2615320"/>
            <a:ext cx="57149" cy="677418"/>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12" name="AutoShape 7" descr="Kết quả hình ảnh cho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Berlin Sans FB" panose="020E0602020502020306" pitchFamily="34" charset="0"/>
            </a:endParaRPr>
          </a:p>
        </p:txBody>
      </p:sp>
      <p:sp>
        <p:nvSpPr>
          <p:cNvPr id="13" name="AutoShape 9" descr="Kết quả hình ảnh cho AP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Berlin Sans FB" panose="020E0602020502020306" pitchFamily="34" charset="0"/>
            </a:endParaRPr>
          </a:p>
        </p:txBody>
      </p:sp>
      <p:sp>
        <p:nvSpPr>
          <p:cNvPr id="20" name="Down Arrow 19"/>
          <p:cNvSpPr/>
          <p:nvPr/>
        </p:nvSpPr>
        <p:spPr>
          <a:xfrm>
            <a:off x="2294039" y="2583567"/>
            <a:ext cx="47029" cy="72848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21" name="Down Arrow 20"/>
          <p:cNvSpPr/>
          <p:nvPr/>
        </p:nvSpPr>
        <p:spPr>
          <a:xfrm flipV="1">
            <a:off x="2675039" y="2595508"/>
            <a:ext cx="45719" cy="697230"/>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atin typeface="Berlin Sans FB" panose="020E0602020502020306" pitchFamily="34" charset="0"/>
            </a:endParaRPr>
          </a:p>
        </p:txBody>
      </p:sp>
      <p:sp>
        <p:nvSpPr>
          <p:cNvPr id="22" name="TextBox 21"/>
          <p:cNvSpPr txBox="1"/>
          <p:nvPr/>
        </p:nvSpPr>
        <p:spPr>
          <a:xfrm>
            <a:off x="1127591" y="2779019"/>
            <a:ext cx="1080745" cy="400110"/>
          </a:xfrm>
          <a:prstGeom prst="rect">
            <a:avLst/>
          </a:prstGeom>
          <a:noFill/>
        </p:spPr>
        <p:txBody>
          <a:bodyPr wrap="none" rtlCol="0">
            <a:spAutoFit/>
          </a:bodyPr>
          <a:lstStyle/>
          <a:p>
            <a:r>
              <a:rPr lang="en-US" sz="2000" dirty="0" smtClean="0">
                <a:latin typeface="Berlin Sans FB" panose="020E0602020502020306" pitchFamily="34" charset="0"/>
              </a:rPr>
              <a:t>response</a:t>
            </a:r>
            <a:endParaRPr lang="en-US" sz="2000" dirty="0">
              <a:latin typeface="Berlin Sans FB" panose="020E0602020502020306" pitchFamily="34" charset="0"/>
            </a:endParaRPr>
          </a:p>
        </p:txBody>
      </p:sp>
      <p:sp>
        <p:nvSpPr>
          <p:cNvPr id="23" name="TextBox 22"/>
          <p:cNvSpPr txBox="1"/>
          <p:nvPr/>
        </p:nvSpPr>
        <p:spPr>
          <a:xfrm>
            <a:off x="2737978" y="2779019"/>
            <a:ext cx="981487" cy="400110"/>
          </a:xfrm>
          <a:prstGeom prst="rect">
            <a:avLst/>
          </a:prstGeom>
          <a:noFill/>
        </p:spPr>
        <p:txBody>
          <a:bodyPr wrap="none" rtlCol="0">
            <a:spAutoFit/>
          </a:bodyPr>
          <a:lstStyle/>
          <a:p>
            <a:r>
              <a:rPr lang="en-US" sz="2000" dirty="0" smtClean="0">
                <a:latin typeface="Berlin Sans FB" panose="020E0602020502020306" pitchFamily="34" charset="0"/>
              </a:rPr>
              <a:t>request</a:t>
            </a:r>
            <a:endParaRPr lang="en-US" sz="2000" dirty="0">
              <a:latin typeface="Berlin Sans FB" panose="020E0602020502020306" pitchFamily="34" charset="0"/>
            </a:endParaRPr>
          </a:p>
        </p:txBody>
      </p:sp>
      <p:sp>
        <p:nvSpPr>
          <p:cNvPr id="16" name="Rectangle 15"/>
          <p:cNvSpPr/>
          <p:nvPr/>
        </p:nvSpPr>
        <p:spPr>
          <a:xfrm>
            <a:off x="1959669" y="3357082"/>
            <a:ext cx="1067869" cy="62179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smtClean="0">
                <a:latin typeface="Berlin Sans FB" panose="020E0602020502020306" pitchFamily="34" charset="0"/>
              </a:rPr>
              <a:t>Client</a:t>
            </a:r>
            <a:endParaRPr lang="en-US" sz="2000" dirty="0">
              <a:latin typeface="Berlin Sans FB" panose="020E0602020502020306" pitchFamily="34" charset="0"/>
            </a:endParaRPr>
          </a:p>
        </p:txBody>
      </p:sp>
      <p:sp>
        <p:nvSpPr>
          <p:cNvPr id="17" name="Down Arrow 16"/>
          <p:cNvSpPr/>
          <p:nvPr/>
        </p:nvSpPr>
        <p:spPr>
          <a:xfrm>
            <a:off x="3038028" y="3948819"/>
            <a:ext cx="1524000" cy="603979"/>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Berlin Sans FB" panose="020E0602020502020306"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3275468683"/>
              </p:ext>
            </p:extLst>
          </p:nvPr>
        </p:nvGraphicFramePr>
        <p:xfrm>
          <a:off x="460375" y="4692255"/>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latin typeface="Berlin Sans FB" panose="020E0602020502020306" pitchFamily="34" charset="0"/>
                        </a:rPr>
                        <a:t>Actions</a:t>
                      </a:r>
                      <a:endParaRPr lang="en-US" dirty="0">
                        <a:latin typeface="Berlin Sans FB" panose="020E0602020502020306" pitchFamily="34" charset="0"/>
                      </a:endParaRPr>
                    </a:p>
                  </a:txBody>
                  <a:tcPr/>
                </a:tc>
                <a:tc>
                  <a:txBody>
                    <a:bodyPr/>
                    <a:lstStyle/>
                    <a:p>
                      <a:r>
                        <a:rPr lang="en-US" dirty="0" smtClean="0">
                          <a:latin typeface="Berlin Sans FB" panose="020E0602020502020306" pitchFamily="34" charset="0"/>
                        </a:rPr>
                        <a:t>RDBMS</a:t>
                      </a:r>
                      <a:endParaRPr lang="en-US" dirty="0">
                        <a:latin typeface="Berlin Sans FB" panose="020E0602020502020306" pitchFamily="34" charset="0"/>
                      </a:endParaRPr>
                    </a:p>
                  </a:txBody>
                  <a:tcPr/>
                </a:tc>
                <a:tc>
                  <a:txBody>
                    <a:bodyPr/>
                    <a:lstStyle/>
                    <a:p>
                      <a:r>
                        <a:rPr lang="en-US" dirty="0" smtClean="0">
                          <a:latin typeface="Berlin Sans FB" panose="020E0602020502020306" pitchFamily="34" charset="0"/>
                        </a:rPr>
                        <a:t>Elastic</a:t>
                      </a:r>
                      <a:r>
                        <a:rPr lang="en-US" baseline="0" dirty="0" smtClean="0">
                          <a:latin typeface="Berlin Sans FB" panose="020E0602020502020306" pitchFamily="34" charset="0"/>
                        </a:rPr>
                        <a:t> Search</a:t>
                      </a:r>
                      <a:endParaRPr lang="en-US" dirty="0">
                        <a:latin typeface="Berlin Sans FB" panose="020E0602020502020306" pitchFamily="34" charset="0"/>
                      </a:endParaRPr>
                    </a:p>
                  </a:txBody>
                  <a:tcPr/>
                </a:tc>
              </a:tr>
              <a:tr h="370840">
                <a:tc>
                  <a:txBody>
                    <a:bodyPr/>
                    <a:lstStyle/>
                    <a:p>
                      <a:r>
                        <a:rPr lang="en-US" dirty="0" smtClean="0">
                          <a:latin typeface="Berlin Sans FB" panose="020E0602020502020306" pitchFamily="34" charset="0"/>
                        </a:rPr>
                        <a:t>CRUD</a:t>
                      </a:r>
                      <a:endParaRPr lang="en-US" dirty="0">
                        <a:latin typeface="Berlin Sans FB" panose="020E0602020502020306" pitchFamily="34" charset="0"/>
                      </a:endParaRPr>
                    </a:p>
                  </a:txBody>
                  <a:tcPr/>
                </a:tc>
                <a:tc>
                  <a:txBody>
                    <a:bodyPr/>
                    <a:lstStyle/>
                    <a:p>
                      <a:r>
                        <a:rPr lang="en-US" dirty="0" smtClean="0">
                          <a:latin typeface="Berlin Sans FB" panose="020E0602020502020306" pitchFamily="34" charset="0"/>
                        </a:rPr>
                        <a:t>timer1</a:t>
                      </a:r>
                      <a:endParaRPr lang="en-US" dirty="0">
                        <a:latin typeface="Berlin Sans FB" panose="020E0602020502020306" pitchFamily="34" charset="0"/>
                      </a:endParaRPr>
                    </a:p>
                  </a:txBody>
                  <a:tcPr/>
                </a:tc>
                <a:tc>
                  <a:txBody>
                    <a:bodyPr/>
                    <a:lstStyle/>
                    <a:p>
                      <a:r>
                        <a:rPr lang="en-US" dirty="0" smtClean="0">
                          <a:latin typeface="Berlin Sans FB" panose="020E0602020502020306" pitchFamily="34" charset="0"/>
                        </a:rPr>
                        <a:t>timer2</a:t>
                      </a:r>
                      <a:endParaRPr lang="en-US" dirty="0">
                        <a:latin typeface="Berlin Sans FB" panose="020E0602020502020306" pitchFamily="34" charset="0"/>
                      </a:endParaRPr>
                    </a:p>
                  </a:txBody>
                  <a:tcPr/>
                </a:tc>
              </a:tr>
            </a:tbl>
          </a:graphicData>
        </a:graphic>
      </p:graphicFrame>
      <p:sp>
        <p:nvSpPr>
          <p:cNvPr id="28" name="Down Arrow 27"/>
          <p:cNvSpPr/>
          <p:nvPr/>
        </p:nvSpPr>
        <p:spPr>
          <a:xfrm rot="16200000">
            <a:off x="6591300" y="4682095"/>
            <a:ext cx="685800" cy="76200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Berlin Sans FB" panose="020E0602020502020306" pitchFamily="34" charset="0"/>
            </a:endParaRPr>
          </a:p>
        </p:txBody>
      </p:sp>
      <p:pic>
        <p:nvPicPr>
          <p:cNvPr id="1038" name="Picture 14" descr="http://www.sliderocket.com/_media/blog_char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200" y="4475803"/>
            <a:ext cx="1277988" cy="1084221"/>
          </a:xfrm>
          <a:prstGeom prst="rect">
            <a:avLst/>
          </a:prstGeom>
          <a:extLst/>
        </p:spPr>
        <p:style>
          <a:lnRef idx="2">
            <a:schemeClr val="accent1"/>
          </a:lnRef>
          <a:fillRef idx="1">
            <a:schemeClr val="lt1"/>
          </a:fillRef>
          <a:effectRef idx="0">
            <a:schemeClr val="accent1"/>
          </a:effectRef>
          <a:fontRef idx="minor">
            <a:schemeClr val="dk1"/>
          </a:fontRef>
        </p:style>
      </p:pic>
      <p:sp>
        <p:nvSpPr>
          <p:cNvPr id="3" name="TextBox 2"/>
          <p:cNvSpPr txBox="1"/>
          <p:nvPr/>
        </p:nvSpPr>
        <p:spPr>
          <a:xfrm>
            <a:off x="912186" y="1633518"/>
            <a:ext cx="1253869" cy="523220"/>
          </a:xfrm>
          <a:prstGeom prst="rect">
            <a:avLst/>
          </a:prstGeom>
          <a:noFill/>
        </p:spPr>
        <p:txBody>
          <a:bodyPr wrap="none" rtlCol="0">
            <a:spAutoFit/>
          </a:bodyPr>
          <a:lstStyle/>
          <a:p>
            <a:r>
              <a:rPr lang="en-US" sz="2800" dirty="0" smtClean="0">
                <a:latin typeface="Berlin Sans FB" panose="020E0602020502020306" pitchFamily="34" charset="0"/>
              </a:rPr>
              <a:t>MySQL</a:t>
            </a:r>
            <a:endParaRPr lang="en-US" sz="2800" dirty="0">
              <a:latin typeface="Berlin Sans FB" panose="020E0602020502020306" pitchFamily="34" charset="0"/>
            </a:endParaRPr>
          </a:p>
        </p:txBody>
      </p:sp>
      <p:sp>
        <p:nvSpPr>
          <p:cNvPr id="4" name="TextBox 3"/>
          <p:cNvSpPr txBox="1"/>
          <p:nvPr/>
        </p:nvSpPr>
        <p:spPr>
          <a:xfrm>
            <a:off x="5723572" y="1676400"/>
            <a:ext cx="546945" cy="523220"/>
          </a:xfrm>
          <a:prstGeom prst="rect">
            <a:avLst/>
          </a:prstGeom>
          <a:noFill/>
        </p:spPr>
        <p:txBody>
          <a:bodyPr wrap="none" rtlCol="0">
            <a:spAutoFit/>
          </a:bodyPr>
          <a:lstStyle/>
          <a:p>
            <a:r>
              <a:rPr lang="en-US" sz="2800" dirty="0" smtClean="0">
                <a:latin typeface="Berlin Sans FB" panose="020E0602020502020306" pitchFamily="34" charset="0"/>
              </a:rPr>
              <a:t>ES</a:t>
            </a:r>
            <a:endParaRPr lang="en-US" sz="2800" dirty="0">
              <a:latin typeface="Berlin Sans FB" panose="020E0602020502020306" pitchFamily="34" charset="0"/>
            </a:endParaRPr>
          </a:p>
        </p:txBody>
      </p:sp>
      <p:sp>
        <p:nvSpPr>
          <p:cNvPr id="24" name="Rectangle 23"/>
          <p:cNvSpPr/>
          <p:nvPr/>
        </p:nvSpPr>
        <p:spPr>
          <a:xfrm>
            <a:off x="4655703" y="3327448"/>
            <a:ext cx="1067869" cy="621792"/>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smtClean="0">
                <a:latin typeface="Berlin Sans FB" panose="020E0602020502020306" pitchFamily="34" charset="0"/>
              </a:rPr>
              <a:t>Client</a:t>
            </a:r>
            <a:endParaRPr lang="en-US" sz="2000" dirty="0">
              <a:latin typeface="Berlin Sans FB" panose="020E0602020502020306" pitchFamily="34" charset="0"/>
            </a:endParaRPr>
          </a:p>
        </p:txBody>
      </p:sp>
      <p:sp>
        <p:nvSpPr>
          <p:cNvPr id="8" name="TextBox 7"/>
          <p:cNvSpPr txBox="1"/>
          <p:nvPr/>
        </p:nvSpPr>
        <p:spPr>
          <a:xfrm>
            <a:off x="460375" y="5562600"/>
            <a:ext cx="8245262"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erlin Sans FB" panose="020E0602020502020306" pitchFamily="34" charset="0"/>
              </a:rPr>
              <a:t>C</a:t>
            </a:r>
            <a:r>
              <a:rPr lang="en-US" sz="2800" dirty="0" smtClean="0">
                <a:latin typeface="Berlin Sans FB" panose="020E0602020502020306" pitchFamily="34" charset="0"/>
              </a:rPr>
              <a:t>ounting timer for create Chart</a:t>
            </a:r>
          </a:p>
          <a:p>
            <a:pPr marL="285750" indent="-285750">
              <a:buFont typeface="Arial" panose="020B0604020202020204" pitchFamily="34" charset="0"/>
              <a:buChar char="•"/>
            </a:pPr>
            <a:r>
              <a:rPr lang="en-US" sz="2800" dirty="0" smtClean="0">
                <a:latin typeface="Berlin Sans FB" panose="020E0602020502020306" pitchFamily="34" charset="0"/>
              </a:rPr>
              <a:t>Using: RESTful service, Java</a:t>
            </a:r>
            <a:endParaRPr lang="en-US" sz="2800" dirty="0">
              <a:latin typeface="Berlin Sans FB" panose="020E0602020502020306" pitchFamily="34" charset="0"/>
            </a:endParaRPr>
          </a:p>
        </p:txBody>
      </p:sp>
      <p:sp>
        <p:nvSpPr>
          <p:cNvPr id="9" name="Down Arrow 8"/>
          <p:cNvSpPr/>
          <p:nvPr/>
        </p:nvSpPr>
        <p:spPr>
          <a:xfrm>
            <a:off x="4954466" y="2615320"/>
            <a:ext cx="150934" cy="677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29" name="Down Arrow 28"/>
          <p:cNvSpPr/>
          <p:nvPr/>
        </p:nvSpPr>
        <p:spPr>
          <a:xfrm flipV="1">
            <a:off x="5283722" y="2615320"/>
            <a:ext cx="152422" cy="677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30" name="Down Arrow 29"/>
          <p:cNvSpPr/>
          <p:nvPr/>
        </p:nvSpPr>
        <p:spPr>
          <a:xfrm>
            <a:off x="2316065" y="2615320"/>
            <a:ext cx="150934" cy="677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rlin Sans FB" panose="020E0602020502020306" pitchFamily="34" charset="0"/>
            </a:endParaRPr>
          </a:p>
        </p:txBody>
      </p:sp>
      <p:sp>
        <p:nvSpPr>
          <p:cNvPr id="31" name="Down Arrow 30"/>
          <p:cNvSpPr/>
          <p:nvPr/>
        </p:nvSpPr>
        <p:spPr>
          <a:xfrm flipV="1">
            <a:off x="2621687" y="2605414"/>
            <a:ext cx="152422" cy="677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rlin Sans FB" panose="020E0602020502020306" pitchFamily="34" charset="0"/>
            </a:endParaRPr>
          </a:p>
        </p:txBody>
      </p:sp>
    </p:spTree>
    <p:extLst>
      <p:ext uri="{BB962C8B-B14F-4D97-AF65-F5344CB8AC3E}">
        <p14:creationId xmlns:p14="http://schemas.microsoft.com/office/powerpoint/2010/main" val="3484294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solidFill>
                  <a:schemeClr val="tx1"/>
                </a:solidFill>
                <a:latin typeface="Berlin Sans FB" panose="020E0602020502020306" pitchFamily="34" charset="0"/>
              </a:rPr>
              <a:t>ElasticSearch Introduction</a:t>
            </a:r>
          </a:p>
          <a:p>
            <a:r>
              <a:rPr lang="en-US" sz="2800" dirty="0" smtClean="0">
                <a:solidFill>
                  <a:schemeClr val="tx1"/>
                </a:solidFill>
                <a:latin typeface="Berlin Sans FB" panose="020E0602020502020306" pitchFamily="34" charset="0"/>
              </a:rPr>
              <a:t>What , Why, When, How</a:t>
            </a:r>
          </a:p>
          <a:p>
            <a:r>
              <a:rPr lang="en-US" sz="2800" dirty="0" smtClean="0">
                <a:solidFill>
                  <a:schemeClr val="tx1"/>
                </a:solidFill>
                <a:latin typeface="Berlin Sans FB" panose="020E0602020502020306" pitchFamily="34" charset="0"/>
              </a:rPr>
              <a:t>Answer from yourself</a:t>
            </a:r>
          </a:p>
        </p:txBody>
      </p:sp>
      <p:sp>
        <p:nvSpPr>
          <p:cNvPr id="2" name="Title 1"/>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3929720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en.wikipedia.org/wiki/</a:t>
            </a:r>
            <a:r>
              <a:rPr lang="en-US" dirty="0" err="1" smtClean="0"/>
              <a:t>Elasticsearch</a:t>
            </a:r>
            <a:endParaRPr lang="en-US" dirty="0" smtClean="0"/>
          </a:p>
          <a:p>
            <a:r>
              <a:rPr lang="en-US" dirty="0" smtClean="0"/>
              <a:t>www.elastic.co/products/elasticsearch</a:t>
            </a:r>
          </a:p>
          <a:p>
            <a:r>
              <a:rPr lang="en-US" dirty="0" smtClean="0"/>
              <a:t>blog.e-zest.net/converting-from-</a:t>
            </a:r>
            <a:r>
              <a:rPr lang="en-US" dirty="0" err="1" smtClean="0"/>
              <a:t>mysql</a:t>
            </a:r>
            <a:r>
              <a:rPr lang="en-US" dirty="0" smtClean="0"/>
              <a:t>-to-</a:t>
            </a:r>
            <a:r>
              <a:rPr lang="en-US" dirty="0" err="1" smtClean="0"/>
              <a:t>elasticsearch</a:t>
            </a:r>
            <a:r>
              <a:rPr lang="en-US" dirty="0" smtClean="0"/>
              <a:t>/</a:t>
            </a:r>
          </a:p>
          <a:p>
            <a:r>
              <a:rPr lang="en-US" dirty="0"/>
              <a:t>https://www.ulyaoth.net/resources/tutorial-install-logstash-and-kibana-on-a-windows-server.34/</a:t>
            </a:r>
            <a:endParaRPr lang="en-US" dirty="0" smtClean="0"/>
          </a:p>
          <a:p>
            <a:endParaRPr lang="en-US" dirty="0"/>
          </a:p>
        </p:txBody>
      </p:sp>
      <p:sp>
        <p:nvSpPr>
          <p:cNvPr id="2" name="Title 1"/>
          <p:cNvSpPr>
            <a:spLocks noGrp="1"/>
          </p:cNvSpPr>
          <p:nvPr>
            <p:ph type="title"/>
          </p:nvPr>
        </p:nvSpPr>
        <p:spPr/>
        <p:txBody>
          <a:bodyPr/>
          <a:lstStyle/>
          <a:p>
            <a:r>
              <a:rPr lang="en-US" smtClean="0"/>
              <a:t>Resource</a:t>
            </a:r>
            <a:endParaRPr lang="en-US" dirty="0"/>
          </a:p>
        </p:txBody>
      </p:sp>
    </p:spTree>
    <p:extLst>
      <p:ext uri="{BB962C8B-B14F-4D97-AF65-F5344CB8AC3E}">
        <p14:creationId xmlns:p14="http://schemas.microsoft.com/office/powerpoint/2010/main" val="1671226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4"/>
        <p:cNvGrpSpPr/>
        <p:nvPr/>
      </p:nvGrpSpPr>
      <p:grpSpPr>
        <a:xfrm>
          <a:off x="0" y="0"/>
          <a:ext cx="0" cy="0"/>
          <a:chOff x="0" y="0"/>
          <a:chExt cx="0" cy="0"/>
        </a:xfrm>
      </p:grpSpPr>
      <p:sp>
        <p:nvSpPr>
          <p:cNvPr id="5205" name="Shape 5205"/>
          <p:cNvSpPr txBox="1">
            <a:spLocks noGrp="1"/>
          </p:cNvSpPr>
          <p:nvPr>
            <p:ph type="body" idx="1"/>
          </p:nvPr>
        </p:nvSpPr>
        <p:spPr>
          <a:xfrm>
            <a:off x="867905" y="2558572"/>
            <a:ext cx="7408200" cy="3450600"/>
          </a:xfrm>
          <a:prstGeom prst="rect">
            <a:avLst/>
          </a:prstGeom>
          <a:noFill/>
          <a:ln>
            <a:noFill/>
          </a:ln>
        </p:spPr>
        <p:txBody>
          <a:bodyPr lIns="91425" tIns="45700" rIns="91425" bIns="45700" anchor="t" anchorCtr="0">
            <a:normAutofit/>
          </a:bodyPr>
          <a:lstStyle/>
          <a:p>
            <a:pPr marL="274320" lvl="0" indent="-274320" algn="l" rtl="0">
              <a:spcBef>
                <a:spcPts val="0"/>
              </a:spcBef>
              <a:spcAft>
                <a:spcPts val="0"/>
              </a:spcAft>
              <a:buSzPct val="100000"/>
            </a:pPr>
            <a:r>
              <a:rPr lang="en-US" sz="3200">
                <a:solidFill>
                  <a:schemeClr val="dk1"/>
                </a:solidFill>
                <a:latin typeface="Overlock"/>
                <a:ea typeface="Overlock"/>
                <a:cs typeface="Overlock"/>
                <a:sym typeface="Overlock"/>
              </a:rPr>
              <a:t>Search Engine?</a:t>
            </a:r>
          </a:p>
          <a:p>
            <a:pPr marL="274320" lvl="0" indent="-274320" algn="l" rtl="0">
              <a:spcBef>
                <a:spcPts val="640"/>
              </a:spcBef>
              <a:spcAft>
                <a:spcPts val="0"/>
              </a:spcAft>
              <a:buSzPct val="100000"/>
            </a:pPr>
            <a:r>
              <a:rPr lang="en-US" sz="3200">
                <a:solidFill>
                  <a:schemeClr val="dk1"/>
                </a:solidFill>
                <a:latin typeface="Overlock"/>
                <a:ea typeface="Overlock"/>
                <a:cs typeface="Overlock"/>
                <a:sym typeface="Overlock"/>
              </a:rPr>
              <a:t>Introduction to ElasticSearch?</a:t>
            </a:r>
          </a:p>
          <a:p>
            <a:pPr marL="274320" lvl="0" indent="-274320" algn="l" rtl="0">
              <a:spcBef>
                <a:spcPts val="640"/>
              </a:spcBef>
              <a:spcAft>
                <a:spcPts val="0"/>
              </a:spcAft>
              <a:buSzPct val="100000"/>
            </a:pPr>
            <a:r>
              <a:rPr lang="en-US" sz="3200">
                <a:solidFill>
                  <a:schemeClr val="dk1"/>
                </a:solidFill>
                <a:latin typeface="Overlock"/>
                <a:ea typeface="Overlock"/>
                <a:cs typeface="Overlock"/>
                <a:sym typeface="Overlock"/>
              </a:rPr>
              <a:t>Feature and benefit of ES?</a:t>
            </a:r>
          </a:p>
          <a:p>
            <a:pPr marL="274320" lvl="0" indent="-274320" algn="l" rtl="0">
              <a:spcBef>
                <a:spcPts val="640"/>
              </a:spcBef>
              <a:buSzPct val="100000"/>
            </a:pPr>
            <a:r>
              <a:rPr lang="en-US" sz="3200">
                <a:solidFill>
                  <a:schemeClr val="dk1"/>
                </a:solidFill>
                <a:latin typeface="Overlock"/>
                <a:ea typeface="Overlock"/>
                <a:cs typeface="Overlock"/>
                <a:sym typeface="Overlock"/>
              </a:rPr>
              <a:t>Demo</a:t>
            </a:r>
          </a:p>
        </p:txBody>
      </p:sp>
      <p:sp>
        <p:nvSpPr>
          <p:cNvPr id="5206" name="Shape 5206"/>
          <p:cNvSpPr txBox="1">
            <a:spLocks noGrp="1"/>
          </p:cNvSpPr>
          <p:nvPr>
            <p:ph type="title"/>
          </p:nvPr>
        </p:nvSpPr>
        <p:spPr>
          <a:xfrm>
            <a:off x="457200" y="876600"/>
            <a:ext cx="8229600" cy="1252800"/>
          </a:xfrm>
          <a:prstGeom prst="rect">
            <a:avLst/>
          </a:prstGeom>
          <a:noFill/>
          <a:ln>
            <a:noFill/>
          </a:ln>
        </p:spPr>
        <p:txBody>
          <a:bodyPr lIns="91425" tIns="45700" rIns="91425" bIns="45700" anchor="ctr" anchorCtr="0">
            <a:normAutofit/>
          </a:bodyPr>
          <a:lstStyle/>
          <a:p>
            <a:pPr marL="0" lvl="0" indent="0" algn="ctr" rtl="0">
              <a:spcBef>
                <a:spcPts val="0"/>
              </a:spcBef>
              <a:buClr>
                <a:srgbClr val="FFFFFF"/>
              </a:buClr>
              <a:buSzPct val="25000"/>
              <a:buFont typeface="Galdeano"/>
              <a:buNone/>
            </a:pPr>
            <a:r>
              <a:rPr lang="en-US"/>
              <a:t>Objective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dirty="0"/>
          </a:p>
        </p:txBody>
      </p:sp>
      <p:sp>
        <p:nvSpPr>
          <p:cNvPr id="12" name="Title 11"/>
          <p:cNvSpPr>
            <a:spLocks noGrp="1"/>
          </p:cNvSpPr>
          <p:nvPr>
            <p:ph type="title"/>
          </p:nvPr>
        </p:nvSpPr>
        <p:spPr/>
        <p:txBody>
          <a:bodyPr/>
          <a:lstStyle/>
          <a:p>
            <a:endParaRPr lang="en-US"/>
          </a:p>
        </p:txBody>
      </p:sp>
      <p:pic>
        <p:nvPicPr>
          <p:cNvPr id="1026" name="Picture 2" descr="C:\Users\pnhuy\AppData\Local\Microsoft\Windows\Temporary Internet Files\Content.IE5\YB2K8NZ6\Thank-you-pinned-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1066800"/>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29000" y="4191000"/>
            <a:ext cx="4361327" cy="584775"/>
          </a:xfrm>
          <a:prstGeom prst="rect">
            <a:avLst/>
          </a:prstGeom>
          <a:noFill/>
        </p:spPr>
        <p:txBody>
          <a:bodyPr wrap="square" rtlCol="0">
            <a:spAutoFit/>
          </a:bodyPr>
          <a:lstStyle/>
          <a:p>
            <a:r>
              <a:rPr lang="en-US" sz="2800" dirty="0"/>
              <a:t>	</a:t>
            </a:r>
            <a:r>
              <a:rPr lang="en-US" sz="2800" dirty="0" smtClean="0"/>
              <a:t>and </a:t>
            </a:r>
            <a:r>
              <a:rPr lang="en-US" sz="3200" dirty="0" smtClean="0"/>
              <a:t>Questions…</a:t>
            </a:r>
            <a:endParaRPr lang="en-US" sz="3200" dirty="0"/>
          </a:p>
        </p:txBody>
      </p:sp>
    </p:spTree>
    <p:extLst>
      <p:ext uri="{BB962C8B-B14F-4D97-AF65-F5344CB8AC3E}">
        <p14:creationId xmlns:p14="http://schemas.microsoft.com/office/powerpoint/2010/main" val="33621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0"/>
        <p:cNvGrpSpPr/>
        <p:nvPr/>
      </p:nvGrpSpPr>
      <p:grpSpPr>
        <a:xfrm>
          <a:off x="0" y="0"/>
          <a:ext cx="0" cy="0"/>
          <a:chOff x="0" y="0"/>
          <a:chExt cx="0" cy="0"/>
        </a:xfrm>
      </p:grpSpPr>
      <p:sp>
        <p:nvSpPr>
          <p:cNvPr id="5141" name="Shape 5141"/>
          <p:cNvSpPr txBox="1">
            <a:spLocks noGrp="1"/>
          </p:cNvSpPr>
          <p:nvPr>
            <p:ph type="title"/>
          </p:nvPr>
        </p:nvSpPr>
        <p:spPr>
          <a:xfrm>
            <a:off x="457200" y="338328"/>
            <a:ext cx="8229600" cy="1252800"/>
          </a:xfrm>
          <a:prstGeom prst="rect">
            <a:avLst/>
          </a:prstGeom>
          <a:noFill/>
          <a:ln>
            <a:noFill/>
          </a:ln>
        </p:spPr>
        <p:txBody>
          <a:bodyPr lIns="91425" tIns="45700" rIns="91425" bIns="45700" anchor="ctr" anchorCtr="0">
            <a:normAutofit/>
          </a:bodyPr>
          <a:lstStyle/>
          <a:p>
            <a:pPr marL="0" lvl="0" indent="0" algn="ctr" rtl="0">
              <a:spcBef>
                <a:spcPts val="0"/>
              </a:spcBef>
              <a:buClr>
                <a:srgbClr val="FFFFFF"/>
              </a:buClr>
              <a:buSzPct val="25000"/>
              <a:buFont typeface="Galdeano"/>
              <a:buNone/>
            </a:pPr>
            <a:r>
              <a:rPr lang="en-US"/>
              <a:t>Index for Search</a:t>
            </a:r>
          </a:p>
        </p:txBody>
      </p:sp>
      <p:sp>
        <p:nvSpPr>
          <p:cNvPr id="5142" name="Shape 5142"/>
          <p:cNvSpPr/>
          <p:nvPr/>
        </p:nvSpPr>
        <p:spPr>
          <a:xfrm>
            <a:off x="1085850" y="3079615"/>
            <a:ext cx="1905000" cy="838200"/>
          </a:xfrm>
          <a:prstGeom prst="ellipse">
            <a:avLst/>
          </a:prstGeom>
          <a:solidFill>
            <a:schemeClr val="accent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lt1"/>
                </a:solidFill>
                <a:latin typeface="Galdeano"/>
                <a:ea typeface="Galdeano"/>
                <a:cs typeface="Galdeano"/>
                <a:sym typeface="Galdeano"/>
              </a:rPr>
              <a:t>No Index</a:t>
            </a:r>
          </a:p>
        </p:txBody>
      </p:sp>
      <p:cxnSp>
        <p:nvCxnSpPr>
          <p:cNvPr id="5143" name="Shape 5143"/>
          <p:cNvCxnSpPr/>
          <p:nvPr/>
        </p:nvCxnSpPr>
        <p:spPr>
          <a:xfrm flipH="1">
            <a:off x="1993050" y="2546215"/>
            <a:ext cx="1150200" cy="5508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44" name="Shape 5144"/>
          <p:cNvSpPr/>
          <p:nvPr/>
        </p:nvSpPr>
        <p:spPr>
          <a:xfrm>
            <a:off x="4972050" y="3047594"/>
            <a:ext cx="1905000" cy="838199"/>
          </a:xfrm>
          <a:prstGeom prst="ellipse">
            <a:avLst/>
          </a:prstGeom>
          <a:solidFill>
            <a:schemeClr val="accent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lt1"/>
                </a:solidFill>
                <a:latin typeface="Galdeano"/>
                <a:ea typeface="Galdeano"/>
                <a:cs typeface="Galdeano"/>
                <a:sym typeface="Galdeano"/>
              </a:rPr>
              <a:t>Index</a:t>
            </a:r>
          </a:p>
        </p:txBody>
      </p:sp>
      <p:cxnSp>
        <p:nvCxnSpPr>
          <p:cNvPr id="5145" name="Shape 5145"/>
          <p:cNvCxnSpPr/>
          <p:nvPr/>
        </p:nvCxnSpPr>
        <p:spPr>
          <a:xfrm>
            <a:off x="4667250" y="2546215"/>
            <a:ext cx="1291200" cy="5037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46" name="Shape 5146"/>
          <p:cNvSpPr/>
          <p:nvPr/>
        </p:nvSpPr>
        <p:spPr>
          <a:xfrm>
            <a:off x="3371850" y="4184515"/>
            <a:ext cx="2133600" cy="838200"/>
          </a:xfrm>
          <a:prstGeom prst="roundRect">
            <a:avLst>
              <a:gd name="adj" fmla="val 16667"/>
            </a:avLst>
          </a:prstGeom>
          <a:gradFill>
            <a:gsLst>
              <a:gs pos="0">
                <a:srgbClr val="5DBBEE"/>
              </a:gs>
              <a:gs pos="100000">
                <a:srgbClr val="0085B8"/>
              </a:gs>
            </a:gsLst>
            <a:lin ang="5400012" scaled="0"/>
          </a:gradFill>
          <a:ln>
            <a:noFill/>
          </a:ln>
          <a:effectLst>
            <a:outerShdw blurRad="50799" dist="25400" dir="5400000" rotWithShape="0">
              <a:srgbClr val="000000">
                <a:alpha val="37650"/>
              </a:srgbClr>
            </a:outerShdw>
          </a:effectLst>
        </p:spPr>
        <p:txBody>
          <a:bodyPr lIns="91425" tIns="45700" rIns="91425" bIns="45700" anchor="ctr" anchorCtr="0">
            <a:noAutofit/>
          </a:bodyPr>
          <a:lstStyle/>
          <a:p>
            <a:pPr marL="0" marR="0" lvl="0" indent="0" algn="ctr" rtl="0">
              <a:spcBef>
                <a:spcPts val="0"/>
              </a:spcBef>
              <a:buSzPct val="25000"/>
              <a:buNone/>
            </a:pPr>
            <a:r>
              <a:rPr lang="en-US" sz="2500">
                <a:solidFill>
                  <a:schemeClr val="lt1"/>
                </a:solidFill>
                <a:latin typeface="Galdeano"/>
                <a:ea typeface="Galdeano"/>
                <a:cs typeface="Galdeano"/>
                <a:sym typeface="Galdeano"/>
              </a:rPr>
              <a:t>Clustered Index </a:t>
            </a:r>
          </a:p>
        </p:txBody>
      </p:sp>
      <p:sp>
        <p:nvSpPr>
          <p:cNvPr id="5147" name="Shape 5147"/>
          <p:cNvSpPr/>
          <p:nvPr/>
        </p:nvSpPr>
        <p:spPr>
          <a:xfrm>
            <a:off x="6534150" y="4209645"/>
            <a:ext cx="1752600" cy="838200"/>
          </a:xfrm>
          <a:prstGeom prst="roundRect">
            <a:avLst>
              <a:gd name="adj" fmla="val 16667"/>
            </a:avLst>
          </a:prstGeom>
          <a:gradFill>
            <a:gsLst>
              <a:gs pos="0">
                <a:srgbClr val="5DBBEE"/>
              </a:gs>
              <a:gs pos="100000">
                <a:srgbClr val="0085B8"/>
              </a:gs>
            </a:gsLst>
            <a:lin ang="5400012" scaled="0"/>
          </a:gradFill>
          <a:ln>
            <a:noFill/>
          </a:ln>
          <a:effectLst>
            <a:outerShdw blurRad="50799" dist="25400" dir="5400000" rotWithShape="0">
              <a:srgbClr val="000000">
                <a:alpha val="37650"/>
              </a:srgbClr>
            </a:outerShdw>
          </a:effectLst>
        </p:spPr>
        <p:txBody>
          <a:bodyPr lIns="91425" tIns="45700" rIns="91425" bIns="45700" anchor="ctr" anchorCtr="0">
            <a:noAutofit/>
          </a:bodyPr>
          <a:lstStyle/>
          <a:p>
            <a:pPr marL="0" marR="0" lvl="0" indent="0" algn="ctr" rtl="0">
              <a:spcBef>
                <a:spcPts val="0"/>
              </a:spcBef>
              <a:buSzPct val="25000"/>
              <a:buNone/>
            </a:pPr>
            <a:r>
              <a:rPr lang="en-US" sz="2500">
                <a:solidFill>
                  <a:schemeClr val="dk1"/>
                </a:solidFill>
                <a:latin typeface="Galdeano"/>
                <a:ea typeface="Galdeano"/>
                <a:cs typeface="Galdeano"/>
                <a:sym typeface="Galdeano"/>
              </a:rPr>
              <a:t>Inverted index</a:t>
            </a:r>
          </a:p>
        </p:txBody>
      </p:sp>
      <p:cxnSp>
        <p:nvCxnSpPr>
          <p:cNvPr id="5148" name="Shape 5148"/>
          <p:cNvCxnSpPr>
            <a:stCxn id="5144" idx="4"/>
          </p:cNvCxnSpPr>
          <p:nvPr/>
        </p:nvCxnSpPr>
        <p:spPr>
          <a:xfrm>
            <a:off x="5924550" y="3885795"/>
            <a:ext cx="1485900" cy="2988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cxnSp>
        <p:nvCxnSpPr>
          <p:cNvPr id="5149" name="Shape 5149"/>
          <p:cNvCxnSpPr>
            <a:stCxn id="5144" idx="4"/>
            <a:endCxn id="5146" idx="0"/>
          </p:cNvCxnSpPr>
          <p:nvPr/>
        </p:nvCxnSpPr>
        <p:spPr>
          <a:xfrm flipH="1">
            <a:off x="4438650" y="3885795"/>
            <a:ext cx="1485900" cy="2988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50" name="Shape 5150"/>
          <p:cNvSpPr/>
          <p:nvPr/>
        </p:nvSpPr>
        <p:spPr>
          <a:xfrm>
            <a:off x="3162300" y="2165215"/>
            <a:ext cx="1524000" cy="762000"/>
          </a:xfrm>
          <a:prstGeom prst="rect">
            <a:avLst/>
          </a:prstGeom>
          <a:solidFill>
            <a:schemeClr val="accent1"/>
          </a:solidFill>
          <a:ln w="15875" cap="flat" cmpd="sng">
            <a:solidFill>
              <a:srgbClr val="06386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lt1"/>
                </a:solidFill>
                <a:latin typeface="Galdeano"/>
                <a:ea typeface="Galdeano"/>
                <a:cs typeface="Galdeano"/>
                <a:sym typeface="Galdeano"/>
              </a:rPr>
              <a:t>Search</a:t>
            </a:r>
          </a:p>
        </p:txBody>
      </p:sp>
      <p:sp>
        <p:nvSpPr>
          <p:cNvPr id="5151" name="Shape 5151"/>
          <p:cNvSpPr/>
          <p:nvPr/>
        </p:nvSpPr>
        <p:spPr>
          <a:xfrm>
            <a:off x="1104900" y="3079615"/>
            <a:ext cx="1905000" cy="838200"/>
          </a:xfrm>
          <a:prstGeom prst="ellipse">
            <a:avLst/>
          </a:prstGeom>
          <a:solidFill>
            <a:schemeClr val="accent4"/>
          </a:solidFill>
          <a:ln w="15875" cap="flat" cmpd="sng">
            <a:solidFill>
              <a:srgbClr val="07694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dk1"/>
                </a:solidFill>
                <a:latin typeface="Galdeano"/>
                <a:ea typeface="Galdeano"/>
                <a:cs typeface="Galdeano"/>
                <a:sym typeface="Galdeano"/>
              </a:rPr>
              <a:t>No Index</a:t>
            </a:r>
          </a:p>
        </p:txBody>
      </p:sp>
      <p:cxnSp>
        <p:nvCxnSpPr>
          <p:cNvPr id="5152" name="Shape 5152"/>
          <p:cNvCxnSpPr>
            <a:stCxn id="5150" idx="1"/>
          </p:cNvCxnSpPr>
          <p:nvPr/>
        </p:nvCxnSpPr>
        <p:spPr>
          <a:xfrm flipH="1">
            <a:off x="2012100" y="2546215"/>
            <a:ext cx="1150200" cy="5508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53" name="Shape 5153"/>
          <p:cNvSpPr/>
          <p:nvPr/>
        </p:nvSpPr>
        <p:spPr>
          <a:xfrm>
            <a:off x="4991100" y="3047594"/>
            <a:ext cx="1905000" cy="838199"/>
          </a:xfrm>
          <a:prstGeom prst="ellipse">
            <a:avLst/>
          </a:prstGeom>
          <a:solidFill>
            <a:schemeClr val="accent3"/>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500">
                <a:solidFill>
                  <a:schemeClr val="dk1"/>
                </a:solidFill>
                <a:latin typeface="Galdeano"/>
                <a:ea typeface="Galdeano"/>
                <a:cs typeface="Galdeano"/>
                <a:sym typeface="Galdeano"/>
              </a:rPr>
              <a:t>Index</a:t>
            </a:r>
          </a:p>
        </p:txBody>
      </p:sp>
      <p:cxnSp>
        <p:nvCxnSpPr>
          <p:cNvPr id="5154" name="Shape 5154"/>
          <p:cNvCxnSpPr>
            <a:stCxn id="5150" idx="3"/>
          </p:cNvCxnSpPr>
          <p:nvPr/>
        </p:nvCxnSpPr>
        <p:spPr>
          <a:xfrm>
            <a:off x="4686300" y="2546215"/>
            <a:ext cx="1291200" cy="503700"/>
          </a:xfrm>
          <a:prstGeom prst="straightConnector1">
            <a:avLst/>
          </a:prstGeom>
          <a:noFill/>
          <a:ln w="25400" cap="flat" cmpd="sng">
            <a:solidFill>
              <a:schemeClr val="accent6"/>
            </a:solidFill>
            <a:prstDash val="solid"/>
            <a:round/>
            <a:headEnd type="none" w="med" len="med"/>
            <a:tailEnd type="stealth" w="lg" len="lg"/>
          </a:ln>
          <a:effectLst>
            <a:outerShdw blurRad="50799" dist="25400" dir="5400000" rotWithShape="0">
              <a:srgbClr val="000000">
                <a:alpha val="37650"/>
              </a:srgbClr>
            </a:outerShdw>
          </a:effectLst>
        </p:spPr>
      </p:cxnSp>
      <p:sp>
        <p:nvSpPr>
          <p:cNvPr id="5155" name="Shape 5155"/>
          <p:cNvSpPr/>
          <p:nvPr/>
        </p:nvSpPr>
        <p:spPr>
          <a:xfrm>
            <a:off x="3390900" y="4184515"/>
            <a:ext cx="2133600" cy="838200"/>
          </a:xfrm>
          <a:prstGeom prst="roundRect">
            <a:avLst>
              <a:gd name="adj" fmla="val 16667"/>
            </a:avLst>
          </a:prstGeom>
          <a:gradFill>
            <a:gsLst>
              <a:gs pos="0">
                <a:srgbClr val="5DBBEE"/>
              </a:gs>
              <a:gs pos="100000">
                <a:srgbClr val="0085B8"/>
              </a:gs>
            </a:gsLst>
            <a:lin ang="5400012" scaled="0"/>
          </a:gradFill>
          <a:ln>
            <a:noFill/>
          </a:ln>
          <a:effectLst>
            <a:outerShdw blurRad="50799" dist="25400" dir="5400000" rotWithShape="0">
              <a:srgbClr val="000000">
                <a:alpha val="37650"/>
              </a:srgbClr>
            </a:outerShdw>
          </a:effectLst>
        </p:spPr>
        <p:txBody>
          <a:bodyPr lIns="91425" tIns="45700" rIns="91425" bIns="45700" anchor="ctr" anchorCtr="0">
            <a:noAutofit/>
          </a:bodyPr>
          <a:lstStyle/>
          <a:p>
            <a:pPr marL="0" marR="0" lvl="0" indent="0" algn="ctr" rtl="0">
              <a:spcBef>
                <a:spcPts val="0"/>
              </a:spcBef>
              <a:buSzPct val="25000"/>
              <a:buNone/>
            </a:pPr>
            <a:r>
              <a:rPr lang="en-US" sz="2500">
                <a:solidFill>
                  <a:schemeClr val="dk1"/>
                </a:solidFill>
                <a:latin typeface="Galdeano"/>
                <a:ea typeface="Galdeano"/>
                <a:cs typeface="Galdeano"/>
                <a:sym typeface="Galdeano"/>
              </a:rPr>
              <a:t>Clustered Index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solidFill>
                  <a:schemeClr val="tx1"/>
                </a:solidFill>
                <a:latin typeface="Berlin Sans FB" panose="020E0602020502020306" pitchFamily="34" charset="0"/>
              </a:rPr>
              <a:t>Base on Apache Lucene library</a:t>
            </a:r>
          </a:p>
          <a:p>
            <a:r>
              <a:rPr lang="en-US" dirty="0" smtClean="0">
                <a:solidFill>
                  <a:schemeClr val="tx1"/>
                </a:solidFill>
                <a:latin typeface="Berlin Sans FB" panose="020E0602020502020306" pitchFamily="34" charset="0"/>
              </a:rPr>
              <a:t>Developed in Java</a:t>
            </a:r>
          </a:p>
          <a:p>
            <a:r>
              <a:rPr lang="en-US" dirty="0" smtClean="0">
                <a:solidFill>
                  <a:schemeClr val="tx1"/>
                </a:solidFill>
                <a:latin typeface="Berlin Sans FB" panose="020E0602020502020306" pitchFamily="34" charset="0"/>
              </a:rPr>
              <a:t>Open source</a:t>
            </a:r>
          </a:p>
          <a:p>
            <a:r>
              <a:rPr lang="en-US" dirty="0" smtClean="0">
                <a:solidFill>
                  <a:schemeClr val="tx1"/>
                </a:solidFill>
                <a:latin typeface="Berlin Sans FB" panose="020E0602020502020306" pitchFamily="34" charset="0"/>
              </a:rPr>
              <a:t>Full-text search</a:t>
            </a:r>
          </a:p>
          <a:p>
            <a:r>
              <a:rPr lang="en-US" dirty="0" smtClean="0">
                <a:solidFill>
                  <a:schemeClr val="tx1"/>
                </a:solidFill>
                <a:latin typeface="Berlin Sans FB" panose="020E0602020502020306" pitchFamily="34" charset="0"/>
              </a:rPr>
              <a:t>Author: Shay Banon</a:t>
            </a:r>
          </a:p>
          <a:p>
            <a:r>
              <a:rPr lang="en-US" dirty="0" smtClean="0">
                <a:solidFill>
                  <a:schemeClr val="tx1"/>
                </a:solidFill>
                <a:latin typeface="Berlin Sans FB" panose="020E0602020502020306" pitchFamily="34" charset="0"/>
              </a:rPr>
              <a:t>Version</a:t>
            </a:r>
          </a:p>
          <a:p>
            <a:pPr lvl="1"/>
            <a:r>
              <a:rPr lang="en-US" sz="2400" dirty="0" smtClean="0">
                <a:solidFill>
                  <a:schemeClr val="tx1"/>
                </a:solidFill>
                <a:latin typeface="Berlin Sans FB" panose="020E0602020502020306" pitchFamily="34" charset="0"/>
              </a:rPr>
              <a:t>First : 0.4 - 2010</a:t>
            </a:r>
          </a:p>
          <a:p>
            <a:pPr lvl="1"/>
            <a:r>
              <a:rPr lang="en-US" sz="2400" dirty="0" smtClean="0">
                <a:solidFill>
                  <a:schemeClr val="tx1"/>
                </a:solidFill>
                <a:latin typeface="Berlin Sans FB" panose="020E0602020502020306" pitchFamily="34" charset="0"/>
              </a:rPr>
              <a:t>Current : 2.3.3 – 6/2016</a:t>
            </a:r>
            <a:endParaRPr lang="en-US" sz="2400" dirty="0">
              <a:solidFill>
                <a:schemeClr val="tx1"/>
              </a:solidFill>
              <a:latin typeface="Berlin Sans FB" panose="020E0602020502020306" pitchFamily="34" charset="0"/>
            </a:endParaRPr>
          </a:p>
        </p:txBody>
      </p:sp>
      <p:sp>
        <p:nvSpPr>
          <p:cNvPr id="2" name="Title 1"/>
          <p:cNvSpPr>
            <a:spLocks noGrp="1"/>
          </p:cNvSpPr>
          <p:nvPr>
            <p:ph type="title"/>
          </p:nvPr>
        </p:nvSpPr>
        <p:spPr/>
        <p:txBody>
          <a:bodyPr/>
          <a:lstStyle/>
          <a:p>
            <a:r>
              <a:rPr lang="en-US" dirty="0" smtClean="0"/>
              <a:t>ElasticSearch Introductions</a:t>
            </a:r>
            <a:endParaRPr lang="en-US" dirty="0"/>
          </a:p>
        </p:txBody>
      </p:sp>
    </p:spTree>
    <p:extLst>
      <p:ext uri="{BB962C8B-B14F-4D97-AF65-F5344CB8AC3E}">
        <p14:creationId xmlns:p14="http://schemas.microsoft.com/office/powerpoint/2010/main" val="755681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tx1"/>
                </a:solidFill>
                <a:latin typeface="Berlin Sans FB" panose="020E0602020502020306" pitchFamily="34" charset="0"/>
              </a:rPr>
              <a:t>Real-Time Data</a:t>
            </a:r>
          </a:p>
          <a:p>
            <a:r>
              <a:rPr lang="en-US" dirty="0" smtClean="0">
                <a:solidFill>
                  <a:schemeClr val="tx1"/>
                </a:solidFill>
                <a:latin typeface="Berlin Sans FB" panose="020E0602020502020306" pitchFamily="34" charset="0"/>
              </a:rPr>
              <a:t>Massively Distributed</a:t>
            </a:r>
          </a:p>
          <a:p>
            <a:r>
              <a:rPr lang="en-US" dirty="0" smtClean="0">
                <a:solidFill>
                  <a:schemeClr val="tx1"/>
                </a:solidFill>
                <a:latin typeface="Berlin Sans FB" panose="020E0602020502020306" pitchFamily="34" charset="0"/>
              </a:rPr>
              <a:t>High Availability</a:t>
            </a:r>
          </a:p>
          <a:p>
            <a:r>
              <a:rPr lang="en-US" dirty="0" smtClean="0">
                <a:solidFill>
                  <a:schemeClr val="tx1"/>
                </a:solidFill>
                <a:latin typeface="Berlin Sans FB" panose="020E0602020502020306" pitchFamily="34" charset="0"/>
              </a:rPr>
              <a:t>Real-Time Advanced Analytics</a:t>
            </a:r>
          </a:p>
          <a:p>
            <a:r>
              <a:rPr lang="en-US" dirty="0" smtClean="0">
                <a:solidFill>
                  <a:schemeClr val="tx1"/>
                </a:solidFill>
                <a:latin typeface="Berlin Sans FB" panose="020E0602020502020306" pitchFamily="34" charset="0"/>
              </a:rPr>
              <a:t>Developer-Friendly, RESTful API</a:t>
            </a:r>
          </a:p>
          <a:p>
            <a:r>
              <a:rPr lang="en-US" dirty="0" smtClean="0">
                <a:solidFill>
                  <a:schemeClr val="tx1"/>
                </a:solidFill>
                <a:latin typeface="Berlin Sans FB" panose="020E0602020502020306" pitchFamily="34" charset="0"/>
              </a:rPr>
              <a:t>Language : Java, JavaScript, .NET, PHP, Ruby, etc..</a:t>
            </a:r>
          </a:p>
        </p:txBody>
      </p:sp>
      <p:sp>
        <p:nvSpPr>
          <p:cNvPr id="2" name="Title 1"/>
          <p:cNvSpPr>
            <a:spLocks noGrp="1"/>
          </p:cNvSpPr>
          <p:nvPr>
            <p:ph type="title"/>
          </p:nvPr>
        </p:nvSpPr>
        <p:spPr/>
        <p:txBody>
          <a:bodyPr/>
          <a:lstStyle/>
          <a:p>
            <a:r>
              <a:rPr lang="en-US" dirty="0" smtClean="0"/>
              <a:t>Feature (ES)</a:t>
            </a:r>
            <a:endParaRPr lang="en-US" dirty="0"/>
          </a:p>
        </p:txBody>
      </p:sp>
    </p:spTree>
    <p:extLst>
      <p:ext uri="{BB962C8B-B14F-4D97-AF65-F5344CB8AC3E}">
        <p14:creationId xmlns:p14="http://schemas.microsoft.com/office/powerpoint/2010/main" val="292901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pnhuy\Desktop\image\so-logo-me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18606" y="3924300"/>
            <a:ext cx="3514725" cy="952500"/>
          </a:xfrm>
        </p:spPr>
      </p:pic>
      <p:sp>
        <p:nvSpPr>
          <p:cNvPr id="2" name="Title 1"/>
          <p:cNvSpPr>
            <a:spLocks noGrp="1"/>
          </p:cNvSpPr>
          <p:nvPr>
            <p:ph type="title"/>
          </p:nvPr>
        </p:nvSpPr>
        <p:spPr/>
        <p:txBody>
          <a:bodyPr/>
          <a:lstStyle/>
          <a:p>
            <a:r>
              <a:rPr lang="en-US" dirty="0" smtClean="0"/>
              <a:t>ElasticSearch is Everywhere</a:t>
            </a:r>
            <a:endParaRPr lang="en-US" dirty="0"/>
          </a:p>
        </p:txBody>
      </p:sp>
      <p:pic>
        <p:nvPicPr>
          <p:cNvPr id="12" name="Picture 11" descr="C:\Users\pnhuy\Desktop\image\wikepedi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399" y="1954309"/>
            <a:ext cx="1326028" cy="1352549"/>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1032" name="Picture 8" descr="http://opendigitalscience.eu/wp-content/uploads/2015/09/github-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2264" y="5199803"/>
            <a:ext cx="2183912" cy="866033"/>
          </a:xfrm>
          <a:prstGeom prst="rect">
            <a:avLst/>
          </a:prstGeom>
          <a:extLst/>
        </p:spPr>
        <p:style>
          <a:lnRef idx="2">
            <a:schemeClr val="accent3"/>
          </a:lnRef>
          <a:fillRef idx="1">
            <a:schemeClr val="lt1"/>
          </a:fillRef>
          <a:effectRef idx="0">
            <a:schemeClr val="accent3"/>
          </a:effectRef>
          <a:fontRef idx="minor">
            <a:schemeClr val="dk1"/>
          </a:fontRef>
        </p:style>
      </p:pic>
      <p:pic>
        <p:nvPicPr>
          <p:cNvPr id="1034" name="Picture 10" descr="https://upload.wikimedia.org/wikipedia/commons/thumb/1/1b/EBay_logo.svg/318px-EBay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091114"/>
            <a:ext cx="1581150" cy="631466"/>
          </a:xfrm>
          <a:prstGeom prst="rect">
            <a:avLst/>
          </a:prstGeom>
        </p:spPr>
        <p:style>
          <a:lnRef idx="2">
            <a:schemeClr val="accent6"/>
          </a:lnRef>
          <a:fillRef idx="1">
            <a:schemeClr val="lt1"/>
          </a:fillRef>
          <a:effectRef idx="0">
            <a:schemeClr val="accent6"/>
          </a:effectRef>
          <a:fontRef idx="minor">
            <a:schemeClr val="dk1"/>
          </a:fontRef>
        </p:style>
      </p:pic>
      <p:pic>
        <p:nvPicPr>
          <p:cNvPr id="1036" name="Picture 12" descr="http://media.zenfs.com/en-US/video/video.pd2upload.com/video.yahoofinance.com@05670497-33e3-341a-ae35-90c70b640911_FU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40933" y="3555256"/>
            <a:ext cx="1641067" cy="934639"/>
          </a:xfrm>
          <a:prstGeom prst="rect">
            <a:avLst/>
          </a:prstGeom>
        </p:spPr>
        <p:style>
          <a:lnRef idx="0">
            <a:schemeClr val="dk1"/>
          </a:lnRef>
          <a:fillRef idx="3">
            <a:schemeClr val="dk1"/>
          </a:fillRef>
          <a:effectRef idx="3">
            <a:schemeClr val="dk1"/>
          </a:effectRef>
          <a:fontRef idx="minor">
            <a:schemeClr val="lt1"/>
          </a:fontRef>
        </p:style>
      </p:pic>
      <p:pic>
        <p:nvPicPr>
          <p:cNvPr id="1026" name="Picture 2" descr="C:\Users\pnhuy\Desktop\googlelogo_color_272x92dp.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630584"/>
            <a:ext cx="2712841" cy="917578"/>
          </a:xfrm>
          <a:prstGeom prst="rect">
            <a:avLst/>
          </a:prstGeom>
          <a:noFill/>
          <a:ln>
            <a:noFill/>
          </a:ln>
        </p:spPr>
        <p:style>
          <a:lnRef idx="2">
            <a:schemeClr val="accent6"/>
          </a:lnRef>
          <a:fillRef idx="1">
            <a:schemeClr val="lt1"/>
          </a:fillRef>
          <a:effectRef idx="0">
            <a:schemeClr val="accent6"/>
          </a:effectRef>
          <a:fontRef idx="minor">
            <a:schemeClr val="dk1"/>
          </a:fontRef>
        </p:style>
      </p:pic>
      <p:pic>
        <p:nvPicPr>
          <p:cNvPr id="3" name="Picture 2" descr="https://upload.wikimedia.org/wikipedia/commons/thumb/0/01/LinkedIn_Logo.svg/2000px-LinkedIn_Logo.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29812" y="5371346"/>
            <a:ext cx="1926137" cy="522946"/>
          </a:xfrm>
          <a:prstGeom prst="rect">
            <a:avLst/>
          </a:prstGeom>
        </p:spPr>
        <p:style>
          <a:lnRef idx="2">
            <a:schemeClr val="accent1"/>
          </a:lnRef>
          <a:fillRef idx="1">
            <a:schemeClr val="lt1"/>
          </a:fillRef>
          <a:effectRef idx="0">
            <a:schemeClr val="accent1"/>
          </a:effectRef>
          <a:fontRef idx="minor">
            <a:schemeClr val="dk1"/>
          </a:fontRef>
        </p:style>
      </p:pic>
      <p:pic>
        <p:nvPicPr>
          <p:cNvPr id="1028" name="Picture 4" descr="https://static-www.elastic.co/assets/blt0aefb7397459126d/cust-wordpress.png?q=5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3555256"/>
            <a:ext cx="1533525" cy="381001"/>
          </a:xfrm>
          <a:prstGeom prst="rect">
            <a:avLst/>
          </a:prstGeom>
        </p:spPr>
        <p:style>
          <a:lnRef idx="2">
            <a:schemeClr val="accent1"/>
          </a:lnRef>
          <a:fillRef idx="1">
            <a:schemeClr val="lt1"/>
          </a:fillRef>
          <a:effectRef idx="0">
            <a:schemeClr val="accent1"/>
          </a:effectRef>
          <a:fontRef idx="minor">
            <a:schemeClr val="dk1"/>
          </a:fontRef>
        </p:style>
      </p:pic>
      <p:pic>
        <p:nvPicPr>
          <p:cNvPr id="1030" name="Picture 6" descr="http://www.underconsideration.com/brandnew/archives/facebook_logo_detail.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014502" y="4895678"/>
            <a:ext cx="1093925" cy="1170157"/>
          </a:xfrm>
          <a:prstGeom prst="rect">
            <a:avLst/>
          </a:prstGeom>
          <a:noFill/>
          <a:ln>
            <a:noFill/>
          </a:ln>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474045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Inverted Index</a:t>
            </a:r>
            <a:endParaRPr lang="en-US" dirty="0"/>
          </a:p>
        </p:txBody>
      </p:sp>
      <p:sp>
        <p:nvSpPr>
          <p:cNvPr id="5" name="AutoShape 4" descr="https://www.elastic.co/assets/blta41df18d587cc481/inverted-index.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www.elastic.co/assets/blta41df18d587cc481/inverted-index.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s://www.elastic.co/assets/blta41df18d587cc481/inverted-index.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blog.couchbase.com/sites/default/files/uploads/all/images/Inverted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34" y="1955825"/>
            <a:ext cx="4575568" cy="3225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76405299"/>
              </p:ext>
            </p:extLst>
          </p:nvPr>
        </p:nvGraphicFramePr>
        <p:xfrm>
          <a:off x="6162472" y="1447800"/>
          <a:ext cx="1905000" cy="1483360"/>
        </p:xfrm>
        <a:graphic>
          <a:graphicData uri="http://schemas.openxmlformats.org/drawingml/2006/table">
            <a:tbl>
              <a:tblPr firstRow="1" bandRow="1">
                <a:tableStyleId>{5C22544A-7EE6-4342-B048-85BDC9FD1C3A}</a:tableStyleId>
              </a:tblPr>
              <a:tblGrid>
                <a:gridCol w="1905000"/>
              </a:tblGrid>
              <a:tr h="370840">
                <a:tc>
                  <a:txBody>
                    <a:bodyPr/>
                    <a:lstStyle/>
                    <a:p>
                      <a:r>
                        <a:rPr lang="en-US" dirty="0" smtClean="0"/>
                        <a:t>Text</a:t>
                      </a:r>
                      <a:r>
                        <a:rPr lang="en-US" baseline="0" dirty="0" smtClean="0"/>
                        <a:t> In</a:t>
                      </a:r>
                      <a:endParaRPr lang="en-US" dirty="0"/>
                    </a:p>
                  </a:txBody>
                  <a:tcPr/>
                </a:tc>
              </a:tr>
              <a:tr h="370840">
                <a:tc>
                  <a:txBody>
                    <a:bodyPr/>
                    <a:lstStyle/>
                    <a:p>
                      <a:r>
                        <a:rPr lang="en-US" dirty="0" smtClean="0"/>
                        <a:t>1. Blue sweater</a:t>
                      </a:r>
                      <a:endParaRPr lang="en-US" dirty="0"/>
                    </a:p>
                  </a:txBody>
                  <a:tcPr/>
                </a:tc>
              </a:tr>
              <a:tr h="370840">
                <a:tc>
                  <a:txBody>
                    <a:bodyPr/>
                    <a:lstStyle/>
                    <a:p>
                      <a:r>
                        <a:rPr lang="en-US" dirty="0" smtClean="0"/>
                        <a:t>2. Red sweater</a:t>
                      </a:r>
                      <a:endParaRPr lang="en-US" dirty="0"/>
                    </a:p>
                  </a:txBody>
                  <a:tcPr/>
                </a:tc>
              </a:tr>
              <a:tr h="370840">
                <a:tc>
                  <a:txBody>
                    <a:bodyPr/>
                    <a:lstStyle/>
                    <a:p>
                      <a:r>
                        <a:rPr lang="en-US" dirty="0" smtClean="0"/>
                        <a:t>3. Red</a:t>
                      </a:r>
                      <a:r>
                        <a:rPr lang="en-US" baseline="0" dirty="0" smtClean="0"/>
                        <a:t> pants</a:t>
                      </a:r>
                      <a:endParaRPr lang="en-US" dirty="0"/>
                    </a:p>
                  </a:txBody>
                  <a:tcPr/>
                </a:tc>
              </a:tr>
            </a:tbl>
          </a:graphicData>
        </a:graphic>
      </p:graphicFrame>
      <p:cxnSp>
        <p:nvCxnSpPr>
          <p:cNvPr id="10" name="Straight Arrow Connector 9"/>
          <p:cNvCxnSpPr>
            <a:stCxn id="8" idx="2"/>
            <a:endCxn id="13" idx="0"/>
          </p:cNvCxnSpPr>
          <p:nvPr/>
        </p:nvCxnSpPr>
        <p:spPr>
          <a:xfrm flipH="1">
            <a:off x="7048500" y="2931160"/>
            <a:ext cx="66472" cy="912189"/>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801485760"/>
              </p:ext>
            </p:extLst>
          </p:nvPr>
        </p:nvGraphicFramePr>
        <p:xfrm>
          <a:off x="5410200" y="3843349"/>
          <a:ext cx="3276600" cy="1923591"/>
        </p:xfrm>
        <a:graphic>
          <a:graphicData uri="http://schemas.openxmlformats.org/drawingml/2006/table">
            <a:tbl>
              <a:tblPr firstRow="1" bandRow="1">
                <a:tableStyleId>{5C22544A-7EE6-4342-B048-85BDC9FD1C3A}</a:tableStyleId>
              </a:tblPr>
              <a:tblGrid>
                <a:gridCol w="1638300"/>
                <a:gridCol w="1638300"/>
              </a:tblGrid>
              <a:tr h="370840">
                <a:tc>
                  <a:txBody>
                    <a:bodyPr/>
                    <a:lstStyle/>
                    <a:p>
                      <a:r>
                        <a:rPr lang="en-US" dirty="0" smtClean="0"/>
                        <a:t>Term Out</a:t>
                      </a:r>
                      <a:endParaRPr lang="en-US" dirty="0"/>
                    </a:p>
                  </a:txBody>
                  <a:tcPr/>
                </a:tc>
                <a:tc>
                  <a:txBody>
                    <a:bodyPr/>
                    <a:lstStyle/>
                    <a:p>
                      <a:r>
                        <a:rPr lang="en-US" dirty="0" smtClean="0"/>
                        <a:t>Document</a:t>
                      </a:r>
                      <a:endParaRPr lang="en-US" dirty="0"/>
                    </a:p>
                  </a:txBody>
                  <a:tcPr/>
                </a:tc>
              </a:tr>
              <a:tr h="370840">
                <a:tc>
                  <a:txBody>
                    <a:bodyPr/>
                    <a:lstStyle/>
                    <a:p>
                      <a:r>
                        <a:rPr lang="en-US" dirty="0" smtClean="0"/>
                        <a:t>blue</a:t>
                      </a:r>
                      <a:endParaRPr lang="en-US" dirty="0"/>
                    </a:p>
                  </a:txBody>
                  <a:tcPr/>
                </a:tc>
                <a:tc>
                  <a:txBody>
                    <a:bodyPr/>
                    <a:lstStyle/>
                    <a:p>
                      <a:r>
                        <a:rPr lang="en-US" dirty="0" smtClean="0"/>
                        <a:t>1</a:t>
                      </a:r>
                      <a:endParaRPr lang="en-US" dirty="0"/>
                    </a:p>
                  </a:txBody>
                  <a:tcPr/>
                </a:tc>
              </a:tr>
              <a:tr h="440231">
                <a:tc>
                  <a:txBody>
                    <a:bodyPr/>
                    <a:lstStyle/>
                    <a:p>
                      <a:r>
                        <a:rPr lang="en-US" dirty="0" smtClean="0"/>
                        <a:t>pants</a:t>
                      </a:r>
                      <a:endParaRPr lang="en-US" dirty="0"/>
                    </a:p>
                  </a:txBody>
                  <a:tcPr/>
                </a:tc>
                <a:tc>
                  <a:txBody>
                    <a:bodyPr/>
                    <a:lstStyle/>
                    <a:p>
                      <a:r>
                        <a:rPr lang="en-US" dirty="0" smtClean="0"/>
                        <a:t>3</a:t>
                      </a:r>
                      <a:endParaRPr lang="en-US" dirty="0"/>
                    </a:p>
                  </a:txBody>
                  <a:tcPr/>
                </a:tc>
              </a:tr>
              <a:tr h="370840">
                <a:tc>
                  <a:txBody>
                    <a:bodyPr/>
                    <a:lstStyle/>
                    <a:p>
                      <a:r>
                        <a:rPr lang="en-US" dirty="0" smtClean="0"/>
                        <a:t>red</a:t>
                      </a:r>
                      <a:endParaRPr lang="en-US" dirty="0"/>
                    </a:p>
                  </a:txBody>
                  <a:tcPr/>
                </a:tc>
                <a:tc>
                  <a:txBody>
                    <a:bodyPr/>
                    <a:lstStyle/>
                    <a:p>
                      <a:r>
                        <a:rPr lang="en-US" dirty="0" smtClean="0"/>
                        <a:t>{2,</a:t>
                      </a:r>
                      <a:r>
                        <a:rPr lang="en-US" baseline="0" dirty="0" smtClean="0"/>
                        <a:t>3}</a:t>
                      </a:r>
                      <a:endParaRPr lang="en-US" dirty="0"/>
                    </a:p>
                  </a:txBody>
                  <a:tcPr/>
                </a:tc>
              </a:tr>
              <a:tr h="370840">
                <a:tc>
                  <a:txBody>
                    <a:bodyPr/>
                    <a:lstStyle/>
                    <a:p>
                      <a:r>
                        <a:rPr lang="en-US" dirty="0" smtClean="0"/>
                        <a:t>sweater</a:t>
                      </a:r>
                      <a:endParaRPr lang="en-US" dirty="0"/>
                    </a:p>
                  </a:txBody>
                  <a:tcPr/>
                </a:tc>
                <a:tc>
                  <a:txBody>
                    <a:bodyPr/>
                    <a:lstStyle/>
                    <a:p>
                      <a:r>
                        <a:rPr lang="en-US" dirty="0" smtClean="0"/>
                        <a:t>{1, 2}</a:t>
                      </a:r>
                      <a:endParaRPr lang="en-US" dirty="0"/>
                    </a:p>
                  </a:txBody>
                  <a:tcPr/>
                </a:tc>
              </a:tr>
            </a:tbl>
          </a:graphicData>
        </a:graphic>
      </p:graphicFrame>
      <p:sp>
        <p:nvSpPr>
          <p:cNvPr id="16" name="TextBox 15"/>
          <p:cNvSpPr txBox="1"/>
          <p:nvPr/>
        </p:nvSpPr>
        <p:spPr>
          <a:xfrm>
            <a:off x="1433709" y="5385316"/>
            <a:ext cx="2362200" cy="369332"/>
          </a:xfrm>
          <a:prstGeom prst="rect">
            <a:avLst/>
          </a:prstGeom>
          <a:noFill/>
        </p:spPr>
        <p:txBody>
          <a:bodyPr wrap="square" rtlCol="0">
            <a:spAutoFit/>
          </a:bodyPr>
          <a:lstStyle/>
          <a:p>
            <a:r>
              <a:rPr lang="en-US" dirty="0" smtClean="0"/>
              <a:t>Visual </a:t>
            </a:r>
            <a:r>
              <a:rPr lang="en-US" dirty="0"/>
              <a:t>experience</a:t>
            </a:r>
          </a:p>
        </p:txBody>
      </p:sp>
      <p:cxnSp>
        <p:nvCxnSpPr>
          <p:cNvPr id="18" name="Straight Connector 17"/>
          <p:cNvCxnSpPr/>
          <p:nvPr/>
        </p:nvCxnSpPr>
        <p:spPr>
          <a:xfrm>
            <a:off x="5054885" y="2133600"/>
            <a:ext cx="0" cy="4461913"/>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91200" y="5937928"/>
            <a:ext cx="3047999" cy="369332"/>
          </a:xfrm>
          <a:prstGeom prst="rect">
            <a:avLst/>
          </a:prstGeom>
          <a:noFill/>
        </p:spPr>
        <p:txBody>
          <a:bodyPr wrap="square" rtlCol="0">
            <a:spAutoFit/>
          </a:bodyPr>
          <a:lstStyle/>
          <a:p>
            <a:r>
              <a:rPr lang="en-US" dirty="0"/>
              <a:t>Mechanism </a:t>
            </a:r>
            <a:r>
              <a:rPr lang="en-US" dirty="0" smtClean="0"/>
              <a:t>is Index Term</a:t>
            </a:r>
            <a:endParaRPr lang="en-US" dirty="0"/>
          </a:p>
        </p:txBody>
      </p:sp>
      <p:sp>
        <p:nvSpPr>
          <p:cNvPr id="24" name="TextBox 23"/>
          <p:cNvSpPr txBox="1"/>
          <p:nvPr/>
        </p:nvSpPr>
        <p:spPr>
          <a:xfrm>
            <a:off x="7204143" y="3076306"/>
            <a:ext cx="1354602" cy="369332"/>
          </a:xfrm>
          <a:prstGeom prst="rect">
            <a:avLst/>
          </a:prstGeom>
          <a:noFill/>
        </p:spPr>
        <p:txBody>
          <a:bodyPr wrap="none" rtlCol="0">
            <a:spAutoFit/>
          </a:bodyPr>
          <a:lstStyle/>
          <a:p>
            <a:r>
              <a:rPr lang="en-US" dirty="0" smtClean="0"/>
              <a:t>Tokenization</a:t>
            </a:r>
            <a:endParaRPr lang="en-US" dirty="0"/>
          </a:p>
        </p:txBody>
      </p:sp>
      <p:sp>
        <p:nvSpPr>
          <p:cNvPr id="25" name="TextBox 24"/>
          <p:cNvSpPr txBox="1"/>
          <p:nvPr/>
        </p:nvSpPr>
        <p:spPr>
          <a:xfrm>
            <a:off x="7181445" y="3425486"/>
            <a:ext cx="1170257" cy="369332"/>
          </a:xfrm>
          <a:prstGeom prst="rect">
            <a:avLst/>
          </a:prstGeom>
          <a:noFill/>
        </p:spPr>
        <p:txBody>
          <a:bodyPr wrap="none" rtlCol="0">
            <a:spAutoFit/>
          </a:bodyPr>
          <a:lstStyle/>
          <a:p>
            <a:r>
              <a:rPr lang="en-US" dirty="0" smtClean="0"/>
              <a:t>Lowercase</a:t>
            </a:r>
            <a:endParaRPr lang="en-US" dirty="0"/>
          </a:p>
        </p:txBody>
      </p:sp>
    </p:spTree>
    <p:extLst>
      <p:ext uri="{BB962C8B-B14F-4D97-AF65-F5344CB8AC3E}">
        <p14:creationId xmlns:p14="http://schemas.microsoft.com/office/powerpoint/2010/main" val="2328923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143000" y="2667000"/>
            <a:ext cx="6781800" cy="3110970"/>
          </a:xfrm>
        </p:spPr>
      </p:pic>
      <p:sp>
        <p:nvSpPr>
          <p:cNvPr id="2" name="Title 1"/>
          <p:cNvSpPr>
            <a:spLocks noGrp="1"/>
          </p:cNvSpPr>
          <p:nvPr>
            <p:ph type="title"/>
          </p:nvPr>
        </p:nvSpPr>
        <p:spPr/>
        <p:txBody>
          <a:bodyPr/>
          <a:lstStyle/>
          <a:p>
            <a:r>
              <a:rPr lang="en-US" smtClean="0"/>
              <a:t>Storing a Document</a:t>
            </a:r>
            <a:endParaRPr lang="en-US" dirty="0"/>
          </a:p>
        </p:txBody>
      </p:sp>
    </p:spTree>
    <p:extLst>
      <p:ext uri="{BB962C8B-B14F-4D97-AF65-F5344CB8AC3E}">
        <p14:creationId xmlns:p14="http://schemas.microsoft.com/office/powerpoint/2010/main" val="305140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2"/>
        <p:cNvGrpSpPr/>
        <p:nvPr/>
      </p:nvGrpSpPr>
      <p:grpSpPr>
        <a:xfrm>
          <a:off x="0" y="0"/>
          <a:ext cx="0" cy="0"/>
          <a:chOff x="0" y="0"/>
          <a:chExt cx="0" cy="0"/>
        </a:xfrm>
      </p:grpSpPr>
      <p:sp>
        <p:nvSpPr>
          <p:cNvPr id="5213" name="Shape 5213"/>
          <p:cNvSpPr txBox="1">
            <a:spLocks noGrp="1"/>
          </p:cNvSpPr>
          <p:nvPr>
            <p:ph type="title"/>
          </p:nvPr>
        </p:nvSpPr>
        <p:spPr>
          <a:xfrm>
            <a:off x="457200" y="338328"/>
            <a:ext cx="8229600" cy="1252800"/>
          </a:xfrm>
          <a:prstGeom prst="rect">
            <a:avLst/>
          </a:prstGeom>
          <a:noFill/>
          <a:ln>
            <a:noFill/>
          </a:ln>
        </p:spPr>
        <p:txBody>
          <a:bodyPr lIns="91425" tIns="45700" rIns="91425" bIns="45700" anchor="ctr" anchorCtr="0">
            <a:normAutofit/>
          </a:bodyPr>
          <a:lstStyle/>
          <a:p>
            <a:pPr marL="0" lvl="0" indent="0" algn="ctr" rtl="0">
              <a:spcBef>
                <a:spcPts val="0"/>
              </a:spcBef>
              <a:buClr>
                <a:srgbClr val="FFFFFF"/>
              </a:buClr>
              <a:buSzPct val="25000"/>
              <a:buFont typeface="Galdeano"/>
              <a:buNone/>
            </a:pPr>
            <a:r>
              <a:rPr lang="en-US"/>
              <a:t>Terms</a:t>
            </a:r>
          </a:p>
        </p:txBody>
      </p:sp>
      <p:graphicFrame>
        <p:nvGraphicFramePr>
          <p:cNvPr id="5214" name="Shape 5214"/>
          <p:cNvGraphicFramePr/>
          <p:nvPr/>
        </p:nvGraphicFramePr>
        <p:xfrm>
          <a:off x="914400" y="2133600"/>
          <a:ext cx="7543800" cy="3048000"/>
        </p:xfrm>
        <a:graphic>
          <a:graphicData uri="http://schemas.openxmlformats.org/drawingml/2006/table">
            <a:tbl>
              <a:tblPr firstRow="1" bandRow="1">
                <a:noFill/>
                <a:tableStyleId>{3776CA35-8205-45F1-BAFB-5CE47A7839BB}</a:tableStyleId>
              </a:tblPr>
              <a:tblGrid>
                <a:gridCol w="3771900"/>
                <a:gridCol w="3771900"/>
              </a:tblGrid>
              <a:tr h="539225">
                <a:tc>
                  <a:txBody>
                    <a:bodyPr/>
                    <a:lstStyle/>
                    <a:p>
                      <a:pPr marL="0" marR="0" lvl="0" indent="0" algn="l" rtl="0">
                        <a:lnSpc>
                          <a:spcPct val="100000"/>
                        </a:lnSpc>
                        <a:spcBef>
                          <a:spcPts val="0"/>
                        </a:spcBef>
                        <a:spcAft>
                          <a:spcPts val="0"/>
                        </a:spcAft>
                        <a:buSzPct val="25000"/>
                        <a:buNone/>
                        <a:defRPr sz="1400" u="none" strike="noStrike" cap="none"/>
                      </a:pPr>
                      <a:r>
                        <a:rPr lang="en-US" sz="2800"/>
                        <a:t>ElasticSearch</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DBMS</a:t>
                      </a:r>
                    </a:p>
                  </a:txBody>
                  <a:tcPr marL="91450" marR="91450" marT="45725" marB="45725"/>
                </a:tc>
              </a:tr>
              <a:tr h="539225">
                <a:tc>
                  <a:txBody>
                    <a:bodyPr/>
                    <a:lstStyle/>
                    <a:p>
                      <a:pPr marL="0" marR="0" lvl="0" indent="0" algn="l" rtl="0">
                        <a:lnSpc>
                          <a:spcPct val="100000"/>
                        </a:lnSpc>
                        <a:spcBef>
                          <a:spcPts val="0"/>
                        </a:spcBef>
                        <a:spcAft>
                          <a:spcPts val="0"/>
                        </a:spcAft>
                        <a:buSzPct val="25000"/>
                        <a:buNone/>
                        <a:defRPr sz="1400" u="none" strike="noStrike" cap="none"/>
                      </a:pPr>
                      <a:r>
                        <a:rPr lang="en-US" sz="2800"/>
                        <a:t>Index</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Database</a:t>
                      </a:r>
                    </a:p>
                  </a:txBody>
                  <a:tcPr marL="91450" marR="91450" marT="45725" marB="45725"/>
                </a:tc>
              </a:tr>
              <a:tr h="539225">
                <a:tc>
                  <a:txBody>
                    <a:bodyPr/>
                    <a:lstStyle/>
                    <a:p>
                      <a:pPr marL="0" marR="0" lvl="0" indent="0" algn="l" rtl="0">
                        <a:lnSpc>
                          <a:spcPct val="100000"/>
                        </a:lnSpc>
                        <a:spcBef>
                          <a:spcPts val="0"/>
                        </a:spcBef>
                        <a:spcAft>
                          <a:spcPts val="0"/>
                        </a:spcAft>
                        <a:buSzPct val="25000"/>
                        <a:buNone/>
                        <a:defRPr sz="1400" u="none" strike="noStrike" cap="none"/>
                      </a:pPr>
                      <a:r>
                        <a:rPr lang="en-US" sz="2800"/>
                        <a:t>Type</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Table</a:t>
                      </a:r>
                    </a:p>
                  </a:txBody>
                  <a:tcPr marL="91450" marR="91450" marT="45725" marB="45725"/>
                </a:tc>
              </a:tr>
              <a:tr h="539225">
                <a:tc>
                  <a:txBody>
                    <a:bodyPr/>
                    <a:lstStyle/>
                    <a:p>
                      <a:pPr marL="0" marR="0" lvl="0" indent="0" algn="l" rtl="0">
                        <a:lnSpc>
                          <a:spcPct val="100000"/>
                        </a:lnSpc>
                        <a:spcBef>
                          <a:spcPts val="0"/>
                        </a:spcBef>
                        <a:spcAft>
                          <a:spcPts val="0"/>
                        </a:spcAft>
                        <a:buSzPct val="25000"/>
                        <a:buNone/>
                        <a:defRPr sz="1400" u="none" strike="noStrike" cap="none"/>
                      </a:pPr>
                      <a:r>
                        <a:rPr lang="en-US" sz="2800"/>
                        <a:t>Document</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Record</a:t>
                      </a:r>
                    </a:p>
                  </a:txBody>
                  <a:tcPr marL="91450" marR="91450" marT="45725" marB="45725"/>
                </a:tc>
              </a:tr>
              <a:tr h="891100">
                <a:tc>
                  <a:txBody>
                    <a:bodyPr/>
                    <a:lstStyle/>
                    <a:p>
                      <a:pPr marL="0" marR="0" lvl="0" indent="0" algn="l" rtl="0">
                        <a:lnSpc>
                          <a:spcPct val="100000"/>
                        </a:lnSpc>
                        <a:spcBef>
                          <a:spcPts val="0"/>
                        </a:spcBef>
                        <a:spcAft>
                          <a:spcPts val="0"/>
                        </a:spcAft>
                        <a:buSzPct val="25000"/>
                        <a:buNone/>
                        <a:defRPr sz="1400" u="none" strike="noStrike" cap="none"/>
                      </a:pPr>
                      <a:r>
                        <a:rPr lang="en-US" sz="2800"/>
                        <a:t>Mapping</a:t>
                      </a:r>
                    </a:p>
                  </a:txBody>
                  <a:tcPr marL="91450" marR="91450" marT="45725" marB="45725"/>
                </a:tc>
                <a:tc>
                  <a:txBody>
                    <a:bodyPr/>
                    <a:lstStyle/>
                    <a:p>
                      <a:pPr marL="0" marR="0" lvl="0" indent="0" algn="l" rtl="0">
                        <a:lnSpc>
                          <a:spcPct val="100000"/>
                        </a:lnSpc>
                        <a:spcBef>
                          <a:spcPts val="0"/>
                        </a:spcBef>
                        <a:spcAft>
                          <a:spcPts val="0"/>
                        </a:spcAft>
                        <a:buSzPct val="25000"/>
                        <a:buNone/>
                        <a:defRPr sz="1400" u="none" strike="noStrike" cap="none"/>
                      </a:pPr>
                      <a:r>
                        <a:rPr lang="en-US" sz="2800"/>
                        <a:t>Create field in a table</a:t>
                      </a:r>
                    </a:p>
                  </a:txBody>
                  <a:tcPr marL="91450" marR="91450" marT="45725" marB="457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14"/>
                                        </p:tgtEl>
                                        <p:attrNameLst>
                                          <p:attrName>style.visibility</p:attrName>
                                        </p:attrNameLst>
                                      </p:cBhvr>
                                      <p:to>
                                        <p:strVal val="visible"/>
                                      </p:to>
                                    </p:set>
                                    <p:anim calcmode="lin" valueType="num">
                                      <p:cBhvr additive="base">
                                        <p:cTn id="7" dur="500"/>
                                        <p:tgtEl>
                                          <p:spTgt spid="52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On-screen Show (4:3)</PresentationFormat>
  <Paragraphs>193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Waveform</vt:lpstr>
      <vt:lpstr>ElasticSearch</vt:lpstr>
      <vt:lpstr>Objective</vt:lpstr>
      <vt:lpstr>Index for Search</vt:lpstr>
      <vt:lpstr>ElasticSearch Introductions</vt:lpstr>
      <vt:lpstr>Feature (ES)</vt:lpstr>
      <vt:lpstr>ElasticSearch is Everywhere</vt:lpstr>
      <vt:lpstr>Inverted Index</vt:lpstr>
      <vt:lpstr>Storing a Document</vt:lpstr>
      <vt:lpstr>Terms</vt:lpstr>
      <vt:lpstr>RESTful API with JSON over HTTP</vt:lpstr>
      <vt:lpstr>What is a Document</vt:lpstr>
      <vt:lpstr>Types</vt:lpstr>
      <vt:lpstr>Mapping Document</vt:lpstr>
      <vt:lpstr>Search API</vt:lpstr>
      <vt:lpstr>Structure Data of ES</vt:lpstr>
      <vt:lpstr>When to use ES?</vt:lpstr>
      <vt:lpstr>Demo (Structure)</vt:lpstr>
      <vt:lpstr>Summary</vt:lpstr>
      <vt:lpstr>Resource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cp:lastModifiedBy>Huy Pham Ngoc</cp:lastModifiedBy>
  <cp:revision>2</cp:revision>
  <dcterms:modified xsi:type="dcterms:W3CDTF">2018-11-21T02:52:08Z</dcterms:modified>
</cp:coreProperties>
</file>