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95" r:id="rId4"/>
    <p:sldId id="276" r:id="rId5"/>
    <p:sldId id="257" r:id="rId6"/>
    <p:sldId id="284" r:id="rId7"/>
    <p:sldId id="288" r:id="rId8"/>
    <p:sldId id="294" r:id="rId9"/>
    <p:sldId id="278" r:id="rId10"/>
    <p:sldId id="280" r:id="rId11"/>
    <p:sldId id="293" r:id="rId12"/>
    <p:sldId id="262" r:id="rId13"/>
    <p:sldId id="266" r:id="rId14"/>
    <p:sldId id="283" r:id="rId15"/>
    <p:sldId id="267" r:id="rId16"/>
    <p:sldId id="268" r:id="rId17"/>
    <p:sldId id="290" r:id="rId18"/>
    <p:sldId id="291" r:id="rId19"/>
    <p:sldId id="292" r:id="rId20"/>
    <p:sldId id="269" r:id="rId21"/>
    <p:sldId id="273" r:id="rId22"/>
    <p:sldId id="286" r:id="rId23"/>
    <p:sldId id="275"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0" autoAdjust="0"/>
  </p:normalViewPr>
  <p:slideViewPr>
    <p:cSldViewPr>
      <p:cViewPr>
        <p:scale>
          <a:sx n="83" d="100"/>
          <a:sy n="83" d="100"/>
        </p:scale>
        <p:origin x="-690"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59E8F721-8FF1-4633-BFB0-3F93A0F1440A}" type="datetimeFigureOut">
              <a:rPr lang="en-US" smtClean="0"/>
              <a:pPr/>
              <a:t>12/29/2015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0A771EB-D9D9-42D6-A448-872F958E262E}" type="slidenum">
              <a:rPr lang="en-US" smtClean="0"/>
              <a:pPr/>
              <a:t>‹#›</a:t>
            </a:fld>
            <a:endParaRPr lang="en-US" dirty="0"/>
          </a:p>
        </p:txBody>
      </p:sp>
    </p:spTree>
    <p:extLst>
      <p:ext uri="{BB962C8B-B14F-4D97-AF65-F5344CB8AC3E}">
        <p14:creationId xmlns:p14="http://schemas.microsoft.com/office/powerpoint/2010/main" val="1976042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1</a:t>
            </a:fld>
            <a:endParaRPr lang="en-US"/>
          </a:p>
        </p:txBody>
      </p:sp>
    </p:spTree>
    <p:extLst>
      <p:ext uri="{BB962C8B-B14F-4D97-AF65-F5344CB8AC3E}">
        <p14:creationId xmlns:p14="http://schemas.microsoft.com/office/powerpoint/2010/main" val="230947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24</a:t>
            </a:fld>
            <a:endParaRPr lang="en-US" dirty="0"/>
          </a:p>
        </p:txBody>
      </p:sp>
    </p:spTree>
    <p:extLst>
      <p:ext uri="{BB962C8B-B14F-4D97-AF65-F5344CB8AC3E}">
        <p14:creationId xmlns:p14="http://schemas.microsoft.com/office/powerpoint/2010/main" val="90825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2</a:t>
            </a:fld>
            <a:endParaRPr lang="en-US"/>
          </a:p>
        </p:txBody>
      </p:sp>
    </p:spTree>
    <p:extLst>
      <p:ext uri="{BB962C8B-B14F-4D97-AF65-F5344CB8AC3E}">
        <p14:creationId xmlns:p14="http://schemas.microsoft.com/office/powerpoint/2010/main" val="306398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panose="020B0604020202020204" pitchFamily="34" charset="0"/>
                <a:ea typeface="+mn-ea"/>
                <a:cs typeface="+mn-cs"/>
              </a:rPr>
              <a:t>Shortcomings of RDBMS</a:t>
            </a:r>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RDBMS is sufficient to store and manipulate all the structured data efficiently but in today’s world the velocity and nature of data used/generated over the Internet is growing exponentially. As we can often see in areas like social media, the data used has no specific structure boundary. This makes unavoidable the need to handle unstructured data which is non-relational and schema-less in nature. For RDBMS it becomes a real challenge to provide the cost effective and fast Create, Read, Update and Delete (CRUD) operation as it has to deal with the overhead of joins and maintaining relationships amongst various data.</a:t>
            </a:r>
            <a:br>
              <a:rPr lang="en-US" sz="1200" b="0" i="0" kern="1200" dirty="0" smtClean="0">
                <a:solidFill>
                  <a:schemeClr val="tx1"/>
                </a:solidFill>
                <a:effectLst/>
                <a:latin typeface="Arial" panose="020B0604020202020204" pitchFamily="34" charset="0"/>
                <a:ea typeface="+mn-ea"/>
                <a:cs typeface="+mn-cs"/>
              </a:rPr>
            </a:br>
            <a:r>
              <a:rPr lang="en-US" sz="1200" b="0" i="0" kern="1200" dirty="0" smtClean="0">
                <a:solidFill>
                  <a:schemeClr val="tx1"/>
                </a:solidFill>
                <a:effectLst/>
                <a:latin typeface="Arial" panose="020B0604020202020204" pitchFamily="34" charset="0"/>
                <a:ea typeface="+mn-ea"/>
                <a:cs typeface="+mn-cs"/>
              </a:rPr>
              <a:t>Therefore a new mechanism is required to deal with such data in an easy and efficient way. This is where NoSQL comes into the picture to handle unstructured BIG data in an efficient way to provide maximum business value and customer satisfaction.</a:t>
            </a:r>
          </a:p>
          <a:p>
            <a:endParaRPr lang="en-US" dirty="0" smtClean="0"/>
          </a:p>
          <a:p>
            <a:r>
              <a:rPr lang="en-US" dirty="0" smtClean="0"/>
              <a:t>Reference</a:t>
            </a:r>
            <a:r>
              <a:rPr lang="en-US" baseline="0" dirty="0" smtClean="0"/>
              <a:t> : http://www.3pillarglobal.com/insights/short-history-databases-rdbms-nosql-beyond</a:t>
            </a:r>
            <a:endParaRPr lang="en-US" dirty="0" smtClean="0"/>
          </a:p>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5</a:t>
            </a:fld>
            <a:endParaRPr lang="en-US" dirty="0"/>
          </a:p>
        </p:txBody>
      </p:sp>
    </p:spTree>
    <p:extLst>
      <p:ext uri="{BB962C8B-B14F-4D97-AF65-F5344CB8AC3E}">
        <p14:creationId xmlns:p14="http://schemas.microsoft.com/office/powerpoint/2010/main" val="237766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panose="020B0604020202020204" pitchFamily="34" charset="0"/>
                <a:ea typeface="+mn-ea"/>
                <a:cs typeface="+mn-cs"/>
              </a:rPr>
              <a:t>NoSQL</a:t>
            </a:r>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NoSQL is not a campaign against the SQL language. NoSQL stands for “Not Only SQL.” It provides more possibilities beyond the classic relational approach of data persistence to the developers.</a:t>
            </a:r>
            <a:br>
              <a:rPr lang="en-US" sz="1200" b="0" i="0" kern="1200" dirty="0" smtClean="0">
                <a:solidFill>
                  <a:schemeClr val="tx1"/>
                </a:solidFill>
                <a:effectLst/>
                <a:latin typeface="Arial" panose="020B0604020202020204" pitchFamily="34" charset="0"/>
                <a:ea typeface="+mn-ea"/>
                <a:cs typeface="+mn-cs"/>
              </a:rPr>
            </a:br>
            <a:r>
              <a:rPr lang="en-US" sz="1200" b="0" i="0" kern="1200" dirty="0" smtClean="0">
                <a:solidFill>
                  <a:schemeClr val="tx1"/>
                </a:solidFill>
                <a:effectLst/>
                <a:latin typeface="Arial" panose="020B0604020202020204" pitchFamily="34" charset="0"/>
                <a:ea typeface="+mn-ea"/>
                <a:cs typeface="+mn-cs"/>
              </a:rPr>
              <a:t>NoSQL refers to a broad class of non-relational databases that differ from classical RDBMS in some significant aspects, most notably because they do not use SQL as their primary query language, instead providing access by means of Application Programming Interfaces (APIs).</a:t>
            </a:r>
            <a:br>
              <a:rPr lang="en-US" sz="1200" b="0" i="0" kern="1200" dirty="0" smtClean="0">
                <a:solidFill>
                  <a:schemeClr val="tx1"/>
                </a:solidFill>
                <a:effectLst/>
                <a:latin typeface="Arial" panose="020B0604020202020204" pitchFamily="34" charset="0"/>
                <a:ea typeface="+mn-ea"/>
                <a:cs typeface="+mn-cs"/>
              </a:rPr>
            </a:br>
            <a:r>
              <a:rPr lang="en-US" sz="1200" b="0" i="0" kern="1200" dirty="0" smtClean="0">
                <a:solidFill>
                  <a:schemeClr val="tx1"/>
                </a:solidFill>
                <a:effectLst/>
                <a:latin typeface="Arial" panose="020B0604020202020204" pitchFamily="34" charset="0"/>
                <a:ea typeface="+mn-ea"/>
                <a:cs typeface="+mn-cs"/>
              </a:rPr>
              <a:t>The reason behind such a big switch or in other words the advantages of NoSQL are the following:</a:t>
            </a:r>
          </a:p>
          <a:p>
            <a:r>
              <a:rPr lang="en-US" sz="1200" b="0" i="0" kern="1200" dirty="0" smtClean="0">
                <a:solidFill>
                  <a:schemeClr val="tx1"/>
                </a:solidFill>
                <a:effectLst/>
                <a:latin typeface="Arial" panose="020B0604020202020204" pitchFamily="34" charset="0"/>
                <a:ea typeface="+mn-ea"/>
                <a:cs typeface="+mn-cs"/>
              </a:rPr>
              <a:t>High scalability</a:t>
            </a:r>
          </a:p>
          <a:p>
            <a:r>
              <a:rPr lang="en-US" sz="1200" b="0" i="0" kern="1200" dirty="0" smtClean="0">
                <a:solidFill>
                  <a:schemeClr val="tx1"/>
                </a:solidFill>
                <a:effectLst/>
                <a:latin typeface="Arial" panose="020B0604020202020204" pitchFamily="34" charset="0"/>
                <a:ea typeface="+mn-ea"/>
                <a:cs typeface="+mn-cs"/>
              </a:rPr>
              <a:t>Distributed Computing</a:t>
            </a:r>
          </a:p>
          <a:p>
            <a:r>
              <a:rPr lang="en-US" sz="1200" b="0" i="0" kern="1200" dirty="0" smtClean="0">
                <a:solidFill>
                  <a:schemeClr val="tx1"/>
                </a:solidFill>
                <a:effectLst/>
                <a:latin typeface="Arial" panose="020B0604020202020204" pitchFamily="34" charset="0"/>
                <a:ea typeface="+mn-ea"/>
                <a:cs typeface="+mn-cs"/>
              </a:rPr>
              <a:t>Lower cost</a:t>
            </a:r>
          </a:p>
          <a:p>
            <a:r>
              <a:rPr lang="en-US" sz="1200" b="0" i="0" kern="1200" dirty="0" smtClean="0">
                <a:solidFill>
                  <a:schemeClr val="tx1"/>
                </a:solidFill>
                <a:effectLst/>
                <a:latin typeface="Arial" panose="020B0604020202020204" pitchFamily="34" charset="0"/>
                <a:ea typeface="+mn-ea"/>
                <a:cs typeface="+mn-cs"/>
              </a:rPr>
              <a:t>Schema flexibility</a:t>
            </a:r>
          </a:p>
          <a:p>
            <a:r>
              <a:rPr lang="en-US" sz="1200" b="0" i="0" kern="1200" dirty="0" smtClean="0">
                <a:solidFill>
                  <a:schemeClr val="tx1"/>
                </a:solidFill>
                <a:effectLst/>
                <a:latin typeface="Arial" panose="020B0604020202020204" pitchFamily="34" charset="0"/>
                <a:ea typeface="+mn-ea"/>
                <a:cs typeface="+mn-cs"/>
              </a:rPr>
              <a:t>Un/semi-structured data</a:t>
            </a:r>
          </a:p>
          <a:p>
            <a:r>
              <a:rPr lang="en-US" sz="1200" b="0" i="0" kern="1200" dirty="0" smtClean="0">
                <a:solidFill>
                  <a:schemeClr val="tx1"/>
                </a:solidFill>
                <a:effectLst/>
                <a:latin typeface="Arial" panose="020B0604020202020204" pitchFamily="34" charset="0"/>
                <a:ea typeface="+mn-ea"/>
                <a:cs typeface="+mn-cs"/>
              </a:rPr>
              <a:t>No complex relationships</a:t>
            </a: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r>
              <a:rPr lang="en-US" baseline="0" dirty="0" smtClean="0"/>
              <a:t> : http://www.3pillarglobal.com/insights/short-history-databases-rdbms-nosql-beyond</a:t>
            </a:r>
            <a:endParaRPr lang="en-US" dirty="0" smtClean="0"/>
          </a:p>
          <a:p>
            <a:endParaRPr lang="en-US" sz="1200" b="0" i="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6</a:t>
            </a:fld>
            <a:endParaRPr lang="en-US" dirty="0"/>
          </a:p>
        </p:txBody>
      </p:sp>
    </p:spTree>
    <p:extLst>
      <p:ext uri="{BB962C8B-B14F-4D97-AF65-F5344CB8AC3E}">
        <p14:creationId xmlns:p14="http://schemas.microsoft.com/office/powerpoint/2010/main" val="394153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9</a:t>
            </a:fld>
            <a:endParaRPr lang="en-US" dirty="0"/>
          </a:p>
        </p:txBody>
      </p:sp>
    </p:spTree>
    <p:extLst>
      <p:ext uri="{BB962C8B-B14F-4D97-AF65-F5344CB8AC3E}">
        <p14:creationId xmlns:p14="http://schemas.microsoft.com/office/powerpoint/2010/main" val="59584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11</a:t>
            </a:fld>
            <a:endParaRPr lang="en-US" dirty="0"/>
          </a:p>
        </p:txBody>
      </p:sp>
    </p:spTree>
    <p:extLst>
      <p:ext uri="{BB962C8B-B14F-4D97-AF65-F5344CB8AC3E}">
        <p14:creationId xmlns:p14="http://schemas.microsoft.com/office/powerpoint/2010/main" val="325662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771EB-D9D9-42D6-A448-872F958E262E}" type="slidenum">
              <a:rPr lang="en-US" smtClean="0"/>
              <a:pPr/>
              <a:t>13</a:t>
            </a:fld>
            <a:endParaRPr lang="en-US" dirty="0"/>
          </a:p>
        </p:txBody>
      </p:sp>
    </p:spTree>
    <p:extLst>
      <p:ext uri="{BB962C8B-B14F-4D97-AF65-F5344CB8AC3E}">
        <p14:creationId xmlns:p14="http://schemas.microsoft.com/office/powerpoint/2010/main" val="140396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talk about some the terms.</a:t>
            </a:r>
          </a:p>
          <a:p>
            <a:endParaRPr lang="en-US" dirty="0" smtClean="0"/>
          </a:p>
          <a:p>
            <a:r>
              <a:rPr lang="en-US" dirty="0" smtClean="0"/>
              <a:t>JOINS:   RDBMS uses</a:t>
            </a:r>
            <a:r>
              <a:rPr lang="en-US" baseline="0" dirty="0" smtClean="0"/>
              <a:t> Join to </a:t>
            </a:r>
            <a:r>
              <a:rPr lang="en-US" baseline="0" dirty="0" err="1" smtClean="0"/>
              <a:t>stich</a:t>
            </a:r>
            <a:r>
              <a:rPr lang="en-US" baseline="0" dirty="0" smtClean="0"/>
              <a:t> together fundamentally simple things into larger, more complex data.</a:t>
            </a:r>
          </a:p>
          <a:p>
            <a:r>
              <a:rPr lang="en-US" baseline="0" dirty="0" smtClean="0"/>
              <a:t>MongoDB uses embedding of data within data and linking to produce the same result.</a:t>
            </a:r>
            <a:endParaRPr lang="en-US" dirty="0" smtClean="0"/>
          </a:p>
        </p:txBody>
      </p:sp>
      <p:sp>
        <p:nvSpPr>
          <p:cNvPr id="4" name="Slide Number Placeholder 3"/>
          <p:cNvSpPr>
            <a:spLocks noGrp="1"/>
          </p:cNvSpPr>
          <p:nvPr>
            <p:ph type="sldNum" sz="quarter" idx="10"/>
          </p:nvPr>
        </p:nvSpPr>
        <p:spPr/>
        <p:txBody>
          <a:bodyPr/>
          <a:lstStyle/>
          <a:p>
            <a:fld id="{D0A771EB-D9D9-42D6-A448-872F958E262E}"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1D8BD707-D9CF-40AE-B4C6-C98DA3205C09}" type="datetimeFigureOut">
              <a:rPr lang="en-US" smtClean="0"/>
              <a:pPr/>
              <a:t>12/29/2015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nosql-database.org/" TargetMode="External"/><Relationship Id="rId7" Type="http://schemas.openxmlformats.org/officeDocument/2006/relationships/hyperlink" Target="http://blog.michaelckennedy.net/2010/04/29/mongodb-vs-sql-server-2008-performance-showdow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docs.spring.io/spring-data/data-mongo/docs/1.8.0.RELEASE/reference/html/" TargetMode="External"/><Relationship Id="rId5" Type="http://schemas.openxmlformats.org/officeDocument/2006/relationships/hyperlink" Target="https://docs.mongodb.org/manual/" TargetMode="External"/><Relationship Id="rId4" Type="http://schemas.openxmlformats.org/officeDocument/2006/relationships/hyperlink" Target="https://en.wikipedia.org/wiki/NoSQ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normAutofit/>
          </a:bodyPr>
          <a:lstStyle/>
          <a:p>
            <a:r>
              <a:rPr lang="en-US" dirty="0" smtClean="0"/>
              <a:t>NoSQL and MongoDB</a:t>
            </a:r>
            <a:endParaRPr lang="en-US" dirty="0"/>
          </a:p>
        </p:txBody>
      </p:sp>
      <p:sp>
        <p:nvSpPr>
          <p:cNvPr id="3" name="Subtitle 2"/>
          <p:cNvSpPr>
            <a:spLocks noGrp="1"/>
          </p:cNvSpPr>
          <p:nvPr>
            <p:ph type="subTitle" idx="1"/>
          </p:nvPr>
        </p:nvSpPr>
        <p:spPr>
          <a:xfrm>
            <a:off x="1527327" y="461319"/>
            <a:ext cx="2743200" cy="685800"/>
          </a:xfrm>
        </p:spPr>
        <p:txBody>
          <a:bodyPr>
            <a:normAutofit lnSpcReduction="10000"/>
          </a:bodyPr>
          <a:lstStyle/>
          <a:p>
            <a:pPr algn="l"/>
            <a:r>
              <a:rPr lang="en-US" sz="1800" dirty="0" smtClean="0">
                <a:solidFill>
                  <a:schemeClr val="tx1"/>
                </a:solidFill>
              </a:rPr>
              <a:t>Huy Pham Ngoc</a:t>
            </a:r>
          </a:p>
          <a:p>
            <a:pPr algn="l"/>
            <a:r>
              <a:rPr lang="en-US" sz="1800" dirty="0" smtClean="0">
                <a:solidFill>
                  <a:schemeClr val="tx1"/>
                </a:solidFill>
              </a:rPr>
              <a:t>22/12/2015</a:t>
            </a:r>
          </a:p>
          <a:p>
            <a:endParaRPr lang="en-US" sz="1600" dirty="0"/>
          </a:p>
        </p:txBody>
      </p:sp>
      <p:pic>
        <p:nvPicPr>
          <p:cNvPr id="1026" name="Picture 2" descr="C:\Users\pnhuy\Dropbox\IFS_NTTD_Logo_Tin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1218408"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71800" y="2819400"/>
            <a:ext cx="3048000" cy="523220"/>
          </a:xfrm>
          <a:prstGeom prst="rect">
            <a:avLst/>
          </a:prstGeom>
          <a:noFill/>
        </p:spPr>
        <p:txBody>
          <a:bodyPr wrap="square" rtlCol="0">
            <a:spAutoFit/>
          </a:bodyPr>
          <a:lstStyle/>
          <a:p>
            <a:r>
              <a:rPr lang="en-US" altLang="en-US" sz="2800" dirty="0" smtClean="0">
                <a:solidFill>
                  <a:schemeClr val="tx1">
                    <a:lumMod val="50000"/>
                    <a:lumOff val="50000"/>
                  </a:schemeClr>
                </a:solidFill>
                <a:latin typeface="Arial" pitchFamily="34" charset="0"/>
                <a:cs typeface="Arial" pitchFamily="34" charset="0"/>
              </a:rPr>
              <a:t>Technical seminar</a:t>
            </a:r>
            <a:endParaRPr lang="en-US" sz="2800" dirty="0">
              <a:solidFill>
                <a:schemeClr val="tx1">
                  <a:lumMod val="50000"/>
                  <a:lumOff val="50000"/>
                </a:schemeClr>
              </a:solidFill>
              <a:latin typeface="Arial" pitchFamily="34" charset="0"/>
              <a:cs typeface="Arial" pitchFamily="34" charset="0"/>
            </a:endParaRPr>
          </a:p>
        </p:txBody>
      </p:sp>
      <p:pic>
        <p:nvPicPr>
          <p:cNvPr id="1027" name="Picture 3" descr="C:\Users\HUYGAU91\Desktop\Untitled-2.png"/>
          <p:cNvPicPr>
            <a:picLocks noChangeAspect="1" noChangeArrowheads="1"/>
          </p:cNvPicPr>
          <p:nvPr/>
        </p:nvPicPr>
        <p:blipFill>
          <a:blip r:embed="rId4"/>
          <a:srcRect/>
          <a:stretch>
            <a:fillRect/>
          </a:stretch>
        </p:blipFill>
        <p:spPr bwMode="auto">
          <a:xfrm>
            <a:off x="4000500" y="3581400"/>
            <a:ext cx="990600" cy="1295400"/>
          </a:xfrm>
          <a:prstGeom prst="rect">
            <a:avLst/>
          </a:prstGeom>
          <a:noFill/>
        </p:spPr>
      </p:pic>
    </p:spTree>
    <p:extLst>
      <p:ext uri="{BB962C8B-B14F-4D97-AF65-F5344CB8AC3E}">
        <p14:creationId xmlns:p14="http://schemas.microsoft.com/office/powerpoint/2010/main" val="3869670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a:t>
            </a:r>
            <a:r>
              <a:rPr lang="en-US" dirty="0" smtClean="0"/>
              <a:t>CONS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Immaturity</a:t>
            </a:r>
          </a:p>
          <a:p>
            <a:pPr>
              <a:buFont typeface="Wingdings" pitchFamily="2" charset="2"/>
              <a:buChar char="v"/>
            </a:pPr>
            <a:r>
              <a:rPr lang="en-US" dirty="0"/>
              <a:t>Possible database administration </a:t>
            </a:r>
            <a:r>
              <a:rPr lang="en-US" dirty="0" smtClean="0"/>
              <a:t>issues</a:t>
            </a:r>
          </a:p>
          <a:p>
            <a:pPr>
              <a:buFont typeface="Wingdings" pitchFamily="2" charset="2"/>
              <a:buChar char="v"/>
            </a:pPr>
            <a:r>
              <a:rPr lang="en-US" dirty="0" smtClean="0"/>
              <a:t>Not </a:t>
            </a:r>
            <a:r>
              <a:rPr lang="en-US" dirty="0"/>
              <a:t>ready </a:t>
            </a:r>
            <a:r>
              <a:rPr lang="en-US" dirty="0" smtClean="0"/>
              <a:t>ACID (</a:t>
            </a:r>
            <a:r>
              <a:rPr lang="en-US" i="1" dirty="0"/>
              <a:t>Atomicity, Consistency, Isolation, Durability</a:t>
            </a:r>
            <a:r>
              <a:rPr lang="en-US" dirty="0" smtClean="0"/>
              <a:t>)</a:t>
            </a:r>
          </a:p>
          <a:p>
            <a:pPr>
              <a:buFont typeface="Wingdings" pitchFamily="2" charset="2"/>
              <a:buChar char="v"/>
            </a:pPr>
            <a:r>
              <a:rPr lang="en-US" dirty="0" smtClean="0"/>
              <a:t>Complex </a:t>
            </a:r>
            <a:r>
              <a:rPr lang="en-US" dirty="0"/>
              <a:t>consistency </a:t>
            </a:r>
            <a:r>
              <a:rPr lang="en-US" dirty="0" smtClean="0"/>
              <a:t>models</a:t>
            </a:r>
          </a:p>
          <a:p>
            <a:pPr>
              <a:buFont typeface="Wingdings" pitchFamily="2" charset="2"/>
              <a:buChar char="v"/>
            </a:pPr>
            <a:r>
              <a:rPr lang="en-US" dirty="0" smtClean="0"/>
              <a:t>Still not support all of </a:t>
            </a:r>
            <a:r>
              <a:rPr lang="en-US" dirty="0"/>
              <a:t>standardization</a:t>
            </a:r>
            <a:endParaRPr lang="en-US" dirty="0" smtClean="0"/>
          </a:p>
          <a:p>
            <a:pPr>
              <a:buFont typeface="Wingdings" pitchFamily="2" charset="2"/>
              <a:buChar char="v"/>
            </a:pPr>
            <a:endParaRPr lang="en-US" dirty="0"/>
          </a:p>
        </p:txBody>
      </p:sp>
    </p:spTree>
    <p:extLst>
      <p:ext uri="{BB962C8B-B14F-4D97-AF65-F5344CB8AC3E}">
        <p14:creationId xmlns:p14="http://schemas.microsoft.com/office/powerpoint/2010/main" val="298129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vs. SQL </a:t>
            </a:r>
            <a:r>
              <a:rPr lang="en-US" dirty="0" smtClean="0"/>
              <a:t>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5495607"/>
              </p:ext>
            </p:extLst>
          </p:nvPr>
        </p:nvGraphicFramePr>
        <p:xfrm>
          <a:off x="381000" y="1371600"/>
          <a:ext cx="8458200" cy="5044440"/>
        </p:xfrm>
        <a:graphic>
          <a:graphicData uri="http://schemas.openxmlformats.org/drawingml/2006/table">
            <a:tbl>
              <a:tblPr firstRow="1" bandRow="1">
                <a:tableStyleId>{5C22544A-7EE6-4342-B048-85BDC9FD1C3A}</a:tableStyleId>
              </a:tblPr>
              <a:tblGrid>
                <a:gridCol w="1722966"/>
                <a:gridCol w="3915834"/>
                <a:gridCol w="2819400"/>
              </a:tblGrid>
              <a:tr h="381000">
                <a:tc>
                  <a:txBody>
                    <a:bodyPr/>
                    <a:lstStyle/>
                    <a:p>
                      <a:endParaRPr lang="en-US" dirty="0"/>
                    </a:p>
                  </a:txBody>
                  <a:tcPr/>
                </a:tc>
                <a:tc>
                  <a:txBody>
                    <a:bodyPr/>
                    <a:lstStyle/>
                    <a:p>
                      <a:r>
                        <a:rPr lang="en-US" sz="1800" b="1" i="0" kern="1200" dirty="0" smtClean="0">
                          <a:solidFill>
                            <a:schemeClr val="lt1"/>
                          </a:solidFill>
                          <a:effectLst/>
                          <a:latin typeface="+mn-lt"/>
                          <a:ea typeface="+mn-ea"/>
                          <a:cs typeface="+mn-cs"/>
                        </a:rPr>
                        <a:t>SQL Databases</a:t>
                      </a:r>
                      <a:endParaRPr lang="en-US" dirty="0"/>
                    </a:p>
                  </a:txBody>
                  <a:tcPr/>
                </a:tc>
                <a:tc>
                  <a:txBody>
                    <a:bodyPr/>
                    <a:lstStyle/>
                    <a:p>
                      <a:r>
                        <a:rPr lang="en-US" sz="1800" b="1" i="0" kern="1200" dirty="0" smtClean="0">
                          <a:solidFill>
                            <a:schemeClr val="lt1"/>
                          </a:solidFill>
                          <a:effectLst/>
                          <a:latin typeface="+mn-lt"/>
                          <a:ea typeface="+mn-ea"/>
                          <a:cs typeface="+mn-cs"/>
                        </a:rPr>
                        <a:t>NOSQL Databases</a:t>
                      </a:r>
                      <a:endParaRPr lang="en-US" dirty="0"/>
                    </a:p>
                  </a:txBody>
                  <a:tcPr/>
                </a:tc>
              </a:tr>
              <a:tr h="696686">
                <a:tc>
                  <a:txBody>
                    <a:bodyPr/>
                    <a:lstStyle/>
                    <a:p>
                      <a:r>
                        <a:rPr lang="en-US" sz="1500" b="1" i="0" kern="1200" dirty="0" smtClean="0">
                          <a:solidFill>
                            <a:schemeClr val="dk1"/>
                          </a:solidFill>
                          <a:effectLst/>
                          <a:latin typeface="+mn-lt"/>
                          <a:ea typeface="+mn-ea"/>
                          <a:cs typeface="+mn-cs"/>
                        </a:rPr>
                        <a:t>Types</a:t>
                      </a:r>
                      <a:endParaRPr lang="en-US" sz="1500" dirty="0"/>
                    </a:p>
                  </a:txBody>
                  <a:tcPr/>
                </a:tc>
                <a:tc>
                  <a:txBody>
                    <a:bodyPr/>
                    <a:lstStyle/>
                    <a:p>
                      <a:r>
                        <a:rPr lang="en-US" sz="1500" b="0" i="0" kern="1200" dirty="0" smtClean="0">
                          <a:solidFill>
                            <a:schemeClr val="dk1"/>
                          </a:solidFill>
                          <a:effectLst/>
                          <a:latin typeface="+mn-lt"/>
                          <a:ea typeface="+mn-ea"/>
                          <a:cs typeface="+mn-cs"/>
                        </a:rPr>
                        <a:t>One type (SQL database) with minor variations</a:t>
                      </a:r>
                      <a:endParaRPr lang="en-US" sz="1500" dirty="0"/>
                    </a:p>
                  </a:txBody>
                  <a:tcPr/>
                </a:tc>
                <a:tc>
                  <a:txBody>
                    <a:bodyPr/>
                    <a:lstStyle/>
                    <a:p>
                      <a:r>
                        <a:rPr lang="en-US" sz="1500" b="0" i="0" kern="1200" dirty="0" smtClean="0">
                          <a:solidFill>
                            <a:schemeClr val="dk1"/>
                          </a:solidFill>
                          <a:effectLst/>
                          <a:latin typeface="+mn-lt"/>
                          <a:ea typeface="+mn-ea"/>
                          <a:cs typeface="+mn-cs"/>
                        </a:rPr>
                        <a:t>Many different types including key-value stores, </a:t>
                      </a:r>
                      <a:r>
                        <a:rPr lang="en-US" sz="1500" b="0" i="0" u="none" strike="noStrike" kern="1200" dirty="0" smtClean="0">
                          <a:solidFill>
                            <a:schemeClr val="tx1"/>
                          </a:solidFill>
                          <a:effectLst/>
                          <a:latin typeface="+mn-lt"/>
                          <a:ea typeface="+mn-ea"/>
                          <a:cs typeface="+mn-cs"/>
                        </a:rPr>
                        <a:t>document databases</a:t>
                      </a:r>
                      <a:r>
                        <a:rPr lang="en-US" sz="1500" b="0" i="0" u="sng" kern="1200" dirty="0" smtClean="0">
                          <a:solidFill>
                            <a:schemeClr val="tx1"/>
                          </a:solidFill>
                          <a:effectLst/>
                          <a:latin typeface="+mn-lt"/>
                          <a:ea typeface="+mn-ea"/>
                          <a:cs typeface="+mn-cs"/>
                        </a:rPr>
                        <a:t>,</a:t>
                      </a:r>
                      <a:r>
                        <a:rPr lang="en-US" sz="1500" b="0" i="0" kern="1200" dirty="0" smtClean="0">
                          <a:solidFill>
                            <a:schemeClr val="dk1"/>
                          </a:solidFill>
                          <a:effectLst/>
                          <a:latin typeface="+mn-lt"/>
                          <a:ea typeface="+mn-ea"/>
                          <a:cs typeface="+mn-cs"/>
                        </a:rPr>
                        <a:t> wide-column stores, and graph databases</a:t>
                      </a:r>
                      <a:endParaRPr lang="en-US" sz="1500" dirty="0"/>
                    </a:p>
                  </a:txBody>
                  <a:tcPr/>
                </a:tc>
              </a:tr>
              <a:tr h="696686">
                <a:tc>
                  <a:txBody>
                    <a:bodyPr/>
                    <a:lstStyle/>
                    <a:p>
                      <a:pPr fontAlgn="t"/>
                      <a:r>
                        <a:rPr lang="en-US" sz="1500" b="1" dirty="0">
                          <a:effectLst/>
                        </a:rPr>
                        <a:t>Development History</a:t>
                      </a:r>
                      <a:endParaRPr lang="en-US" sz="1500" dirty="0">
                        <a:effectLst/>
                      </a:endParaRPr>
                    </a:p>
                  </a:txBody>
                  <a:tcPr marL="76200" marR="76200" marT="76200" marB="76200"/>
                </a:tc>
                <a:tc>
                  <a:txBody>
                    <a:bodyPr/>
                    <a:lstStyle/>
                    <a:p>
                      <a:r>
                        <a:rPr lang="en-US" sz="1500" b="0" i="0" kern="1200" dirty="0" smtClean="0">
                          <a:solidFill>
                            <a:schemeClr val="dk1"/>
                          </a:solidFill>
                          <a:effectLst/>
                          <a:latin typeface="+mn-lt"/>
                          <a:ea typeface="+mn-ea"/>
                          <a:cs typeface="+mn-cs"/>
                        </a:rPr>
                        <a:t>Developed in 1970s to deal with first wave of data storage applications</a:t>
                      </a:r>
                      <a:endParaRPr lang="en-US" sz="1500" dirty="0"/>
                    </a:p>
                  </a:txBody>
                  <a:tcPr/>
                </a:tc>
                <a:tc>
                  <a:txBody>
                    <a:bodyPr/>
                    <a:lstStyle/>
                    <a:p>
                      <a:r>
                        <a:rPr lang="en-US" sz="1500" b="0" i="0" kern="1200" dirty="0" smtClean="0">
                          <a:solidFill>
                            <a:schemeClr val="dk1"/>
                          </a:solidFill>
                          <a:effectLst/>
                          <a:latin typeface="+mn-lt"/>
                          <a:ea typeface="+mn-ea"/>
                          <a:cs typeface="+mn-cs"/>
                        </a:rPr>
                        <a:t>Developed in 2000s to deal with limitations of SQL databases, particularly concerning scale, replication and unstructured data storage</a:t>
                      </a:r>
                      <a:endParaRPr lang="en-US" sz="1500" dirty="0"/>
                    </a:p>
                  </a:txBody>
                  <a:tcPr/>
                </a:tc>
              </a:tr>
              <a:tr h="696686">
                <a:tc>
                  <a:txBody>
                    <a:bodyPr/>
                    <a:lstStyle/>
                    <a:p>
                      <a:r>
                        <a:rPr lang="en-US" sz="1500" b="1" i="0" kern="1200" dirty="0" smtClean="0">
                          <a:solidFill>
                            <a:schemeClr val="dk1"/>
                          </a:solidFill>
                          <a:effectLst/>
                          <a:latin typeface="+mn-lt"/>
                          <a:ea typeface="+mn-ea"/>
                          <a:cs typeface="+mn-cs"/>
                        </a:rPr>
                        <a:t>Examples</a:t>
                      </a:r>
                      <a:endParaRPr lang="en-US" sz="1500" dirty="0"/>
                    </a:p>
                  </a:txBody>
                  <a:tcPr/>
                </a:tc>
                <a:tc>
                  <a:txBody>
                    <a:bodyPr/>
                    <a:lstStyle/>
                    <a:p>
                      <a:r>
                        <a:rPr lang="en-US" sz="1500" b="0" i="0" kern="1200" dirty="0" smtClean="0">
                          <a:solidFill>
                            <a:schemeClr val="dk1"/>
                          </a:solidFill>
                          <a:effectLst/>
                          <a:latin typeface="+mn-lt"/>
                          <a:ea typeface="+mn-ea"/>
                          <a:cs typeface="+mn-cs"/>
                        </a:rPr>
                        <a:t>MySQL, Postgres, Oracle Database</a:t>
                      </a:r>
                      <a:endParaRPr lang="en-US" sz="1500" dirty="0"/>
                    </a:p>
                  </a:txBody>
                  <a:tcPr/>
                </a:tc>
                <a:tc>
                  <a:txBody>
                    <a:bodyPr/>
                    <a:lstStyle/>
                    <a:p>
                      <a:r>
                        <a:rPr lang="en-US" sz="1500" b="0" i="0" kern="1200" dirty="0" smtClean="0">
                          <a:solidFill>
                            <a:schemeClr val="dk1"/>
                          </a:solidFill>
                          <a:effectLst/>
                          <a:latin typeface="+mn-lt"/>
                          <a:ea typeface="+mn-ea"/>
                          <a:cs typeface="+mn-cs"/>
                        </a:rPr>
                        <a:t>MongoDB, Cassandra, HBase, Neo4j</a:t>
                      </a:r>
                      <a:endParaRPr lang="en-US" sz="1500" dirty="0"/>
                    </a:p>
                  </a:txBody>
                  <a:tcPr/>
                </a:tc>
              </a:tr>
              <a:tr h="492034">
                <a:tc>
                  <a:txBody>
                    <a:bodyPr/>
                    <a:lstStyle/>
                    <a:p>
                      <a:r>
                        <a:rPr lang="en-US" sz="1500" b="1" i="0" kern="1200" dirty="0" smtClean="0">
                          <a:solidFill>
                            <a:schemeClr val="dk1"/>
                          </a:solidFill>
                          <a:effectLst/>
                          <a:latin typeface="+mn-lt"/>
                          <a:ea typeface="+mn-ea"/>
                          <a:cs typeface="+mn-cs"/>
                        </a:rPr>
                        <a:t>Scaling</a:t>
                      </a:r>
                      <a:endParaRPr lang="en-US" sz="1500" dirty="0"/>
                    </a:p>
                  </a:txBody>
                  <a:tcPr/>
                </a:tc>
                <a:tc>
                  <a:txBody>
                    <a:bodyPr/>
                    <a:lstStyle/>
                    <a:p>
                      <a:r>
                        <a:rPr lang="en-US" sz="1500" b="0" i="0" kern="1200" dirty="0" smtClean="0">
                          <a:solidFill>
                            <a:schemeClr val="dk1"/>
                          </a:solidFill>
                          <a:effectLst/>
                          <a:latin typeface="+mn-lt"/>
                          <a:ea typeface="+mn-ea"/>
                          <a:cs typeface="+mn-cs"/>
                        </a:rPr>
                        <a:t>Vertically (scale up)</a:t>
                      </a:r>
                      <a:endParaRPr lang="en-US" sz="1500" dirty="0"/>
                    </a:p>
                  </a:txBody>
                  <a:tcPr/>
                </a:tc>
                <a:tc>
                  <a:txBody>
                    <a:bodyPr/>
                    <a:lstStyle/>
                    <a:p>
                      <a:r>
                        <a:rPr lang="en-US" sz="1500" b="0" i="0" kern="1200" dirty="0" smtClean="0">
                          <a:solidFill>
                            <a:schemeClr val="dk1"/>
                          </a:solidFill>
                          <a:effectLst/>
                          <a:latin typeface="+mn-lt"/>
                          <a:ea typeface="+mn-ea"/>
                          <a:cs typeface="+mn-cs"/>
                        </a:rPr>
                        <a:t>Horizontally (scale out)</a:t>
                      </a:r>
                      <a:endParaRPr lang="en-US" sz="1500" dirty="0"/>
                    </a:p>
                  </a:txBody>
                  <a:tcPr/>
                </a:tc>
              </a:tr>
              <a:tr h="457200">
                <a:tc>
                  <a:txBody>
                    <a:bodyPr/>
                    <a:lstStyle/>
                    <a:p>
                      <a:r>
                        <a:rPr lang="en-US" sz="1500" b="1" i="0" kern="1200" dirty="0" smtClean="0">
                          <a:solidFill>
                            <a:schemeClr val="dk1"/>
                          </a:solidFill>
                          <a:effectLst/>
                          <a:latin typeface="+mn-lt"/>
                          <a:ea typeface="+mn-ea"/>
                          <a:cs typeface="+mn-cs"/>
                        </a:rPr>
                        <a:t>Data Manipulation</a:t>
                      </a:r>
                      <a:endParaRPr lang="en-US" sz="1500" dirty="0"/>
                    </a:p>
                  </a:txBody>
                  <a:tcPr/>
                </a:tc>
                <a:tc>
                  <a:txBody>
                    <a:bodyPr/>
                    <a:lstStyle/>
                    <a:p>
                      <a:r>
                        <a:rPr lang="en-US" sz="1500" b="0" i="0" kern="1200" dirty="0" smtClean="0">
                          <a:solidFill>
                            <a:schemeClr val="dk1"/>
                          </a:solidFill>
                          <a:effectLst/>
                          <a:latin typeface="+mn-lt"/>
                          <a:ea typeface="+mn-ea"/>
                          <a:cs typeface="+mn-cs"/>
                        </a:rPr>
                        <a:t>SELECT,</a:t>
                      </a:r>
                      <a:r>
                        <a:rPr lang="en-US" sz="1500" b="0" i="0" kern="1200" baseline="0" dirty="0" smtClean="0">
                          <a:solidFill>
                            <a:schemeClr val="dk1"/>
                          </a:solidFill>
                          <a:effectLst/>
                          <a:latin typeface="+mn-lt"/>
                          <a:ea typeface="+mn-ea"/>
                          <a:cs typeface="+mn-cs"/>
                        </a:rPr>
                        <a:t> FROM, WHERE,…</a:t>
                      </a:r>
                      <a:endParaRPr lang="en-US" sz="1500" dirty="0"/>
                    </a:p>
                  </a:txBody>
                  <a:tcPr/>
                </a:tc>
                <a:tc>
                  <a:txBody>
                    <a:bodyPr/>
                    <a:lstStyle/>
                    <a:p>
                      <a:r>
                        <a:rPr lang="en-US" sz="1500" b="0" i="0" kern="1200" dirty="0" smtClean="0">
                          <a:solidFill>
                            <a:schemeClr val="dk1"/>
                          </a:solidFill>
                          <a:effectLst/>
                          <a:latin typeface="+mn-lt"/>
                          <a:ea typeface="+mn-ea"/>
                          <a:cs typeface="+mn-cs"/>
                        </a:rPr>
                        <a:t>Through object-oriented APIs</a:t>
                      </a:r>
                      <a:endParaRPr lang="en-US" sz="1500" dirty="0"/>
                    </a:p>
                  </a:txBody>
                  <a:tcPr/>
                </a:tc>
              </a:tr>
              <a:tr h="696686">
                <a:tc>
                  <a:txBody>
                    <a:bodyPr/>
                    <a:lstStyle/>
                    <a:p>
                      <a:r>
                        <a:rPr lang="en-US" sz="1500" b="1" i="0" kern="1200" dirty="0" smtClean="0">
                          <a:solidFill>
                            <a:schemeClr val="dk1"/>
                          </a:solidFill>
                          <a:effectLst/>
                          <a:latin typeface="+mn-lt"/>
                          <a:ea typeface="+mn-ea"/>
                          <a:cs typeface="+mn-cs"/>
                        </a:rPr>
                        <a:t>Consistency</a:t>
                      </a:r>
                      <a:endParaRPr lang="en-US" sz="1500" dirty="0"/>
                    </a:p>
                  </a:txBody>
                  <a:tcPr/>
                </a:tc>
                <a:tc>
                  <a:txBody>
                    <a:bodyPr/>
                    <a:lstStyle/>
                    <a:p>
                      <a:r>
                        <a:rPr lang="en-US" sz="1500" b="0" i="0" kern="1200" dirty="0" smtClean="0">
                          <a:solidFill>
                            <a:schemeClr val="dk1"/>
                          </a:solidFill>
                          <a:effectLst/>
                          <a:latin typeface="+mn-lt"/>
                          <a:ea typeface="+mn-ea"/>
                          <a:cs typeface="+mn-cs"/>
                        </a:rPr>
                        <a:t>Can be configured for strong consistency</a:t>
                      </a:r>
                      <a:endParaRPr lang="en-US" sz="1500" dirty="0"/>
                    </a:p>
                  </a:txBody>
                  <a:tcPr/>
                </a:tc>
                <a:tc>
                  <a:txBody>
                    <a:bodyPr/>
                    <a:lstStyle/>
                    <a:p>
                      <a:r>
                        <a:rPr lang="en-US" sz="1500" b="0" i="0" kern="1200" dirty="0" smtClean="0">
                          <a:solidFill>
                            <a:schemeClr val="dk1"/>
                          </a:solidFill>
                          <a:effectLst/>
                          <a:latin typeface="+mn-lt"/>
                          <a:ea typeface="+mn-ea"/>
                          <a:cs typeface="+mn-cs"/>
                        </a:rPr>
                        <a:t>Depends on product. Some provide strong consistency (e.g., MongoDB)</a:t>
                      </a:r>
                      <a:endParaRPr lang="en-US" sz="1500" dirty="0"/>
                    </a:p>
                  </a:txBody>
                  <a:tcPr/>
                </a:tc>
              </a:tr>
            </a:tbl>
          </a:graphicData>
        </a:graphic>
      </p:graphicFrame>
    </p:spTree>
    <p:extLst>
      <p:ext uri="{BB962C8B-B14F-4D97-AF65-F5344CB8AC3E}">
        <p14:creationId xmlns:p14="http://schemas.microsoft.com/office/powerpoint/2010/main" val="1989879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NoSQL</a:t>
            </a:r>
            <a:endParaRPr lang="en-US" dirty="0"/>
          </a:p>
        </p:txBody>
      </p:sp>
      <p:sp>
        <p:nvSpPr>
          <p:cNvPr id="3" name="Content Placeholder 2"/>
          <p:cNvSpPr>
            <a:spLocks noGrp="1"/>
          </p:cNvSpPr>
          <p:nvPr>
            <p:ph idx="1"/>
          </p:nvPr>
        </p:nvSpPr>
        <p:spPr/>
        <p:txBody>
          <a:bodyPr/>
          <a:lstStyle/>
          <a:p>
            <a:r>
              <a:rPr lang="en-US" dirty="0"/>
              <a:t>Elastic scalability</a:t>
            </a:r>
            <a:endParaRPr lang="en-US" dirty="0" smtClean="0"/>
          </a:p>
          <a:p>
            <a:r>
              <a:rPr lang="en-US" dirty="0" smtClean="0"/>
              <a:t>Big </a:t>
            </a:r>
            <a:r>
              <a:rPr lang="en-US" dirty="0"/>
              <a:t>data </a:t>
            </a:r>
            <a:r>
              <a:rPr lang="en-US" dirty="0" smtClean="0"/>
              <a:t>applications</a:t>
            </a:r>
            <a:endParaRPr lang="en-US" b="1" dirty="0" smtClean="0"/>
          </a:p>
          <a:p>
            <a:r>
              <a:rPr lang="en-US" dirty="0"/>
              <a:t>Query on large data </a:t>
            </a:r>
            <a:r>
              <a:rPr lang="en-US" dirty="0" smtClean="0"/>
              <a:t>set</a:t>
            </a:r>
          </a:p>
          <a:p>
            <a:r>
              <a:rPr lang="en-US" dirty="0" smtClean="0"/>
              <a:t>Flexible </a:t>
            </a:r>
            <a:r>
              <a:rPr lang="en-US" dirty="0"/>
              <a:t>schema and flexible </a:t>
            </a:r>
            <a:r>
              <a:rPr lang="en-US" dirty="0" smtClean="0"/>
              <a:t>datatypes</a:t>
            </a:r>
          </a:p>
          <a:p>
            <a:r>
              <a:rPr lang="en-US" dirty="0" smtClean="0"/>
              <a:t>Not ACID</a:t>
            </a:r>
          </a:p>
          <a:p>
            <a:r>
              <a:rPr lang="en-US" dirty="0"/>
              <a:t>Economy</a:t>
            </a:r>
            <a:endParaRPr lang="en-US" dirty="0" smtClean="0"/>
          </a:p>
        </p:txBody>
      </p:sp>
    </p:spTree>
    <p:extLst>
      <p:ext uri="{BB962C8B-B14F-4D97-AF65-F5344CB8AC3E}">
        <p14:creationId xmlns:p14="http://schemas.microsoft.com/office/powerpoint/2010/main" val="2159298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a:t>
            </a:r>
            <a:endParaRPr lang="en-US" dirty="0"/>
          </a:p>
        </p:txBody>
      </p:sp>
      <p:sp>
        <p:nvSpPr>
          <p:cNvPr id="3" name="Content Placeholder 2"/>
          <p:cNvSpPr>
            <a:spLocks noGrp="1"/>
          </p:cNvSpPr>
          <p:nvPr>
            <p:ph idx="1"/>
          </p:nvPr>
        </p:nvSpPr>
        <p:spPr/>
        <p:txBody>
          <a:bodyPr/>
          <a:lstStyle/>
          <a:p>
            <a:r>
              <a:rPr lang="en-US" dirty="0" smtClean="0"/>
              <a:t>An Open Source Document oriented database</a:t>
            </a:r>
          </a:p>
          <a:p>
            <a:r>
              <a:rPr lang="en-GB" dirty="0" smtClean="0"/>
              <a:t>Dynamic schemas, storing </a:t>
            </a:r>
            <a:br>
              <a:rPr lang="en-GB" dirty="0" smtClean="0"/>
            </a:br>
            <a:r>
              <a:rPr lang="en-GB" dirty="0" smtClean="0"/>
              <a:t>data in JSON style documents that allows for addition of data on the fly</a:t>
            </a:r>
          </a:p>
          <a:p>
            <a:r>
              <a:rPr lang="en-GB" dirty="0" smtClean="0"/>
              <a:t>Supports indexing of documents</a:t>
            </a:r>
          </a:p>
          <a:p>
            <a:r>
              <a:rPr lang="en-GB" dirty="0" smtClean="0"/>
              <a:t>Auto-</a:t>
            </a:r>
            <a:r>
              <a:rPr lang="en-GB" dirty="0" err="1" smtClean="0"/>
              <a:t>sharding</a:t>
            </a:r>
            <a:r>
              <a:rPr lang="en-GB" dirty="0" smtClean="0"/>
              <a:t> supported, providing full horizontal scaling</a:t>
            </a:r>
            <a:r>
              <a:rPr lang="en-US" dirty="0" smtClean="0"/>
              <a:t>.</a:t>
            </a:r>
            <a:endParaRPr lang="en-GB" dirty="0" smtClean="0"/>
          </a:p>
        </p:txBody>
      </p:sp>
    </p:spTree>
    <p:extLst>
      <p:ext uri="{BB962C8B-B14F-4D97-AF65-F5344CB8AC3E}">
        <p14:creationId xmlns:p14="http://schemas.microsoft.com/office/powerpoint/2010/main" val="3488953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MongoDB vs. NoSQL Server 2008</a:t>
            </a:r>
            <a:endParaRPr lang="en-US" dirty="0"/>
          </a:p>
        </p:txBody>
      </p:sp>
      <p:pic>
        <p:nvPicPr>
          <p:cNvPr id="1026" name="Picture 2" descr="C:\Users\pnhuy\Desktop\sql-vs-mongo-inserts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4372511" cy="45719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nhuy\Desktop\basic-indexed-query-speed-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0386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10682242"/>
              </p:ext>
            </p:extLst>
          </p:nvPr>
        </p:nvGraphicFramePr>
        <p:xfrm>
          <a:off x="533400" y="1600200"/>
          <a:ext cx="8229600" cy="4445000"/>
        </p:xfrm>
        <a:graphic>
          <a:graphicData uri="http://schemas.openxmlformats.org/drawingml/2006/table">
            <a:tbl>
              <a:tblPr firstRow="1" bandRow="1">
                <a:tableStyleId>{21E4AEA4-8DFA-4A89-87EB-49C32662AFE0}</a:tableStyleId>
              </a:tblPr>
              <a:tblGrid>
                <a:gridCol w="4114800"/>
                <a:gridCol w="4114800"/>
              </a:tblGrid>
              <a:tr h="635000">
                <a:tc>
                  <a:txBody>
                    <a:bodyPr/>
                    <a:lstStyle/>
                    <a:p>
                      <a:r>
                        <a:rPr lang="en-US" dirty="0" smtClean="0"/>
                        <a:t>RDBMS</a:t>
                      </a:r>
                      <a:endParaRPr lang="en-US" dirty="0">
                        <a:latin typeface="Arial" pitchFamily="34" charset="0"/>
                        <a:cs typeface="Arial" pitchFamily="34" charset="0"/>
                      </a:endParaRPr>
                    </a:p>
                  </a:txBody>
                  <a:tcPr/>
                </a:tc>
                <a:tc>
                  <a:txBody>
                    <a:bodyPr/>
                    <a:lstStyle/>
                    <a:p>
                      <a:r>
                        <a:rPr lang="en-US" dirty="0" smtClean="0"/>
                        <a:t>MongoDB</a:t>
                      </a:r>
                      <a:endParaRPr lang="en-US" dirty="0">
                        <a:latin typeface="Arial" pitchFamily="34" charset="0"/>
                        <a:cs typeface="Arial" pitchFamily="34" charset="0"/>
                      </a:endParaRPr>
                    </a:p>
                  </a:txBody>
                  <a:tcPr/>
                </a:tc>
              </a:tr>
              <a:tr h="635000">
                <a:tc>
                  <a:txBody>
                    <a:bodyPr/>
                    <a:lstStyle/>
                    <a:p>
                      <a:r>
                        <a:rPr lang="en-US" dirty="0" smtClean="0"/>
                        <a:t>Database</a:t>
                      </a:r>
                      <a:endParaRPr lang="en-US" dirty="0">
                        <a:latin typeface="Arial" pitchFamily="34" charset="0"/>
                        <a:cs typeface="Arial" pitchFamily="34" charset="0"/>
                      </a:endParaRPr>
                    </a:p>
                  </a:txBody>
                  <a:tcPr/>
                </a:tc>
                <a:tc>
                  <a:txBody>
                    <a:bodyPr/>
                    <a:lstStyle/>
                    <a:p>
                      <a:r>
                        <a:rPr lang="en-US" dirty="0" smtClean="0"/>
                        <a:t>Database</a:t>
                      </a:r>
                      <a:endParaRPr lang="en-US" dirty="0">
                        <a:latin typeface="Arial" pitchFamily="34" charset="0"/>
                        <a:cs typeface="Arial" pitchFamily="34" charset="0"/>
                      </a:endParaRPr>
                    </a:p>
                  </a:txBody>
                  <a:tcPr/>
                </a:tc>
              </a:tr>
              <a:tr h="635000">
                <a:tc>
                  <a:txBody>
                    <a:bodyPr/>
                    <a:lstStyle/>
                    <a:p>
                      <a:r>
                        <a:rPr lang="en-US" dirty="0" smtClean="0"/>
                        <a:t>Table</a:t>
                      </a:r>
                      <a:endParaRPr lang="en-US" dirty="0">
                        <a:latin typeface="Arial" pitchFamily="34" charset="0"/>
                        <a:cs typeface="Arial" pitchFamily="34" charset="0"/>
                      </a:endParaRPr>
                    </a:p>
                  </a:txBody>
                  <a:tcPr/>
                </a:tc>
                <a:tc>
                  <a:txBody>
                    <a:bodyPr/>
                    <a:lstStyle/>
                    <a:p>
                      <a:r>
                        <a:rPr lang="en-US" dirty="0" smtClean="0"/>
                        <a:t>Collection</a:t>
                      </a:r>
                      <a:endParaRPr lang="en-US" dirty="0">
                        <a:latin typeface="Arial" pitchFamily="34" charset="0"/>
                        <a:cs typeface="Arial" pitchFamily="34" charset="0"/>
                      </a:endParaRPr>
                    </a:p>
                  </a:txBody>
                  <a:tcPr/>
                </a:tc>
              </a:tr>
              <a:tr h="635000">
                <a:tc>
                  <a:txBody>
                    <a:bodyPr/>
                    <a:lstStyle/>
                    <a:p>
                      <a:r>
                        <a:rPr lang="en-US" dirty="0" smtClean="0"/>
                        <a:t>Index</a:t>
                      </a:r>
                      <a:endParaRPr lang="en-US" dirty="0">
                        <a:latin typeface="Arial" pitchFamily="34" charset="0"/>
                        <a:cs typeface="Arial" pitchFamily="34" charset="0"/>
                      </a:endParaRPr>
                    </a:p>
                  </a:txBody>
                  <a:tcPr/>
                </a:tc>
                <a:tc>
                  <a:txBody>
                    <a:bodyPr/>
                    <a:lstStyle/>
                    <a:p>
                      <a:r>
                        <a:rPr lang="en-US" dirty="0" smtClean="0"/>
                        <a:t>Index</a:t>
                      </a:r>
                      <a:endParaRPr lang="en-US" dirty="0">
                        <a:latin typeface="Arial" pitchFamily="34" charset="0"/>
                        <a:cs typeface="Arial" pitchFamily="34" charset="0"/>
                      </a:endParaRPr>
                    </a:p>
                  </a:txBody>
                  <a:tcPr/>
                </a:tc>
              </a:tr>
              <a:tr h="635000">
                <a:tc>
                  <a:txBody>
                    <a:bodyPr/>
                    <a:lstStyle/>
                    <a:p>
                      <a:r>
                        <a:rPr lang="en-US" dirty="0" smtClean="0"/>
                        <a:t>Row</a:t>
                      </a:r>
                      <a:endParaRPr lang="en-US" dirty="0">
                        <a:latin typeface="Arial" pitchFamily="34" charset="0"/>
                        <a:cs typeface="Arial" pitchFamily="34" charset="0"/>
                      </a:endParaRPr>
                    </a:p>
                  </a:txBody>
                  <a:tcPr/>
                </a:tc>
                <a:tc>
                  <a:txBody>
                    <a:bodyPr/>
                    <a:lstStyle/>
                    <a:p>
                      <a:r>
                        <a:rPr lang="en-US" dirty="0" smtClean="0"/>
                        <a:t>Document or BSON document</a:t>
                      </a:r>
                      <a:endParaRPr lang="en-US" dirty="0">
                        <a:latin typeface="Arial" pitchFamily="34" charset="0"/>
                        <a:cs typeface="Arial" pitchFamily="34" charset="0"/>
                      </a:endParaRPr>
                    </a:p>
                  </a:txBody>
                  <a:tcPr/>
                </a:tc>
              </a:tr>
              <a:tr h="635000">
                <a:tc>
                  <a:txBody>
                    <a:bodyPr/>
                    <a:lstStyle/>
                    <a:p>
                      <a:r>
                        <a:rPr lang="en-US" dirty="0" smtClean="0"/>
                        <a:t>Column</a:t>
                      </a:r>
                      <a:endParaRPr lang="en-US" dirty="0">
                        <a:latin typeface="Arial" pitchFamily="34" charset="0"/>
                        <a:cs typeface="Arial" pitchFamily="34" charset="0"/>
                      </a:endParaRPr>
                    </a:p>
                  </a:txBody>
                  <a:tcPr/>
                </a:tc>
                <a:tc>
                  <a:txBody>
                    <a:bodyPr/>
                    <a:lstStyle/>
                    <a:p>
                      <a:r>
                        <a:rPr lang="en-US" dirty="0" smtClean="0"/>
                        <a:t>Field</a:t>
                      </a:r>
                      <a:endParaRPr lang="en-US" dirty="0">
                        <a:latin typeface="Arial" pitchFamily="34" charset="0"/>
                        <a:cs typeface="Arial" pitchFamily="34" charset="0"/>
                      </a:endParaRPr>
                    </a:p>
                  </a:txBody>
                  <a:tcPr/>
                </a:tc>
              </a:tr>
              <a:tr h="635000">
                <a:tc>
                  <a:txBody>
                    <a:bodyPr/>
                    <a:lstStyle/>
                    <a:p>
                      <a:r>
                        <a:rPr lang="en-US" dirty="0" smtClean="0"/>
                        <a:t>Table  Join</a:t>
                      </a:r>
                      <a:endParaRPr lang="en-US" dirty="0">
                        <a:latin typeface="Arial" pitchFamily="34" charset="0"/>
                        <a:cs typeface="Arial" pitchFamily="34" charset="0"/>
                      </a:endParaRPr>
                    </a:p>
                  </a:txBody>
                  <a:tcPr/>
                </a:tc>
                <a:tc>
                  <a:txBody>
                    <a:bodyPr/>
                    <a:lstStyle/>
                    <a:p>
                      <a:r>
                        <a:rPr lang="en-US" dirty="0" smtClean="0"/>
                        <a:t>Embedding</a:t>
                      </a:r>
                      <a:r>
                        <a:rPr lang="en-US" baseline="0" dirty="0" smtClean="0"/>
                        <a:t> &amp; Linking</a:t>
                      </a:r>
                      <a:endParaRPr lang="en-US" dirty="0">
                        <a:latin typeface="Arial" pitchFamily="34" charset="0"/>
                        <a:cs typeface="Arial" pitchFamily="34" charset="0"/>
                      </a:endParaRPr>
                    </a:p>
                  </a:txBody>
                  <a:tcPr/>
                </a:tc>
              </a:tr>
            </a:tbl>
          </a:graphicData>
        </a:graphic>
      </p:graphicFrame>
      <p:grpSp>
        <p:nvGrpSpPr>
          <p:cNvPr id="13" name="Group 12"/>
          <p:cNvGrpSpPr/>
          <p:nvPr/>
        </p:nvGrpSpPr>
        <p:grpSpPr>
          <a:xfrm>
            <a:off x="2438400" y="2514600"/>
            <a:ext cx="1905000" cy="2590800"/>
            <a:chOff x="2726268" y="2849915"/>
            <a:chExt cx="1646768" cy="2120900"/>
          </a:xfrm>
        </p:grpSpPr>
        <p:cxnSp>
          <p:nvCxnSpPr>
            <p:cNvPr id="14" name="Straight Arrow Connector 13"/>
            <p:cNvCxnSpPr/>
            <p:nvPr/>
          </p:nvCxnSpPr>
          <p:spPr>
            <a:xfrm>
              <a:off x="2726268" y="2849915"/>
              <a:ext cx="1646768" cy="0"/>
            </a:xfrm>
            <a:prstGeom prst="straightConnector1">
              <a:avLst/>
            </a:prstGeom>
            <a:ln w="25400" cap="flat">
              <a:solidFill>
                <a:srgbClr val="242423"/>
              </a:solidFill>
              <a:round/>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726268" y="3380140"/>
              <a:ext cx="1646768" cy="0"/>
            </a:xfrm>
            <a:prstGeom prst="straightConnector1">
              <a:avLst/>
            </a:prstGeom>
            <a:ln w="25400" cap="flat">
              <a:solidFill>
                <a:srgbClr val="242423"/>
              </a:solidFill>
              <a:round/>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726268" y="3910365"/>
              <a:ext cx="1646768" cy="0"/>
            </a:xfrm>
            <a:prstGeom prst="straightConnector1">
              <a:avLst/>
            </a:prstGeom>
            <a:ln w="25400" cap="flat">
              <a:solidFill>
                <a:srgbClr val="242423"/>
              </a:solidFill>
              <a:round/>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726268" y="4440590"/>
              <a:ext cx="1646768" cy="0"/>
            </a:xfrm>
            <a:prstGeom prst="straightConnector1">
              <a:avLst/>
            </a:prstGeom>
            <a:ln w="25400" cap="flat">
              <a:solidFill>
                <a:srgbClr val="242423"/>
              </a:solidFill>
              <a:round/>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726268" y="4970815"/>
              <a:ext cx="1646768" cy="0"/>
            </a:xfrm>
            <a:prstGeom prst="straightConnector1">
              <a:avLst/>
            </a:prstGeom>
            <a:ln w="25400" cap="flat">
              <a:solidFill>
                <a:srgbClr val="242423"/>
              </a:solidFill>
              <a:round/>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grpSp>
      <p:cxnSp>
        <p:nvCxnSpPr>
          <p:cNvPr id="22" name="Straight Arrow Connector 21"/>
          <p:cNvCxnSpPr/>
          <p:nvPr/>
        </p:nvCxnSpPr>
        <p:spPr>
          <a:xfrm>
            <a:off x="2438400" y="5715000"/>
            <a:ext cx="1905000" cy="1588"/>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779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Document?</a:t>
            </a:r>
            <a:endParaRPr lang="en-US" dirty="0"/>
          </a:p>
        </p:txBody>
      </p:sp>
      <p:sp>
        <p:nvSpPr>
          <p:cNvPr id="4" name="Rectangle 3"/>
          <p:cNvSpPr/>
          <p:nvPr/>
        </p:nvSpPr>
        <p:spPr>
          <a:xfrm>
            <a:off x="1556951" y="1740243"/>
            <a:ext cx="5844822" cy="4355757"/>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72"/>
              </a:spcBef>
            </a:pPr>
            <a:r>
              <a:rPr lang="en-US" dirty="0" smtClean="0">
                <a:solidFill>
                  <a:srgbClr val="FFFFFF"/>
                </a:solidFill>
                <a:latin typeface="Courier"/>
                <a:cs typeface="Courier"/>
              </a:rPr>
              <a:t>{</a:t>
            </a:r>
          </a:p>
          <a:p>
            <a:pPr>
              <a:spcBef>
                <a:spcPts val="72"/>
              </a:spcBef>
            </a:pPr>
            <a:r>
              <a:rPr lang="en-US" dirty="0" smtClean="0">
                <a:solidFill>
                  <a:srgbClr val="FFFFFF"/>
                </a:solidFill>
                <a:latin typeface="Courier"/>
                <a:cs typeface="Courier"/>
              </a:rPr>
              <a:t> _id : </a:t>
            </a:r>
            <a:r>
              <a:rPr lang="en-US" dirty="0" smtClean="0">
                <a:solidFill>
                  <a:schemeClr val="accent2"/>
                </a:solidFill>
                <a:latin typeface="Courier"/>
                <a:cs typeface="Courier"/>
              </a:rPr>
              <a:t>“bob”,</a:t>
            </a:r>
          </a:p>
          <a:p>
            <a:pPr>
              <a:spcBef>
                <a:spcPts val="72"/>
              </a:spcBef>
            </a:pPr>
            <a:r>
              <a:rPr lang="en-US" dirty="0" smtClean="0">
                <a:solidFill>
                  <a:srgbClr val="FFFFFF"/>
                </a:solidFill>
                <a:latin typeface="Courier"/>
                <a:cs typeface="Courier"/>
              </a:rPr>
              <a:t>   name:</a:t>
            </a:r>
            <a:r>
              <a:rPr lang="en-US" dirty="0" smtClean="0">
                <a:latin typeface="Courier"/>
                <a:cs typeface="Courier"/>
              </a:rPr>
              <a:t> </a:t>
            </a:r>
            <a:r>
              <a:rPr lang="en-US" dirty="0" smtClean="0">
                <a:solidFill>
                  <a:srgbClr val="F7D58F"/>
                </a:solidFill>
                <a:latin typeface="Courier"/>
                <a:cs typeface="Courier"/>
              </a:rPr>
              <a:t>”Bob </a:t>
            </a:r>
            <a:r>
              <a:rPr lang="en-US" dirty="0" err="1" smtClean="0">
                <a:solidFill>
                  <a:srgbClr val="F7D58F"/>
                </a:solidFill>
                <a:latin typeface="Courier"/>
                <a:cs typeface="Courier"/>
              </a:rPr>
              <a:t>Nobooks</a:t>
            </a:r>
            <a:r>
              <a:rPr lang="en-US" dirty="0" smtClean="0">
                <a:solidFill>
                  <a:srgbClr val="F7D58F"/>
                </a:solidFill>
                <a:latin typeface="Courier"/>
                <a:cs typeface="Courier"/>
              </a:rPr>
              <a:t>"</a:t>
            </a:r>
            <a:r>
              <a:rPr lang="en-US" dirty="0" smtClean="0">
                <a:solidFill>
                  <a:srgbClr val="FFFFFF"/>
                </a:solidFill>
                <a:latin typeface="Courier"/>
                <a:cs typeface="Courier"/>
              </a:rPr>
              <a:t>,</a:t>
            </a:r>
          </a:p>
          <a:p>
            <a:pPr>
              <a:spcBef>
                <a:spcPts val="72"/>
              </a:spcBef>
            </a:pPr>
            <a:r>
              <a:rPr lang="en-US" dirty="0" smtClean="0">
                <a:solidFill>
                  <a:srgbClr val="FFFFFF"/>
                </a:solidFill>
                <a:latin typeface="Courier"/>
                <a:cs typeface="Courier"/>
              </a:rPr>
              <a:t>   address: {</a:t>
            </a:r>
          </a:p>
          <a:p>
            <a:pPr>
              <a:spcBef>
                <a:spcPts val="72"/>
              </a:spcBef>
            </a:pPr>
            <a:r>
              <a:rPr lang="en-US" dirty="0" smtClean="0">
                <a:latin typeface="Courier"/>
                <a:cs typeface="Courier"/>
              </a:rPr>
              <a:t>        </a:t>
            </a:r>
            <a:r>
              <a:rPr lang="en-US" dirty="0" smtClean="0">
                <a:solidFill>
                  <a:srgbClr val="FFFFFF"/>
                </a:solidFill>
                <a:latin typeface="Courier"/>
                <a:cs typeface="Courier"/>
              </a:rPr>
              <a:t>street:</a:t>
            </a:r>
            <a:r>
              <a:rPr lang="en-US" dirty="0" smtClean="0">
                <a:latin typeface="Courier"/>
                <a:cs typeface="Courier"/>
              </a:rPr>
              <a:t> </a:t>
            </a:r>
            <a:r>
              <a:rPr lang="en-US" dirty="0" smtClean="0">
                <a:solidFill>
                  <a:srgbClr val="F7D58F"/>
                </a:solidFill>
                <a:latin typeface="Courier"/>
                <a:cs typeface="Courier"/>
              </a:rPr>
              <a:t>”139 W45 St. "</a:t>
            </a:r>
            <a:r>
              <a:rPr lang="en-US" dirty="0" smtClean="0">
                <a:solidFill>
                  <a:srgbClr val="FFFFFF"/>
                </a:solidFill>
                <a:latin typeface="Courier"/>
                <a:cs typeface="Courier"/>
              </a:rPr>
              <a:t>,</a:t>
            </a:r>
          </a:p>
          <a:p>
            <a:pPr>
              <a:spcBef>
                <a:spcPts val="72"/>
              </a:spcBef>
            </a:pPr>
            <a:r>
              <a:rPr lang="en-US" dirty="0" smtClean="0">
                <a:latin typeface="Courier"/>
                <a:cs typeface="Courier"/>
              </a:rPr>
              <a:t>        </a:t>
            </a:r>
            <a:r>
              <a:rPr lang="en-US" dirty="0" smtClean="0">
                <a:solidFill>
                  <a:srgbClr val="FFFFFF"/>
                </a:solidFill>
                <a:latin typeface="Courier"/>
                <a:cs typeface="Courier"/>
              </a:rPr>
              <a:t>city:</a:t>
            </a:r>
            <a:r>
              <a:rPr lang="en-US" dirty="0" smtClean="0">
                <a:latin typeface="Courier"/>
                <a:cs typeface="Courier"/>
              </a:rPr>
              <a:t> </a:t>
            </a:r>
            <a:r>
              <a:rPr lang="en-US" dirty="0" smtClean="0">
                <a:solidFill>
                  <a:srgbClr val="F7D58F"/>
                </a:solidFill>
                <a:latin typeface="Courier"/>
                <a:cs typeface="Courier"/>
              </a:rPr>
              <a:t>”NY"</a:t>
            </a:r>
            <a:r>
              <a:rPr lang="en-US" dirty="0" smtClean="0">
                <a:solidFill>
                  <a:srgbClr val="FFFFFF"/>
                </a:solidFill>
                <a:latin typeface="Courier"/>
                <a:cs typeface="Courier"/>
              </a:rPr>
              <a:t>,</a:t>
            </a:r>
          </a:p>
          <a:p>
            <a:pPr>
              <a:spcBef>
                <a:spcPts val="72"/>
              </a:spcBef>
            </a:pPr>
            <a:r>
              <a:rPr lang="en-US" dirty="0" smtClean="0">
                <a:latin typeface="Courier"/>
                <a:cs typeface="Courier"/>
              </a:rPr>
              <a:t>        </a:t>
            </a:r>
            <a:r>
              <a:rPr lang="en-US" dirty="0" smtClean="0">
                <a:solidFill>
                  <a:srgbClr val="FFFFFF"/>
                </a:solidFill>
                <a:latin typeface="Courier"/>
                <a:cs typeface="Courier"/>
              </a:rPr>
              <a:t>state:</a:t>
            </a:r>
            <a:r>
              <a:rPr lang="en-US" dirty="0" smtClean="0">
                <a:latin typeface="Courier"/>
                <a:cs typeface="Courier"/>
              </a:rPr>
              <a:t> </a:t>
            </a:r>
            <a:r>
              <a:rPr lang="en-US" dirty="0" smtClean="0">
                <a:solidFill>
                  <a:srgbClr val="F7D58F"/>
                </a:solidFill>
                <a:latin typeface="Courier"/>
                <a:cs typeface="Courier"/>
              </a:rPr>
              <a:t>”NY"</a:t>
            </a:r>
            <a:r>
              <a:rPr lang="en-US" dirty="0" smtClean="0">
                <a:solidFill>
                  <a:srgbClr val="FFFFFF"/>
                </a:solidFill>
                <a:latin typeface="Courier"/>
                <a:cs typeface="Courier"/>
              </a:rPr>
              <a:t>,</a:t>
            </a:r>
          </a:p>
          <a:p>
            <a:pPr>
              <a:spcBef>
                <a:spcPts val="72"/>
              </a:spcBef>
            </a:pPr>
            <a:r>
              <a:rPr lang="en-US" dirty="0" smtClean="0">
                <a:solidFill>
                  <a:srgbClr val="FF6600"/>
                </a:solidFill>
                <a:latin typeface="Courier"/>
                <a:cs typeface="Courier"/>
              </a:rPr>
              <a:t>        country: </a:t>
            </a:r>
            <a:r>
              <a:rPr lang="en-US" dirty="0" smtClean="0">
                <a:solidFill>
                  <a:srgbClr val="F7D58F"/>
                </a:solidFill>
                <a:latin typeface="Courier"/>
                <a:cs typeface="Courier"/>
              </a:rPr>
              <a:t>”USA”</a:t>
            </a:r>
            <a:endParaRPr lang="en-US" dirty="0" smtClean="0">
              <a:solidFill>
                <a:srgbClr val="FF6600"/>
              </a:solidFill>
              <a:latin typeface="Courier"/>
              <a:cs typeface="Courier"/>
            </a:endParaRPr>
          </a:p>
          <a:p>
            <a:pPr>
              <a:spcBef>
                <a:spcPts val="72"/>
              </a:spcBef>
            </a:pPr>
            <a:r>
              <a:rPr lang="en-US" dirty="0" smtClean="0">
                <a:solidFill>
                  <a:srgbClr val="FFFFFF"/>
                </a:solidFill>
                <a:latin typeface="Courier"/>
                <a:cs typeface="Courier"/>
              </a:rPr>
              <a:t>    }</a:t>
            </a:r>
          </a:p>
          <a:p>
            <a:pPr>
              <a:spcBef>
                <a:spcPts val="72"/>
              </a:spcBef>
            </a:pPr>
            <a:r>
              <a:rPr lang="en-US" dirty="0" smtClean="0">
                <a:solidFill>
                  <a:srgbClr val="FFFFFF"/>
                </a:solidFill>
                <a:latin typeface="Courier"/>
                <a:cs typeface="Courier"/>
              </a:rPr>
              <a:t>}</a:t>
            </a:r>
          </a:p>
          <a:p>
            <a:pPr algn="ctr"/>
            <a:endParaRPr lang="en-US" dirty="0"/>
          </a:p>
        </p:txBody>
      </p:sp>
    </p:spTree>
    <p:extLst>
      <p:ext uri="{BB962C8B-B14F-4D97-AF65-F5344CB8AC3E}">
        <p14:creationId xmlns:p14="http://schemas.microsoft.com/office/powerpoint/2010/main" val="575263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405171"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380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705600" cy="4186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385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Advanced Syntax</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858000" cy="418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718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Blip>
                <a:blip r:embed="rId3"/>
              </a:buBlip>
            </a:pPr>
            <a:r>
              <a:rPr lang="en-US" dirty="0" smtClean="0"/>
              <a:t>Introduce NoSQL database</a:t>
            </a:r>
          </a:p>
          <a:p>
            <a:pPr>
              <a:buBlip>
                <a:blip r:embed="rId3"/>
              </a:buBlip>
            </a:pPr>
            <a:r>
              <a:rPr lang="en-US" dirty="0" smtClean="0"/>
              <a:t>About NoSQL databases type</a:t>
            </a:r>
            <a:br>
              <a:rPr lang="en-US" dirty="0" smtClean="0"/>
            </a:br>
            <a:r>
              <a:rPr lang="en-US" dirty="0" smtClean="0"/>
              <a:t>(</a:t>
            </a:r>
            <a:r>
              <a:rPr lang="en-US" sz="2000" dirty="0" smtClean="0"/>
              <a:t>Key-value stores, Document databases, Wide column stores, and Graph databases, etc.</a:t>
            </a:r>
            <a:r>
              <a:rPr lang="en-US" dirty="0" smtClean="0"/>
              <a:t>)</a:t>
            </a:r>
          </a:p>
          <a:p>
            <a:pPr>
              <a:buBlip>
                <a:blip r:embed="rId3"/>
              </a:buBlip>
            </a:pPr>
            <a:r>
              <a:rPr lang="en-US" dirty="0" smtClean="0"/>
              <a:t>Introduction to MongoDB database</a:t>
            </a:r>
          </a:p>
          <a:p>
            <a:pPr>
              <a:buBlip>
                <a:blip r:embed="rId3"/>
              </a:buBlip>
            </a:pPr>
            <a:r>
              <a:rPr lang="en-US" dirty="0" smtClean="0"/>
              <a:t>Demo (Spring and MongoDB)</a:t>
            </a:r>
            <a:endParaRPr lang="en-US" dirty="0"/>
          </a:p>
        </p:txBody>
      </p:sp>
    </p:spTree>
    <p:extLst>
      <p:ext uri="{BB962C8B-B14F-4D97-AF65-F5344CB8AC3E}">
        <p14:creationId xmlns:p14="http://schemas.microsoft.com/office/powerpoint/2010/main" val="2169921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a:t>
            </a:r>
            <a:r>
              <a:rPr lang="en-US" dirty="0" smtClean="0"/>
              <a:t>Sharding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324600" cy="5018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561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 Spring MVC and MongoDB</a:t>
            </a:r>
            <a:endParaRPr lang="en-US" dirty="0"/>
          </a:p>
        </p:txBody>
      </p:sp>
      <p:sp>
        <p:nvSpPr>
          <p:cNvPr id="3" name="Content Placeholder 2"/>
          <p:cNvSpPr>
            <a:spLocks noGrp="1"/>
          </p:cNvSpPr>
          <p:nvPr>
            <p:ph idx="1"/>
          </p:nvPr>
        </p:nvSpPr>
        <p:spPr>
          <a:xfrm>
            <a:off x="457200" y="1600201"/>
            <a:ext cx="8229600" cy="4038600"/>
          </a:xfrm>
        </p:spPr>
        <p:txBody>
          <a:bodyPr>
            <a:normAutofit/>
          </a:bodyPr>
          <a:lstStyle/>
          <a:p>
            <a:r>
              <a:rPr lang="en-US" dirty="0" smtClean="0"/>
              <a:t>IDE: Eclipse Luna</a:t>
            </a:r>
          </a:p>
          <a:p>
            <a:r>
              <a:rPr lang="en-US" dirty="0" smtClean="0"/>
              <a:t>Database server: MongoDB v3.07</a:t>
            </a:r>
          </a:p>
          <a:p>
            <a:r>
              <a:rPr lang="en-US" dirty="0" smtClean="0"/>
              <a:t>Dependency: Spring Data MongoDB v1.8.1</a:t>
            </a:r>
          </a:p>
          <a:p>
            <a:r>
              <a:rPr lang="en-US" dirty="0" smtClean="0"/>
              <a:t>Java </a:t>
            </a:r>
            <a:r>
              <a:rPr lang="en-US" dirty="0" smtClean="0"/>
              <a:t>v1.7</a:t>
            </a:r>
            <a:endParaRPr lang="en-US" dirty="0" smtClean="0"/>
          </a:p>
          <a:p>
            <a:r>
              <a:rPr lang="en-US" dirty="0" smtClean="0"/>
              <a:t>Spring Framework v4.0</a:t>
            </a:r>
          </a:p>
          <a:p>
            <a:pPr marL="0" indent="0">
              <a:buNone/>
            </a:pPr>
            <a:endParaRPr lang="en-US" dirty="0"/>
          </a:p>
        </p:txBody>
      </p:sp>
    </p:spTree>
    <p:extLst>
      <p:ext uri="{BB962C8B-B14F-4D97-AF65-F5344CB8AC3E}">
        <p14:creationId xmlns:p14="http://schemas.microsoft.com/office/powerpoint/2010/main" val="869364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b="1" dirty="0" smtClean="0"/>
              <a:t>Spring &amp; MongoDB Fit Together</a:t>
            </a:r>
            <a:endParaRPr lang="en-GB" b="1" dirty="0"/>
          </a:p>
        </p:txBody>
      </p:sp>
      <p:sp>
        <p:nvSpPr>
          <p:cNvPr id="9" name="Rectangle 8"/>
          <p:cNvSpPr/>
          <p:nvPr/>
        </p:nvSpPr>
        <p:spPr>
          <a:xfrm>
            <a:off x="1066800" y="2667000"/>
            <a:ext cx="6192688"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dirty="0" smtClean="0">
                <a:solidFill>
                  <a:schemeClr val="tx1"/>
                </a:solidFill>
              </a:rPr>
              <a:t>Servlet Engine (</a:t>
            </a:r>
            <a:r>
              <a:rPr lang="en-GB" dirty="0" smtClean="0">
                <a:solidFill>
                  <a:schemeClr val="tx1"/>
                </a:solidFill>
              </a:rPr>
              <a:t>e.g. Tomcat</a:t>
            </a:r>
            <a:r>
              <a:rPr lang="en-GB" dirty="0" smtClean="0">
                <a:solidFill>
                  <a:schemeClr val="tx1"/>
                </a:solidFill>
              </a:rPr>
              <a:t>)</a:t>
            </a:r>
          </a:p>
          <a:p>
            <a:pPr algn="ctr"/>
            <a:endParaRPr lang="en-GB" dirty="0">
              <a:solidFill>
                <a:schemeClr val="tx1"/>
              </a:solidFill>
            </a:endParaRPr>
          </a:p>
        </p:txBody>
      </p:sp>
      <p:sp>
        <p:nvSpPr>
          <p:cNvPr id="11" name="Rounded Rectangle 10"/>
          <p:cNvSpPr/>
          <p:nvPr/>
        </p:nvSpPr>
        <p:spPr>
          <a:xfrm>
            <a:off x="1259632" y="2780928"/>
            <a:ext cx="2376264"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dirty="0" smtClean="0">
                <a:solidFill>
                  <a:schemeClr val="tx1"/>
                </a:solidFill>
              </a:rPr>
              <a:t>Controller Layer</a:t>
            </a:r>
            <a:endParaRPr lang="en-GB" dirty="0">
              <a:solidFill>
                <a:schemeClr val="tx1"/>
              </a:solidFill>
            </a:endParaRPr>
          </a:p>
        </p:txBody>
      </p:sp>
      <p:sp>
        <p:nvSpPr>
          <p:cNvPr id="14" name="Rounded Rectangle 13"/>
          <p:cNvSpPr/>
          <p:nvPr/>
        </p:nvSpPr>
        <p:spPr>
          <a:xfrm>
            <a:off x="1475656" y="3068960"/>
            <a:ext cx="194421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Front Controller (Spring Dispatcher)</a:t>
            </a:r>
            <a:endParaRPr lang="en-GB" dirty="0">
              <a:solidFill>
                <a:schemeClr val="tx1"/>
              </a:solidFill>
            </a:endParaRPr>
          </a:p>
        </p:txBody>
      </p:sp>
      <p:sp>
        <p:nvSpPr>
          <p:cNvPr id="15" name="Rounded Rectangle 14"/>
          <p:cNvSpPr/>
          <p:nvPr/>
        </p:nvSpPr>
        <p:spPr>
          <a:xfrm>
            <a:off x="1475656" y="4293096"/>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Controller</a:t>
            </a:r>
            <a:endParaRPr lang="en-GB" dirty="0">
              <a:solidFill>
                <a:schemeClr val="tx1"/>
              </a:solidFill>
            </a:endParaRPr>
          </a:p>
        </p:txBody>
      </p:sp>
      <p:cxnSp>
        <p:nvCxnSpPr>
          <p:cNvPr id="17" name="Straight Arrow Connector 16"/>
          <p:cNvCxnSpPr/>
          <p:nvPr/>
        </p:nvCxnSpPr>
        <p:spPr>
          <a:xfrm>
            <a:off x="467544" y="3501008"/>
            <a:ext cx="100811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67544" y="3789040"/>
            <a:ext cx="100811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816" y="3068960"/>
            <a:ext cx="1115616" cy="369332"/>
          </a:xfrm>
          <a:prstGeom prst="rect">
            <a:avLst/>
          </a:prstGeom>
          <a:noFill/>
        </p:spPr>
        <p:txBody>
          <a:bodyPr wrap="square" rtlCol="0">
            <a:spAutoFit/>
          </a:bodyPr>
          <a:lstStyle/>
          <a:p>
            <a:r>
              <a:rPr lang="en-GB" dirty="0" smtClean="0"/>
              <a:t>Request</a:t>
            </a:r>
            <a:endParaRPr lang="en-GB" dirty="0"/>
          </a:p>
        </p:txBody>
      </p:sp>
      <p:cxnSp>
        <p:nvCxnSpPr>
          <p:cNvPr id="23" name="Straight Arrow Connector 22"/>
          <p:cNvCxnSpPr/>
          <p:nvPr/>
        </p:nvCxnSpPr>
        <p:spPr>
          <a:xfrm rot="5400000">
            <a:off x="2196530" y="4221882"/>
            <a:ext cx="142428"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0"/>
            <a:endCxn id="14" idx="2"/>
          </p:cNvCxnSpPr>
          <p:nvPr/>
        </p:nvCxnSpPr>
        <p:spPr>
          <a:xfrm rot="5400000" flipH="1" flipV="1">
            <a:off x="2375756" y="4221088"/>
            <a:ext cx="144016"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779912" y="2780928"/>
            <a:ext cx="1008112"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dirty="0" smtClean="0">
                <a:solidFill>
                  <a:schemeClr val="tx1"/>
                </a:solidFill>
              </a:rPr>
              <a:t>Service Layer</a:t>
            </a:r>
            <a:endParaRPr lang="en-GB" dirty="0">
              <a:solidFill>
                <a:schemeClr val="tx1"/>
              </a:solidFill>
            </a:endParaRPr>
          </a:p>
        </p:txBody>
      </p:sp>
      <p:sp>
        <p:nvSpPr>
          <p:cNvPr id="33" name="Rounded Rectangle 32"/>
          <p:cNvSpPr/>
          <p:nvPr/>
        </p:nvSpPr>
        <p:spPr>
          <a:xfrm>
            <a:off x="5004048" y="2780928"/>
            <a:ext cx="2016224"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dirty="0" smtClean="0">
                <a:solidFill>
                  <a:schemeClr val="tx1"/>
                </a:solidFill>
              </a:rPr>
              <a:t>DAO Layer</a:t>
            </a:r>
            <a:endParaRPr lang="en-GB" dirty="0">
              <a:solidFill>
                <a:schemeClr val="tx1"/>
              </a:solidFill>
            </a:endParaRPr>
          </a:p>
        </p:txBody>
      </p:sp>
      <p:sp>
        <p:nvSpPr>
          <p:cNvPr id="34" name="Rounded Rectangle 33"/>
          <p:cNvSpPr/>
          <p:nvPr/>
        </p:nvSpPr>
        <p:spPr>
          <a:xfrm>
            <a:off x="5220072" y="436510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Mongo Repository</a:t>
            </a:r>
            <a:endParaRPr lang="en-GB" dirty="0">
              <a:solidFill>
                <a:schemeClr val="tx1"/>
              </a:solidFill>
            </a:endParaRPr>
          </a:p>
        </p:txBody>
      </p:sp>
      <p:sp>
        <p:nvSpPr>
          <p:cNvPr id="35" name="Rounded Rectangle 34"/>
          <p:cNvSpPr/>
          <p:nvPr/>
        </p:nvSpPr>
        <p:spPr>
          <a:xfrm>
            <a:off x="5220072" y="3429000"/>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Repository</a:t>
            </a:r>
            <a:endParaRPr lang="en-GB" dirty="0">
              <a:solidFill>
                <a:schemeClr val="tx1"/>
              </a:solidFill>
            </a:endParaRPr>
          </a:p>
        </p:txBody>
      </p:sp>
      <p:cxnSp>
        <p:nvCxnSpPr>
          <p:cNvPr id="36" name="Straight Arrow Connector 35"/>
          <p:cNvCxnSpPr/>
          <p:nvPr/>
        </p:nvCxnSpPr>
        <p:spPr>
          <a:xfrm>
            <a:off x="3419872" y="4437112"/>
            <a:ext cx="360040"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3419872" y="4725144"/>
            <a:ext cx="360040"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788024" y="3645024"/>
            <a:ext cx="432048"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4788024" y="3933056"/>
            <a:ext cx="432048"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5581700" y="4219500"/>
            <a:ext cx="286444"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5796930" y="4220294"/>
            <a:ext cx="28803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0" name="Flowchart: Magnetic Disk 49"/>
          <p:cNvSpPr/>
          <p:nvPr/>
        </p:nvSpPr>
        <p:spPr>
          <a:xfrm>
            <a:off x="7452320" y="3429000"/>
            <a:ext cx="1440160" cy="20162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Mongo DB</a:t>
            </a:r>
            <a:endParaRPr lang="en-GB" dirty="0">
              <a:solidFill>
                <a:schemeClr val="tx1"/>
              </a:solidFill>
            </a:endParaRPr>
          </a:p>
        </p:txBody>
      </p:sp>
      <p:cxnSp>
        <p:nvCxnSpPr>
          <p:cNvPr id="51" name="Straight Arrow Connector 50"/>
          <p:cNvCxnSpPr/>
          <p:nvPr/>
        </p:nvCxnSpPr>
        <p:spPr>
          <a:xfrm>
            <a:off x="6804248" y="4581128"/>
            <a:ext cx="64807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6804248" y="4797152"/>
            <a:ext cx="64807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1"/>
          </p:nvPr>
        </p:nvSpPr>
        <p:spPr>
          <a:xfrm>
            <a:off x="457200" y="1700807"/>
            <a:ext cx="8229600" cy="1008113"/>
          </a:xfrm>
        </p:spPr>
        <p:txBody>
          <a:bodyPr>
            <a:normAutofit/>
          </a:bodyPr>
          <a:lstStyle/>
          <a:p>
            <a:r>
              <a:rPr lang="en-GB" sz="2000" dirty="0" smtClean="0"/>
              <a:t>Spring enables complete configuration of the Controller, Service, DAO Layer and facilitates connection to Mongo DB</a:t>
            </a:r>
            <a:endParaRPr lang="en-GB" sz="2000" dirty="0"/>
          </a:p>
        </p:txBody>
      </p:sp>
      <p:sp>
        <p:nvSpPr>
          <p:cNvPr id="3" name="TextBox 2"/>
          <p:cNvSpPr txBox="1"/>
          <p:nvPr/>
        </p:nvSpPr>
        <p:spPr>
          <a:xfrm>
            <a:off x="-48816" y="3892406"/>
            <a:ext cx="1259632" cy="369332"/>
          </a:xfrm>
          <a:prstGeom prst="rect">
            <a:avLst/>
          </a:prstGeom>
          <a:noFill/>
        </p:spPr>
        <p:txBody>
          <a:bodyPr wrap="square" rtlCol="0">
            <a:spAutoFit/>
          </a:bodyPr>
          <a:lstStyle/>
          <a:p>
            <a:r>
              <a:rPr lang="en-US" dirty="0" smtClean="0"/>
              <a:t>Response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US" sz="4600" dirty="0" smtClean="0"/>
              <a:t>Thanks you</a:t>
            </a:r>
            <a:endParaRPr lang="en-US" sz="4600" dirty="0"/>
          </a:p>
        </p:txBody>
      </p:sp>
      <p:sp>
        <p:nvSpPr>
          <p:cNvPr id="10" name="Subtitle 9"/>
          <p:cNvSpPr>
            <a:spLocks noGrp="1"/>
          </p:cNvSpPr>
          <p:nvPr>
            <p:ph type="subTitle" idx="1"/>
          </p:nvPr>
        </p:nvSpPr>
        <p:spPr>
          <a:xfrm>
            <a:off x="1447800" y="3276600"/>
            <a:ext cx="6400800" cy="609600"/>
          </a:xfrm>
        </p:spPr>
        <p:txBody>
          <a:bodyPr>
            <a:normAutofit/>
          </a:bodyPr>
          <a:lstStyle/>
          <a:p>
            <a:r>
              <a:rPr lang="en-US" sz="2800" dirty="0" smtClean="0"/>
              <a:t>Any questions ?</a:t>
            </a:r>
            <a:endParaRPr lang="en-US" sz="2800" dirty="0"/>
          </a:p>
        </p:txBody>
      </p:sp>
      <p:pic>
        <p:nvPicPr>
          <p:cNvPr id="4" name="Picture 3" descr="MongoDB-Logo-White-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886200"/>
            <a:ext cx="3581400" cy="1143000"/>
          </a:xfrm>
          <a:prstGeom prst="rect">
            <a:avLst/>
          </a:prstGeom>
        </p:spPr>
      </p:pic>
    </p:spTree>
    <p:extLst>
      <p:ext uri="{BB962C8B-B14F-4D97-AF65-F5344CB8AC3E}">
        <p14:creationId xmlns:p14="http://schemas.microsoft.com/office/powerpoint/2010/main" val="2517489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800" dirty="0" smtClean="0"/>
              <a:t>An Introduction to </a:t>
            </a:r>
            <a:r>
              <a:rPr lang="en-US" sz="1800" dirty="0"/>
              <a:t>NoSQL </a:t>
            </a:r>
            <a:r>
              <a:rPr lang="en-US" sz="1800" dirty="0" smtClean="0"/>
              <a:t>databases</a:t>
            </a:r>
          </a:p>
          <a:p>
            <a:pPr marL="400050" lvl="1" indent="0">
              <a:buNone/>
            </a:pPr>
            <a:r>
              <a:rPr lang="en-US" sz="1400" dirty="0" smtClean="0">
                <a:hlinkClick r:id="rId3"/>
              </a:rPr>
              <a:t>http://nosql-database.org/</a:t>
            </a:r>
            <a:endParaRPr lang="en-US" sz="1400" dirty="0" smtClean="0"/>
          </a:p>
          <a:p>
            <a:pPr marL="400050" lvl="1" indent="0">
              <a:buNone/>
            </a:pPr>
            <a:r>
              <a:rPr lang="en-US" sz="1400" dirty="0" smtClean="0">
                <a:hlinkClick r:id="rId4"/>
              </a:rPr>
              <a:t>https://en.wikipedia.org/wiki/NoSQL</a:t>
            </a:r>
            <a:endParaRPr lang="en-US" sz="1400" dirty="0" smtClean="0"/>
          </a:p>
          <a:p>
            <a:r>
              <a:rPr lang="en-US" sz="1800" dirty="0" smtClean="0"/>
              <a:t>Data </a:t>
            </a:r>
            <a:r>
              <a:rPr lang="en-US" sz="1800" dirty="0"/>
              <a:t>MongoDB - Reference </a:t>
            </a:r>
            <a:r>
              <a:rPr lang="en-US" sz="1800" dirty="0" smtClean="0"/>
              <a:t>Documentation</a:t>
            </a:r>
          </a:p>
          <a:p>
            <a:pPr marL="400050" lvl="1" indent="0">
              <a:buNone/>
            </a:pPr>
            <a:r>
              <a:rPr lang="en-US" sz="1400" dirty="0" smtClean="0">
                <a:hlinkClick r:id="rId5"/>
              </a:rPr>
              <a:t>https://docs.mongodb.org/manual/</a:t>
            </a:r>
            <a:endParaRPr lang="en-US" sz="1400" dirty="0" smtClean="0"/>
          </a:p>
          <a:p>
            <a:pPr marL="400050" lvl="1" indent="0">
              <a:buNone/>
            </a:pPr>
            <a:r>
              <a:rPr lang="en-US" sz="1400" dirty="0" smtClean="0">
                <a:hlinkClick r:id="rId6"/>
              </a:rPr>
              <a:t>http://docs.spring.io/spring-data/data-mongo/docs/1.8.0.RELEASE/reference/html/#new-features.1-8-0</a:t>
            </a:r>
            <a:r>
              <a:rPr lang="en-US" sz="1400" dirty="0" smtClean="0"/>
              <a:t>.</a:t>
            </a:r>
            <a:endParaRPr lang="en-US" sz="1400" dirty="0"/>
          </a:p>
          <a:p>
            <a:r>
              <a:rPr lang="en-US" sz="1800" dirty="0" smtClean="0"/>
              <a:t>MongoDB </a:t>
            </a:r>
            <a:r>
              <a:rPr lang="en-US" sz="1800" dirty="0"/>
              <a:t>vs. SQL Server 2008 Performance </a:t>
            </a:r>
            <a:r>
              <a:rPr lang="en-US" sz="1800" dirty="0" smtClean="0"/>
              <a:t>Showdown</a:t>
            </a:r>
          </a:p>
          <a:p>
            <a:pPr marL="400050" lvl="1" indent="0">
              <a:buNone/>
            </a:pPr>
            <a:r>
              <a:rPr lang="en-US" sz="1400" dirty="0" smtClean="0">
                <a:hlinkClick r:id="rId7"/>
              </a:rPr>
              <a:t>http://blog.michaelckennedy.net/2010/04/29/mongodb-vs-sql-server-2008-performance-showdown/</a:t>
            </a:r>
            <a:endParaRPr lang="en-US" sz="1400" dirty="0"/>
          </a:p>
          <a:p>
            <a:pPr marL="0" indent="0">
              <a:buNone/>
            </a:pPr>
            <a:endParaRPr lang="en-US" sz="1800" dirty="0"/>
          </a:p>
          <a:p>
            <a:endParaRPr lang="en-US" sz="1800" dirty="0" smtClean="0"/>
          </a:p>
          <a:p>
            <a:endParaRPr lang="en-US" sz="1800" dirty="0"/>
          </a:p>
        </p:txBody>
      </p:sp>
    </p:spTree>
    <p:extLst>
      <p:ext uri="{BB962C8B-B14F-4D97-AF65-F5344CB8AC3E}">
        <p14:creationId xmlns:p14="http://schemas.microsoft.com/office/powerpoint/2010/main" val="304150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r>
              <a:rPr lang="en-US" dirty="0"/>
              <a:t>of SQL databases</a:t>
            </a:r>
          </a:p>
        </p:txBody>
      </p:sp>
      <p:pic>
        <p:nvPicPr>
          <p:cNvPr id="2050" name="Picture 2" descr="C:\Users\pnhuy\Desktop\unstructured_dat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6800" y="1600200"/>
            <a:ext cx="4039281" cy="42868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33400" y="1981200"/>
            <a:ext cx="4953000" cy="3200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a:lstStyle>
          <a:p>
            <a:pPr marL="457200" indent="-457200" algn="l">
              <a:buFont typeface="Arial" panose="020B0604020202020204" pitchFamily="34" charset="0"/>
              <a:buChar char="•"/>
            </a:pPr>
            <a:r>
              <a:rPr lang="en-US" sz="3200" dirty="0" smtClean="0"/>
              <a:t>Scale</a:t>
            </a:r>
          </a:p>
          <a:p>
            <a:pPr marL="457200" indent="-457200" algn="l">
              <a:buFont typeface="Arial" panose="020B0604020202020204" pitchFamily="34" charset="0"/>
              <a:buChar char="•"/>
            </a:pPr>
            <a:r>
              <a:rPr lang="en-US" sz="3200" dirty="0" smtClean="0"/>
              <a:t>Unstructured </a:t>
            </a:r>
            <a:r>
              <a:rPr lang="en-US" sz="3200" dirty="0"/>
              <a:t>data </a:t>
            </a:r>
            <a:r>
              <a:rPr lang="en-US" sz="3200" dirty="0" smtClean="0"/>
              <a:t>storage</a:t>
            </a:r>
          </a:p>
          <a:p>
            <a:pPr marL="457200" indent="-457200" algn="l">
              <a:buFont typeface="Arial" panose="020B0604020202020204" pitchFamily="34" charset="0"/>
              <a:buChar char="•"/>
            </a:pPr>
            <a:r>
              <a:rPr lang="en-US" sz="3200" dirty="0" smtClean="0"/>
              <a:t>Performance</a:t>
            </a:r>
            <a:endParaRPr lang="en-US" sz="3200" dirty="0"/>
          </a:p>
        </p:txBody>
      </p:sp>
    </p:spTree>
    <p:extLst>
      <p:ext uri="{BB962C8B-B14F-4D97-AF65-F5344CB8AC3E}">
        <p14:creationId xmlns:p14="http://schemas.microsoft.com/office/powerpoint/2010/main" val="225545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8" name="Content Placeholder 7"/>
          <p:cNvSpPr>
            <a:spLocks noGrp="1"/>
          </p:cNvSpPr>
          <p:nvPr>
            <p:ph idx="1"/>
          </p:nvPr>
        </p:nvSpPr>
        <p:spPr/>
        <p:txBody>
          <a:bodyPr>
            <a:normAutofit/>
          </a:bodyPr>
          <a:lstStyle/>
          <a:p>
            <a:pPr>
              <a:buFont typeface="Wingdings" panose="05000000000000000000" pitchFamily="2" charset="2"/>
              <a:buChar char="v"/>
            </a:pPr>
            <a:r>
              <a:rPr lang="en-US" dirty="0"/>
              <a:t>What database actually </a:t>
            </a:r>
            <a:r>
              <a:rPr lang="en-US" dirty="0" smtClean="0"/>
              <a:t>Facebook </a:t>
            </a:r>
            <a:r>
              <a:rPr lang="en-US" dirty="0"/>
              <a:t>uses</a:t>
            </a:r>
            <a:r>
              <a:rPr lang="en-US" dirty="0" smtClean="0"/>
              <a:t>?</a:t>
            </a: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smtClean="0"/>
              <a:t>The only answer: NoSQL</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667000"/>
            <a:ext cx="561975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007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NoSQL</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sz="4200" dirty="0"/>
              <a:t>Next Generation Databases mostly addressing some of the points:  </a:t>
            </a:r>
            <a:endParaRPr lang="en-US" sz="4200" dirty="0" smtClean="0"/>
          </a:p>
          <a:p>
            <a:pPr marL="914400" lvl="1" indent="-514350">
              <a:buFont typeface="Wingdings" pitchFamily="2" charset="2"/>
              <a:buChar char="§"/>
            </a:pPr>
            <a:r>
              <a:rPr lang="en-US" sz="3000" i="1" dirty="0" smtClean="0"/>
              <a:t>non-relational</a:t>
            </a:r>
            <a:r>
              <a:rPr lang="en-US" sz="3000" i="1" dirty="0"/>
              <a:t>.</a:t>
            </a:r>
            <a:endParaRPr lang="en-US" sz="3000" i="1" dirty="0" smtClean="0"/>
          </a:p>
          <a:p>
            <a:pPr marL="914400" lvl="1" indent="-514350">
              <a:buFont typeface="Wingdings" pitchFamily="2" charset="2"/>
              <a:buChar char="§"/>
            </a:pPr>
            <a:r>
              <a:rPr lang="en-US" sz="3000" i="1" dirty="0"/>
              <a:t>d</a:t>
            </a:r>
            <a:r>
              <a:rPr lang="en-US" sz="3000" i="1" dirty="0" smtClean="0"/>
              <a:t>istributed</a:t>
            </a:r>
            <a:r>
              <a:rPr lang="en-US" sz="3000" i="1" dirty="0"/>
              <a:t>.</a:t>
            </a:r>
            <a:endParaRPr lang="en-US" sz="3000" i="1" dirty="0" smtClean="0"/>
          </a:p>
          <a:p>
            <a:pPr marL="914400" lvl="1" indent="-514350">
              <a:buFont typeface="Wingdings" pitchFamily="2" charset="2"/>
              <a:buChar char="§"/>
            </a:pPr>
            <a:r>
              <a:rPr lang="en-US" sz="3000" i="1" dirty="0" smtClean="0"/>
              <a:t>open-source.</a:t>
            </a:r>
          </a:p>
          <a:p>
            <a:pPr marL="914400" lvl="1" indent="-514350">
              <a:buFont typeface="Wingdings" pitchFamily="2" charset="2"/>
              <a:buChar char="§"/>
            </a:pPr>
            <a:r>
              <a:rPr lang="en-US" sz="3000" i="1" dirty="0" smtClean="0"/>
              <a:t>horizontally </a:t>
            </a:r>
            <a:r>
              <a:rPr lang="en-US" sz="3000" i="1" dirty="0"/>
              <a:t>scalable</a:t>
            </a:r>
            <a:r>
              <a:rPr lang="en-US" sz="3000" i="1" dirty="0" smtClean="0"/>
              <a:t>. (scale out)</a:t>
            </a:r>
            <a:endParaRPr lang="en-US" sz="3000" i="1" dirty="0" smtClean="0"/>
          </a:p>
          <a:p>
            <a:pPr>
              <a:buFont typeface="Wingdings" pitchFamily="2" charset="2"/>
              <a:buChar char="v"/>
            </a:pPr>
            <a:r>
              <a:rPr lang="en-US" i="1" dirty="0" smtClean="0"/>
              <a:t>Not Only SQL, Non Relational SQL.</a:t>
            </a:r>
          </a:p>
          <a:p>
            <a:pPr marL="0" indent="0">
              <a:buNone/>
            </a:pPr>
            <a:endParaRPr lang="en-US" i="1" dirty="0" smtClean="0"/>
          </a:p>
          <a:p>
            <a:pPr>
              <a:buFont typeface="Wingdings" pitchFamily="2" charset="2"/>
              <a:buChar char="v"/>
            </a:pPr>
            <a:endParaRPr lang="en-US" i="1" dirty="0"/>
          </a:p>
        </p:txBody>
      </p:sp>
    </p:spTree>
    <p:extLst>
      <p:ext uri="{BB962C8B-B14F-4D97-AF65-F5344CB8AC3E}">
        <p14:creationId xmlns:p14="http://schemas.microsoft.com/office/powerpoint/2010/main" val="1230479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NoSQL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In 2006 Google published BigTable paper.</a:t>
            </a:r>
          </a:p>
          <a:p>
            <a:r>
              <a:rPr lang="en-US" dirty="0" smtClean="0">
                <a:ea typeface="ＭＳ Ｐゴシック" pitchFamily="34" charset="-128"/>
              </a:rPr>
              <a:t>In 2007 Amazon presented DynamoDB.</a:t>
            </a:r>
          </a:p>
          <a:p>
            <a:r>
              <a:rPr lang="en-US" dirty="0" smtClean="0">
                <a:ea typeface="ＭＳ Ｐゴシック" pitchFamily="34" charset="-128"/>
              </a:rPr>
              <a:t>It didn</a:t>
            </a:r>
            <a:r>
              <a:rPr lang="en-US" altLang="en-US" dirty="0" smtClean="0">
                <a:ea typeface="ＭＳ Ｐゴシック" pitchFamily="34" charset="-128"/>
              </a:rPr>
              <a:t>’</a:t>
            </a:r>
            <a:r>
              <a:rPr lang="en-US" dirty="0" smtClean="0">
                <a:ea typeface="ＭＳ Ｐゴシック" pitchFamily="34" charset="-128"/>
              </a:rPr>
              <a:t>t take long for all these ideas to used in:</a:t>
            </a:r>
          </a:p>
          <a:p>
            <a:pPr lvl="1"/>
            <a:r>
              <a:rPr lang="en-US" dirty="0" smtClean="0">
                <a:ea typeface="ＭＳ Ｐゴシック" pitchFamily="34" charset="-128"/>
              </a:rPr>
              <a:t>Several open source projects (Hbase, Cassandra) and</a:t>
            </a:r>
          </a:p>
          <a:p>
            <a:pPr lvl="1"/>
            <a:r>
              <a:rPr lang="en-US" dirty="0" smtClean="0">
                <a:ea typeface="ＭＳ Ｐゴシック" pitchFamily="34" charset="-128"/>
              </a:rPr>
              <a:t>Other companies (Facebook, Twitter, …)</a:t>
            </a:r>
          </a:p>
          <a:p>
            <a:r>
              <a:rPr lang="en-US" dirty="0"/>
              <a:t>List of NoSQL Databases </a:t>
            </a:r>
            <a:r>
              <a:rPr lang="en-US" dirty="0" smtClean="0"/>
              <a:t>(currently &gt; 250)</a:t>
            </a:r>
          </a:p>
          <a:p>
            <a:r>
              <a:rPr lang="en-US" dirty="0" smtClean="0"/>
              <a:t>Deal </a:t>
            </a:r>
            <a:r>
              <a:rPr lang="en-US" dirty="0"/>
              <a:t>with limitations of SQL databases, particularly concerning </a:t>
            </a:r>
            <a:r>
              <a:rPr lang="en-US" dirty="0" smtClean="0"/>
              <a:t>scale and </a:t>
            </a:r>
            <a:r>
              <a:rPr lang="en-US" dirty="0"/>
              <a:t>unstructured data storage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 Types of </a:t>
            </a:r>
            <a:r>
              <a:rPr lang="en-CA" dirty="0" smtClean="0"/>
              <a:t>NoSQL</a:t>
            </a:r>
            <a:endParaRPr lang="en-US" dirty="0"/>
          </a:p>
        </p:txBody>
      </p:sp>
      <p:sp>
        <p:nvSpPr>
          <p:cNvPr id="3" name="Content Placeholder 2"/>
          <p:cNvSpPr>
            <a:spLocks noGrp="1"/>
          </p:cNvSpPr>
          <p:nvPr>
            <p:ph idx="1"/>
          </p:nvPr>
        </p:nvSpPr>
        <p:spPr/>
        <p:txBody>
          <a:bodyPr>
            <a:normAutofit fontScale="70000" lnSpcReduction="20000"/>
          </a:bodyPr>
          <a:lstStyle/>
          <a:p>
            <a:pPr>
              <a:buBlip>
                <a:blip r:embed="rId2"/>
              </a:buBlip>
            </a:pPr>
            <a:r>
              <a:rPr lang="en-CA" dirty="0"/>
              <a:t>Column Store</a:t>
            </a:r>
          </a:p>
          <a:p>
            <a:pPr lvl="1">
              <a:buFont typeface="Wingdings" panose="05000000000000000000" pitchFamily="2" charset="2"/>
              <a:buChar char="§"/>
            </a:pPr>
            <a:r>
              <a:rPr lang="en-CA" dirty="0"/>
              <a:t>Column data is saved together, as opposed to row data</a:t>
            </a:r>
          </a:p>
          <a:p>
            <a:pPr lvl="1">
              <a:buFont typeface="Wingdings" panose="05000000000000000000" pitchFamily="2" charset="2"/>
              <a:buChar char="§"/>
            </a:pPr>
            <a:r>
              <a:rPr lang="en-CA" dirty="0"/>
              <a:t>Super useful for data analytics</a:t>
            </a:r>
          </a:p>
          <a:p>
            <a:pPr lvl="1">
              <a:buFont typeface="Wingdings" panose="05000000000000000000" pitchFamily="2" charset="2"/>
              <a:buChar char="§"/>
            </a:pPr>
            <a:r>
              <a:rPr lang="en-CA" dirty="0"/>
              <a:t>Hadoop, Cassandra, Hypertable</a:t>
            </a:r>
          </a:p>
          <a:p>
            <a:pPr>
              <a:buBlip>
                <a:blip r:embed="rId2"/>
              </a:buBlip>
            </a:pPr>
            <a:r>
              <a:rPr lang="en-CA" dirty="0"/>
              <a:t>Key-Value Store</a:t>
            </a:r>
          </a:p>
          <a:p>
            <a:pPr lvl="1">
              <a:buFont typeface="Wingdings" panose="05000000000000000000" pitchFamily="2" charset="2"/>
              <a:buChar char="§"/>
            </a:pPr>
            <a:r>
              <a:rPr lang="en-CA" dirty="0"/>
              <a:t>A key that refers to a payload</a:t>
            </a:r>
          </a:p>
          <a:p>
            <a:pPr lvl="1">
              <a:buFont typeface="Wingdings" panose="05000000000000000000" pitchFamily="2" charset="2"/>
              <a:buChar char="§"/>
            </a:pPr>
            <a:r>
              <a:rPr lang="en-CA" dirty="0"/>
              <a:t>MemcacheDB, Azure Table Storage, Redis</a:t>
            </a:r>
          </a:p>
          <a:p>
            <a:pPr>
              <a:buBlip>
                <a:blip r:embed="rId2"/>
              </a:buBlip>
            </a:pPr>
            <a:r>
              <a:rPr lang="en-CA" dirty="0"/>
              <a:t>Document / XML / Object Store</a:t>
            </a:r>
          </a:p>
          <a:p>
            <a:pPr lvl="1">
              <a:buFont typeface="Wingdings" panose="05000000000000000000" pitchFamily="2" charset="2"/>
              <a:buChar char="§"/>
            </a:pPr>
            <a:r>
              <a:rPr lang="en-CA" dirty="0"/>
              <a:t>Key (and possibly other indexes) point at a serialized object</a:t>
            </a:r>
          </a:p>
          <a:p>
            <a:pPr lvl="1">
              <a:buFont typeface="Wingdings" panose="05000000000000000000" pitchFamily="2" charset="2"/>
              <a:buChar char="§"/>
            </a:pPr>
            <a:r>
              <a:rPr lang="en-CA" dirty="0" smtClean="0"/>
              <a:t>MongoDB</a:t>
            </a:r>
            <a:r>
              <a:rPr lang="en-CA" dirty="0"/>
              <a:t>, CouchDB, RavenDB</a:t>
            </a:r>
          </a:p>
          <a:p>
            <a:pPr>
              <a:buBlip>
                <a:blip r:embed="rId2"/>
              </a:buBlip>
            </a:pPr>
            <a:r>
              <a:rPr lang="en-CA" dirty="0"/>
              <a:t>Graph Store</a:t>
            </a:r>
          </a:p>
          <a:p>
            <a:pPr lvl="1">
              <a:buFont typeface="Wingdings" panose="05000000000000000000" pitchFamily="2" charset="2"/>
              <a:buChar char="§"/>
            </a:pPr>
            <a:r>
              <a:rPr lang="en-CA" dirty="0"/>
              <a:t>Nodes are stored independently, and the relationship between nodes (edges) are stored with data</a:t>
            </a:r>
          </a:p>
          <a:p>
            <a:endParaRPr lang="en-US" dirty="0"/>
          </a:p>
        </p:txBody>
      </p:sp>
    </p:spTree>
    <p:extLst>
      <p:ext uri="{BB962C8B-B14F-4D97-AF65-F5344CB8AC3E}">
        <p14:creationId xmlns:p14="http://schemas.microsoft.com/office/powerpoint/2010/main" val="3868230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Different Types of </a:t>
            </a:r>
            <a:r>
              <a:rPr lang="en-CA" dirty="0" smtClean="0"/>
              <a:t>NoSQL(cont'd)</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761" y="2029848"/>
            <a:ext cx="5790477" cy="366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983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PROS</a:t>
            </a:r>
            <a:endParaRPr lang="en-US" dirty="0"/>
          </a:p>
        </p:txBody>
      </p:sp>
      <p:sp>
        <p:nvSpPr>
          <p:cNvPr id="3" name="Content Placeholder 2"/>
          <p:cNvSpPr>
            <a:spLocks noGrp="1"/>
          </p:cNvSpPr>
          <p:nvPr>
            <p:ph idx="1"/>
          </p:nvPr>
        </p:nvSpPr>
        <p:spPr/>
        <p:txBody>
          <a:bodyPr>
            <a:noAutofit/>
          </a:bodyPr>
          <a:lstStyle/>
          <a:p>
            <a:r>
              <a:rPr lang="en-US" sz="2800" dirty="0"/>
              <a:t>Elastic </a:t>
            </a:r>
            <a:r>
              <a:rPr lang="en-US" sz="2800" dirty="0" smtClean="0"/>
              <a:t>scalability</a:t>
            </a:r>
          </a:p>
          <a:p>
            <a:r>
              <a:rPr lang="en-US" sz="3000" dirty="0" smtClean="0"/>
              <a:t>Very fast for adding new data and for simple operations/queries.</a:t>
            </a:r>
          </a:p>
          <a:p>
            <a:r>
              <a:rPr lang="en-US" sz="3000" dirty="0" smtClean="0"/>
              <a:t>Ability to store complex data types (for document based solutions) in a single item of storage.</a:t>
            </a:r>
          </a:p>
          <a:p>
            <a:r>
              <a:rPr lang="en-US" sz="2800" dirty="0"/>
              <a:t>Economy</a:t>
            </a:r>
            <a:r>
              <a:rPr lang="en-US" sz="3600" dirty="0" smtClean="0"/>
              <a:t>.</a:t>
            </a:r>
            <a:endParaRPr lang="en-US" sz="3000" dirty="0" smtClean="0"/>
          </a:p>
          <a:p>
            <a:endParaRPr lang="en-US" sz="3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3211</TotalTime>
  <Words>822</Words>
  <Application>Microsoft Office PowerPoint</Application>
  <PresentationFormat>On-screen Show (4:3)</PresentationFormat>
  <Paragraphs>183</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NoSQL and MongoDB</vt:lpstr>
      <vt:lpstr>Objectives</vt:lpstr>
      <vt:lpstr>Limitations of SQL databases</vt:lpstr>
      <vt:lpstr>Question ?</vt:lpstr>
      <vt:lpstr>What is NoSQL</vt:lpstr>
      <vt:lpstr>NoSQL</vt:lpstr>
      <vt:lpstr>Different Types of NoSQL</vt:lpstr>
      <vt:lpstr>Different Types of NoSQL(cont'd)</vt:lpstr>
      <vt:lpstr>NoSQL PROS</vt:lpstr>
      <vt:lpstr>NoSQL CONS</vt:lpstr>
      <vt:lpstr>NoSQL vs. SQL Summary</vt:lpstr>
      <vt:lpstr>When to use NoSQL</vt:lpstr>
      <vt:lpstr>MongoDB</vt:lpstr>
      <vt:lpstr>MongoDB vs. NoSQL Server 2008</vt:lpstr>
      <vt:lpstr>Terminology</vt:lpstr>
      <vt:lpstr>What is a Document?</vt:lpstr>
      <vt:lpstr>Inserts</vt:lpstr>
      <vt:lpstr>Searching</vt:lpstr>
      <vt:lpstr>Some More Advanced Syntax</vt:lpstr>
      <vt:lpstr>Auto Sharding</vt:lpstr>
      <vt:lpstr>Demo Spring MVC and MongoDB</vt:lpstr>
      <vt:lpstr>Spring &amp; MongoDB Fit Together</vt:lpstr>
      <vt:lpstr>Thanks you</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and MongoDB</dc:title>
  <dc:creator>Huy, Pham Ngoc</dc:creator>
  <cp:lastModifiedBy>Huy, Pham Ngoc</cp:lastModifiedBy>
  <cp:revision>154</cp:revision>
  <dcterms:created xsi:type="dcterms:W3CDTF">2006-08-16T00:00:00Z</dcterms:created>
  <dcterms:modified xsi:type="dcterms:W3CDTF">2015-12-29T07:35:57Z</dcterms:modified>
</cp:coreProperties>
</file>