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63" roundtripDataSignature="AMtx7miqbl3d6MF8jXBHIdsGgeYCuL03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3" Type="http://customschemas.google.com/relationships/presentationmetadata" Target="meta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12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207" name="Google Shape;207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mà học viên phải đạt được khi kết thúc môn học này</a:t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269" name="Google Shape;269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01" name="Google Shape;101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324" name="Google Shape;324;p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 sua cho nay</a:t>
            </a:r>
            <a:endParaRPr/>
          </a:p>
        </p:txBody>
      </p:sp>
      <p:sp>
        <p:nvSpPr>
          <p:cNvPr id="107" name="Google Shape;107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409" name="Google Shape;409;p5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5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" name="Google Shape;438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Tóm tắt lại nội dung đã học</a:t>
            </a:r>
            <a:endParaRPr/>
          </a:p>
        </p:txBody>
      </p:sp>
      <p:sp>
        <p:nvSpPr>
          <p:cNvPr id="439" name="Google Shape;439;p5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5" name="Google Shape;445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Tóm tắt lại nội dung đã học</a:t>
            </a:r>
            <a:endParaRPr/>
          </a:p>
        </p:txBody>
      </p:sp>
      <p:sp>
        <p:nvSpPr>
          <p:cNvPr id="446" name="Google Shape;446;p5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5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8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6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9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6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6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6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0" name="Google Shape;30;p6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6" name="Google Shape;36;p6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7" name="Google Shape;37;p6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3" name="Google Shape;43;p6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4" name="Google Shape;44;p6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6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6" name="Google Shape;46;p6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6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6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6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6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5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5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0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9.png"/><Relationship Id="rId4" Type="http://schemas.openxmlformats.org/officeDocument/2006/relationships/image" Target="../media/image34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2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457200" y="1143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Chapter </a:t>
            </a:r>
            <a:r>
              <a:rPr b="1" lang="en-US"/>
              <a:t>11</a:t>
            </a:r>
            <a:endParaRPr b="1" sz="4000"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52400" y="29718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create and use objects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your own objects with object literals (cont.)</a:t>
            </a:r>
            <a:endParaRPr/>
          </a:p>
        </p:txBody>
      </p:sp>
      <p:sp>
        <p:nvSpPr>
          <p:cNvPr id="167" name="Google Shape;167;p10"/>
          <p:cNvSpPr txBox="1"/>
          <p:nvPr>
            <p:ph idx="1" type="body"/>
          </p:nvPr>
        </p:nvSpPr>
        <p:spPr>
          <a:xfrm>
            <a:off x="152400" y="1524000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How to initialize a new object with properties and methods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Example 3: initialize a new object with properties and methods</a:t>
            </a:r>
            <a:endParaRPr sz="2000"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invoice = {</a:t>
            </a:r>
            <a:endParaRPr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taxRate: 0.0875,</a:t>
            </a:r>
            <a:endParaRPr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getSaleTax: function(subtotal){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	return subtotal * this.taxRate;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},		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getTotal: function(subtotal, salesTax){</a:t>
            </a:r>
            <a:endParaRPr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	return subtotal + this.getSaleTax(subtotal);</a:t>
            </a:r>
            <a:endParaRPr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}		</a:t>
            </a:r>
            <a:endParaRPr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1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 txBox="1"/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your own objects with object literals (cont.)</a:t>
            </a:r>
            <a:endParaRPr/>
          </a:p>
        </p:txBody>
      </p:sp>
      <p:sp>
        <p:nvSpPr>
          <p:cNvPr id="173" name="Google Shape;173;p11"/>
          <p:cNvSpPr txBox="1"/>
          <p:nvPr>
            <p:ph idx="1" type="body"/>
          </p:nvPr>
        </p:nvSpPr>
        <p:spPr>
          <a:xfrm>
            <a:off x="152400" y="1219200"/>
            <a:ext cx="89154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Refer to the properties and methods of an object</a:t>
            </a:r>
            <a:endParaRPr/>
          </a:p>
          <a:p>
            <a:pPr indent="0" lvl="1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alert(invoice.taxRate);	//display 0.0875</a:t>
            </a:r>
            <a:endParaRPr/>
          </a:p>
          <a:p>
            <a:pPr indent="0" lvl="1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var saleTax=invoice.getSalesTax(100); //saleTax=8.75</a:t>
            </a:r>
            <a:endParaRPr/>
          </a:p>
          <a:p>
            <a:pPr indent="0" lvl="1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var invoiceTotal=invoice.getTotal(100);</a:t>
            </a:r>
            <a:endParaRPr/>
          </a:p>
          <a:p>
            <a:pPr indent="0" lvl="1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					 //invoiceTotal=108.75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Nested objects and refer to nested properties and methods</a:t>
            </a:r>
            <a:endParaRPr sz="24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How to nest one object within another</a:t>
            </a:r>
            <a:endParaRPr sz="2000"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var invoice = {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terms:{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	taxRate: 0.0875;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	dueDays: 30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}		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Refer to the properties and methods of nested object</a:t>
            </a:r>
            <a:endParaRPr sz="2000"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alert(invoice.terms.taxRate);		//Display 0.0875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1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"/>
          <p:cNvSpPr txBox="1"/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extend or modify and object</a:t>
            </a:r>
            <a:endParaRPr/>
          </a:p>
        </p:txBody>
      </p:sp>
      <p:sp>
        <p:nvSpPr>
          <p:cNvPr id="179" name="Google Shape;179;p12"/>
          <p:cNvSpPr txBox="1"/>
          <p:nvPr>
            <p:ph idx="1" type="body"/>
          </p:nvPr>
        </p:nvSpPr>
        <p:spPr>
          <a:xfrm>
            <a:off x="304800" y="1219200"/>
            <a:ext cx="8610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Once an object created, you can add new properties and method to it. Also you can change the value of an existing property and change a method.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How to add properties and methods to an object</a:t>
            </a:r>
            <a:endParaRPr/>
          </a:p>
          <a:p>
            <a:pPr indent="0" lvl="1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	var invoice = {};</a:t>
            </a:r>
            <a:endParaRPr/>
          </a:p>
          <a:p>
            <a:pPr indent="0" lvl="1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invoice.taxRate = 0.0875;	//add a property</a:t>
            </a:r>
            <a:endParaRPr/>
          </a:p>
          <a:p>
            <a:pPr indent="0" lvl="1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invoice.getSalesTax = function(subtotal){ </a:t>
            </a:r>
            <a:endParaRPr/>
          </a:p>
          <a:p>
            <a:pPr indent="0" lvl="1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	return (subtotal * this.taxRate);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}					//add a method</a:t>
            </a:r>
            <a:endParaRPr/>
          </a:p>
          <a:p>
            <a:pPr indent="0" lvl="1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					</a:t>
            </a:r>
            <a:endParaRPr sz="1100"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1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"/>
          <p:cNvSpPr txBox="1"/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extend or modify and object (cont.)</a:t>
            </a:r>
            <a:endParaRPr/>
          </a:p>
        </p:txBody>
      </p:sp>
      <p:sp>
        <p:nvSpPr>
          <p:cNvPr id="185" name="Google Shape;185;p13"/>
          <p:cNvSpPr txBox="1"/>
          <p:nvPr>
            <p:ph idx="1" type="body"/>
          </p:nvPr>
        </p:nvSpPr>
        <p:spPr>
          <a:xfrm>
            <a:off x="304800" y="1219200"/>
            <a:ext cx="8610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How to modify the value of a property</a:t>
            </a:r>
            <a:endParaRPr/>
          </a:p>
          <a:p>
            <a:pPr indent="0" lvl="1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invoice.taxRate = 0.095;	</a:t>
            </a:r>
            <a:endParaRPr/>
          </a:p>
          <a:p>
            <a:pPr indent="0" lvl="1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					</a:t>
            </a:r>
            <a:endParaRPr sz="11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How to remove a property from an object</a:t>
            </a:r>
            <a:endParaRPr sz="2400"/>
          </a:p>
          <a:p>
            <a:pPr indent="0" lvl="1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delete invoice.taxRate;</a:t>
            </a:r>
            <a:endParaRPr/>
          </a:p>
          <a:p>
            <a:pPr indent="0" lvl="1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Two variables that refer to the same object</a:t>
            </a:r>
            <a:endParaRPr sz="2400"/>
          </a:p>
          <a:p>
            <a:pPr indent="0" lvl="1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today = new Date();</a:t>
            </a:r>
            <a:endParaRPr/>
          </a:p>
          <a:p>
            <a:pPr indent="0" lvl="1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now = today; 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1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your own object types with constructor functions</a:t>
            </a:r>
            <a:endParaRPr/>
          </a:p>
        </p:txBody>
      </p:sp>
      <p:sp>
        <p:nvSpPr>
          <p:cNvPr id="191" name="Google Shape;191;p14"/>
          <p:cNvSpPr txBox="1"/>
          <p:nvPr>
            <p:ph idx="1" type="body"/>
          </p:nvPr>
        </p:nvSpPr>
        <p:spPr>
          <a:xfrm>
            <a:off x="457200" y="1722437"/>
            <a:ext cx="8534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A </a:t>
            </a:r>
            <a:r>
              <a:rPr b="1" lang="en-US" sz="2800"/>
              <a:t>constructor function</a:t>
            </a:r>
            <a:r>
              <a:rPr lang="en-US" sz="2800"/>
              <a:t>(or constructor) is a special kind of function that creates an object type.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If you want to able to create multiple instances of yours owner object types, you can code constructor function for the object to be created.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You can code the methods for a constructor on the </a:t>
            </a:r>
            <a:r>
              <a:rPr b="1" i="1" lang="en-US" sz="2800"/>
              <a:t>prototype object </a:t>
            </a:r>
            <a:r>
              <a:rPr lang="en-US" sz="2800"/>
              <a:t>of the object type. That way, all the instances of the project type that are created by the constructor function share the same methods.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/>
          <p:nvPr>
            <p:ph type="title"/>
          </p:nvPr>
        </p:nvSpPr>
        <p:spPr>
          <a:xfrm>
            <a:off x="457200" y="7620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your own object types with constructor functions (cont.)</a:t>
            </a:r>
            <a:endParaRPr/>
          </a:p>
        </p:txBody>
      </p:sp>
      <p:pic>
        <p:nvPicPr>
          <p:cNvPr id="197" name="Google Shape;19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00200"/>
            <a:ext cx="7239000" cy="4704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"/>
          <p:cNvSpPr txBox="1"/>
          <p:nvPr>
            <p:ph type="title"/>
          </p:nvPr>
        </p:nvSpPr>
        <p:spPr>
          <a:xfrm>
            <a:off x="457200" y="7620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your own object types with constructor functions (cont.)</a:t>
            </a:r>
            <a:endParaRPr/>
          </a:p>
        </p:txBody>
      </p:sp>
      <p:pic>
        <p:nvPicPr>
          <p:cNvPr id="203" name="Google Shape;20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905000"/>
            <a:ext cx="7521198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What else you should know 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About JavaScript prototypes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prototypes work</a:t>
            </a:r>
            <a:endParaRPr/>
          </a:p>
        </p:txBody>
      </p:sp>
      <p:sp>
        <p:nvSpPr>
          <p:cNvPr id="215" name="Google Shape;215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Many programming language use classes to create objects. This kind of language called </a:t>
            </a:r>
            <a:r>
              <a:rPr b="1" i="1" lang="en-US" sz="2800"/>
              <a:t>class-based</a:t>
            </a:r>
            <a:r>
              <a:rPr lang="en-US" sz="2800"/>
              <a:t> or </a:t>
            </a:r>
            <a:r>
              <a:rPr b="1" i="1" lang="en-US" sz="2800"/>
              <a:t>classical</a:t>
            </a:r>
            <a:r>
              <a:rPr lang="en-US" sz="2800"/>
              <a:t>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JavaScript, uses </a:t>
            </a:r>
            <a:r>
              <a:rPr i="1" lang="en-US" sz="2800"/>
              <a:t>prototype objects </a:t>
            </a:r>
            <a:r>
              <a:rPr lang="en-US" sz="2800"/>
              <a:t>that are cloned to create new objects. This kind of language called </a:t>
            </a:r>
            <a:r>
              <a:rPr b="1" i="1" lang="en-US" sz="2800"/>
              <a:t>classless</a:t>
            </a:r>
            <a:r>
              <a:rPr lang="en-US" sz="2800"/>
              <a:t> or </a:t>
            </a:r>
            <a:r>
              <a:rPr b="1" i="1" lang="en-US" sz="2800"/>
              <a:t>prototypal</a:t>
            </a:r>
            <a:r>
              <a:rPr lang="en-US" sz="2800"/>
              <a:t>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When you create a new object with an object literal, it is cloned from an object named </a:t>
            </a:r>
            <a:r>
              <a:rPr b="1" lang="en-US" sz="2800"/>
              <a:t>Object.</a:t>
            </a:r>
            <a:r>
              <a:rPr b="1" lang="en-US" sz="2800"/>
              <a:t>prototype</a:t>
            </a:r>
            <a:r>
              <a:rPr lang="en-US" sz="2800"/>
              <a:t>  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"/>
          <p:cNvSpPr txBox="1"/>
          <p:nvPr>
            <p:ph type="title"/>
          </p:nvPr>
        </p:nvSpPr>
        <p:spPr>
          <a:xfrm>
            <a:off x="457200" y="7620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else you should know about prototypes</a:t>
            </a:r>
            <a:endParaRPr/>
          </a:p>
        </p:txBody>
      </p:sp>
      <p:pic>
        <p:nvPicPr>
          <p:cNvPr id="221" name="Google Shape;22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2057400"/>
            <a:ext cx="8272837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Objectives</a:t>
            </a:r>
            <a:endParaRPr sz="4000"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205625" y="15349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Basic skills for working with objects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What you need  to know about JavaScript prototypes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Task Manager application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Advanced skills for working with objects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Enhanced Task Manager application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"/>
          <p:cNvSpPr txBox="1"/>
          <p:nvPr>
            <p:ph type="title"/>
          </p:nvPr>
        </p:nvSpPr>
        <p:spPr>
          <a:xfrm>
            <a:off x="457200" y="7620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else you should know about prototypes (cont.)</a:t>
            </a:r>
            <a:endParaRPr/>
          </a:p>
        </p:txBody>
      </p:sp>
      <p:pic>
        <p:nvPicPr>
          <p:cNvPr id="227" name="Google Shape;22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816" y="1447800"/>
            <a:ext cx="8140967" cy="4846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 and how to create custom prototypes</a:t>
            </a:r>
            <a:endParaRPr/>
          </a:p>
        </p:txBody>
      </p:sp>
      <p:sp>
        <p:nvSpPr>
          <p:cNvPr id="233" name="Google Shape;233;p21"/>
          <p:cNvSpPr txBox="1"/>
          <p:nvPr>
            <p:ph idx="1" type="body"/>
          </p:nvPr>
        </p:nvSpPr>
        <p:spPr>
          <a:xfrm>
            <a:off x="457200" y="1676400"/>
            <a:ext cx="83820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If you’re going to create multiple instances of an object that has methods, you should create the methods on the object’s prototype, not directly on the object.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This saves memory since each instance of an object refers to a </a:t>
            </a:r>
            <a:r>
              <a:rPr lang="en-US" sz="2800"/>
              <a:t>prototype</a:t>
            </a:r>
            <a:r>
              <a:rPr lang="en-US" sz="2800"/>
              <a:t> method rather than creating a duplicate method of its own. </a:t>
            </a:r>
            <a:endParaRPr sz="2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 and how to create custom prototypes (cont.)</a:t>
            </a:r>
            <a:endParaRPr/>
          </a:p>
        </p:txBody>
      </p:sp>
      <p:pic>
        <p:nvPicPr>
          <p:cNvPr id="239" name="Google Shape;23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905000"/>
            <a:ext cx="8151181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 and how to create custom prototypes (cont.)</a:t>
            </a:r>
            <a:endParaRPr/>
          </a:p>
        </p:txBody>
      </p:sp>
      <p:pic>
        <p:nvPicPr>
          <p:cNvPr id="245" name="Google Shape;24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905000"/>
            <a:ext cx="8374108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create method of the Object object</a:t>
            </a:r>
            <a:endParaRPr/>
          </a:p>
        </p:txBody>
      </p:sp>
      <p:sp>
        <p:nvSpPr>
          <p:cNvPr id="251" name="Google Shape;251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 create method of Object method lets you specify an object’s prototype.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Factory functions can be used to create custom prototype objects. These functions are similar constructor functions, but they don’t required new keyword.   </a:t>
            </a:r>
            <a:endParaRPr sz="2800"/>
          </a:p>
        </p:txBody>
      </p:sp>
      <p:pic>
        <p:nvPicPr>
          <p:cNvPr id="252" name="Google Shape;25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4511588"/>
            <a:ext cx="8305800" cy="1812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create method of the Object object (cont.)</a:t>
            </a:r>
            <a:endParaRPr/>
          </a:p>
        </p:txBody>
      </p:sp>
      <p:graphicFrame>
        <p:nvGraphicFramePr>
          <p:cNvPr id="259" name="Google Shape;259;p25"/>
          <p:cNvGraphicFramePr/>
          <p:nvPr/>
        </p:nvGraphicFramePr>
        <p:xfrm>
          <a:off x="837585" y="1905000"/>
          <a:ext cx="7849215" cy="4038600"/>
        </p:xfrm>
        <a:graphic>
          <a:graphicData uri="http://schemas.openxmlformats.org/presentationml/2006/ole">
            <mc:AlternateContent>
              <mc:Choice Requires="v">
                <p:oleObj r:id="rId4" imgH="4038600" imgW="7849215" progId="Paint.Picture" spid="_x0000_s1">
                  <p:embed/>
                </p:oleObj>
              </mc:Choice>
              <mc:Fallback>
                <p:oleObj r:id="rId5" imgH="4038600" imgW="7849215" progId="Paint.Picture">
                  <p:embed/>
                  <p:pic>
                    <p:nvPicPr>
                      <p:cNvPr id="259" name="Google Shape;259;p25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837585" y="1905000"/>
                        <a:ext cx="7849215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create method of the Object object (cont.)</a:t>
            </a:r>
            <a:endParaRPr/>
          </a:p>
        </p:txBody>
      </p:sp>
      <p:pic>
        <p:nvPicPr>
          <p:cNvPr id="265" name="Google Shape;26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963" y="2057400"/>
            <a:ext cx="8328074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The Task Manager application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"/>
          <p:cNvSpPr txBox="1"/>
          <p:nvPr>
            <p:ph idx="1" type="body"/>
          </p:nvPr>
        </p:nvSpPr>
        <p:spPr>
          <a:xfrm>
            <a:off x="457200" y="990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User Interface</a:t>
            </a:r>
            <a:endParaRPr sz="2400"/>
          </a:p>
        </p:txBody>
      </p:sp>
      <p:sp>
        <p:nvSpPr>
          <p:cNvPr id="277" name="Google Shape;277;p28"/>
          <p:cNvSpPr txBox="1"/>
          <p:nvPr>
            <p:ph type="title"/>
          </p:nvPr>
        </p:nvSpPr>
        <p:spPr>
          <a:xfrm>
            <a:off x="457200" y="122238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Task Manager application</a:t>
            </a:r>
            <a:endParaRPr/>
          </a:p>
        </p:txBody>
      </p:sp>
      <p:pic>
        <p:nvPicPr>
          <p:cNvPr id="278" name="Google Shape;27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40" y="1981200"/>
            <a:ext cx="8280918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9"/>
          <p:cNvSpPr txBox="1"/>
          <p:nvPr>
            <p:ph type="title"/>
          </p:nvPr>
        </p:nvSpPr>
        <p:spPr>
          <a:xfrm>
            <a:off x="457200" y="122238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Task Manager application</a:t>
            </a:r>
            <a:endParaRPr/>
          </a:p>
        </p:txBody>
      </p:sp>
      <p:pic>
        <p:nvPicPr>
          <p:cNvPr id="284" name="Google Shape;28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40" y="1143000"/>
            <a:ext cx="8337386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Basic skills for working with objects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0"/>
          <p:cNvSpPr txBox="1"/>
          <p:nvPr>
            <p:ph type="title"/>
          </p:nvPr>
        </p:nvSpPr>
        <p:spPr>
          <a:xfrm>
            <a:off x="457200" y="122238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Task Manager application</a:t>
            </a:r>
            <a:endParaRPr/>
          </a:p>
        </p:txBody>
      </p:sp>
      <p:pic>
        <p:nvPicPr>
          <p:cNvPr id="290" name="Google Shape;29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960" y="1295400"/>
            <a:ext cx="8255135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1"/>
          <p:cNvSpPr txBox="1"/>
          <p:nvPr>
            <p:ph type="title"/>
          </p:nvPr>
        </p:nvSpPr>
        <p:spPr>
          <a:xfrm>
            <a:off x="457200" y="122238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Task Manager application</a:t>
            </a:r>
            <a:endParaRPr/>
          </a:p>
        </p:txBody>
      </p:sp>
      <p:pic>
        <p:nvPicPr>
          <p:cNvPr id="296" name="Google Shape;29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524000"/>
            <a:ext cx="7446481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2"/>
          <p:cNvSpPr txBox="1"/>
          <p:nvPr>
            <p:ph type="title"/>
          </p:nvPr>
        </p:nvSpPr>
        <p:spPr>
          <a:xfrm>
            <a:off x="457200" y="914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Task Manager application</a:t>
            </a:r>
            <a:endParaRPr/>
          </a:p>
        </p:txBody>
      </p:sp>
      <p:pic>
        <p:nvPicPr>
          <p:cNvPr id="302" name="Google Shape;30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250" y="1219200"/>
            <a:ext cx="7429500" cy="521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Task Manager application</a:t>
            </a:r>
            <a:endParaRPr/>
          </a:p>
        </p:txBody>
      </p:sp>
      <p:pic>
        <p:nvPicPr>
          <p:cNvPr id="308" name="Google Shape;30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600200"/>
            <a:ext cx="8239098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Task Manager application</a:t>
            </a:r>
            <a:endParaRPr/>
          </a:p>
        </p:txBody>
      </p:sp>
      <p:pic>
        <p:nvPicPr>
          <p:cNvPr id="314" name="Google Shape;31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960" y="1295400"/>
            <a:ext cx="6553200" cy="5044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Task Manager application</a:t>
            </a:r>
            <a:endParaRPr/>
          </a:p>
        </p:txBody>
      </p:sp>
      <p:pic>
        <p:nvPicPr>
          <p:cNvPr id="320" name="Google Shape;32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362200"/>
            <a:ext cx="6514011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6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Advanced skills for 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working with objects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7"/>
          <p:cNvSpPr txBox="1"/>
          <p:nvPr>
            <p:ph type="title"/>
          </p:nvPr>
        </p:nvSpPr>
        <p:spPr>
          <a:xfrm>
            <a:off x="457200" y="7620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inherit methods from another object</a:t>
            </a:r>
            <a:endParaRPr/>
          </a:p>
        </p:txBody>
      </p:sp>
      <p:sp>
        <p:nvSpPr>
          <p:cNvPr id="332" name="Google Shape;332;p37"/>
          <p:cNvSpPr txBox="1"/>
          <p:nvPr>
            <p:ph idx="1" type="body"/>
          </p:nvPr>
        </p:nvSpPr>
        <p:spPr>
          <a:xfrm>
            <a:off x="304800" y="1295400"/>
            <a:ext cx="8763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/>
              <a:t>Inheritance</a:t>
            </a:r>
            <a:r>
              <a:rPr lang="en-US" sz="2800"/>
              <a:t> lets you share base functionality among several object.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This let you create a base object with common methods and then </a:t>
            </a:r>
            <a:r>
              <a:rPr b="1" lang="en-US" sz="2800"/>
              <a:t>extend</a:t>
            </a:r>
            <a:r>
              <a:rPr lang="en-US" sz="2800"/>
              <a:t> it with more specialized methods.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You can inherit the methods of an object by using </a:t>
            </a:r>
            <a:r>
              <a:rPr b="1" lang="en-US" sz="2800"/>
              <a:t>constructor</a:t>
            </a:r>
            <a:r>
              <a:rPr lang="en-US" sz="2800"/>
              <a:t> or using the </a:t>
            </a:r>
            <a:r>
              <a:rPr b="1" lang="en-US" sz="2800"/>
              <a:t>Object.create()</a:t>
            </a:r>
            <a:r>
              <a:rPr lang="en-US" sz="2800"/>
              <a:t> method.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8"/>
          <p:cNvSpPr txBox="1"/>
          <p:nvPr>
            <p:ph type="title"/>
          </p:nvPr>
        </p:nvSpPr>
        <p:spPr>
          <a:xfrm>
            <a:off x="457200" y="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How to inherit methods from another object with Object.create methods</a:t>
            </a:r>
            <a:endParaRPr sz="3600"/>
          </a:p>
        </p:txBody>
      </p:sp>
      <p:pic>
        <p:nvPicPr>
          <p:cNvPr id="338" name="Google Shape;33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47800"/>
            <a:ext cx="8188277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9"/>
          <p:cNvSpPr txBox="1"/>
          <p:nvPr>
            <p:ph type="title"/>
          </p:nvPr>
        </p:nvSpPr>
        <p:spPr>
          <a:xfrm>
            <a:off x="457200" y="274638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How to inherit methods from another object with Object.create methods (cont.)</a:t>
            </a:r>
            <a:endParaRPr sz="3600"/>
          </a:p>
        </p:txBody>
      </p:sp>
      <p:pic>
        <p:nvPicPr>
          <p:cNvPr id="344" name="Google Shape;34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057400"/>
            <a:ext cx="8327342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Object in JavaScript</a:t>
            </a:r>
            <a:endParaRPr/>
          </a:p>
        </p:txBody>
      </p:sp>
      <p:sp>
        <p:nvSpPr>
          <p:cNvPr id="110" name="Google Shape;110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JavaScript permit you create an object base on the built-in class like Object, String, Number, Boolean, Date, Array, Function … They called Native Object Types.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There are two level hierarchy of object types. The top level consists of the Object object type. The next level consist types like String, Number, Boolean, Date, Array, Function…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inherited methods from another object with constructors</a:t>
            </a:r>
            <a:endParaRPr/>
          </a:p>
        </p:txBody>
      </p:sp>
      <p:sp>
        <p:nvSpPr>
          <p:cNvPr id="350" name="Google Shape;350;p4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To inherited the methods of an object created by a constructor, set the prototype object of the child object to an instance of the parent object.</a:t>
            </a:r>
            <a:endParaRPr sz="2800"/>
          </a:p>
        </p:txBody>
      </p:sp>
      <p:pic>
        <p:nvPicPr>
          <p:cNvPr id="351" name="Google Shape;35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276600"/>
            <a:ext cx="7067550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1"/>
          <p:cNvSpPr txBox="1"/>
          <p:nvPr>
            <p:ph type="title"/>
          </p:nvPr>
        </p:nvSpPr>
        <p:spPr>
          <a:xfrm>
            <a:off x="762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How to inherited methods from another object with constructors (cont.)</a:t>
            </a:r>
            <a:endParaRPr sz="3600"/>
          </a:p>
        </p:txBody>
      </p:sp>
      <p:pic>
        <p:nvPicPr>
          <p:cNvPr id="357" name="Google Shape;35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0550" y="1584960"/>
            <a:ext cx="7886700" cy="5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add methods </a:t>
            </a:r>
            <a:br>
              <a:rPr lang="en-US"/>
            </a:br>
            <a:r>
              <a:rPr lang="en-US"/>
              <a:t>to the native object types</a:t>
            </a:r>
            <a:endParaRPr/>
          </a:p>
        </p:txBody>
      </p:sp>
      <p:sp>
        <p:nvSpPr>
          <p:cNvPr id="363" name="Google Shape;363;p4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To add a method to a native object type, you add the new object to its prototype object.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Then all objects of that type, including existing object, will inherit the new object.</a:t>
            </a:r>
            <a:endParaRPr sz="2800"/>
          </a:p>
        </p:txBody>
      </p:sp>
      <p:pic>
        <p:nvPicPr>
          <p:cNvPr id="364" name="Google Shape;36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509" y="3893661"/>
            <a:ext cx="7898981" cy="2004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3830"/>
            <a:ext cx="8153400" cy="6744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4"/>
          <p:cNvSpPr txBox="1"/>
          <p:nvPr>
            <p:ph type="title"/>
          </p:nvPr>
        </p:nvSpPr>
        <p:spPr>
          <a:xfrm>
            <a:off x="457200" y="7620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cascading methods</a:t>
            </a:r>
            <a:endParaRPr/>
          </a:p>
        </p:txBody>
      </p:sp>
      <p:sp>
        <p:nvSpPr>
          <p:cNvPr id="375" name="Google Shape;375;p44"/>
          <p:cNvSpPr txBox="1"/>
          <p:nvPr>
            <p:ph idx="1" type="body"/>
          </p:nvPr>
        </p:nvSpPr>
        <p:spPr>
          <a:xfrm>
            <a:off x="304800" y="1295400"/>
            <a:ext cx="8763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A </a:t>
            </a:r>
            <a:r>
              <a:rPr b="1" lang="en-US" sz="2800"/>
              <a:t>cascading method</a:t>
            </a:r>
            <a:r>
              <a:rPr lang="en-US" sz="2800"/>
              <a:t> is a method of an object that can be chained with another methods.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Example:</a:t>
            </a:r>
            <a:endParaRPr/>
          </a:p>
          <a:p>
            <a:pPr indent="0" lvl="1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tasklist.load().display( $(“tasks”));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	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To do that, the method must return a reference to the original object by using the this keyword.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5"/>
          <p:cNvSpPr txBox="1"/>
          <p:nvPr>
            <p:ph type="title"/>
          </p:nvPr>
        </p:nvSpPr>
        <p:spPr>
          <a:xfrm>
            <a:off x="152400" y="7620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How to create cascading methods (cont.)</a:t>
            </a:r>
            <a:endParaRPr sz="3600"/>
          </a:p>
        </p:txBody>
      </p:sp>
      <p:pic>
        <p:nvPicPr>
          <p:cNvPr id="381" name="Google Shape;38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219200"/>
            <a:ext cx="7848600" cy="5645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cascading methods (cont.)</a:t>
            </a:r>
            <a:endParaRPr/>
          </a:p>
        </p:txBody>
      </p:sp>
      <p:pic>
        <p:nvPicPr>
          <p:cNvPr id="387" name="Google Shape;38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76400"/>
            <a:ext cx="7162800" cy="4675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in, instanceof and typeof operators</a:t>
            </a:r>
            <a:endParaRPr/>
          </a:p>
        </p:txBody>
      </p:sp>
      <p:sp>
        <p:nvSpPr>
          <p:cNvPr id="393" name="Google Shape;393;p4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</a:t>
            </a:r>
            <a:r>
              <a:rPr b="1" i="1" lang="en-US"/>
              <a:t>in</a:t>
            </a:r>
            <a:r>
              <a:rPr lang="en-US"/>
              <a:t> operator return true if an object have the named property.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</a:t>
            </a:r>
            <a:r>
              <a:rPr b="1" lang="en-US"/>
              <a:t>instanceof </a:t>
            </a:r>
            <a:r>
              <a:rPr lang="en-US"/>
              <a:t>operator return true, if an object is an instance of the special object type.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</a:t>
            </a:r>
            <a:r>
              <a:rPr b="1" lang="en-US"/>
              <a:t>typeof</a:t>
            </a:r>
            <a:r>
              <a:rPr lang="en-US"/>
              <a:t> operator lets you determine the type of a variables.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in, instanceof and typeof operators (cont.)</a:t>
            </a:r>
            <a:endParaRPr/>
          </a:p>
        </p:txBody>
      </p:sp>
      <p:pic>
        <p:nvPicPr>
          <p:cNvPr id="399" name="Google Shape;39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752600"/>
            <a:ext cx="658122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in, instanceof and typeof operators (cont.)</a:t>
            </a:r>
            <a:endParaRPr/>
          </a:p>
        </p:txBody>
      </p:sp>
      <p:pic>
        <p:nvPicPr>
          <p:cNvPr id="405" name="Google Shape;40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771" y="1676400"/>
            <a:ext cx="8340749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and use the native object types</a:t>
            </a:r>
            <a:endParaRPr/>
          </a:p>
        </p:txBody>
      </p:sp>
      <p:sp>
        <p:nvSpPr>
          <p:cNvPr id="116" name="Google Shape;116;p5"/>
          <p:cNvSpPr txBox="1"/>
          <p:nvPr>
            <p:ph idx="1" type="body"/>
          </p:nvPr>
        </p:nvSpPr>
        <p:spPr>
          <a:xfrm>
            <a:off x="152400" y="1547018"/>
            <a:ext cx="8991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 JavaScript hierarchy of the native object types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 syntax for creating a new object of a native type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var variableName = new ObjectType(arguments);</a:t>
            </a:r>
            <a:endParaRPr/>
          </a:p>
          <a:p>
            <a:pPr indent="-2540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Example create a new object of the Date type</a:t>
            </a:r>
            <a:endParaRPr/>
          </a:p>
          <a:p>
            <a:pPr indent="0" lvl="1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var today = new Date();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  <p:grpSp>
        <p:nvGrpSpPr>
          <p:cNvPr id="117" name="Google Shape;117;p5"/>
          <p:cNvGrpSpPr/>
          <p:nvPr/>
        </p:nvGrpSpPr>
        <p:grpSpPr>
          <a:xfrm>
            <a:off x="1297330" y="2410899"/>
            <a:ext cx="6092139" cy="1045600"/>
            <a:chOff x="1930" y="124899"/>
            <a:chExt cx="6092139" cy="1045600"/>
          </a:xfrm>
        </p:grpSpPr>
        <p:sp>
          <p:nvSpPr>
            <p:cNvPr id="118" name="Google Shape;118;p5"/>
            <p:cNvSpPr/>
            <p:nvPr/>
          </p:nvSpPr>
          <p:spPr>
            <a:xfrm>
              <a:off x="3048000" y="556966"/>
              <a:ext cx="2614003" cy="18146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93B1B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19" name="Google Shape;119;p5"/>
            <p:cNvSpPr/>
            <p:nvPr/>
          </p:nvSpPr>
          <p:spPr>
            <a:xfrm>
              <a:off x="3048000" y="556966"/>
              <a:ext cx="1568401" cy="18146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93B1B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20" name="Google Shape;120;p5"/>
            <p:cNvSpPr/>
            <p:nvPr/>
          </p:nvSpPr>
          <p:spPr>
            <a:xfrm>
              <a:off x="3048000" y="556966"/>
              <a:ext cx="522800" cy="18146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93B1B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21" name="Google Shape;121;p5"/>
            <p:cNvSpPr/>
            <p:nvPr/>
          </p:nvSpPr>
          <p:spPr>
            <a:xfrm>
              <a:off x="2525199" y="556966"/>
              <a:ext cx="522800" cy="181467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93B1B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22" name="Google Shape;122;p5"/>
            <p:cNvSpPr/>
            <p:nvPr/>
          </p:nvSpPr>
          <p:spPr>
            <a:xfrm>
              <a:off x="1479598" y="556966"/>
              <a:ext cx="1568401" cy="181467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93B1B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23" name="Google Shape;123;p5"/>
            <p:cNvSpPr/>
            <p:nvPr/>
          </p:nvSpPr>
          <p:spPr>
            <a:xfrm>
              <a:off x="433996" y="556966"/>
              <a:ext cx="2614003" cy="181467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93B1B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24" name="Google Shape;124;p5"/>
            <p:cNvSpPr/>
            <p:nvPr/>
          </p:nvSpPr>
          <p:spPr>
            <a:xfrm>
              <a:off x="2615933" y="124899"/>
              <a:ext cx="864133" cy="432066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5"/>
            <p:cNvSpPr txBox="1"/>
            <p:nvPr/>
          </p:nvSpPr>
          <p:spPr>
            <a:xfrm>
              <a:off x="2615933" y="124899"/>
              <a:ext cx="864133" cy="4320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775" lIns="10775" spcFirstLastPara="1" rIns="10775" wrap="square" tIns="10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700" u="none" cap="none" strike="noStrike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Object</a:t>
              </a:r>
              <a:endParaRPr b="0" i="0" sz="17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1930" y="738433"/>
              <a:ext cx="864133" cy="432066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5"/>
            <p:cNvSpPr txBox="1"/>
            <p:nvPr/>
          </p:nvSpPr>
          <p:spPr>
            <a:xfrm>
              <a:off x="1930" y="738433"/>
              <a:ext cx="864133" cy="4320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775" lIns="10775" spcFirstLastPara="1" rIns="10775" wrap="square" tIns="10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700" u="none" cap="none" strike="noStrike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endParaRPr b="0" i="0" sz="17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1047531" y="738433"/>
              <a:ext cx="864133" cy="432066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5"/>
            <p:cNvSpPr txBox="1"/>
            <p:nvPr/>
          </p:nvSpPr>
          <p:spPr>
            <a:xfrm>
              <a:off x="1047531" y="738433"/>
              <a:ext cx="864133" cy="4320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775" lIns="10775" spcFirstLastPara="1" rIns="10775" wrap="square" tIns="10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700" u="none" cap="none" strike="noStrike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Number</a:t>
              </a:r>
              <a:endParaRPr b="0" i="0" sz="17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2093132" y="738433"/>
              <a:ext cx="864133" cy="432066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5"/>
            <p:cNvSpPr txBox="1"/>
            <p:nvPr/>
          </p:nvSpPr>
          <p:spPr>
            <a:xfrm>
              <a:off x="2093132" y="738433"/>
              <a:ext cx="864133" cy="4320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775" lIns="10775" spcFirstLastPara="1" rIns="10775" wrap="square" tIns="10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700" u="none" cap="none" strike="noStrike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endParaRPr b="0" i="0" sz="17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3138733" y="738433"/>
              <a:ext cx="864133" cy="432066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5"/>
            <p:cNvSpPr txBox="1"/>
            <p:nvPr/>
          </p:nvSpPr>
          <p:spPr>
            <a:xfrm>
              <a:off x="3138733" y="738433"/>
              <a:ext cx="864133" cy="4320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775" lIns="10775" spcFirstLastPara="1" rIns="10775" wrap="square" tIns="10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700" u="none" cap="none" strike="noStrike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Date</a:t>
              </a:r>
              <a:endParaRPr b="0" i="0" sz="17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4184335" y="738433"/>
              <a:ext cx="864133" cy="432066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5"/>
            <p:cNvSpPr txBox="1"/>
            <p:nvPr/>
          </p:nvSpPr>
          <p:spPr>
            <a:xfrm>
              <a:off x="4184335" y="738433"/>
              <a:ext cx="864133" cy="4320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775" lIns="10775" spcFirstLastPara="1" rIns="10775" wrap="square" tIns="10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700" u="none" cap="none" strike="noStrike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Array</a:t>
              </a:r>
              <a:endParaRPr b="0" i="0" sz="17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5229936" y="738433"/>
              <a:ext cx="864133" cy="432066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5"/>
            <p:cNvSpPr txBox="1"/>
            <p:nvPr/>
          </p:nvSpPr>
          <p:spPr>
            <a:xfrm>
              <a:off x="5229936" y="738433"/>
              <a:ext cx="864133" cy="4320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775" lIns="10775" spcFirstLastPara="1" rIns="10775" wrap="square" tIns="10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700" u="none" cap="none" strike="noStrike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Function</a:t>
              </a:r>
              <a:endParaRPr b="0" i="0" sz="17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0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The Enhanced Task Manager application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1"/>
          <p:cNvSpPr txBox="1"/>
          <p:nvPr>
            <p:ph type="title"/>
          </p:nvPr>
        </p:nvSpPr>
        <p:spPr>
          <a:xfrm>
            <a:off x="457200" y="152400"/>
            <a:ext cx="8610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The Enhanced Task Manager application</a:t>
            </a:r>
            <a:endParaRPr sz="3600"/>
          </a:p>
        </p:txBody>
      </p:sp>
      <p:pic>
        <p:nvPicPr>
          <p:cNvPr id="417" name="Google Shape;417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720" y="1676400"/>
            <a:ext cx="82296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2"/>
          <p:cNvSpPr txBox="1"/>
          <p:nvPr>
            <p:ph type="title"/>
          </p:nvPr>
        </p:nvSpPr>
        <p:spPr>
          <a:xfrm>
            <a:off x="457200" y="152400"/>
            <a:ext cx="8610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The Enhanced Task Manager application</a:t>
            </a:r>
            <a:endParaRPr sz="3600"/>
          </a:p>
        </p:txBody>
      </p:sp>
      <p:pic>
        <p:nvPicPr>
          <p:cNvPr id="423" name="Google Shape;423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990600"/>
            <a:ext cx="7886700" cy="5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oogle Shape;428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" y="685800"/>
            <a:ext cx="4524375" cy="42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09135" y="3810000"/>
            <a:ext cx="426720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Google Shape;435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001000" cy="6842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442" name="Google Shape;442;p55"/>
          <p:cNvSpPr txBox="1"/>
          <p:nvPr>
            <p:ph idx="1" type="body"/>
          </p:nvPr>
        </p:nvSpPr>
        <p:spPr>
          <a:xfrm>
            <a:off x="304800" y="1341437"/>
            <a:ext cx="8534400" cy="4754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JavaScript permit you create an object base on the built-in class like Object, String, Number, Boolean, Date, Array, Function … They called </a:t>
            </a:r>
            <a:r>
              <a:rPr b="1" lang="en-US" sz="2400"/>
              <a:t>Native Object Types</a:t>
            </a:r>
            <a:r>
              <a:rPr lang="en-US" sz="2400"/>
              <a:t>.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There are two level hierarchy of object types. The top level consists of the </a:t>
            </a:r>
            <a:r>
              <a:rPr b="1" lang="en-US" sz="2400"/>
              <a:t>Object object type</a:t>
            </a:r>
            <a:r>
              <a:rPr lang="en-US" sz="2400"/>
              <a:t>. The next level consist types like String, Number, Boolean, Date, Array, Function…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/>
              <a:t>Object literals</a:t>
            </a:r>
            <a:r>
              <a:rPr lang="en-US" sz="2400"/>
              <a:t> it mean this object is created by a literal value.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A </a:t>
            </a:r>
            <a:r>
              <a:rPr b="1" lang="en-US" sz="2400"/>
              <a:t>constructor function</a:t>
            </a:r>
            <a:r>
              <a:rPr lang="en-US" sz="2400"/>
              <a:t>(or constructor) is a special kind of function that creates an object type.</a:t>
            </a:r>
            <a:endParaRPr/>
          </a:p>
          <a:p>
            <a:pPr indent="-1905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449" name="Google Shape;449;p56"/>
          <p:cNvSpPr txBox="1"/>
          <p:nvPr>
            <p:ph idx="1" type="body"/>
          </p:nvPr>
        </p:nvSpPr>
        <p:spPr>
          <a:xfrm>
            <a:off x="304800" y="1341437"/>
            <a:ext cx="8534400" cy="4754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Many programming language use classes to create objects. This kind of language called </a:t>
            </a:r>
            <a:r>
              <a:rPr b="1" i="1" lang="en-US" sz="2400"/>
              <a:t>class-based</a:t>
            </a:r>
            <a:r>
              <a:rPr lang="en-US" sz="2400"/>
              <a:t> or </a:t>
            </a:r>
            <a:r>
              <a:rPr b="1" i="1" lang="en-US" sz="2400"/>
              <a:t>classical</a:t>
            </a:r>
            <a:r>
              <a:rPr lang="en-US" sz="2400"/>
              <a:t>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JavaScript, uses </a:t>
            </a:r>
            <a:r>
              <a:rPr i="1" lang="en-US" sz="2400"/>
              <a:t>prototype objects </a:t>
            </a:r>
            <a:r>
              <a:rPr lang="en-US" sz="2400"/>
              <a:t>that are cloned to create new objects. This kind of language called </a:t>
            </a:r>
            <a:r>
              <a:rPr b="1" i="1" lang="en-US" sz="2400"/>
              <a:t>classless</a:t>
            </a:r>
            <a:r>
              <a:rPr lang="en-US" sz="2400"/>
              <a:t> or </a:t>
            </a:r>
            <a:r>
              <a:rPr b="1" i="1" lang="en-US" sz="2400"/>
              <a:t>prototypal</a:t>
            </a:r>
            <a:r>
              <a:rPr lang="en-US" sz="2400"/>
              <a:t>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/>
              <a:t>Inheritance</a:t>
            </a:r>
            <a:r>
              <a:rPr lang="en-US" sz="2400"/>
              <a:t> lets you share base functionality among several object.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This let you create a base object with common methods and then </a:t>
            </a:r>
            <a:r>
              <a:rPr b="1" lang="en-US" sz="2400"/>
              <a:t>extend</a:t>
            </a:r>
            <a:r>
              <a:rPr lang="en-US" sz="2400"/>
              <a:t> it with more specialized methods.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You can inherit the methods of an object by using </a:t>
            </a:r>
            <a:r>
              <a:rPr b="1" lang="en-US" sz="2400"/>
              <a:t>constructor</a:t>
            </a:r>
            <a:r>
              <a:rPr lang="en-US" sz="2400"/>
              <a:t> or using the </a:t>
            </a:r>
            <a:r>
              <a:rPr b="1" lang="en-US" sz="2400"/>
              <a:t>Object.create()</a:t>
            </a:r>
            <a:r>
              <a:rPr lang="en-US" sz="2400"/>
              <a:t> method.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End.</a:t>
            </a:r>
            <a:endParaRPr/>
          </a:p>
        </p:txBody>
      </p:sp>
      <p:sp>
        <p:nvSpPr>
          <p:cNvPr id="455" name="Google Shape;455;p5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and use the native object types - Example</a:t>
            </a:r>
            <a:endParaRPr/>
          </a:p>
        </p:txBody>
      </p:sp>
      <p:sp>
        <p:nvSpPr>
          <p:cNvPr id="143" name="Google Shape;143;p6"/>
          <p:cNvSpPr txBox="1"/>
          <p:nvPr>
            <p:ph idx="1" type="body"/>
          </p:nvPr>
        </p:nvSpPr>
        <p:spPr>
          <a:xfrm>
            <a:off x="0" y="1699418"/>
            <a:ext cx="9144000" cy="4167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Create a new object of a native type with literal values</a:t>
            </a:r>
            <a:endParaRPr sz="12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Create a new object of the String type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var lastName = “Hopper”;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//Same as new String(“Hopper”)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Create a new object of the Number type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var taxRate = .0875;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	//Same as new Number(.0875)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Create a new object of the Boolean type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var validFlag = true;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	//Same as new Boolean(true)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Create a new object of the Array type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var tasks = [];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	//Same as new Array()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/>
          <p:nvPr>
            <p:ph idx="1" type="body"/>
          </p:nvPr>
        </p:nvSpPr>
        <p:spPr>
          <a:xfrm>
            <a:off x="152400" y="1524000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Create a new object of a native type with literal values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Create a new object of the Function type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var isValue = function(){…};	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//Same as new Function(‘..’)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Create a new object of the Object type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var invoice = {};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	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Use the properties and methods of the native object types</a:t>
            </a:r>
            <a:endParaRPr sz="24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Use the length property of a String object</a:t>
            </a:r>
            <a:endParaRPr sz="2000"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length = lastName.length;	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//Same as lastName[“length”]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Use the toFixed method of a Number object</a:t>
            </a:r>
            <a:endParaRPr sz="2000"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formattedRate = taxRate.toFixed(4);	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//Same as taxRate[“toFixed”](4)l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" name="Google Shape;149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and use the native object types – Example (Cont.)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/>
          <p:nvPr>
            <p:ph idx="1" type="body"/>
          </p:nvPr>
        </p:nvSpPr>
        <p:spPr>
          <a:xfrm>
            <a:off x="152400" y="1524000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Object literals it mean this object is created by a literal value.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When you create an object literal, you can add value properties by coding pairs of property names and values that are separated by colons.</a:t>
            </a:r>
            <a:endParaRPr/>
          </a:p>
          <a:p>
            <a:pPr indent="0" lvl="1" marL="4572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" name="Google Shape;155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your own objects with object literals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your own objects with object literals (cont.)</a:t>
            </a:r>
            <a:endParaRPr/>
          </a:p>
        </p:txBody>
      </p:sp>
      <p:sp>
        <p:nvSpPr>
          <p:cNvPr id="161" name="Google Shape;161;p9"/>
          <p:cNvSpPr txBox="1"/>
          <p:nvPr>
            <p:ph idx="1" type="body"/>
          </p:nvPr>
        </p:nvSpPr>
        <p:spPr>
          <a:xfrm>
            <a:off x="152400" y="1524000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How to initialize a new object with properties and methods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Example 1: initialize a new object with one property</a:t>
            </a:r>
            <a:endParaRPr sz="2000"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invoice = { taxRate: 0.0875 };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Example 2: initialize a new object with one method</a:t>
            </a:r>
            <a:endParaRPr sz="2000"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invoice = {</a:t>
            </a:r>
            <a:endParaRPr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getTotal: function(subtotal, salesTax){</a:t>
            </a:r>
            <a:endParaRPr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	return subtotal + salesTax;</a:t>
            </a:r>
            <a:endParaRPr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}		</a:t>
            </a:r>
            <a:endParaRPr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1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2014-02-09T07:44:29Z</dcterms:created>
  <dc:creator>Thanh An</dc:creator>
</cp:coreProperties>
</file>