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gR6iaRxBk+4gsPI+h9+Javqb6E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510843-E9C7-4495-82FA-0F240915DAF7}">
  <a:tblStyle styleId="{2E510843-E9C7-4495-82FA-0F240915DAF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77" name="Google Shape;17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03" name="Google Shape;20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67" name="Google Shape;367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5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62000" y="30480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script forms and controls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methods of Document and Element interfaces(cont.)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methods of the Element interfaces also let you work with attributes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0"/>
            <a:ext cx="8429625" cy="238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methods of Document and Element interfaces(cont.)</a:t>
            </a:r>
            <a:endParaRPr/>
          </a:p>
        </p:txBody>
      </p:sp>
      <p:pic>
        <p:nvPicPr>
          <p:cNvPr id="154" name="Google Shape;15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061" y="1752600"/>
            <a:ext cx="752787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properties of the DOM HTML specification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HTML Specification provides </a:t>
            </a:r>
            <a:r>
              <a:rPr lang="en-US" sz="2800"/>
              <a:t>shortcuts</a:t>
            </a:r>
            <a:r>
              <a:rPr lang="en-US" sz="2800"/>
              <a:t> that make it easier to work with DOM nodes.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Typical properties available with the DOM HTML specification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161" name="Google Shape;161;p12"/>
          <p:cNvGraphicFramePr/>
          <p:nvPr/>
        </p:nvGraphicFramePr>
        <p:xfrm>
          <a:off x="7620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{2E510843-E9C7-4495-82FA-0F240915DAF7}</a:tableStyleId>
              </a:tblPr>
              <a:tblGrid>
                <a:gridCol w="1428750"/>
                <a:gridCol w="1809750"/>
                <a:gridCol w="4762500"/>
              </a:tblGrid>
              <a:tr h="36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Element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id 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title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title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className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class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tagName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name of tag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like div, h1, h2 ..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&lt;a&gt;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href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href 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Img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src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src attribute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alt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alt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attribute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disable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disable attribute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use DOM HTML specification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get/set img tag src attribute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imageElement = $(“iamge”);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alert(imageElement.getAttribute(src));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iamgeElement.setAttribute(src,”lures.jpg”)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Or you can code</a:t>
            </a:r>
            <a:endParaRPr sz="2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alert(imageElement. Src);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iamgeElement.src = ”lures.jpg”;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get id attribute of the first element in an array</a:t>
            </a:r>
            <a:endParaRPr sz="2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links = document.getElementsByTagName(“a”);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firstLinkId = links[0].id;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use DOM HTML specification(cont.)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get href attribute of an &lt;a&gt; element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var target = $(“first_link”).href;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set/get attribute of an element with two class names</a:t>
            </a:r>
            <a:endParaRPr sz="2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$(“div”).className = “Open plus”;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classNames = $(“div”).className;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disable and enable an element</a:t>
            </a:r>
            <a:endParaRPr sz="2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$(“bntPlay”).disable = true;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$(“bntPlay”).disable = false;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idx="1" type="subTitle"/>
          </p:nvPr>
        </p:nvSpPr>
        <p:spPr>
          <a:xfrm>
            <a:off x="762000" y="20574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FAQs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80" y="3352800"/>
            <a:ext cx="7856364" cy="173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HTML for FAQs application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" y="137160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JavaScript for FAQs application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4492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JavaScript for FAQs application (cont.)</a:t>
            </a: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057400"/>
            <a:ext cx="6677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idx="1" type="subTitle"/>
          </p:nvPr>
        </p:nvSpPr>
        <p:spPr>
          <a:xfrm>
            <a:off x="762000" y="24384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script forms and controls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DOM scripting properties and methods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FAQ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script forms and controls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Register application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add new nodes to the DOM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Register application with a table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457200" y="3048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forms work</a:t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68" y="1524000"/>
            <a:ext cx="8484332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457200" y="1524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forms work (cont.)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457200" y="960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Attributes of the form element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18" name="Google Shape;218;p21"/>
          <p:cNvGraphicFramePr/>
          <p:nvPr/>
        </p:nvGraphicFramePr>
        <p:xfrm>
          <a:off x="685800" y="17095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{2E510843-E9C7-4495-82FA-0F240915DAF7}</a:tableStyleId>
              </a:tblPr>
              <a:tblGrid>
                <a:gridCol w="1701200"/>
                <a:gridCol w="6604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 name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that can be referred by client-side or server-side code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action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URL of the file that will process the data in the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form.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HTTP method for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submitting the form data. It is get or set, default is get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script Textbox, Textarea and Select objects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web interface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HTML code</a:t>
            </a:r>
            <a:endParaRPr sz="2800"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050" y="3859109"/>
            <a:ext cx="7725675" cy="299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1672380"/>
            <a:ext cx="33528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script Textbox, Textarea and Select objects (cont.)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code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362200"/>
            <a:ext cx="7469972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script Radio and Checkbox objects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Two properties of a Radio or Checkbox object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Web interface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40" name="Google Shape;240;p24"/>
          <p:cNvGraphicFramePr/>
          <p:nvPr/>
        </p:nvGraphicFramePr>
        <p:xfrm>
          <a:off x="838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{2E510843-E9C7-4495-82FA-0F240915DAF7}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Property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content</a:t>
                      </a:r>
                      <a:r>
                        <a:rPr lang="en-US" sz="1800"/>
                        <a:t>s of the value attribute for the button or </a:t>
                      </a:r>
                      <a:r>
                        <a:rPr lang="en-US" sz="1800"/>
                        <a:t>checkbox</a:t>
                      </a:r>
                      <a:r>
                        <a:rPr lang="en-US" sz="1800"/>
                        <a:t>. Return a string.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checked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If set</a:t>
                      </a:r>
                      <a:r>
                        <a:rPr lang="en-US" sz="1800"/>
                        <a:t> to true, the button or </a:t>
                      </a:r>
                      <a:r>
                        <a:rPr lang="en-US" sz="1800"/>
                        <a:t>checkbox</a:t>
                      </a:r>
                      <a:r>
                        <a:rPr lang="en-US" sz="1800"/>
                        <a:t> is </a:t>
                      </a:r>
                      <a:r>
                        <a:rPr lang="en-US" sz="1800"/>
                        <a:t>selected</a:t>
                      </a:r>
                      <a:r>
                        <a:rPr lang="en-US" sz="1800"/>
                        <a:t>. If set to false, it isn’t selected.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5029200"/>
            <a:ext cx="7447547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script Radio and Checkbox objects (cont.)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HTML code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code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248" name="Google Shape;2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2600"/>
            <a:ext cx="9144000" cy="175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995042"/>
            <a:ext cx="6477000" cy="286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methods and events for forms and controls</a:t>
            </a:r>
            <a:endParaRPr/>
          </a:p>
        </p:txBody>
      </p:sp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Two methods that are commonly used with forms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Two methods that are commonly used with controls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aphicFrame>
        <p:nvGraphicFramePr>
          <p:cNvPr id="256" name="Google Shape;256;p26"/>
          <p:cNvGraphicFramePr/>
          <p:nvPr/>
        </p:nvGraphicFramePr>
        <p:xfrm>
          <a:off x="838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{2E510843-E9C7-4495-82FA-0F240915DAF7}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submit()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Submits the form and its</a:t>
                      </a:r>
                      <a:r>
                        <a:rPr lang="en-US" sz="2000"/>
                        <a:t> data to the server.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reset()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Resets the controls in the form to their</a:t>
                      </a:r>
                      <a:r>
                        <a:rPr lang="en-US" sz="2000"/>
                        <a:t> starting values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57" name="Google Shape;257;p26"/>
          <p:cNvGraphicFramePr/>
          <p:nvPr/>
        </p:nvGraphicFramePr>
        <p:xfrm>
          <a:off x="761999" y="4450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{2E510843-E9C7-4495-82FA-0F240915DAF7}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focus()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Moves</a:t>
                      </a:r>
                      <a:r>
                        <a:rPr lang="en-US" sz="2000"/>
                        <a:t> the focus to the control.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blur()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Removes the focus from the control.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methods and events for forms and controls(cont.)</a:t>
            </a:r>
            <a:endParaRPr/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Common control events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aphicFrame>
        <p:nvGraphicFramePr>
          <p:cNvPr id="264" name="Google Shape;264;p27"/>
          <p:cNvGraphicFramePr/>
          <p:nvPr/>
        </p:nvGraphicFramePr>
        <p:xfrm>
          <a:off x="838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{2E510843-E9C7-4495-82FA-0F240915DAF7}</a:tableStyleId>
              </a:tblPr>
              <a:tblGrid>
                <a:gridCol w="1667825"/>
                <a:gridCol w="6180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Event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onfocus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control receives the focus.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onblur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control loses the focus.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onclick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user clicks the control.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ondbclick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user double-clicks the control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onchange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value of</a:t>
                      </a:r>
                      <a:r>
                        <a:rPr lang="en-US" sz="2000"/>
                        <a:t> the control changes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onselect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The user selects text in a text box or text</a:t>
                      </a:r>
                      <a:r>
                        <a:rPr lang="en-US" sz="2000"/>
                        <a:t> area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methods and events for forms and controls(cont.)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Statements that use the </a:t>
            </a:r>
            <a:r>
              <a:rPr b="1" lang="en-US" sz="2400"/>
              <a:t>reset()</a:t>
            </a:r>
            <a:r>
              <a:rPr lang="en-US" sz="2400"/>
              <a:t> and </a:t>
            </a:r>
            <a:r>
              <a:rPr b="1" lang="en-US" sz="2400"/>
              <a:t>submit()</a:t>
            </a:r>
            <a:r>
              <a:rPr lang="en-US" sz="2400"/>
              <a:t> methods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$(“registration_form”).reset();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$(“registration_form”).submit();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event handler for the </a:t>
            </a:r>
            <a:r>
              <a:rPr b="1" lang="en-US" sz="2400"/>
              <a:t>onchange</a:t>
            </a:r>
            <a:r>
              <a:rPr lang="en-US" sz="2400"/>
              <a:t> event of a select list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investmentChange = function(){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calculateClick();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$(“investment”).blur();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methods and events for forms and controls(cont.)</a:t>
            </a:r>
            <a:endParaRPr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457200" y="1722437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event handler for the </a:t>
            </a:r>
            <a:r>
              <a:rPr b="1" lang="en-US" sz="2400"/>
              <a:t>dbclick</a:t>
            </a:r>
            <a:r>
              <a:rPr lang="en-US" sz="2400"/>
              <a:t> event of a text box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var yearDbclick = function(){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$(“years”).value = “”;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</a:t>
            </a:r>
            <a:r>
              <a:rPr b="1" lang="en-US" sz="2400"/>
              <a:t>onload</a:t>
            </a:r>
            <a:r>
              <a:rPr lang="en-US" sz="2400"/>
              <a:t> event handler that assigns event handlers to events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window.onload = function(){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	   $(“investment”).onchange =investmentChange;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   $(“years”).ondbclick = yearsDbclick;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$(“years”).focus();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DOM scripting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properties and methods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Registration application</a:t>
            </a:r>
            <a:br>
              <a:rPr lang="en-US"/>
            </a:br>
            <a:r>
              <a:rPr lang="en-US"/>
              <a:t>Page 184 -187</a:t>
            </a:r>
            <a:endParaRPr/>
          </a:p>
        </p:txBody>
      </p:sp>
      <p:sp>
        <p:nvSpPr>
          <p:cNvPr id="282" name="Google Shape;282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 application form</a:t>
            </a:r>
            <a:endParaRPr/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8232512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"/>
            <a:ext cx="7848600" cy="679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891" y="1676400"/>
            <a:ext cx="8317149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8600"/>
            <a:ext cx="8327922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" y="1828800"/>
            <a:ext cx="810876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add new nodes from the DOM</a:t>
            </a:r>
            <a:endParaRPr/>
          </a:p>
        </p:txBody>
      </p:sp>
      <p:sp>
        <p:nvSpPr>
          <p:cNvPr id="315" name="Google Shape;315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nodes and add them to the DOM</a:t>
            </a:r>
            <a:endParaRPr/>
          </a:p>
        </p:txBody>
      </p:sp>
      <p:pic>
        <p:nvPicPr>
          <p:cNvPr id="321" name="Google Shape;3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828800"/>
            <a:ext cx="7315200" cy="423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nodes and add them to the DOM (cont.)</a:t>
            </a:r>
            <a:endParaRPr/>
          </a:p>
        </p:txBody>
      </p:sp>
      <p:pic>
        <p:nvPicPr>
          <p:cNvPr id="327" name="Google Shape;3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81200"/>
            <a:ext cx="7486833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rows and cells to the DOM table</a:t>
            </a:r>
            <a:endParaRPr/>
          </a:p>
        </p:txBody>
      </p:sp>
      <p:pic>
        <p:nvPicPr>
          <p:cNvPr id="333" name="Google Shape;33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6781800" cy="483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DOM scripting concepts</a:t>
            </a:r>
            <a:endParaRPr b="1"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i="1" lang="en-US" sz="2800"/>
              <a:t>DOM(Document Object Model)</a:t>
            </a:r>
            <a:r>
              <a:rPr lang="en-US" sz="2800"/>
              <a:t> is a hierarchical collection of nodes in the web browser’s memory that represents the current web page.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DOM of a web page is built as the page is loaded by web browser.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can modify the web page in the browser by modifying the DOM.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modify DOM you can use properties and methods of it.</a:t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rows and cells to the DOM table (cont.)</a:t>
            </a:r>
            <a:endParaRPr/>
          </a:p>
        </p:txBody>
      </p:sp>
      <p:pic>
        <p:nvPicPr>
          <p:cNvPr id="339" name="Google Shape;3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79" y="1905000"/>
            <a:ext cx="82808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ctrTitle"/>
          </p:nvPr>
        </p:nvSpPr>
        <p:spPr>
          <a:xfrm>
            <a:off x="228600" y="2130425"/>
            <a:ext cx="8763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Register application with a table</a:t>
            </a:r>
            <a:br>
              <a:rPr lang="en-US"/>
            </a:br>
            <a:r>
              <a:rPr lang="en-US"/>
              <a:t>Page (168 – 171)</a:t>
            </a:r>
            <a:endParaRPr/>
          </a:p>
        </p:txBody>
      </p:sp>
      <p:sp>
        <p:nvSpPr>
          <p:cNvPr id="345" name="Google Shape;345;p4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 and HTML</a:t>
            </a:r>
            <a:endParaRPr/>
          </a:p>
        </p:txBody>
      </p:sp>
      <p:pic>
        <p:nvPicPr>
          <p:cNvPr id="351" name="Google Shape;3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9" y="1219200"/>
            <a:ext cx="6780609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code</a:t>
            </a:r>
            <a:endParaRPr/>
          </a:p>
        </p:txBody>
      </p:sp>
      <p:pic>
        <p:nvPicPr>
          <p:cNvPr id="357" name="Google Shape;3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17638"/>
            <a:ext cx="6629400" cy="490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code (cont.)</a:t>
            </a:r>
            <a:endParaRPr/>
          </a:p>
        </p:txBody>
      </p:sp>
      <p:pic>
        <p:nvPicPr>
          <p:cNvPr id="363" name="Google Shape;36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525" y="1752600"/>
            <a:ext cx="76509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70" name="Google Shape;370;p45"/>
          <p:cNvSpPr txBox="1"/>
          <p:nvPr>
            <p:ph idx="1" type="body"/>
          </p:nvPr>
        </p:nvSpPr>
        <p:spPr>
          <a:xfrm>
            <a:off x="457200" y="1481964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b="1" i="1" lang="en-US" sz="2400"/>
              <a:t>DOM(Document Object Model)</a:t>
            </a:r>
            <a:r>
              <a:rPr lang="en-US" sz="2400"/>
              <a:t> is a hierarchical collection of nodes in the web browser’s memory that represents the current web page.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DOM of a web page is built as the page is loaded by web browser.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JavaScript can modify the web page in the browser by modifying the DOM.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modify DOM you can use properties and methods of it.</a:t>
            </a:r>
            <a:endParaRPr/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DOM scripting concepts (Cont.)</a:t>
            </a:r>
            <a:endParaRPr b="1"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288885"/>
            <a:ext cx="74866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3912857"/>
            <a:ext cx="5410200" cy="294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DOM scripting concepts (Cont.)</a:t>
            </a:r>
            <a:endParaRPr b="1"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1905000"/>
            <a:ext cx="8132829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properties of the Node interface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83343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properties of the Node interface(cont.)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1448118"/>
            <a:ext cx="874395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methods of Document and Element interfaces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methods of the Document and Element interfaces let you get array of elements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900572"/>
            <a:ext cx="8439150" cy="365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