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9" r:id="rId4"/>
    <p:sldId id="258" r:id="rId5"/>
    <p:sldId id="260" r:id="rId6"/>
    <p:sldId id="261" r:id="rId7"/>
    <p:sldId id="265" r:id="rId8"/>
    <p:sldId id="262" r:id="rId9"/>
    <p:sldId id="263" r:id="rId10"/>
    <p:sldId id="268" r:id="rId11"/>
    <p:sldId id="267" r:id="rId12"/>
    <p:sldId id="269" r:id="rId13"/>
    <p:sldId id="270" r:id="rId14"/>
    <p:sldId id="271" r:id="rId15"/>
    <p:sldId id="273" r:id="rId16"/>
    <p:sldId id="274"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64" r:id="rId31"/>
    <p:sldId id="291" r:id="rId32"/>
    <p:sldId id="290" r:id="rId33"/>
    <p:sldId id="289" r:id="rId34"/>
    <p:sldId id="29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7025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57083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0662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507915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74685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81865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537591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24403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0583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2686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5/23/2025</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8842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5/23/2025</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7034039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D8A8D11-DB51-43C0-8618-65C820DB4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A303A-1E52-8A56-A190-2E81331294B8}"/>
              </a:ext>
            </a:extLst>
          </p:cNvPr>
          <p:cNvSpPr>
            <a:spLocks noGrp="1"/>
          </p:cNvSpPr>
          <p:nvPr>
            <p:ph type="ctrTitle"/>
          </p:nvPr>
        </p:nvSpPr>
        <p:spPr>
          <a:xfrm>
            <a:off x="301616" y="1248152"/>
            <a:ext cx="6026031" cy="3928864"/>
          </a:xfrm>
        </p:spPr>
        <p:txBody>
          <a:bodyPr anchor="t">
            <a:normAutofit/>
          </a:bodyPr>
          <a:lstStyle/>
          <a:p>
            <a:pPr algn="ctr">
              <a:lnSpc>
                <a:spcPct val="150000"/>
              </a:lnSpc>
            </a:pPr>
            <a:r>
              <a:rPr lang="en-US" sz="3400" b="1" kern="0" dirty="0">
                <a:solidFill>
                  <a:schemeClr val="tx2">
                    <a:lumMod val="90000"/>
                    <a:lumOff val="10000"/>
                  </a:schemeClr>
                </a:solidFill>
                <a:effectLst/>
                <a:latin typeface="Arial" panose="020B0604020202020204" pitchFamily="34" charset="0"/>
                <a:ea typeface="Times New Roman" panose="02020603050405020304" pitchFamily="18" charset="0"/>
              </a:rPr>
              <a:t>THE RELATIONSHIP BETWEEN </a:t>
            </a:r>
            <a:br>
              <a:rPr lang="en-US" sz="3400" b="1" kern="0" dirty="0">
                <a:solidFill>
                  <a:schemeClr val="tx2">
                    <a:lumMod val="90000"/>
                    <a:lumOff val="10000"/>
                  </a:schemeClr>
                </a:solidFill>
                <a:effectLst/>
                <a:latin typeface="Arial" panose="020B0604020202020204" pitchFamily="34" charset="0"/>
                <a:ea typeface="Times New Roman" panose="02020603050405020304" pitchFamily="18" charset="0"/>
              </a:rPr>
            </a:br>
            <a:r>
              <a:rPr lang="en-US" sz="3400" b="1" kern="0" dirty="0">
                <a:solidFill>
                  <a:schemeClr val="tx2">
                    <a:lumMod val="90000"/>
                    <a:lumOff val="10000"/>
                  </a:schemeClr>
                </a:solidFill>
                <a:effectLst/>
                <a:latin typeface="Arial" panose="020B0604020202020204" pitchFamily="34" charset="0"/>
                <a:ea typeface="Times New Roman" panose="02020603050405020304" pitchFamily="18" charset="0"/>
              </a:rPr>
              <a:t>STUDENT HABITS &amp; ACADEMIC PERFORMANCE</a:t>
            </a:r>
            <a:endParaRPr lang="en-US" sz="3400" dirty="0">
              <a:solidFill>
                <a:schemeClr val="tx2">
                  <a:lumMod val="90000"/>
                  <a:lumOff val="10000"/>
                </a:schemeClr>
              </a:solidFill>
            </a:endParaRPr>
          </a:p>
        </p:txBody>
      </p:sp>
      <p:sp>
        <p:nvSpPr>
          <p:cNvPr id="3" name="Subtitle 2">
            <a:extLst>
              <a:ext uri="{FF2B5EF4-FFF2-40B4-BE49-F238E27FC236}">
                <a16:creationId xmlns:a16="http://schemas.microsoft.com/office/drawing/2014/main" id="{544FE457-58EB-0172-503A-41F0B2CA0B41}"/>
              </a:ext>
            </a:extLst>
          </p:cNvPr>
          <p:cNvSpPr>
            <a:spLocks noGrp="1"/>
          </p:cNvSpPr>
          <p:nvPr>
            <p:ph type="subTitle" idx="1"/>
          </p:nvPr>
        </p:nvSpPr>
        <p:spPr>
          <a:xfrm>
            <a:off x="301616" y="5255098"/>
            <a:ext cx="6026030" cy="943376"/>
          </a:xfrm>
        </p:spPr>
        <p:txBody>
          <a:bodyPr>
            <a:normAutofit fontScale="92500"/>
          </a:bodyPr>
          <a:lstStyle/>
          <a:p>
            <a:pPr algn="ctr"/>
            <a:r>
              <a:rPr lang="en-US" b="1" dirty="0">
                <a:latin typeface="Arial" panose="020B0604020202020204" pitchFamily="34" charset="0"/>
                <a:cs typeface="Arial" panose="020B0604020202020204" pitchFamily="34" charset="0"/>
              </a:rPr>
              <a:t>Prepared by: Trương </a:t>
            </a:r>
            <a:r>
              <a:rPr lang="en-US" b="1" dirty="0" err="1">
                <a:latin typeface="Arial" panose="020B0604020202020204" pitchFamily="34" charset="0"/>
                <a:cs typeface="Arial" panose="020B0604020202020204" pitchFamily="34" charset="0"/>
              </a:rPr>
              <a:t>Hồ</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Mỹ</a:t>
            </a:r>
            <a:r>
              <a:rPr lang="en-US" b="1" dirty="0">
                <a:latin typeface="Arial" panose="020B0604020202020204" pitchFamily="34" charset="0"/>
                <a:cs typeface="Arial" panose="020B0604020202020204" pitchFamily="34" charset="0"/>
              </a:rPr>
              <a:t> Phượng</a:t>
            </a:r>
          </a:p>
          <a:p>
            <a:pPr algn="ctr"/>
            <a:r>
              <a:rPr lang="en-US" b="1" dirty="0">
                <a:latin typeface="Arial" panose="020B0604020202020204" pitchFamily="34" charset="0"/>
                <a:cs typeface="Arial" panose="020B0604020202020204" pitchFamily="34" charset="0"/>
              </a:rPr>
              <a:t>May 2025</a:t>
            </a:r>
          </a:p>
        </p:txBody>
      </p:sp>
      <p:pic>
        <p:nvPicPr>
          <p:cNvPr id="14" name="Picture 13" descr="Colored pencils inside a pencil holder which is on top of a wood table">
            <a:extLst>
              <a:ext uri="{FF2B5EF4-FFF2-40B4-BE49-F238E27FC236}">
                <a16:creationId xmlns:a16="http://schemas.microsoft.com/office/drawing/2014/main" id="{273785F2-5252-DA7C-7917-86671CA99F02}"/>
              </a:ext>
            </a:extLst>
          </p:cNvPr>
          <p:cNvPicPr>
            <a:picLocks noChangeAspect="1"/>
          </p:cNvPicPr>
          <p:nvPr/>
        </p:nvPicPr>
        <p:blipFill>
          <a:blip r:embed="rId2"/>
          <a:srcRect l="35276" r="-1" b="-1"/>
          <a:stretch>
            <a:fillRect/>
          </a:stretch>
        </p:blipFill>
        <p:spPr>
          <a:xfrm>
            <a:off x="6397617" y="596644"/>
            <a:ext cx="5492766" cy="5664712"/>
          </a:xfrm>
          <a:prstGeom prst="rect">
            <a:avLst/>
          </a:prstGeom>
        </p:spPr>
      </p:pic>
      <p:sp>
        <p:nvSpPr>
          <p:cNvPr id="5" name="Freeform 2">
            <a:extLst>
              <a:ext uri="{FF2B5EF4-FFF2-40B4-BE49-F238E27FC236}">
                <a16:creationId xmlns:a16="http://schemas.microsoft.com/office/drawing/2014/main" id="{69C8A696-9859-F34A-1D38-5A275267D824}"/>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3"/>
            <a:stretch>
              <a:fillRect/>
            </a:stretch>
          </a:blipFill>
        </p:spPr>
        <p:txBody>
          <a:bodyPr/>
          <a:lstStyle/>
          <a:p>
            <a:endParaRPr lang="en-US"/>
          </a:p>
        </p:txBody>
      </p:sp>
    </p:spTree>
    <p:extLst>
      <p:ext uri="{BB962C8B-B14F-4D97-AF65-F5344CB8AC3E}">
        <p14:creationId xmlns:p14="http://schemas.microsoft.com/office/powerpoint/2010/main" val="2987137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D21A4-2833-B418-A932-849AAA9AC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4AB0F-2BBE-26B1-74C2-296DEC40F64E}"/>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07E6368C-FEE4-5116-E1BF-85077BEEE7A3}"/>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6B7C0BD7-46F0-CE35-C637-DC96F80B66E9}"/>
              </a:ext>
            </a:extLst>
          </p:cNvPr>
          <p:cNvSpPr txBox="1">
            <a:spLocks/>
          </p:cNvSpPr>
          <p:nvPr/>
        </p:nvSpPr>
        <p:spPr>
          <a:xfrm>
            <a:off x="838200" y="1394905"/>
            <a:ext cx="10515600" cy="509797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000" b="1" dirty="0">
                <a:latin typeface="Arial" panose="020B0604020202020204" pitchFamily="34" charset="0"/>
                <a:cs typeface="Arial" panose="020B0604020202020204" pitchFamily="34" charset="0"/>
              </a:rPr>
              <a:t>6.1 Correlation Analysis – Conclusion</a:t>
            </a:r>
          </a:p>
          <a:p>
            <a:pPr lvl="1">
              <a:spcAft>
                <a:spcPts val="1200"/>
              </a:spcAft>
            </a:pPr>
            <a:r>
              <a:rPr lang="en-US" sz="3000" b="0" i="0" dirty="0">
                <a:solidFill>
                  <a:srgbClr val="1F2328"/>
                </a:solidFill>
                <a:effectLst/>
                <a:latin typeface="Arial" panose="020B0604020202020204" pitchFamily="34" charset="0"/>
                <a:cs typeface="Arial" panose="020B0604020202020204" pitchFamily="34" charset="0"/>
              </a:rPr>
              <a:t>Study hours have the strongest impact on exam performance</a:t>
            </a:r>
          </a:p>
          <a:p>
            <a:pPr lvl="1">
              <a:spcAft>
                <a:spcPts val="1200"/>
              </a:spcAft>
            </a:pPr>
            <a:r>
              <a:rPr lang="en-US" sz="3000" b="0" i="0" dirty="0">
                <a:solidFill>
                  <a:srgbClr val="1F2328"/>
                </a:solidFill>
                <a:effectLst/>
                <a:latin typeface="Arial" panose="020B0604020202020204" pitchFamily="34" charset="0"/>
                <a:cs typeface="Arial" panose="020B0604020202020204" pitchFamily="34" charset="0"/>
              </a:rPr>
              <a:t>Mental health is the only health-related factor with a noticeable correlation to academic success.</a:t>
            </a:r>
          </a:p>
          <a:p>
            <a:pPr lvl="1">
              <a:spcAft>
                <a:spcPts val="1200"/>
              </a:spcAft>
            </a:pPr>
            <a:r>
              <a:rPr lang="en-US" sz="3000" b="0" i="0" dirty="0">
                <a:solidFill>
                  <a:srgbClr val="1F2328"/>
                </a:solidFill>
                <a:effectLst/>
                <a:latin typeface="Arial" panose="020B0604020202020204" pitchFamily="34" charset="0"/>
                <a:cs typeface="Arial" panose="020B0604020202020204" pitchFamily="34" charset="0"/>
              </a:rPr>
              <a:t>Sleep and exercise play a role but are not strongly influential</a:t>
            </a:r>
          </a:p>
          <a:p>
            <a:pPr lvl="1">
              <a:spcAft>
                <a:spcPts val="1200"/>
              </a:spcAft>
            </a:pPr>
            <a:r>
              <a:rPr lang="en-US" sz="3000" b="0" i="0" dirty="0">
                <a:solidFill>
                  <a:srgbClr val="1F2328"/>
                </a:solidFill>
                <a:effectLst/>
                <a:latin typeface="Arial" panose="020B0604020202020204" pitchFamily="34" charset="0"/>
                <a:cs typeface="Arial" panose="020B0604020202020204" pitchFamily="34" charset="0"/>
              </a:rPr>
              <a:t>There is a weak negative correlation between </a:t>
            </a:r>
            <a:r>
              <a:rPr lang="en-US" sz="3000" dirty="0">
                <a:solidFill>
                  <a:srgbClr val="1F2328"/>
                </a:solidFill>
                <a:latin typeface="Arial" panose="020B0604020202020204" pitchFamily="34" charset="0"/>
                <a:cs typeface="Arial" panose="020B0604020202020204" pitchFamily="34" charset="0"/>
              </a:rPr>
              <a:t>leisure </a:t>
            </a:r>
            <a:r>
              <a:rPr lang="en-US" sz="3000" b="0" i="0" dirty="0">
                <a:solidFill>
                  <a:srgbClr val="1F2328"/>
                </a:solidFill>
                <a:effectLst/>
                <a:latin typeface="Arial" panose="020B0604020202020204" pitchFamily="34" charset="0"/>
                <a:cs typeface="Arial" panose="020B0604020202020204" pitchFamily="34" charset="0"/>
              </a:rPr>
              <a:t>time and exam scores. This suggests that spending too much time on leisure may slightly reduce academic performance. While not a direct cause, it highlights the importance of balancing study and entertainment for better results.</a:t>
            </a:r>
          </a:p>
          <a:p>
            <a:pPr marL="457200" lvl="1" indent="0">
              <a:buNone/>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41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30137-3A98-835A-D7A0-D3A37D66A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2CDEF-B9C3-4F1F-8145-04539D5CEFE7}"/>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914850C4-8F80-CAAD-D367-91E21EF99235}"/>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D0BCABD1-71B7-D134-048B-D50E579535F8}"/>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600" b="1" dirty="0">
                <a:latin typeface="Arial" panose="020B0604020202020204" pitchFamily="34" charset="0"/>
                <a:cs typeface="Arial" panose="020B0604020202020204" pitchFamily="34" charset="0"/>
              </a:rPr>
              <a:t>6.2 Exploring the relationship between exam score and study hours per day</a:t>
            </a:r>
          </a:p>
          <a:p>
            <a:pPr marL="457200" lvl="1" indent="0">
              <a:buNone/>
            </a:pPr>
            <a:endParaRPr lang="en-US" sz="2600" b="1" dirty="0">
              <a:latin typeface="Arial" panose="020B0604020202020204" pitchFamily="34" charset="0"/>
              <a:cs typeface="Arial" panose="020B0604020202020204" pitchFamily="34" charset="0"/>
            </a:endParaRPr>
          </a:p>
        </p:txBody>
      </p:sp>
      <p:pic>
        <p:nvPicPr>
          <p:cNvPr id="4" name="Picture 3" descr="A graph of a graph showing a number of blue and orange dots&#10;&#10;AI-generated content may be incorrect.">
            <a:extLst>
              <a:ext uri="{FF2B5EF4-FFF2-40B4-BE49-F238E27FC236}">
                <a16:creationId xmlns:a16="http://schemas.microsoft.com/office/drawing/2014/main" id="{5458499F-0FE1-4582-6A24-96C92EB7A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392" y="2278646"/>
            <a:ext cx="7927847" cy="4214229"/>
          </a:xfrm>
          <a:prstGeom prst="rect">
            <a:avLst/>
          </a:prstGeom>
        </p:spPr>
      </p:pic>
    </p:spTree>
    <p:extLst>
      <p:ext uri="{BB962C8B-B14F-4D97-AF65-F5344CB8AC3E}">
        <p14:creationId xmlns:p14="http://schemas.microsoft.com/office/powerpoint/2010/main" val="108584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3B436-A89A-2512-02D0-5144B85C8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BE47C8-1A35-785E-2067-7F556B4F3AA6}"/>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18FCEAD9-5173-EC1B-501D-45AF7B37B85C}"/>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DCFB969A-DCFE-1835-F80F-67B5B3BA5404}"/>
              </a:ext>
            </a:extLst>
          </p:cNvPr>
          <p:cNvSpPr txBox="1">
            <a:spLocks/>
          </p:cNvSpPr>
          <p:nvPr/>
        </p:nvSpPr>
        <p:spPr>
          <a:xfrm>
            <a:off x="838200" y="1394905"/>
            <a:ext cx="10515600" cy="509797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600" b="1" dirty="0">
                <a:latin typeface="Arial" panose="020B0604020202020204" pitchFamily="34" charset="0"/>
                <a:cs typeface="Arial" panose="020B0604020202020204" pitchFamily="34" charset="0"/>
              </a:rPr>
              <a:t>6.2 Exploring the relationship between exam score and Study hours per day</a:t>
            </a:r>
          </a:p>
          <a:p>
            <a:pPr algn="l">
              <a:spcAft>
                <a:spcPts val="1200"/>
              </a:spcAft>
            </a:pPr>
            <a:r>
              <a:rPr lang="en-US" sz="2800" b="1" i="0" dirty="0">
                <a:solidFill>
                  <a:srgbClr val="1F2328"/>
                </a:solidFill>
                <a:effectLst/>
                <a:latin typeface="Arial" panose="020B0604020202020204" pitchFamily="34" charset="0"/>
                <a:cs typeface="Arial" panose="020B0604020202020204" pitchFamily="34" charset="0"/>
              </a:rPr>
              <a:t>Insight</a:t>
            </a:r>
            <a:endParaRPr lang="en-US" sz="2800" b="0" i="0" dirty="0">
              <a:solidFill>
                <a:srgbClr val="1F2328"/>
              </a:solidFill>
              <a:effectLst/>
              <a:latin typeface="Arial" panose="020B0604020202020204" pitchFamily="34" charset="0"/>
              <a:cs typeface="Arial" panose="020B0604020202020204" pitchFamily="34" charset="0"/>
            </a:endParaRPr>
          </a:p>
          <a:p>
            <a:pPr lvl="1">
              <a:spcAft>
                <a:spcPts val="1200"/>
              </a:spcAft>
            </a:pPr>
            <a:r>
              <a:rPr lang="en-US" sz="2600" b="0" i="0" dirty="0">
                <a:solidFill>
                  <a:srgbClr val="1F2328"/>
                </a:solidFill>
                <a:effectLst/>
                <a:latin typeface="Arial" panose="020B0604020202020204" pitchFamily="34" charset="0"/>
                <a:cs typeface="Arial" panose="020B0604020202020204" pitchFamily="34" charset="0"/>
              </a:rPr>
              <a:t>There is a strong positive correlation between study hours per day and exam scores, indicating that students who dedicate more time to studying tend to achieve higher academic performance.</a:t>
            </a:r>
          </a:p>
          <a:p>
            <a:pPr lvl="1">
              <a:spcAft>
                <a:spcPts val="1200"/>
              </a:spcAft>
            </a:pPr>
            <a:r>
              <a:rPr lang="en-US" sz="2600" b="0" i="0" dirty="0">
                <a:solidFill>
                  <a:srgbClr val="1F2328"/>
                </a:solidFill>
                <a:effectLst/>
                <a:latin typeface="Arial" panose="020B0604020202020204" pitchFamily="34" charset="0"/>
                <a:cs typeface="Arial" panose="020B0604020202020204" pitchFamily="34" charset="0"/>
              </a:rPr>
              <a:t>This trend is consistent across all gender groups, suggesting that consistent daily study hours are a key factor in improving exam results, regardless of gender.</a:t>
            </a:r>
          </a:p>
          <a:p>
            <a:pPr>
              <a:spcAft>
                <a:spcPts val="1200"/>
              </a:spcAft>
            </a:pPr>
            <a:r>
              <a:rPr lang="en-US" sz="2800" b="1" dirty="0">
                <a:solidFill>
                  <a:srgbClr val="1F2328"/>
                </a:solidFill>
                <a:latin typeface="Arial" panose="020B0604020202020204" pitchFamily="34" charset="0"/>
                <a:cs typeface="Arial" panose="020B0604020202020204" pitchFamily="34" charset="0"/>
              </a:rPr>
              <a:t>Conclusion</a:t>
            </a:r>
          </a:p>
          <a:p>
            <a:pPr lvl="1">
              <a:spcAft>
                <a:spcPts val="1200"/>
              </a:spcAft>
            </a:pPr>
            <a:r>
              <a:rPr lang="en-US" sz="2600" b="0" i="0" dirty="0">
                <a:solidFill>
                  <a:srgbClr val="1F2328"/>
                </a:solidFill>
                <a:effectLst/>
                <a:latin typeface="Arial" panose="020B0604020202020204" pitchFamily="34" charset="0"/>
                <a:cs typeface="Arial" panose="020B0604020202020204" pitchFamily="34" charset="0"/>
              </a:rPr>
              <a:t>There is a clear positive correlation between study hours per day and exam scores. Students who study more tend to achieve higher exam scores, regardless of gender.</a:t>
            </a:r>
          </a:p>
          <a:p>
            <a:pPr marL="457200" lvl="1" indent="0">
              <a:buNone/>
            </a:pPr>
            <a:endParaRPr lang="en-US" sz="2600" b="1" dirty="0">
              <a:latin typeface="Arial" panose="020B0604020202020204" pitchFamily="34" charset="0"/>
              <a:cs typeface="Arial" panose="020B0604020202020204" pitchFamily="34" charset="0"/>
            </a:endParaRPr>
          </a:p>
          <a:p>
            <a:pPr marL="457200" lvl="1" indent="0">
              <a:buNone/>
            </a:pP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07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E709E-8D8C-EE7B-AD97-9F39BD53BA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C489F-0166-D45A-6BB8-FC3B5E26B833}"/>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742D2FF6-A6CA-7A86-DE75-D51D62A4FE4D}"/>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45E0D30B-B9C9-0810-6B32-2F91E3C3A58D}"/>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2600" b="1" dirty="0">
                <a:latin typeface="Arial" panose="020B0604020202020204" pitchFamily="34" charset="0"/>
                <a:cs typeface="Arial" panose="020B0604020202020204" pitchFamily="34" charset="0"/>
              </a:rPr>
              <a:t>6.3 Exploring the relationship between exam score and leisure hours</a:t>
            </a:r>
          </a:p>
          <a:p>
            <a:pPr marL="457200" lvl="1" indent="0">
              <a:buNone/>
            </a:pPr>
            <a:endParaRPr lang="en-US" sz="2600" b="1" dirty="0">
              <a:latin typeface="Arial" panose="020B0604020202020204" pitchFamily="34" charset="0"/>
              <a:cs typeface="Arial" panose="020B0604020202020204" pitchFamily="34" charset="0"/>
            </a:endParaRPr>
          </a:p>
        </p:txBody>
      </p:sp>
      <p:pic>
        <p:nvPicPr>
          <p:cNvPr id="6" name="Picture 5" descr="A graph of blue squares&#10;&#10;AI-generated content may be incorrect.">
            <a:extLst>
              <a:ext uri="{FF2B5EF4-FFF2-40B4-BE49-F238E27FC236}">
                <a16:creationId xmlns:a16="http://schemas.microsoft.com/office/drawing/2014/main" id="{F85730E4-24B7-7BDE-66F9-FA43E1F27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312" y="2250021"/>
            <a:ext cx="8025399" cy="4242854"/>
          </a:xfrm>
          <a:prstGeom prst="rect">
            <a:avLst/>
          </a:prstGeom>
        </p:spPr>
      </p:pic>
    </p:spTree>
    <p:extLst>
      <p:ext uri="{BB962C8B-B14F-4D97-AF65-F5344CB8AC3E}">
        <p14:creationId xmlns:p14="http://schemas.microsoft.com/office/powerpoint/2010/main" val="178217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68ABE-3D07-66FD-84B5-9C975EE33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AB84A-CC2A-15E4-8541-863B6D0D0EC9}"/>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8F3F48A1-73D0-F714-2D03-74B3F83FB963}"/>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951A5CD2-C6F2-DDFA-4289-83F4529C7AF4}"/>
              </a:ext>
            </a:extLst>
          </p:cNvPr>
          <p:cNvSpPr txBox="1">
            <a:spLocks/>
          </p:cNvSpPr>
          <p:nvPr/>
        </p:nvSpPr>
        <p:spPr>
          <a:xfrm>
            <a:off x="838200" y="1394905"/>
            <a:ext cx="10515600" cy="509797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Arial" panose="020B0604020202020204" pitchFamily="34" charset="0"/>
                <a:cs typeface="Arial" panose="020B0604020202020204" pitchFamily="34" charset="0"/>
              </a:rPr>
              <a:t>6.3 Exploring the relationship between exam score and leisure hours</a:t>
            </a:r>
          </a:p>
          <a:p>
            <a:pPr algn="l">
              <a:spcAft>
                <a:spcPts val="1200"/>
              </a:spcAft>
              <a:buNone/>
            </a:pPr>
            <a:r>
              <a:rPr lang="en-US" sz="1800" b="1" i="0" dirty="0">
                <a:effectLst/>
                <a:latin typeface="Arial" panose="020B0604020202020204" pitchFamily="34" charset="0"/>
                <a:cs typeface="Arial" panose="020B0604020202020204" pitchFamily="34" charset="0"/>
              </a:rPr>
              <a:t>Insight:</a:t>
            </a:r>
            <a:endParaRPr lang="en-US" sz="18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As performance category decreases from A - Excellent to E - Weak, the proportion of study hours per day decreases, while the proportion of leisure hours increases.</a:t>
            </a:r>
          </a:p>
          <a:p>
            <a:pPr algn="l">
              <a:spcAft>
                <a:spcPts val="1200"/>
              </a:spcAft>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Students in the Excellent and Very Good categories spend over 50% of their daily time on studying, while those in the Weak category spend significantly less time studying and more time on leisure.</a:t>
            </a:r>
          </a:p>
          <a:p>
            <a:pPr algn="l">
              <a:spcAft>
                <a:spcPts val="1200"/>
              </a:spcAft>
              <a:buNone/>
            </a:pPr>
            <a:r>
              <a:rPr lang="en-US" sz="1800" b="1" i="0" dirty="0">
                <a:effectLst/>
                <a:latin typeface="Arial" panose="020B0604020202020204" pitchFamily="34" charset="0"/>
                <a:cs typeface="Arial" panose="020B0604020202020204" pitchFamily="34" charset="0"/>
              </a:rPr>
              <a:t>Conclusion</a:t>
            </a:r>
            <a:endParaRPr lang="en-US" sz="18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There is a clear inverse relationship between leisure time and academic performance. Students with higher performance tend to dedicate more time to studying and less to leisure activities, whereas lower-performing - students exhibit the opposite pattern.</a:t>
            </a:r>
          </a:p>
          <a:p>
            <a:pPr algn="l">
              <a:spcAft>
                <a:spcPts val="1200"/>
              </a:spcAft>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Balancing leisure and study time effectively appears crucial for better academic outcomes.</a:t>
            </a:r>
          </a:p>
          <a:p>
            <a:pPr marL="457200" lvl="1" indent="0">
              <a:buNone/>
            </a:pPr>
            <a:endParaRPr lang="en-US" b="1" dirty="0">
              <a:latin typeface="Arial" panose="020B0604020202020204" pitchFamily="34" charset="0"/>
              <a:cs typeface="Arial" panose="020B0604020202020204" pitchFamily="34" charset="0"/>
            </a:endParaRPr>
          </a:p>
          <a:p>
            <a:pPr marL="457200" lvl="1"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37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E0FC5-AC33-977C-49CD-21E3B0AC6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7DDF8B-F1B5-980A-82BF-78D7AA8432D0}"/>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A99F6115-310F-4C56-5F43-3BA70FA120AE}"/>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74D79F45-5D28-54BE-3157-5039B31C34E7}"/>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latin typeface="Arial" panose="020B0604020202020204" pitchFamily="34" charset="0"/>
                <a:cs typeface="Arial" panose="020B0604020202020204" pitchFamily="34" charset="0"/>
              </a:rPr>
              <a:t>6.4 Exploring the relationship between exam score and attendance percentage</a:t>
            </a:r>
          </a:p>
          <a:p>
            <a:pPr marL="457200" lvl="1" indent="0">
              <a:buNone/>
            </a:pPr>
            <a:endParaRPr lang="en-US" sz="2600" b="1" dirty="0">
              <a:latin typeface="Arial" panose="020B0604020202020204" pitchFamily="34" charset="0"/>
              <a:cs typeface="Arial" panose="020B0604020202020204" pitchFamily="34" charset="0"/>
            </a:endParaRPr>
          </a:p>
        </p:txBody>
      </p:sp>
      <p:pic>
        <p:nvPicPr>
          <p:cNvPr id="4" name="Picture 3" descr="A screen shot of a graph&#10;&#10;AI-generated content may be incorrect.">
            <a:extLst>
              <a:ext uri="{FF2B5EF4-FFF2-40B4-BE49-F238E27FC236}">
                <a16:creationId xmlns:a16="http://schemas.microsoft.com/office/drawing/2014/main" id="{E60C15EA-0561-85D6-7F8D-CCD1C076D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477" y="2355388"/>
            <a:ext cx="9059046" cy="4137487"/>
          </a:xfrm>
          <a:prstGeom prst="rect">
            <a:avLst/>
          </a:prstGeom>
        </p:spPr>
      </p:pic>
    </p:spTree>
    <p:extLst>
      <p:ext uri="{BB962C8B-B14F-4D97-AF65-F5344CB8AC3E}">
        <p14:creationId xmlns:p14="http://schemas.microsoft.com/office/powerpoint/2010/main" val="247427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E6B5A-FBE9-1BA2-103D-42AD2C8451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1D2AE0-8AA1-9308-F5AD-082D1BA04802}"/>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91164C6C-6B93-2C12-8483-1CF1F42437BC}"/>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5A9B037D-4859-F56E-63B9-3C33F5B8422E}"/>
              </a:ext>
            </a:extLst>
          </p:cNvPr>
          <p:cNvSpPr txBox="1">
            <a:spLocks/>
          </p:cNvSpPr>
          <p:nvPr/>
        </p:nvSpPr>
        <p:spPr>
          <a:xfrm>
            <a:off x="838200" y="1394905"/>
            <a:ext cx="10515600" cy="509797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800" b="1" dirty="0">
                <a:latin typeface="Arial" panose="020B0604020202020204" pitchFamily="34" charset="0"/>
                <a:cs typeface="Arial" panose="020B0604020202020204" pitchFamily="34" charset="0"/>
              </a:rPr>
              <a:t>6.4 Exploring the relationship between exam score and attendance percentage</a:t>
            </a:r>
          </a:p>
          <a:p>
            <a:pPr algn="l">
              <a:lnSpc>
                <a:spcPct val="120000"/>
              </a:lnSpc>
              <a:spcAft>
                <a:spcPts val="1200"/>
              </a:spcAft>
              <a:buNone/>
            </a:pPr>
            <a:r>
              <a:rPr lang="en-US" sz="5600" b="1" i="0" dirty="0">
                <a:effectLst/>
                <a:latin typeface="Arial" panose="020B0604020202020204" pitchFamily="34" charset="0"/>
                <a:cs typeface="Arial" panose="020B0604020202020204" pitchFamily="34" charset="0"/>
              </a:rPr>
              <a:t>Insight:</a:t>
            </a:r>
            <a:endParaRPr lang="en-US" sz="5600" b="0" i="0" dirty="0">
              <a:effectLst/>
              <a:latin typeface="Arial" panose="020B0604020202020204" pitchFamily="34" charset="0"/>
              <a:cs typeface="Arial" panose="020B0604020202020204" pitchFamily="34" charset="0"/>
            </a:endParaRPr>
          </a:p>
          <a:p>
            <a:pPr algn="l">
              <a:lnSpc>
                <a:spcPct val="120000"/>
              </a:lnSpc>
              <a:spcBef>
                <a:spcPts val="1200"/>
              </a:spcBef>
              <a:spcAft>
                <a:spcPts val="1200"/>
              </a:spcAft>
            </a:pPr>
            <a:r>
              <a:rPr lang="en-US" sz="5600" b="0" i="0" dirty="0">
                <a:effectLst/>
                <a:latin typeface="Arial" panose="020B0604020202020204" pitchFamily="34" charset="0"/>
                <a:cs typeface="Arial" panose="020B0604020202020204" pitchFamily="34" charset="0"/>
              </a:rPr>
              <a:t>Students studying more (4–6h or 6–8h) tend to score higher on exams, with many scoring above 80, regardless of attendance percentage.</a:t>
            </a:r>
          </a:p>
          <a:p>
            <a:pPr algn="l">
              <a:lnSpc>
                <a:spcPct val="120000"/>
              </a:lnSpc>
              <a:spcBef>
                <a:spcPts val="1200"/>
              </a:spcBef>
              <a:spcAft>
                <a:spcPts val="1200"/>
              </a:spcAft>
            </a:pPr>
            <a:r>
              <a:rPr lang="en-US" sz="5600" b="0" i="0" dirty="0">
                <a:effectLst/>
                <a:latin typeface="Arial" panose="020B0604020202020204" pitchFamily="34" charset="0"/>
                <a:cs typeface="Arial" panose="020B0604020202020204" pitchFamily="34" charset="0"/>
              </a:rPr>
              <a:t>Students with low study hours (0–2h) are mostly clustered in the lower score range (below 70), even when their attendance is high.</a:t>
            </a:r>
          </a:p>
          <a:p>
            <a:pPr algn="l">
              <a:lnSpc>
                <a:spcPct val="120000"/>
              </a:lnSpc>
              <a:spcBef>
                <a:spcPts val="1200"/>
              </a:spcBef>
              <a:spcAft>
                <a:spcPts val="1200"/>
              </a:spcAft>
            </a:pPr>
            <a:r>
              <a:rPr lang="en-US" sz="5600" b="0" i="0" dirty="0">
                <a:effectLst/>
                <a:latin typeface="Arial" panose="020B0604020202020204" pitchFamily="34" charset="0"/>
                <a:cs typeface="Arial" panose="020B0604020202020204" pitchFamily="34" charset="0"/>
              </a:rPr>
              <a:t>Attendance has a weak positive trend with exam scores, but study hours appear to be a stronger influencing factor.</a:t>
            </a:r>
          </a:p>
          <a:p>
            <a:pPr algn="l">
              <a:lnSpc>
                <a:spcPct val="120000"/>
              </a:lnSpc>
              <a:spcBef>
                <a:spcPts val="1200"/>
              </a:spcBef>
              <a:spcAft>
                <a:spcPts val="1200"/>
              </a:spcAft>
            </a:pPr>
            <a:r>
              <a:rPr lang="en-US" sz="5600" b="0" i="0" dirty="0">
                <a:effectLst/>
                <a:latin typeface="Arial" panose="020B0604020202020204" pitchFamily="34" charset="0"/>
                <a:cs typeface="Arial" panose="020B0604020202020204" pitchFamily="34" charset="0"/>
              </a:rPr>
              <a:t>The highest scores (90–100) are dominated by students who study 4–6 or 6–8 hours per day, especially those with attendance above 70%.</a:t>
            </a:r>
          </a:p>
          <a:p>
            <a:pPr marL="457200" lvl="1" indent="0">
              <a:buNone/>
            </a:pPr>
            <a:endParaRPr lang="en-US" sz="2600" b="1" dirty="0">
              <a:latin typeface="Arial" panose="020B0604020202020204" pitchFamily="34" charset="0"/>
              <a:cs typeface="Arial" panose="020B0604020202020204" pitchFamily="34" charset="0"/>
            </a:endParaRPr>
          </a:p>
          <a:p>
            <a:pPr marL="457200" lvl="1" indent="0">
              <a:buNone/>
            </a:pP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552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EA7C-7B0F-24E6-4198-D16C06C4A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E36ECD-BF53-F771-07D9-81470329E309}"/>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9786667D-E4BE-7137-3146-6D8A469D1F1B}"/>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117CDD3C-24FF-E53C-0590-E9316F439ACF}"/>
              </a:ext>
            </a:extLst>
          </p:cNvPr>
          <p:cNvSpPr txBox="1">
            <a:spLocks/>
          </p:cNvSpPr>
          <p:nvPr/>
        </p:nvSpPr>
        <p:spPr>
          <a:xfrm>
            <a:off x="838200" y="1394905"/>
            <a:ext cx="10515600" cy="5097970"/>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5800" b="1" dirty="0">
                <a:latin typeface="Arial" panose="020B0604020202020204" pitchFamily="34" charset="0"/>
                <a:cs typeface="Arial" panose="020B0604020202020204" pitchFamily="34" charset="0"/>
              </a:rPr>
              <a:t>6.4 Exploring the relationship between exam score and attendance percentage</a:t>
            </a:r>
          </a:p>
          <a:p>
            <a:pPr algn="l">
              <a:lnSpc>
                <a:spcPct val="120000"/>
              </a:lnSpc>
              <a:spcAft>
                <a:spcPts val="1200"/>
              </a:spcAft>
              <a:buNone/>
            </a:pPr>
            <a:r>
              <a:rPr lang="en-US" sz="5600" b="1" i="0" dirty="0">
                <a:effectLst/>
                <a:latin typeface="Arial" panose="020B0604020202020204" pitchFamily="34" charset="0"/>
                <a:cs typeface="Arial" panose="020B0604020202020204" pitchFamily="34" charset="0"/>
              </a:rPr>
              <a:t>Conclusion</a:t>
            </a:r>
          </a:p>
          <a:p>
            <a:pPr>
              <a:lnSpc>
                <a:spcPct val="120000"/>
              </a:lnSpc>
              <a:spcAft>
                <a:spcPts val="1200"/>
              </a:spcAft>
            </a:pPr>
            <a:r>
              <a:rPr lang="en-US" sz="5600" i="0" dirty="0">
                <a:effectLst/>
                <a:latin typeface="Arial" panose="020B0604020202020204" pitchFamily="34" charset="0"/>
                <a:cs typeface="Arial" panose="020B0604020202020204" pitchFamily="34" charset="0"/>
              </a:rPr>
              <a:t>While attendance percentage has a mild positive impact on exam performance, study time is a significantly stronger predictor of high exam scores. Students who study at least 4 hours per day consistently achieve higher performance, even when attendance is not perfect.</a:t>
            </a:r>
          </a:p>
          <a:p>
            <a:pPr>
              <a:lnSpc>
                <a:spcPct val="120000"/>
              </a:lnSpc>
              <a:spcAft>
                <a:spcPts val="1200"/>
              </a:spcAft>
            </a:pPr>
            <a:r>
              <a:rPr lang="en-US" sz="5600" i="0" dirty="0">
                <a:effectLst/>
                <a:latin typeface="Arial" panose="020B0604020202020204" pitchFamily="34" charset="0"/>
                <a:cs typeface="Arial" panose="020B0604020202020204" pitchFamily="34" charset="0"/>
              </a:rPr>
              <a:t>Therefore, encouraging longer and consistent daily study habits may be more impactful for improving academic outcomes than focusing solely on class attendance.</a:t>
            </a:r>
            <a:endParaRPr lang="en-US" sz="2600" dirty="0">
              <a:latin typeface="Arial" panose="020B0604020202020204" pitchFamily="34" charset="0"/>
              <a:cs typeface="Arial" panose="020B0604020202020204" pitchFamily="34" charset="0"/>
            </a:endParaRPr>
          </a:p>
          <a:p>
            <a:pPr marL="457200" lvl="1" indent="0">
              <a:buNone/>
            </a:pP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4612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B34E1-170D-BE22-2953-E69E90CD08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F83BD-A9B9-2529-1E16-9AEFC5845AC7}"/>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196B30DD-795D-8B62-027C-F1548402459F}"/>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15860F44-C2BD-91E3-B067-3C1430EBB61A}"/>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6.5 </a:t>
            </a:r>
            <a:r>
              <a:rPr lang="en-US" sz="2600" b="1" i="0" dirty="0">
                <a:solidFill>
                  <a:srgbClr val="1F2328"/>
                </a:solidFill>
                <a:effectLst/>
                <a:latin typeface="-apple-system"/>
              </a:rPr>
              <a:t>Exploring the relationship between exam score and exercise frequency</a:t>
            </a:r>
          </a:p>
          <a:p>
            <a:pPr marL="457200" lvl="1" indent="0">
              <a:buNone/>
            </a:pPr>
            <a:endParaRPr lang="en-US" sz="2600" b="1" dirty="0">
              <a:latin typeface="Arial" panose="020B0604020202020204" pitchFamily="34" charset="0"/>
              <a:cs typeface="Arial" panose="020B0604020202020204" pitchFamily="34" charset="0"/>
            </a:endParaRPr>
          </a:p>
        </p:txBody>
      </p:sp>
      <p:pic>
        <p:nvPicPr>
          <p:cNvPr id="4" name="Picture 3" descr="A graph of blue bars&#10;&#10;AI-generated content may be incorrect.">
            <a:extLst>
              <a:ext uri="{FF2B5EF4-FFF2-40B4-BE49-F238E27FC236}">
                <a16:creationId xmlns:a16="http://schemas.microsoft.com/office/drawing/2014/main" id="{3F3BB8FB-1BA7-C9E8-FDC5-F9157998F3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705" y="2167129"/>
            <a:ext cx="9834131" cy="4431348"/>
          </a:xfrm>
          <a:prstGeom prst="rect">
            <a:avLst/>
          </a:prstGeom>
        </p:spPr>
      </p:pic>
    </p:spTree>
    <p:extLst>
      <p:ext uri="{BB962C8B-B14F-4D97-AF65-F5344CB8AC3E}">
        <p14:creationId xmlns:p14="http://schemas.microsoft.com/office/powerpoint/2010/main" val="130334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8A9EC-E8F1-3D57-42FD-C1BA608E4C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CB2F-A1BF-A885-A5C3-A6157344FCDE}"/>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C8E85992-6B67-BEF4-E371-E90D839A6ABD}"/>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AFCD1605-B32B-ACA0-89C1-32550A80E077}"/>
              </a:ext>
            </a:extLst>
          </p:cNvPr>
          <p:cNvSpPr txBox="1">
            <a:spLocks/>
          </p:cNvSpPr>
          <p:nvPr/>
        </p:nvSpPr>
        <p:spPr>
          <a:xfrm>
            <a:off x="838200" y="1394905"/>
            <a:ext cx="10515600" cy="50979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6.5 </a:t>
            </a:r>
            <a:r>
              <a:rPr lang="en-US" sz="2600" b="1" i="0" dirty="0">
                <a:solidFill>
                  <a:srgbClr val="1F2328"/>
                </a:solidFill>
                <a:effectLst/>
                <a:latin typeface="-apple-system"/>
              </a:rPr>
              <a:t>Exploring the relationship between exam score and exercise frequency</a:t>
            </a:r>
          </a:p>
          <a:p>
            <a:pPr algn="l">
              <a:spcAft>
                <a:spcPts val="1200"/>
              </a:spcAft>
              <a:buNone/>
            </a:pPr>
            <a:r>
              <a:rPr lang="en-US" sz="2400" b="1" i="0" dirty="0">
                <a:solidFill>
                  <a:srgbClr val="1F2328"/>
                </a:solidFill>
                <a:effectLst/>
                <a:latin typeface="Arial" panose="020B0604020202020204" pitchFamily="34" charset="0"/>
                <a:cs typeface="Arial" panose="020B0604020202020204" pitchFamily="34" charset="0"/>
              </a:rPr>
              <a:t>Insight</a:t>
            </a:r>
            <a:endParaRPr lang="en-US" sz="2400" b="0" i="0" dirty="0">
              <a:solidFill>
                <a:srgbClr val="1F2328"/>
              </a:solidFill>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400" b="0" i="0" dirty="0">
                <a:solidFill>
                  <a:srgbClr val="1F2328"/>
                </a:solidFill>
                <a:effectLst/>
                <a:latin typeface="Arial" panose="020B0604020202020204" pitchFamily="34" charset="0"/>
                <a:cs typeface="Arial" panose="020B0604020202020204" pitchFamily="34" charset="0"/>
              </a:rPr>
              <a:t>There is a positive trend between exercise frequency and average exam scores.</a:t>
            </a:r>
          </a:p>
          <a:p>
            <a:pPr algn="l">
              <a:spcBef>
                <a:spcPts val="1200"/>
              </a:spcBef>
              <a:spcAft>
                <a:spcPts val="1200"/>
              </a:spcAft>
              <a:buFont typeface="Arial" panose="020B0604020202020204" pitchFamily="34" charset="0"/>
              <a:buChar char="•"/>
            </a:pPr>
            <a:r>
              <a:rPr lang="en-US" sz="2400" b="0" i="0" dirty="0">
                <a:solidFill>
                  <a:srgbClr val="1F2328"/>
                </a:solidFill>
                <a:effectLst/>
                <a:latin typeface="Arial" panose="020B0604020202020204" pitchFamily="34" charset="0"/>
                <a:cs typeface="Arial" panose="020B0604020202020204" pitchFamily="34" charset="0"/>
              </a:rPr>
              <a:t>Students who exercise more frequently tend to achieve higher average scores.</a:t>
            </a:r>
          </a:p>
          <a:p>
            <a:pPr algn="l">
              <a:spcBef>
                <a:spcPts val="1200"/>
              </a:spcBef>
              <a:spcAft>
                <a:spcPts val="1200"/>
              </a:spcAft>
              <a:buFont typeface="Arial" panose="020B0604020202020204" pitchFamily="34" charset="0"/>
              <a:buChar char="•"/>
            </a:pPr>
            <a:r>
              <a:rPr lang="en-US" sz="2400" b="0" i="0" dirty="0">
                <a:solidFill>
                  <a:srgbClr val="1F2328"/>
                </a:solidFill>
                <a:effectLst/>
                <a:latin typeface="Arial" panose="020B0604020202020204" pitchFamily="34" charset="0"/>
                <a:cs typeface="Arial" panose="020B0604020202020204" pitchFamily="34" charset="0"/>
              </a:rPr>
              <a:t>Specifically, students who exercise 5 to 6 times per week have the highest average scores, while those who do not exercise at all (0 times) have the lowest.</a:t>
            </a:r>
          </a:p>
          <a:p>
            <a:pPr algn="l">
              <a:spcAft>
                <a:spcPts val="1200"/>
              </a:spcAft>
              <a:buNone/>
            </a:pPr>
            <a:r>
              <a:rPr lang="en-US" sz="2400" b="1" i="0" dirty="0">
                <a:solidFill>
                  <a:srgbClr val="1F2328"/>
                </a:solidFill>
                <a:effectLst/>
                <a:latin typeface="Arial" panose="020B0604020202020204" pitchFamily="34" charset="0"/>
                <a:cs typeface="Arial" panose="020B0604020202020204" pitchFamily="34" charset="0"/>
              </a:rPr>
              <a:t>Conclusion</a:t>
            </a:r>
            <a:endParaRPr lang="en-US" sz="2400" b="0" i="0" dirty="0">
              <a:solidFill>
                <a:srgbClr val="1F2328"/>
              </a:solidFill>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400" b="0" i="0" dirty="0">
                <a:solidFill>
                  <a:srgbClr val="1F2328"/>
                </a:solidFill>
                <a:effectLst/>
                <a:latin typeface="Arial" panose="020B0604020202020204" pitchFamily="34" charset="0"/>
                <a:cs typeface="Arial" panose="020B0604020202020204" pitchFamily="34" charset="0"/>
              </a:rPr>
              <a:t>Regular physical exercise appears to have a beneficial impact on academic performance. Encouraging students to engage in consistent physical activity could help improve their focus, cognitive function, and ultimately their exam results.</a:t>
            </a:r>
          </a:p>
          <a:p>
            <a:pPr marL="0" indent="0" algn="l">
              <a:spcBef>
                <a:spcPts val="1800"/>
              </a:spcBef>
              <a:spcAft>
                <a:spcPts val="1200"/>
              </a:spcAft>
              <a:buNone/>
            </a:pPr>
            <a:endParaRPr lang="en-US" sz="2600" b="1" i="0" dirty="0">
              <a:solidFill>
                <a:srgbClr val="1F2328"/>
              </a:solidFill>
              <a:effectLst/>
              <a:latin typeface="-apple-system"/>
            </a:endParaRPr>
          </a:p>
        </p:txBody>
      </p:sp>
    </p:spTree>
    <p:extLst>
      <p:ext uri="{BB962C8B-B14F-4D97-AF65-F5344CB8AC3E}">
        <p14:creationId xmlns:p14="http://schemas.microsoft.com/office/powerpoint/2010/main" val="362583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7B8B-F27F-FD46-16EF-80327113A866}"/>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3754E08B-3D66-ECE7-54BB-26EF1B1A0D82}"/>
              </a:ext>
            </a:extLst>
          </p:cNvPr>
          <p:cNvSpPr>
            <a:spLocks noGrp="1"/>
          </p:cNvSpPr>
          <p:nvPr>
            <p:ph idx="1"/>
          </p:nvPr>
        </p:nvSpPr>
        <p:spPr>
          <a:xfrm>
            <a:off x="838200" y="1394905"/>
            <a:ext cx="10515600" cy="5097970"/>
          </a:xfrm>
        </p:spPr>
        <p:txBody>
          <a:bodyPr>
            <a:normAutofit/>
          </a:bodyPr>
          <a:lstStyle/>
          <a:p>
            <a:pPr marL="514350" indent="-514350">
              <a:buFont typeface="+mj-lt"/>
              <a:buAutoNum type="arabicPeriod"/>
            </a:pPr>
            <a:r>
              <a:rPr lang="en-US" sz="2800" i="0" dirty="0">
                <a:effectLst/>
                <a:latin typeface="Arial" panose="020B0604020202020204" pitchFamily="34" charset="0"/>
                <a:cs typeface="Arial" panose="020B0604020202020204" pitchFamily="34" charset="0"/>
              </a:rPr>
              <a:t>Introduction</a:t>
            </a:r>
            <a:endParaRPr lang="en-US" sz="2800" dirty="0">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Objective</a:t>
            </a:r>
          </a:p>
          <a:p>
            <a:pPr marL="514350" indent="-514350">
              <a:buFont typeface="+mj-lt"/>
              <a:buAutoNum type="arabicPeriod"/>
            </a:pPr>
            <a:r>
              <a:rPr lang="en-US" sz="2800" i="0" dirty="0">
                <a:effectLst/>
                <a:latin typeface="Arial" panose="020B0604020202020204" pitchFamily="34" charset="0"/>
                <a:cs typeface="Arial" panose="020B0604020202020204" pitchFamily="34" charset="0"/>
              </a:rPr>
              <a:t>Technologies and Tools</a:t>
            </a:r>
            <a:endParaRPr lang="en-US" sz="2800" dirty="0">
              <a:latin typeface="Arial" panose="020B0604020202020204" pitchFamily="34" charset="0"/>
              <a:cs typeface="Arial" panose="020B0604020202020204" pitchFamily="34" charset="0"/>
            </a:endParaRPr>
          </a:p>
          <a:p>
            <a:pPr marL="514350" indent="-514350">
              <a:buFont typeface="+mj-lt"/>
              <a:buAutoNum type="arabicPeriod"/>
            </a:pPr>
            <a:r>
              <a:rPr lang="en-US" sz="2800" dirty="0">
                <a:latin typeface="Arial" panose="020B0604020202020204" pitchFamily="34" charset="0"/>
                <a:cs typeface="Arial" panose="020B0604020202020204" pitchFamily="34" charset="0"/>
              </a:rPr>
              <a:t>Data Source and Overview</a:t>
            </a:r>
          </a:p>
          <a:p>
            <a:pPr marL="514350" indent="-514350">
              <a:buFont typeface="+mj-lt"/>
              <a:buAutoNum type="arabicPeriod"/>
            </a:pPr>
            <a:r>
              <a:rPr lang="en-US" sz="2800" dirty="0">
                <a:latin typeface="Arial" panose="020B0604020202020204" pitchFamily="34" charset="0"/>
                <a:cs typeface="Arial" panose="020B0604020202020204" pitchFamily="34" charset="0"/>
              </a:rPr>
              <a:t>Project workflow</a:t>
            </a:r>
          </a:p>
          <a:p>
            <a:pPr marL="514350" indent="-514350">
              <a:buFont typeface="+mj-lt"/>
              <a:buAutoNum type="arabicPeriod"/>
            </a:pPr>
            <a:r>
              <a:rPr lang="en-US" sz="2800" dirty="0">
                <a:latin typeface="Arial" panose="020B0604020202020204" pitchFamily="34" charset="0"/>
                <a:cs typeface="Arial" panose="020B0604020202020204" pitchFamily="34" charset="0"/>
              </a:rPr>
              <a:t>Insights and conclusion</a:t>
            </a:r>
          </a:p>
          <a:p>
            <a:pPr marL="514350" indent="-514350">
              <a:buFont typeface="+mj-lt"/>
              <a:buAutoNum type="arabicPeriod"/>
            </a:pPr>
            <a:r>
              <a:rPr lang="en-US" sz="2800" dirty="0">
                <a:latin typeface="Arial" panose="020B0604020202020204" pitchFamily="34" charset="0"/>
                <a:cs typeface="Arial" panose="020B0604020202020204" pitchFamily="34" charset="0"/>
              </a:rPr>
              <a:t>Actionable recommendations</a:t>
            </a:r>
          </a:p>
          <a:p>
            <a:pPr marL="0" indent="0">
              <a:buNone/>
            </a:pPr>
            <a:endParaRPr lang="en-US" sz="2800" dirty="0"/>
          </a:p>
        </p:txBody>
      </p:sp>
      <p:sp>
        <p:nvSpPr>
          <p:cNvPr id="6" name="Freeform 2">
            <a:extLst>
              <a:ext uri="{FF2B5EF4-FFF2-40B4-BE49-F238E27FC236}">
                <a16:creationId xmlns:a16="http://schemas.microsoft.com/office/drawing/2014/main" id="{762FA7F3-0963-070C-4660-4CFB41C720F5}"/>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4052647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F59AF-7100-5F5C-0223-B02163090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1D5C2-DFA6-D17A-C2B7-A9FC0B52A652}"/>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A9EA4C55-68BA-BC95-C2C9-A417B7F25756}"/>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6F2F7B7F-BCD3-6E1F-57BE-6B29FB90BD6D}"/>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6.6 </a:t>
            </a:r>
            <a:r>
              <a:rPr lang="en-US" sz="2600" b="1" i="0" dirty="0">
                <a:solidFill>
                  <a:srgbClr val="1F2328"/>
                </a:solidFill>
                <a:effectLst/>
                <a:latin typeface="-apple-system"/>
              </a:rPr>
              <a:t>Exploring the relationship between exam score and sleep hours</a:t>
            </a:r>
          </a:p>
          <a:p>
            <a:pPr marL="0" indent="0" algn="l">
              <a:spcBef>
                <a:spcPts val="1800"/>
              </a:spcBef>
              <a:spcAft>
                <a:spcPts val="1200"/>
              </a:spcAft>
              <a:buNone/>
            </a:pPr>
            <a:endParaRPr lang="en-US" sz="2600" b="1" i="0" dirty="0">
              <a:solidFill>
                <a:srgbClr val="1F2328"/>
              </a:solidFill>
              <a:effectLst/>
              <a:latin typeface="-apple-system"/>
            </a:endParaRPr>
          </a:p>
        </p:txBody>
      </p:sp>
      <p:pic>
        <p:nvPicPr>
          <p:cNvPr id="4" name="Picture 3" descr="A graph with blue lines and a line going up&#10;&#10;AI-generated content may be incorrect.">
            <a:extLst>
              <a:ext uri="{FF2B5EF4-FFF2-40B4-BE49-F238E27FC236}">
                <a16:creationId xmlns:a16="http://schemas.microsoft.com/office/drawing/2014/main" id="{3B1705E4-9E06-DDBD-17B8-F84D4C6AF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353" y="2028838"/>
            <a:ext cx="8476487" cy="4464037"/>
          </a:xfrm>
          <a:prstGeom prst="rect">
            <a:avLst/>
          </a:prstGeom>
        </p:spPr>
      </p:pic>
    </p:spTree>
    <p:extLst>
      <p:ext uri="{BB962C8B-B14F-4D97-AF65-F5344CB8AC3E}">
        <p14:creationId xmlns:p14="http://schemas.microsoft.com/office/powerpoint/2010/main" val="30693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C7899-33DB-6544-292F-75E53A64F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00B14-EAE0-D510-1112-8698E045D1E8}"/>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ED979CC1-548F-C8CB-0D00-A00CECA6CA26}"/>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96E2ADBA-609C-D1D5-2E82-E02EAF7A2B7C}"/>
              </a:ext>
            </a:extLst>
          </p:cNvPr>
          <p:cNvSpPr txBox="1">
            <a:spLocks/>
          </p:cNvSpPr>
          <p:nvPr/>
        </p:nvSpPr>
        <p:spPr>
          <a:xfrm>
            <a:off x="838200" y="1394905"/>
            <a:ext cx="10515600" cy="50979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6.6 </a:t>
            </a:r>
            <a:r>
              <a:rPr lang="en-US" sz="2600" b="1" i="0" dirty="0">
                <a:solidFill>
                  <a:srgbClr val="1F2328"/>
                </a:solidFill>
                <a:effectLst/>
                <a:latin typeface="-apple-system"/>
              </a:rPr>
              <a:t>Exploring the relationship between exam score and sleep hours</a:t>
            </a:r>
          </a:p>
          <a:p>
            <a:pPr algn="l">
              <a:spcAft>
                <a:spcPts val="1200"/>
              </a:spcAft>
              <a:buNone/>
            </a:pPr>
            <a:r>
              <a:rPr lang="en-US" sz="2400" b="1" i="0" dirty="0">
                <a:effectLst/>
                <a:latin typeface="Arial" panose="020B0604020202020204" pitchFamily="34" charset="0"/>
                <a:cs typeface="Arial" panose="020B0604020202020204" pitchFamily="34" charset="0"/>
              </a:rPr>
              <a:t>Insight</a:t>
            </a:r>
            <a:endParaRPr lang="en-US" sz="24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Students who sleep 7–8 hours per night have the highest average exam scores and also represent the largest group.</a:t>
            </a:r>
          </a:p>
          <a:p>
            <a:pPr algn="l">
              <a:spcBef>
                <a:spcPts val="1200"/>
              </a:spcBef>
              <a:spcAft>
                <a:spcPts val="1200"/>
              </a:spcAf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Students who sleep less than 5 hours have the lowest average scores, suggesting sleep deprivation negatively impacts academic performance.</a:t>
            </a:r>
          </a:p>
          <a:p>
            <a:pPr algn="l">
              <a:spcBef>
                <a:spcPts val="1200"/>
              </a:spcBef>
              <a:spcAft>
                <a:spcPts val="1200"/>
              </a:spcAf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Interestingly, students who sleep more than 8 hours do not perform better than those in the 7–8 hour group, indicating that oversleeping doesn't lead to higher scores.</a:t>
            </a:r>
          </a:p>
          <a:p>
            <a:pPr algn="l">
              <a:spcAft>
                <a:spcPts val="1200"/>
              </a:spcAft>
              <a:buNone/>
            </a:pPr>
            <a:r>
              <a:rPr lang="en-US" sz="2400" b="1" i="0" dirty="0">
                <a:effectLst/>
                <a:latin typeface="Arial" panose="020B0604020202020204" pitchFamily="34" charset="0"/>
                <a:cs typeface="Arial" panose="020B0604020202020204" pitchFamily="34" charset="0"/>
              </a:rPr>
              <a:t>Conclusion</a:t>
            </a:r>
            <a:endParaRPr lang="en-US" sz="24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There is a strong positive relationship between optimal sleep duration (7–8 hours) and better academic performance. Both sleep deprivation and excessive sleep appear to be associated with lower average scores, emphasizing the importance of balanced sleep habits for students.</a:t>
            </a:r>
          </a:p>
          <a:p>
            <a:pPr marL="0" indent="0" algn="l">
              <a:spcBef>
                <a:spcPts val="1800"/>
              </a:spcBef>
              <a:spcAft>
                <a:spcPts val="1200"/>
              </a:spcAft>
              <a:buNone/>
            </a:pPr>
            <a:endParaRPr lang="en-US" sz="2600" b="1" i="0" dirty="0">
              <a:solidFill>
                <a:srgbClr val="1F2328"/>
              </a:solidFill>
              <a:effectLst/>
              <a:latin typeface="-apple-system"/>
            </a:endParaRPr>
          </a:p>
        </p:txBody>
      </p:sp>
    </p:spTree>
    <p:extLst>
      <p:ext uri="{BB962C8B-B14F-4D97-AF65-F5344CB8AC3E}">
        <p14:creationId xmlns:p14="http://schemas.microsoft.com/office/powerpoint/2010/main" val="171854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AA8F6-C4FE-0020-8260-65DA32D4F5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60B61-F37D-CACC-0061-0C26853800D8}"/>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1DD7D28B-4B81-19D5-E981-A031439339B4}"/>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454B7409-9EC2-A2AC-C762-5EEB7E55D063}"/>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6.7 </a:t>
            </a:r>
            <a:r>
              <a:rPr lang="en-US" sz="2600" b="1" i="0" dirty="0">
                <a:solidFill>
                  <a:srgbClr val="1F2328"/>
                </a:solidFill>
                <a:effectLst/>
                <a:latin typeface="-apple-system"/>
              </a:rPr>
              <a:t>Exploring the relationship between exam score and mental</a:t>
            </a:r>
            <a:r>
              <a:rPr lang="en-US" sz="2600" b="1" dirty="0">
                <a:solidFill>
                  <a:srgbClr val="1F2328"/>
                </a:solidFill>
                <a:latin typeface="-apple-system"/>
              </a:rPr>
              <a:t> health rating</a:t>
            </a:r>
          </a:p>
          <a:p>
            <a:pPr marL="0" indent="0" algn="l">
              <a:spcBef>
                <a:spcPts val="1800"/>
              </a:spcBef>
              <a:spcAft>
                <a:spcPts val="1200"/>
              </a:spcAft>
              <a:buNone/>
            </a:pPr>
            <a:endParaRPr lang="en-US" sz="2600" b="1" i="0" dirty="0">
              <a:solidFill>
                <a:srgbClr val="1F2328"/>
              </a:solidFill>
              <a:effectLst/>
              <a:latin typeface="-apple-system"/>
            </a:endParaRPr>
          </a:p>
        </p:txBody>
      </p:sp>
      <p:pic>
        <p:nvPicPr>
          <p:cNvPr id="4" name="Picture 3" descr="A graph with blue squares and a line&#10;&#10;AI-generated content may be incorrect.">
            <a:extLst>
              <a:ext uri="{FF2B5EF4-FFF2-40B4-BE49-F238E27FC236}">
                <a16:creationId xmlns:a16="http://schemas.microsoft.com/office/drawing/2014/main" id="{765DB9FD-3E14-55B0-8970-D6A43B715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57" y="2224717"/>
            <a:ext cx="8370485" cy="4520063"/>
          </a:xfrm>
          <a:prstGeom prst="rect">
            <a:avLst/>
          </a:prstGeom>
        </p:spPr>
      </p:pic>
    </p:spTree>
    <p:extLst>
      <p:ext uri="{BB962C8B-B14F-4D97-AF65-F5344CB8AC3E}">
        <p14:creationId xmlns:p14="http://schemas.microsoft.com/office/powerpoint/2010/main" val="44698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DBDB8-BDAD-EC00-479C-2BAB7F5E1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04EAC7-DD12-FB1E-7239-43EFA6C48E77}"/>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C8C85A78-7CB2-FDA8-1190-2FCA3BA2AC9B}"/>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2E22677C-3DD4-66F4-6FB6-3EBAE7E84B05}"/>
              </a:ext>
            </a:extLst>
          </p:cNvPr>
          <p:cNvSpPr txBox="1">
            <a:spLocks/>
          </p:cNvSpPr>
          <p:nvPr/>
        </p:nvSpPr>
        <p:spPr>
          <a:xfrm>
            <a:off x="838200" y="1394905"/>
            <a:ext cx="10515600" cy="509797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900" b="1" dirty="0">
                <a:latin typeface="Arial" panose="020B0604020202020204" pitchFamily="34" charset="0"/>
                <a:cs typeface="Arial" panose="020B0604020202020204" pitchFamily="34" charset="0"/>
              </a:rPr>
              <a:t>6.7 </a:t>
            </a:r>
            <a:r>
              <a:rPr lang="en-US" sz="2900" b="1" i="0" dirty="0">
                <a:solidFill>
                  <a:srgbClr val="1F2328"/>
                </a:solidFill>
                <a:effectLst/>
                <a:latin typeface="Arial" panose="020B0604020202020204" pitchFamily="34" charset="0"/>
                <a:cs typeface="Arial" panose="020B0604020202020204" pitchFamily="34" charset="0"/>
              </a:rPr>
              <a:t>Exploring the relationship between exam score and mental</a:t>
            </a:r>
            <a:r>
              <a:rPr lang="en-US" sz="2900" b="1" dirty="0">
                <a:solidFill>
                  <a:srgbClr val="1F2328"/>
                </a:solidFill>
                <a:latin typeface="Arial" panose="020B0604020202020204" pitchFamily="34" charset="0"/>
                <a:cs typeface="Arial" panose="020B0604020202020204" pitchFamily="34" charset="0"/>
              </a:rPr>
              <a:t> health rating</a:t>
            </a:r>
          </a:p>
          <a:p>
            <a:pPr algn="l">
              <a:spcAft>
                <a:spcPts val="1200"/>
              </a:spcAft>
              <a:buNone/>
            </a:pPr>
            <a:r>
              <a:rPr lang="en-US" sz="2900" b="1" i="0" dirty="0">
                <a:effectLst/>
                <a:latin typeface="Arial" panose="020B0604020202020204" pitchFamily="34" charset="0"/>
                <a:cs typeface="Arial" panose="020B0604020202020204" pitchFamily="34" charset="0"/>
              </a:rPr>
              <a:t>Insight</a:t>
            </a:r>
            <a:endParaRPr lang="en-US" sz="29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900" b="0" i="0" dirty="0">
                <a:effectLst/>
                <a:latin typeface="Arial" panose="020B0604020202020204" pitchFamily="34" charset="0"/>
                <a:cs typeface="Arial" panose="020B0604020202020204" pitchFamily="34" charset="0"/>
              </a:rPr>
              <a:t>Students in the High mental health group have the highest average scores, followed by the Medium, and then Low group.</a:t>
            </a:r>
          </a:p>
          <a:p>
            <a:pPr algn="l">
              <a:spcBef>
                <a:spcPts val="1200"/>
              </a:spcBef>
              <a:spcAft>
                <a:spcPts val="1200"/>
              </a:spcAft>
              <a:buFont typeface="Arial" panose="020B0604020202020204" pitchFamily="34" charset="0"/>
              <a:buChar char="•"/>
            </a:pPr>
            <a:r>
              <a:rPr lang="en-US" sz="2900" b="0" i="0" dirty="0">
                <a:effectLst/>
                <a:latin typeface="Arial" panose="020B0604020202020204" pitchFamily="34" charset="0"/>
                <a:cs typeface="Arial" panose="020B0604020202020204" pitchFamily="34" charset="0"/>
              </a:rPr>
              <a:t>Despite having the smallest number of students, the High mental health group demonstrates superior academic performance.</a:t>
            </a:r>
          </a:p>
          <a:p>
            <a:pPr algn="l">
              <a:spcBef>
                <a:spcPts val="1200"/>
              </a:spcBef>
              <a:spcAft>
                <a:spcPts val="1200"/>
              </a:spcAft>
              <a:buFont typeface="Arial" panose="020B0604020202020204" pitchFamily="34" charset="0"/>
              <a:buChar char="•"/>
            </a:pPr>
            <a:r>
              <a:rPr lang="en-US" sz="2900" b="0" i="0" dirty="0">
                <a:effectLst/>
                <a:latin typeface="Arial" panose="020B0604020202020204" pitchFamily="34" charset="0"/>
                <a:cs typeface="Arial" panose="020B0604020202020204" pitchFamily="34" charset="0"/>
              </a:rPr>
              <a:t>In contrast, the Low mental health group has the largest number of students, but their average score is the lowest among the three groups.</a:t>
            </a:r>
          </a:p>
          <a:p>
            <a:pPr algn="l">
              <a:spcAft>
                <a:spcPts val="1200"/>
              </a:spcAft>
              <a:buNone/>
            </a:pPr>
            <a:r>
              <a:rPr lang="en-US" sz="2900" b="1" i="0" dirty="0">
                <a:effectLst/>
                <a:latin typeface="Arial" panose="020B0604020202020204" pitchFamily="34" charset="0"/>
                <a:cs typeface="Arial" panose="020B0604020202020204" pitchFamily="34" charset="0"/>
              </a:rPr>
              <a:t>Conclusion</a:t>
            </a:r>
            <a:endParaRPr lang="en-US" sz="29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900" b="0" i="0" dirty="0">
                <a:effectLst/>
                <a:latin typeface="Arial" panose="020B0604020202020204" pitchFamily="34" charset="0"/>
                <a:cs typeface="Arial" panose="020B0604020202020204" pitchFamily="34" charset="0"/>
              </a:rPr>
              <a:t>There is a positive correlation between better mental health and higher academic achievement. This suggests that promoting mental well-being among students could be a key factor in improving overall academic performance. Schools and institutions should consider implementing mental health support programs to help students succeed both emotionally and academically.</a:t>
            </a:r>
          </a:p>
          <a:p>
            <a:pPr marL="0" indent="0" algn="l">
              <a:spcBef>
                <a:spcPts val="1800"/>
              </a:spcBef>
              <a:spcAft>
                <a:spcPts val="1200"/>
              </a:spcAft>
              <a:buNone/>
            </a:pPr>
            <a:endParaRPr lang="en-US" sz="2600" b="1" dirty="0">
              <a:solidFill>
                <a:srgbClr val="1F2328"/>
              </a:solidFill>
              <a:latin typeface="-apple-system"/>
            </a:endParaRPr>
          </a:p>
        </p:txBody>
      </p:sp>
    </p:spTree>
    <p:extLst>
      <p:ext uri="{BB962C8B-B14F-4D97-AF65-F5344CB8AC3E}">
        <p14:creationId xmlns:p14="http://schemas.microsoft.com/office/powerpoint/2010/main" val="1315407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21C74-8F10-6C50-E27E-CD0924768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2011FE-B28E-C4F3-3014-12156CC865AD}"/>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5314BF56-F507-49BC-5346-362E66CFF24A}"/>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C9D6807A-5AAB-8526-D521-82736DF4AC74}"/>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400" b="1" dirty="0">
                <a:latin typeface="Arial" panose="020B0604020202020204" pitchFamily="34" charset="0"/>
                <a:cs typeface="Arial" panose="020B0604020202020204" pitchFamily="34" charset="0"/>
              </a:rPr>
              <a:t>6.8 </a:t>
            </a:r>
            <a:r>
              <a:rPr lang="en-US" sz="2400" b="1" i="0" dirty="0">
                <a:solidFill>
                  <a:srgbClr val="1F2328"/>
                </a:solidFill>
                <a:effectLst/>
                <a:latin typeface="Arial" panose="020B0604020202020204" pitchFamily="34" charset="0"/>
                <a:cs typeface="Arial" panose="020B0604020202020204" pitchFamily="34" charset="0"/>
              </a:rPr>
              <a:t>Exploring the relationship between exam score and Parental Education level</a:t>
            </a: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pic>
        <p:nvPicPr>
          <p:cNvPr id="4" name="Picture 3" descr="A diagram of a graph&#10;&#10;AI-generated content may be incorrect.">
            <a:extLst>
              <a:ext uri="{FF2B5EF4-FFF2-40B4-BE49-F238E27FC236}">
                <a16:creationId xmlns:a16="http://schemas.microsoft.com/office/drawing/2014/main" id="{D3CC096A-5238-642C-E9CE-BB800853B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208" y="2264273"/>
            <a:ext cx="7816909" cy="4480507"/>
          </a:xfrm>
          <a:prstGeom prst="rect">
            <a:avLst/>
          </a:prstGeom>
        </p:spPr>
      </p:pic>
    </p:spTree>
    <p:extLst>
      <p:ext uri="{BB962C8B-B14F-4D97-AF65-F5344CB8AC3E}">
        <p14:creationId xmlns:p14="http://schemas.microsoft.com/office/powerpoint/2010/main" val="2811315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F3C12-416B-7107-D3CE-397F1956B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4DBE24-9197-FD6D-84F5-D49F69E389E5}"/>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D456DE2C-5544-6B88-50E0-30890FF22C28}"/>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B26E9DEF-C283-9DA1-365E-5BBB510D9113}"/>
              </a:ext>
            </a:extLst>
          </p:cNvPr>
          <p:cNvSpPr txBox="1">
            <a:spLocks/>
          </p:cNvSpPr>
          <p:nvPr/>
        </p:nvSpPr>
        <p:spPr>
          <a:xfrm>
            <a:off x="838200" y="1394905"/>
            <a:ext cx="10515600" cy="509797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600" b="1" dirty="0">
                <a:latin typeface="Arial" panose="020B0604020202020204" pitchFamily="34" charset="0"/>
                <a:cs typeface="Arial" panose="020B0604020202020204" pitchFamily="34" charset="0"/>
              </a:rPr>
              <a:t>6.8 </a:t>
            </a:r>
            <a:r>
              <a:rPr lang="en-US" sz="2600" b="1" i="0" dirty="0">
                <a:effectLst/>
                <a:latin typeface="Arial" panose="020B0604020202020204" pitchFamily="34" charset="0"/>
                <a:cs typeface="Arial" panose="020B0604020202020204" pitchFamily="34" charset="0"/>
              </a:rPr>
              <a:t>Exploring the relationship between exam score and parental education level</a:t>
            </a:r>
          </a:p>
          <a:p>
            <a:pPr algn="l">
              <a:spcAft>
                <a:spcPts val="1200"/>
              </a:spcAft>
              <a:buNone/>
            </a:pPr>
            <a:r>
              <a:rPr lang="en-US" sz="2300" b="1" i="0" dirty="0">
                <a:effectLst/>
                <a:latin typeface="Arial" panose="020B0604020202020204" pitchFamily="34" charset="0"/>
                <a:cs typeface="Arial" panose="020B0604020202020204" pitchFamily="34" charset="0"/>
              </a:rPr>
              <a:t>Insight</a:t>
            </a:r>
            <a:endParaRPr lang="en-US" sz="23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There are three groups: Master, High School, and Bachelor.</a:t>
            </a: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 Bachelor group has the highest median score (72), followed by High School, and lastly Master (66).</a:t>
            </a: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 score distribution of the Master group is skewed toward lower scores.</a:t>
            </a: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 Bachelor group tends to have higher scores, with more stable distribution.</a:t>
            </a:r>
          </a:p>
          <a:p>
            <a:pPr algn="l">
              <a:spcAft>
                <a:spcPts val="1200"/>
              </a:spcAft>
              <a:buNone/>
            </a:pPr>
            <a:r>
              <a:rPr lang="en-US" sz="2300" b="1" i="0" dirty="0">
                <a:effectLst/>
                <a:latin typeface="Arial" panose="020B0604020202020204" pitchFamily="34" charset="0"/>
                <a:cs typeface="Arial" panose="020B0604020202020204" pitchFamily="34" charset="0"/>
              </a:rPr>
              <a:t>Conclusion:</a:t>
            </a:r>
            <a:endParaRPr lang="en-US" sz="2300" b="0" i="0" dirty="0">
              <a:effectLst/>
              <a:latin typeface="Arial" panose="020B0604020202020204" pitchFamily="34" charset="0"/>
              <a:cs typeface="Arial" panose="020B0604020202020204" pitchFamily="34" charset="0"/>
            </a:endParaRPr>
          </a:p>
          <a:p>
            <a:pPr algn="l">
              <a:spcAft>
                <a:spcPts val="1200"/>
              </a:spcAft>
              <a:buFont typeface="Arial" panose="020B0604020202020204" pitchFamily="34" charset="0"/>
              <a:buChar char="•"/>
            </a:pPr>
            <a:r>
              <a:rPr lang="en-US" sz="2300" b="0" i="0" dirty="0">
                <a:effectLst/>
                <a:latin typeface="Arial" panose="020B0604020202020204" pitchFamily="34" charset="0"/>
                <a:cs typeface="Arial" panose="020B0604020202020204" pitchFamily="34" charset="0"/>
              </a:rPr>
              <a:t>The group with parents holding a Bachelor's or High School education has a slightly higher median score compared to the Master's group, which is contrary to common </a:t>
            </a:r>
            <a:r>
              <a:rPr lang="en-US" sz="2300" b="0" i="0" dirty="0" err="1">
                <a:effectLst/>
                <a:latin typeface="Arial" panose="020B0604020202020204" pitchFamily="34" charset="0"/>
                <a:cs typeface="Arial" panose="020B0604020202020204" pitchFamily="34" charset="0"/>
              </a:rPr>
              <a:t>expectations.This</a:t>
            </a:r>
            <a:r>
              <a:rPr lang="en-US" sz="2300" b="0" i="0" dirty="0">
                <a:effectLst/>
                <a:latin typeface="Arial" panose="020B0604020202020204" pitchFamily="34" charset="0"/>
                <a:cs typeface="Arial" panose="020B0604020202020204" pitchFamily="34" charset="0"/>
              </a:rPr>
              <a:t> could be due to other factors such as expectations or pressure.</a:t>
            </a:r>
          </a:p>
          <a:p>
            <a:pPr marL="0" indent="0" algn="l">
              <a:spcAft>
                <a:spcPts val="1200"/>
              </a:spcAft>
              <a:buNone/>
            </a:pPr>
            <a:r>
              <a:rPr lang="en-US" sz="2300" b="0" i="0" dirty="0">
                <a:effectLst/>
                <a:latin typeface="Arial" panose="020B0604020202020204" pitchFamily="34" charset="0"/>
                <a:cs typeface="Arial" panose="020B0604020202020204" pitchFamily="34" charset="0"/>
              </a:rPr>
              <a:t>=&gt; Parental education level does not have a linear relationship with exam results. </a:t>
            </a: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spTree>
    <p:extLst>
      <p:ext uri="{BB962C8B-B14F-4D97-AF65-F5344CB8AC3E}">
        <p14:creationId xmlns:p14="http://schemas.microsoft.com/office/powerpoint/2010/main" val="829397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2CC5-65F4-85AD-4F0C-0DEAD6A4F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74B8E-062B-7FBB-7296-7EDE904243AE}"/>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49AFD8C3-A08D-886F-8E7A-5A2F56A7D6DF}"/>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2679EDEA-B3FF-6D46-AF68-763EB774E081}"/>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400" b="1" dirty="0">
                <a:latin typeface="Arial" panose="020B0604020202020204" pitchFamily="34" charset="0"/>
                <a:cs typeface="Arial" panose="020B0604020202020204" pitchFamily="34" charset="0"/>
              </a:rPr>
              <a:t>6.9 </a:t>
            </a:r>
            <a:r>
              <a:rPr lang="en-US" sz="2400" b="1" i="0" dirty="0">
                <a:solidFill>
                  <a:srgbClr val="1F2328"/>
                </a:solidFill>
                <a:effectLst/>
                <a:latin typeface="Arial" panose="020B0604020202020204" pitchFamily="34" charset="0"/>
                <a:cs typeface="Arial" panose="020B0604020202020204" pitchFamily="34" charset="0"/>
              </a:rPr>
              <a:t>Exploring the relationship between exam score and internet quality</a:t>
            </a: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pic>
        <p:nvPicPr>
          <p:cNvPr id="6" name="Picture 5" descr="A diagram of a bar chart&#10;&#10;AI-generated content may be incorrect.">
            <a:extLst>
              <a:ext uri="{FF2B5EF4-FFF2-40B4-BE49-F238E27FC236}">
                <a16:creationId xmlns:a16="http://schemas.microsoft.com/office/drawing/2014/main" id="{0695C967-ADD1-9E1E-085D-85AD356BE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336" y="1963726"/>
            <a:ext cx="7013448" cy="4894274"/>
          </a:xfrm>
          <a:prstGeom prst="rect">
            <a:avLst/>
          </a:prstGeom>
        </p:spPr>
      </p:pic>
    </p:spTree>
    <p:extLst>
      <p:ext uri="{BB962C8B-B14F-4D97-AF65-F5344CB8AC3E}">
        <p14:creationId xmlns:p14="http://schemas.microsoft.com/office/powerpoint/2010/main" val="2474159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C5886-F53D-1F97-1046-A4DF081018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FAAB5-9655-3CA6-6EF0-DC7A0491DE46}"/>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sp>
        <p:nvSpPr>
          <p:cNvPr id="5" name="Freeform 2">
            <a:extLst>
              <a:ext uri="{FF2B5EF4-FFF2-40B4-BE49-F238E27FC236}">
                <a16:creationId xmlns:a16="http://schemas.microsoft.com/office/drawing/2014/main" id="{7D8D632C-6EB1-F3A4-0109-9E2FBD45A97A}"/>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E37A010C-D5C9-A27E-C8C8-CD6A4CA74463}"/>
              </a:ext>
            </a:extLst>
          </p:cNvPr>
          <p:cNvSpPr txBox="1">
            <a:spLocks/>
          </p:cNvSpPr>
          <p:nvPr/>
        </p:nvSpPr>
        <p:spPr>
          <a:xfrm>
            <a:off x="838200" y="1394905"/>
            <a:ext cx="10515600" cy="50979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r>
              <a:rPr lang="en-US" sz="2400" b="1" dirty="0">
                <a:latin typeface="Arial" panose="020B0604020202020204" pitchFamily="34" charset="0"/>
                <a:cs typeface="Arial" panose="020B0604020202020204" pitchFamily="34" charset="0"/>
              </a:rPr>
              <a:t>6.9 </a:t>
            </a:r>
            <a:r>
              <a:rPr lang="en-US" sz="2400" b="1" i="0" dirty="0">
                <a:solidFill>
                  <a:srgbClr val="1F2328"/>
                </a:solidFill>
                <a:effectLst/>
                <a:latin typeface="Arial" panose="020B0604020202020204" pitchFamily="34" charset="0"/>
                <a:cs typeface="Arial" panose="020B0604020202020204" pitchFamily="34" charset="0"/>
              </a:rPr>
              <a:t>Exploring the relationship between exam score and internet quality</a:t>
            </a:r>
          </a:p>
          <a:p>
            <a:pPr algn="l">
              <a:spcAft>
                <a:spcPts val="1200"/>
              </a:spcAft>
              <a:buNone/>
            </a:pPr>
            <a:r>
              <a:rPr lang="en-US" sz="2000" b="1" i="0" dirty="0">
                <a:effectLst/>
                <a:latin typeface="Arial" panose="020B0604020202020204" pitchFamily="34" charset="0"/>
                <a:cs typeface="Arial" panose="020B0604020202020204" pitchFamily="34" charset="0"/>
              </a:rPr>
              <a:t>Insight</a:t>
            </a:r>
            <a:endParaRPr lang="en-US" sz="20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All three groups (Poor, Average, Good) have similar median scores (around 70).</a:t>
            </a:r>
          </a:p>
          <a:p>
            <a:pPr algn="l">
              <a:spcBef>
                <a:spcPts val="1200"/>
              </a:spcBef>
              <a:spcAft>
                <a:spcPts val="12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The Average group has the highest median, followed by Poor, and lastly Good (which is surprising, as expectations usually suggest the opposite).</a:t>
            </a:r>
          </a:p>
          <a:p>
            <a:pPr algn="l">
              <a:spcAft>
                <a:spcPts val="1200"/>
              </a:spcAft>
              <a:buNone/>
            </a:pPr>
            <a:r>
              <a:rPr lang="en-US" sz="2000" b="1" i="0" dirty="0">
                <a:effectLst/>
                <a:latin typeface="Arial" panose="020B0604020202020204" pitchFamily="34" charset="0"/>
                <a:cs typeface="Arial" panose="020B0604020202020204" pitchFamily="34" charset="0"/>
              </a:rPr>
              <a:t>Conclusion:</a:t>
            </a:r>
            <a:endParaRPr lang="en-US" sz="20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Internet quality does not have a clear or consistent impact on exam scores. Students with Good Internet do not necessarily achieve higher scores.</a:t>
            </a:r>
          </a:p>
          <a:p>
            <a:pPr algn="l">
              <a:spcBef>
                <a:spcPts val="1200"/>
              </a:spcBef>
              <a:spcAft>
                <a:spcPts val="1200"/>
              </a:spcAf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This suggests that Internet quality is not a direct determining factor in academic performance. Students may use the Internet for various purposes, not just for studying.</a:t>
            </a: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spTree>
    <p:extLst>
      <p:ext uri="{BB962C8B-B14F-4D97-AF65-F5344CB8AC3E}">
        <p14:creationId xmlns:p14="http://schemas.microsoft.com/office/powerpoint/2010/main" val="3484463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14EE5-757A-A25B-CE19-3AB35CE2EE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01F41-5194-102C-6E4A-AC5A7039DC1C}"/>
              </a:ext>
            </a:extLst>
          </p:cNvPr>
          <p:cNvSpPr>
            <a:spLocks noGrp="1"/>
          </p:cNvSpPr>
          <p:nvPr>
            <p:ph type="title"/>
          </p:nvPr>
        </p:nvSpPr>
        <p:spPr>
          <a:xfrm>
            <a:off x="838200" y="163213"/>
            <a:ext cx="10515600" cy="777875"/>
          </a:xfrm>
        </p:spPr>
        <p:txBody>
          <a:bodyPr>
            <a:normAutofit/>
          </a:bodyPr>
          <a:lstStyle/>
          <a:p>
            <a:pPr marL="0" indent="0" algn="ctr">
              <a:spcBef>
                <a:spcPts val="1800"/>
              </a:spcBef>
              <a:spcAft>
                <a:spcPts val="1200"/>
              </a:spcAft>
              <a:buNone/>
            </a:pPr>
            <a:r>
              <a:rPr lang="en-US" sz="2800" b="1" dirty="0">
                <a:solidFill>
                  <a:schemeClr val="tx1"/>
                </a:solidFill>
                <a:latin typeface="Arial" panose="020B0604020202020204" pitchFamily="34" charset="0"/>
                <a:cs typeface="Arial" panose="020B0604020202020204" pitchFamily="34" charset="0"/>
              </a:rPr>
              <a:t>6.10 </a:t>
            </a:r>
            <a:r>
              <a:rPr lang="en-US" sz="2800" b="1" i="0" dirty="0">
                <a:solidFill>
                  <a:schemeClr val="tx1"/>
                </a:solidFill>
                <a:effectLst/>
                <a:latin typeface="Arial" panose="020B0604020202020204" pitchFamily="34" charset="0"/>
                <a:cs typeface="Arial" panose="020B0604020202020204" pitchFamily="34" charset="0"/>
              </a:rPr>
              <a:t>Multiple Linear Regression</a:t>
            </a:r>
          </a:p>
        </p:txBody>
      </p:sp>
      <p:sp>
        <p:nvSpPr>
          <p:cNvPr id="5" name="Freeform 2">
            <a:extLst>
              <a:ext uri="{FF2B5EF4-FFF2-40B4-BE49-F238E27FC236}">
                <a16:creationId xmlns:a16="http://schemas.microsoft.com/office/drawing/2014/main" id="{5A46BDFD-7B84-FCFB-86E1-66D5C9681AFB}"/>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ADA285FB-02F3-2219-E68C-DDBD27D76FAF}"/>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pic>
        <p:nvPicPr>
          <p:cNvPr id="7" name="Picture 6" descr="A screenshot of a document&#10;&#10;AI-generated content may be incorrect.">
            <a:extLst>
              <a:ext uri="{FF2B5EF4-FFF2-40B4-BE49-F238E27FC236}">
                <a16:creationId xmlns:a16="http://schemas.microsoft.com/office/drawing/2014/main" id="{91FD7BD1-ADDF-D3F4-76D4-78D247164F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256" y="1026919"/>
            <a:ext cx="7562087" cy="5641693"/>
          </a:xfrm>
          <a:prstGeom prst="rect">
            <a:avLst/>
          </a:prstGeom>
        </p:spPr>
      </p:pic>
    </p:spTree>
    <p:extLst>
      <p:ext uri="{BB962C8B-B14F-4D97-AF65-F5344CB8AC3E}">
        <p14:creationId xmlns:p14="http://schemas.microsoft.com/office/powerpoint/2010/main" val="3699807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852A1-2F02-AD30-4862-32303E1E0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B1D04A-8FE3-96EB-76ED-A58CC4D007CC}"/>
              </a:ext>
            </a:extLst>
          </p:cNvPr>
          <p:cNvSpPr>
            <a:spLocks noGrp="1"/>
          </p:cNvSpPr>
          <p:nvPr>
            <p:ph type="title"/>
          </p:nvPr>
        </p:nvSpPr>
        <p:spPr>
          <a:xfrm>
            <a:off x="838200" y="163213"/>
            <a:ext cx="10515600" cy="777875"/>
          </a:xfrm>
        </p:spPr>
        <p:txBody>
          <a:bodyPr>
            <a:normAutofit/>
          </a:bodyPr>
          <a:lstStyle/>
          <a:p>
            <a:pPr marL="0" indent="0" algn="ctr">
              <a:spcBef>
                <a:spcPts val="1800"/>
              </a:spcBef>
              <a:spcAft>
                <a:spcPts val="1200"/>
              </a:spcAft>
              <a:buNone/>
            </a:pPr>
            <a:r>
              <a:rPr lang="en-US" sz="2800" b="1" dirty="0">
                <a:solidFill>
                  <a:schemeClr val="tx1"/>
                </a:solidFill>
                <a:latin typeface="Arial" panose="020B0604020202020204" pitchFamily="34" charset="0"/>
                <a:cs typeface="Arial" panose="020B0604020202020204" pitchFamily="34" charset="0"/>
              </a:rPr>
              <a:t>6.10 </a:t>
            </a:r>
            <a:r>
              <a:rPr lang="en-US" sz="2800" b="1" i="0" dirty="0">
                <a:solidFill>
                  <a:schemeClr val="tx1"/>
                </a:solidFill>
                <a:effectLst/>
                <a:latin typeface="Arial" panose="020B0604020202020204" pitchFamily="34" charset="0"/>
                <a:cs typeface="Arial" panose="020B0604020202020204" pitchFamily="34" charset="0"/>
              </a:rPr>
              <a:t>Multiple Linear Regression</a:t>
            </a:r>
          </a:p>
        </p:txBody>
      </p:sp>
      <p:sp>
        <p:nvSpPr>
          <p:cNvPr id="5" name="Freeform 2">
            <a:extLst>
              <a:ext uri="{FF2B5EF4-FFF2-40B4-BE49-F238E27FC236}">
                <a16:creationId xmlns:a16="http://schemas.microsoft.com/office/drawing/2014/main" id="{6E316C3F-953E-90B6-C452-C392D55B0232}"/>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
        <p:nvSpPr>
          <p:cNvPr id="11" name="Content Placeholder 2">
            <a:extLst>
              <a:ext uri="{FF2B5EF4-FFF2-40B4-BE49-F238E27FC236}">
                <a16:creationId xmlns:a16="http://schemas.microsoft.com/office/drawing/2014/main" id="{4C5011E7-7123-91E3-94F4-9C90441E47A3}"/>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sp>
        <p:nvSpPr>
          <p:cNvPr id="9" name="Content Placeholder 2">
            <a:extLst>
              <a:ext uri="{FF2B5EF4-FFF2-40B4-BE49-F238E27FC236}">
                <a16:creationId xmlns:a16="http://schemas.microsoft.com/office/drawing/2014/main" id="{7DE47297-0BC1-CFD5-F194-8F4C13EE4D6C}"/>
              </a:ext>
            </a:extLst>
          </p:cNvPr>
          <p:cNvSpPr txBox="1">
            <a:spLocks/>
          </p:cNvSpPr>
          <p:nvPr/>
        </p:nvSpPr>
        <p:spPr>
          <a:xfrm>
            <a:off x="990600" y="15473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spcAft>
                <a:spcPts val="1200"/>
              </a:spcAft>
              <a:buNone/>
            </a:pPr>
            <a:r>
              <a:rPr lang="en-US" sz="2000" b="1" i="0" dirty="0">
                <a:solidFill>
                  <a:srgbClr val="1F2328"/>
                </a:solidFill>
                <a:effectLst/>
                <a:latin typeface="Arial" panose="020B0604020202020204" pitchFamily="34" charset="0"/>
                <a:cs typeface="Arial" panose="020B0604020202020204" pitchFamily="34" charset="0"/>
              </a:rPr>
              <a:t>Regression summary</a:t>
            </a:r>
            <a:endParaRPr lang="en-US" sz="2000" b="0" i="0" dirty="0">
              <a:solidFill>
                <a:srgbClr val="1F2328"/>
              </a:solidFill>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000" b="0" i="0" dirty="0">
                <a:solidFill>
                  <a:srgbClr val="1F2328"/>
                </a:solidFill>
                <a:effectLst/>
                <a:latin typeface="Arial" panose="020B0604020202020204" pitchFamily="34" charset="0"/>
                <a:cs typeface="Arial" panose="020B0604020202020204" pitchFamily="34" charset="0"/>
              </a:rPr>
              <a:t>Dependent Variable - </a:t>
            </a:r>
            <a:r>
              <a:rPr lang="en-US" sz="2000" b="0" i="0" dirty="0" err="1">
                <a:solidFill>
                  <a:srgbClr val="1F2328"/>
                </a:solidFill>
                <a:effectLst/>
                <a:latin typeface="Arial" panose="020B0604020202020204" pitchFamily="34" charset="0"/>
                <a:cs typeface="Arial" panose="020B0604020202020204" pitchFamily="34" charset="0"/>
              </a:rPr>
              <a:t>exam_score</a:t>
            </a:r>
            <a:r>
              <a:rPr lang="en-US" sz="2000" b="0" i="0" dirty="0">
                <a:solidFill>
                  <a:srgbClr val="1F2328"/>
                </a:solidFill>
                <a:effectLst/>
                <a:latin typeface="Arial" panose="020B0604020202020204" pitchFamily="34" charset="0"/>
                <a:cs typeface="Arial" panose="020B0604020202020204" pitchFamily="34" charset="0"/>
              </a:rPr>
              <a:t>: R-squared 0.904 ⇒ The model explains 90.4% of the variance in exam scores, indicating a very strong fit.</a:t>
            </a:r>
          </a:p>
          <a:p>
            <a:pPr algn="l">
              <a:spcBef>
                <a:spcPts val="1200"/>
              </a:spcBef>
              <a:spcAft>
                <a:spcPts val="1200"/>
              </a:spcAft>
              <a:buFont typeface="Arial" panose="020B0604020202020204" pitchFamily="34" charset="0"/>
              <a:buChar char="•"/>
            </a:pPr>
            <a:r>
              <a:rPr lang="en-US" sz="2000" b="0" i="0" dirty="0">
                <a:solidFill>
                  <a:srgbClr val="1F2328"/>
                </a:solidFill>
                <a:effectLst/>
                <a:latin typeface="Arial" panose="020B0604020202020204" pitchFamily="34" charset="0"/>
                <a:cs typeface="Arial" panose="020B0604020202020204" pitchFamily="34" charset="0"/>
              </a:rPr>
              <a:t>Statistically Significant Variables (P &lt; 0.05):</a:t>
            </a:r>
          </a:p>
          <a:p>
            <a:pPr algn="l">
              <a:spcAft>
                <a:spcPts val="1200"/>
              </a:spcAft>
            </a:pPr>
            <a:r>
              <a:rPr lang="en-US" sz="2000" b="0" i="0" dirty="0" err="1">
                <a:solidFill>
                  <a:srgbClr val="1F2328"/>
                </a:solidFill>
                <a:effectLst/>
                <a:latin typeface="Arial" panose="020B0604020202020204" pitchFamily="34" charset="0"/>
                <a:cs typeface="Arial" panose="020B0604020202020204" pitchFamily="34" charset="0"/>
              </a:rPr>
              <a:t>study_hours_per_day</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social_media_hours</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netflix_hours</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attendance_percentage</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sleep_hours</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exercise_frequency</a:t>
            </a:r>
            <a:r>
              <a:rPr lang="en-US" sz="2000" b="0" i="0" dirty="0">
                <a:solidFill>
                  <a:srgbClr val="1F2328"/>
                </a:solidFill>
                <a:effectLst/>
                <a:latin typeface="Arial" panose="020B0604020202020204" pitchFamily="34" charset="0"/>
                <a:cs typeface="Arial" panose="020B0604020202020204" pitchFamily="34" charset="0"/>
              </a:rPr>
              <a:t> </a:t>
            </a:r>
            <a:r>
              <a:rPr lang="en-US" sz="2000" b="0" i="0" dirty="0" err="1">
                <a:solidFill>
                  <a:srgbClr val="1F2328"/>
                </a:solidFill>
                <a:effectLst/>
                <a:latin typeface="Arial" panose="020B0604020202020204" pitchFamily="34" charset="0"/>
                <a:cs typeface="Arial" panose="020B0604020202020204" pitchFamily="34" charset="0"/>
              </a:rPr>
              <a:t>mental_health_rating</a:t>
            </a:r>
            <a:endParaRPr lang="en-US" sz="2000" b="0" i="0" dirty="0">
              <a:solidFill>
                <a:srgbClr val="1F2328"/>
              </a:solidFill>
              <a:effectLst/>
              <a:latin typeface="Arial" panose="020B0604020202020204" pitchFamily="34" charset="0"/>
              <a:cs typeface="Arial" panose="020B0604020202020204" pitchFamily="34" charset="0"/>
            </a:endParaRPr>
          </a:p>
          <a:p>
            <a:pPr marL="0" indent="0" algn="l">
              <a:spcAft>
                <a:spcPts val="1200"/>
              </a:spcAft>
              <a:buNone/>
            </a:pPr>
            <a:r>
              <a:rPr lang="en-US" b="1" dirty="0">
                <a:solidFill>
                  <a:srgbClr val="1F2328"/>
                </a:solidFill>
                <a:latin typeface="Arial" panose="020B0604020202020204" pitchFamily="34" charset="0"/>
                <a:cs typeface="Arial" panose="020B0604020202020204" pitchFamily="34" charset="0"/>
              </a:rPr>
              <a:t>Evaluating the Model: </a:t>
            </a:r>
          </a:p>
          <a:p>
            <a:pPr algn="l">
              <a:spcAft>
                <a:spcPts val="1200"/>
              </a:spcAft>
            </a:pPr>
            <a:r>
              <a:rPr lang="en-US" b="0" i="0" dirty="0" err="1">
                <a:solidFill>
                  <a:srgbClr val="1F1F1F"/>
                </a:solidFill>
                <a:effectLst/>
                <a:latin typeface="Arial" panose="020B0604020202020204" pitchFamily="34" charset="0"/>
                <a:cs typeface="Arial" panose="020B0604020202020204" pitchFamily="34" charset="0"/>
              </a:rPr>
              <a:t>mse</a:t>
            </a:r>
            <a:r>
              <a:rPr lang="en-US" b="0" i="0" dirty="0">
                <a:solidFill>
                  <a:srgbClr val="1F1F1F"/>
                </a:solidFill>
                <a:effectLst/>
                <a:latin typeface="Arial" panose="020B0604020202020204" pitchFamily="34" charset="0"/>
                <a:cs typeface="Arial" panose="020B0604020202020204" pitchFamily="34" charset="0"/>
              </a:rPr>
              <a:t>: 25.148833810095557 </a:t>
            </a:r>
            <a:r>
              <a:rPr lang="en-US" b="0" i="0" dirty="0" err="1">
                <a:solidFill>
                  <a:srgbClr val="1F1F1F"/>
                </a:solidFill>
                <a:effectLst/>
                <a:latin typeface="Arial" panose="020B0604020202020204" pitchFamily="34" charset="0"/>
                <a:cs typeface="Arial" panose="020B0604020202020204" pitchFamily="34" charset="0"/>
              </a:rPr>
              <a:t>rmse</a:t>
            </a:r>
            <a:r>
              <a:rPr lang="en-US" b="0" i="0" dirty="0">
                <a:solidFill>
                  <a:srgbClr val="1F1F1F"/>
                </a:solidFill>
                <a:effectLst/>
                <a:latin typeface="Arial" panose="020B0604020202020204" pitchFamily="34" charset="0"/>
                <a:cs typeface="Arial" panose="020B0604020202020204" pitchFamily="34" charset="0"/>
              </a:rPr>
              <a:t>: 5.0148612952000535</a:t>
            </a:r>
          </a:p>
          <a:p>
            <a:pPr algn="l">
              <a:spcAft>
                <a:spcPts val="1200"/>
              </a:spcAft>
            </a:pPr>
            <a:r>
              <a:rPr lang="en-US" b="0" i="0" dirty="0">
                <a:solidFill>
                  <a:srgbClr val="1F1F1F"/>
                </a:solidFill>
                <a:effectLst/>
                <a:latin typeface="Roboto" panose="02000000000000000000" pitchFamily="2" charset="0"/>
              </a:rPr>
              <a:t>This model is performing quite well, especially if absolute precision is not required</a:t>
            </a:r>
            <a:endParaRPr lang="en-US" sz="2000" b="0"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400" b="1" i="0" dirty="0">
              <a:solidFill>
                <a:srgbClr val="1F2328"/>
              </a:solidFill>
              <a:effectLst/>
              <a:latin typeface="Arial" panose="020B0604020202020204" pitchFamily="34" charset="0"/>
              <a:cs typeface="Arial" panose="020B0604020202020204" pitchFamily="34" charset="0"/>
            </a:endParaRPr>
          </a:p>
          <a:p>
            <a:pPr marL="0" indent="0" algn="l">
              <a:spcBef>
                <a:spcPts val="1800"/>
              </a:spcBef>
              <a:spcAft>
                <a:spcPts val="1200"/>
              </a:spcAft>
              <a:buNone/>
            </a:pPr>
            <a:endParaRPr lang="en-US" sz="2600" b="1" dirty="0">
              <a:solidFill>
                <a:srgbClr val="1F2328"/>
              </a:solidFill>
              <a:latin typeface="-apple-system"/>
            </a:endParaRPr>
          </a:p>
        </p:txBody>
      </p:sp>
    </p:spTree>
    <p:extLst>
      <p:ext uri="{BB962C8B-B14F-4D97-AF65-F5344CB8AC3E}">
        <p14:creationId xmlns:p14="http://schemas.microsoft.com/office/powerpoint/2010/main" val="159266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666DA-1CDD-F4CF-2645-FC27CD6CA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2BECC-9A40-F42F-84E0-EBC58F1D195D}"/>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1. INTRODUCTION </a:t>
            </a:r>
          </a:p>
        </p:txBody>
      </p:sp>
      <p:sp>
        <p:nvSpPr>
          <p:cNvPr id="3" name="Content Placeholder 2">
            <a:extLst>
              <a:ext uri="{FF2B5EF4-FFF2-40B4-BE49-F238E27FC236}">
                <a16:creationId xmlns:a16="http://schemas.microsoft.com/office/drawing/2014/main" id="{EB07C13E-F923-9E18-64DB-C7E0918367A9}"/>
              </a:ext>
            </a:extLst>
          </p:cNvPr>
          <p:cNvSpPr>
            <a:spLocks noGrp="1"/>
          </p:cNvSpPr>
          <p:nvPr>
            <p:ph idx="1"/>
          </p:nvPr>
        </p:nvSpPr>
        <p:spPr>
          <a:xfrm>
            <a:off x="838200" y="1394905"/>
            <a:ext cx="10515600" cy="5097970"/>
          </a:xfrm>
        </p:spPr>
        <p:txBody>
          <a:bodyPr>
            <a:normAutofit/>
          </a:bodyPr>
          <a:lstStyle/>
          <a:p>
            <a:pPr marL="0" indent="0">
              <a:buNone/>
            </a:pPr>
            <a:r>
              <a:rPr lang="en-US" sz="2800" dirty="0">
                <a:latin typeface="Arial" panose="020B0604020202020204" pitchFamily="34" charset="0"/>
                <a:cs typeface="Arial" panose="020B0604020202020204" pitchFamily="34" charset="0"/>
              </a:rPr>
              <a:t>Within the scope of this project and dataset, academic performance is defined as the exam scores. This project explores how student habits influence exam scores. It aims to identify the key factors affecting performance and build a prediction model based on these habits. The findings will help provide practical recommendations to improve students’ academic results. </a:t>
            </a:r>
          </a:p>
        </p:txBody>
      </p:sp>
      <p:sp>
        <p:nvSpPr>
          <p:cNvPr id="5" name="Freeform 2">
            <a:extLst>
              <a:ext uri="{FF2B5EF4-FFF2-40B4-BE49-F238E27FC236}">
                <a16:creationId xmlns:a16="http://schemas.microsoft.com/office/drawing/2014/main" id="{F84959A4-906A-39E0-64CA-ED8B99747114}"/>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89213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E7542-C5FD-0236-F07E-4E8908FC9E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A8C983-5E4B-214A-8615-27C4E10E3A07}"/>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7. ACTIONABLE RECOMMENDATIONS</a:t>
            </a:r>
          </a:p>
        </p:txBody>
      </p:sp>
      <p:sp>
        <p:nvSpPr>
          <p:cNvPr id="3" name="Content Placeholder 2">
            <a:extLst>
              <a:ext uri="{FF2B5EF4-FFF2-40B4-BE49-F238E27FC236}">
                <a16:creationId xmlns:a16="http://schemas.microsoft.com/office/drawing/2014/main" id="{CA149139-CD1E-03E0-9AE6-BA163D5ECE32}"/>
              </a:ext>
            </a:extLst>
          </p:cNvPr>
          <p:cNvSpPr>
            <a:spLocks noGrp="1"/>
          </p:cNvSpPr>
          <p:nvPr>
            <p:ph idx="1"/>
          </p:nvPr>
        </p:nvSpPr>
        <p:spPr>
          <a:xfrm>
            <a:off x="838200" y="1394905"/>
            <a:ext cx="10515600" cy="5097970"/>
          </a:xfrm>
        </p:spPr>
        <p:txBody>
          <a:bodyPr>
            <a:normAutofit fontScale="85000" lnSpcReduction="20000"/>
          </a:bodyPr>
          <a:lstStyle/>
          <a:p>
            <a:pPr algn="l">
              <a:spcAft>
                <a:spcPts val="1200"/>
              </a:spcAft>
              <a:buNone/>
            </a:pPr>
            <a:r>
              <a:rPr lang="en-US" sz="2600" b="1" i="0" dirty="0">
                <a:effectLst/>
                <a:latin typeface="Arial" panose="020B0604020202020204" pitchFamily="34" charset="0"/>
                <a:cs typeface="Arial" panose="020B0604020202020204" pitchFamily="34" charset="0"/>
              </a:rPr>
              <a:t>Overall Conclusion</a:t>
            </a:r>
            <a:endParaRPr lang="en-US" sz="26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Study hours per day have the strongest impact on exam performance. Students who dedicate more daily time to studying tend to achieve higher scores, regardless of gender or attendance rate. Maintaining a consistent study habit of at least 4 hours per day is crucial for improving academic results.</a:t>
            </a: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Mental health rating shows a clear positive correlation with academic achievement. Students with better mental well-being generally perform better, highlighting the importance of supporting mental health in educational settings.</a:t>
            </a: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Sleep hours and exercise frequency play a supporting role in academic performance. Optimal sleep duration of 7–8 hours and regular exercise contribute to better scores. However, their impact is not as strong as study time and mental health.</a:t>
            </a:r>
          </a:p>
          <a:p>
            <a:pPr marL="0" indent="0">
              <a:buNone/>
            </a:pPr>
            <a:endParaRPr lang="en-US" sz="28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570E7A4C-4217-E230-5601-93D094258BDD}"/>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10369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7374B-A174-73C8-17D2-832B6E0B2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33820-A2B4-7BBA-EFFF-86BB34592844}"/>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7. ACTIONABLE RECOMMENDATIONS</a:t>
            </a:r>
          </a:p>
        </p:txBody>
      </p:sp>
      <p:sp>
        <p:nvSpPr>
          <p:cNvPr id="3" name="Content Placeholder 2">
            <a:extLst>
              <a:ext uri="{FF2B5EF4-FFF2-40B4-BE49-F238E27FC236}">
                <a16:creationId xmlns:a16="http://schemas.microsoft.com/office/drawing/2014/main" id="{33F39D5A-126C-196A-9FA7-A8BFA9C05ABF}"/>
              </a:ext>
            </a:extLst>
          </p:cNvPr>
          <p:cNvSpPr>
            <a:spLocks noGrp="1"/>
          </p:cNvSpPr>
          <p:nvPr>
            <p:ph idx="1"/>
          </p:nvPr>
        </p:nvSpPr>
        <p:spPr>
          <a:xfrm>
            <a:off x="838200" y="1394905"/>
            <a:ext cx="10515600" cy="5097970"/>
          </a:xfrm>
        </p:spPr>
        <p:txBody>
          <a:bodyPr>
            <a:normAutofit fontScale="92500" lnSpcReduction="10000"/>
          </a:bodyPr>
          <a:lstStyle/>
          <a:p>
            <a:pPr algn="l">
              <a:spcAft>
                <a:spcPts val="1200"/>
              </a:spcAft>
              <a:buNone/>
            </a:pPr>
            <a:r>
              <a:rPr lang="en-US" sz="2600" b="1" i="0" dirty="0">
                <a:effectLst/>
                <a:latin typeface="Arial" panose="020B0604020202020204" pitchFamily="34" charset="0"/>
                <a:cs typeface="Arial" panose="020B0604020202020204" pitchFamily="34" charset="0"/>
              </a:rPr>
              <a:t>Overall Conclusion</a:t>
            </a:r>
            <a:endParaRPr lang="en-US" sz="2600" b="0" i="0" dirty="0">
              <a:effectLst/>
              <a:latin typeface="Arial" panose="020B0604020202020204" pitchFamily="34" charset="0"/>
              <a:cs typeface="Arial" panose="020B0604020202020204" pitchFamily="34" charset="0"/>
            </a:endParaRP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Leisure time, especially time spent on Netflix and social media, shows a slight negative correlation with exam scores. Balancing study and leisure time effectively is important to avoid potential negative effects on academic performance.</a:t>
            </a: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Attendance percentage has a mild positive effect on exam results but is less influential than actual study hours per day.</a:t>
            </a:r>
          </a:p>
          <a:p>
            <a:pPr algn="l">
              <a:spcBef>
                <a:spcPts val="1200"/>
              </a:spcBef>
              <a:spcAft>
                <a:spcPts val="1200"/>
              </a:spcAft>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Parental education level and Internet quality do not exhibit a clear linear relationship with exam scores. These factors may have indirect effects depending on other conditions.</a:t>
            </a:r>
          </a:p>
          <a:p>
            <a:pPr marL="0" indent="0">
              <a:buNone/>
            </a:pPr>
            <a:endParaRPr lang="en-US" sz="28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74C141FA-A3C9-5FB4-FF64-F6904958A497}"/>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403651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2B3DE-D439-6947-F20B-24C59D00D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89310-27E3-EE54-F8D1-C7199023620E}"/>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7. ACTIONABLE RECOMMENDATIONS</a:t>
            </a:r>
          </a:p>
        </p:txBody>
      </p:sp>
      <p:sp>
        <p:nvSpPr>
          <p:cNvPr id="3" name="Content Placeholder 2">
            <a:extLst>
              <a:ext uri="{FF2B5EF4-FFF2-40B4-BE49-F238E27FC236}">
                <a16:creationId xmlns:a16="http://schemas.microsoft.com/office/drawing/2014/main" id="{D7C270CD-0ABA-A56B-B00B-BD038A24B3CE}"/>
              </a:ext>
            </a:extLst>
          </p:cNvPr>
          <p:cNvSpPr>
            <a:spLocks noGrp="1"/>
          </p:cNvSpPr>
          <p:nvPr>
            <p:ph idx="1"/>
          </p:nvPr>
        </p:nvSpPr>
        <p:spPr>
          <a:xfrm>
            <a:off x="838200" y="1394905"/>
            <a:ext cx="10515600" cy="5097970"/>
          </a:xfrm>
        </p:spPr>
        <p:txBody>
          <a:bodyPr>
            <a:normAutofit fontScale="85000" lnSpcReduction="20000"/>
          </a:bodyPr>
          <a:lstStyle/>
          <a:p>
            <a:r>
              <a:rPr lang="en-US" sz="2800" b="1" dirty="0">
                <a:latin typeface="Arial" panose="020B0604020202020204" pitchFamily="34" charset="0"/>
                <a:cs typeface="Arial" panose="020B0604020202020204" pitchFamily="34" charset="0"/>
              </a:rPr>
              <a:t>Study Skills Workshops: </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Organize workshops to guide students on effective study techniques, daily study planning, and concentration strategies.</a:t>
            </a:r>
          </a:p>
          <a:p>
            <a:r>
              <a:rPr lang="en-US" sz="2800" b="1" dirty="0">
                <a:latin typeface="Arial" panose="020B0604020202020204" pitchFamily="34" charset="0"/>
                <a:cs typeface="Arial" panose="020B0604020202020204" pitchFamily="34" charset="0"/>
              </a:rPr>
              <a:t>Mental Health Support Programs:</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Host regular talk sessions focusing on school mental health and emotional well-being.</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Establish clubs such as meditation, yoga, or art-related clubs like painting or music to help students reduce stress.</a:t>
            </a:r>
          </a:p>
          <a:p>
            <a:r>
              <a:rPr lang="en-US" sz="2800" b="1" dirty="0">
                <a:latin typeface="Arial" panose="020B0604020202020204" pitchFamily="34" charset="0"/>
                <a:cs typeface="Arial" panose="020B0604020202020204" pitchFamily="34" charset="0"/>
              </a:rPr>
              <a:t>Healthy Lifestyle Campaign</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Launch the “Healthy Lifestyle Challenges” program featuring weekly communication content and physical activity challenges.</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Include extracurricular sports activities as part of the criteria for students’ behavior/performance evaluation.</a:t>
            </a:r>
          </a:p>
        </p:txBody>
      </p:sp>
      <p:sp>
        <p:nvSpPr>
          <p:cNvPr id="5" name="Freeform 2">
            <a:extLst>
              <a:ext uri="{FF2B5EF4-FFF2-40B4-BE49-F238E27FC236}">
                <a16:creationId xmlns:a16="http://schemas.microsoft.com/office/drawing/2014/main" id="{F7960BF5-5BAA-E39E-A954-A99996F5531E}"/>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91983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F2408-EE5E-06CB-A18A-5B0CDB1ED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47D8DE-E9C4-7AE9-3EE5-E31AC06C8C7F}"/>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7. ACTIONABLE RECOMMENDATIONS</a:t>
            </a:r>
          </a:p>
        </p:txBody>
      </p:sp>
      <p:sp>
        <p:nvSpPr>
          <p:cNvPr id="3" name="Content Placeholder 2">
            <a:extLst>
              <a:ext uri="{FF2B5EF4-FFF2-40B4-BE49-F238E27FC236}">
                <a16:creationId xmlns:a16="http://schemas.microsoft.com/office/drawing/2014/main" id="{0DD947EB-BE95-4E4C-DCF9-5507CBFDBED6}"/>
              </a:ext>
            </a:extLst>
          </p:cNvPr>
          <p:cNvSpPr>
            <a:spLocks noGrp="1"/>
          </p:cNvSpPr>
          <p:nvPr>
            <p:ph idx="1"/>
          </p:nvPr>
        </p:nvSpPr>
        <p:spPr>
          <a:xfrm>
            <a:off x="838200" y="1394905"/>
            <a:ext cx="10515600" cy="5097970"/>
          </a:xfrm>
        </p:spPr>
        <p:txBody>
          <a:bodyPr>
            <a:normAutofit/>
          </a:bodyPr>
          <a:lstStyle/>
          <a:p>
            <a:r>
              <a:rPr lang="en-US" sz="2800" b="1" dirty="0">
                <a:latin typeface="Arial" panose="020B0604020202020204" pitchFamily="34" charset="0"/>
                <a:cs typeface="Arial" panose="020B0604020202020204" pitchFamily="34" charset="0"/>
              </a:rPr>
              <a:t>Time Management Workshops</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Conduct workshops that teach students how to manage their time effectively and build efficient schedules.</a:t>
            </a:r>
          </a:p>
          <a:p>
            <a:r>
              <a:rPr lang="en-US" sz="2800" b="1" dirty="0">
                <a:latin typeface="Arial" panose="020B0604020202020204" pitchFamily="34" charset="0"/>
                <a:cs typeface="Arial" panose="020B0604020202020204" pitchFamily="34" charset="0"/>
              </a:rPr>
              <a:t>Active Learning and Participation Encouragement</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Design lessons that promote active student participation through group activities, discussions, and research-based projects, avoiding dull, theory-heavy lectures.</a:t>
            </a:r>
          </a:p>
          <a:p>
            <a:r>
              <a:rPr lang="en-US" sz="2800" b="1" dirty="0">
                <a:latin typeface="Arial" panose="020B0604020202020204" pitchFamily="34" charset="0"/>
                <a:cs typeface="Arial" panose="020B0604020202020204" pitchFamily="34" charset="0"/>
              </a:rPr>
              <a:t>Parental Engagement Sessions</a:t>
            </a:r>
          </a:p>
          <a:p>
            <a:pPr lvl="1">
              <a:buFont typeface="Courier New" panose="02070309020205020404" pitchFamily="49" charset="0"/>
              <a:buChar char="o"/>
            </a:pPr>
            <a:r>
              <a:rPr lang="en-US" sz="2600" dirty="0">
                <a:latin typeface="Arial" panose="020B0604020202020204" pitchFamily="34" charset="0"/>
                <a:cs typeface="Arial" panose="020B0604020202020204" pitchFamily="34" charset="0"/>
              </a:rPr>
              <a:t>Organize meetings or workshops for parents on how to support their children academically and emotionally.</a:t>
            </a:r>
          </a:p>
        </p:txBody>
      </p:sp>
      <p:sp>
        <p:nvSpPr>
          <p:cNvPr id="5" name="Freeform 2">
            <a:extLst>
              <a:ext uri="{FF2B5EF4-FFF2-40B4-BE49-F238E27FC236}">
                <a16:creationId xmlns:a16="http://schemas.microsoft.com/office/drawing/2014/main" id="{2918FFD0-4A31-D678-E2C0-D1F91E586763}"/>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930612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FAEDD-D62B-3A52-81A3-18D14CBEC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296A43-767F-6E5B-77ED-9E173890A5E1}"/>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a:t>
            </a:r>
          </a:p>
        </p:txBody>
      </p:sp>
      <p:sp>
        <p:nvSpPr>
          <p:cNvPr id="3" name="Content Placeholder 2">
            <a:extLst>
              <a:ext uri="{FF2B5EF4-FFF2-40B4-BE49-F238E27FC236}">
                <a16:creationId xmlns:a16="http://schemas.microsoft.com/office/drawing/2014/main" id="{04F30C66-272E-F65B-E1CF-9029F4447AD0}"/>
              </a:ext>
            </a:extLst>
          </p:cNvPr>
          <p:cNvSpPr>
            <a:spLocks noGrp="1"/>
          </p:cNvSpPr>
          <p:nvPr>
            <p:ph idx="1"/>
          </p:nvPr>
        </p:nvSpPr>
        <p:spPr>
          <a:xfrm>
            <a:off x="329184" y="1394905"/>
            <a:ext cx="11024616" cy="5097970"/>
          </a:xfrm>
        </p:spPr>
        <p:txBody>
          <a:bodyPr>
            <a:normAutofit/>
          </a:bodyPr>
          <a:lstStyle/>
          <a:p>
            <a:pPr marL="0" indent="0">
              <a:buNone/>
            </a:pPr>
            <a:endParaRPr lang="en-US" sz="4400" dirty="0">
              <a:latin typeface="Arial" panose="020B0604020202020204" pitchFamily="34" charset="0"/>
              <a:cs typeface="Arial" panose="020B0604020202020204" pitchFamily="34" charset="0"/>
            </a:endParaRPr>
          </a:p>
          <a:p>
            <a:pPr marL="0" indent="0">
              <a:buNone/>
            </a:pPr>
            <a:endParaRPr lang="en-US" sz="4400" dirty="0">
              <a:latin typeface="Arial" panose="020B0604020202020204" pitchFamily="34" charset="0"/>
              <a:cs typeface="Arial" panose="020B0604020202020204" pitchFamily="34" charset="0"/>
            </a:endParaRPr>
          </a:p>
          <a:p>
            <a:pPr marL="0" indent="0">
              <a:buNone/>
            </a:pPr>
            <a:r>
              <a:rPr lang="en-US" sz="4800" b="1" dirty="0">
                <a:gradFill>
                  <a:gsLst>
                    <a:gs pos="100000">
                      <a:schemeClr val="tx2"/>
                    </a:gs>
                    <a:gs pos="0">
                      <a:schemeClr val="accent1"/>
                    </a:gs>
                  </a:gsLst>
                  <a:lin ang="0" scaled="1"/>
                </a:gradFill>
                <a:latin typeface="Arial" panose="020B0604020202020204" pitchFamily="34" charset="0"/>
                <a:cs typeface="Arial" panose="020B0604020202020204" pitchFamily="34" charset="0"/>
              </a:rPr>
              <a:t>THANK YOU FOR YOUR ATTENTION!</a:t>
            </a:r>
          </a:p>
        </p:txBody>
      </p:sp>
      <p:sp>
        <p:nvSpPr>
          <p:cNvPr id="5" name="Freeform 2">
            <a:extLst>
              <a:ext uri="{FF2B5EF4-FFF2-40B4-BE49-F238E27FC236}">
                <a16:creationId xmlns:a16="http://schemas.microsoft.com/office/drawing/2014/main" id="{C26C65B0-41FD-6D69-4041-BB350EDA8B46}"/>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716010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E721E-CDF3-5AA6-7266-948A4E6B3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1CDB8-B765-6C26-7119-A2620729A054}"/>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2. OBJECTIVE</a:t>
            </a:r>
          </a:p>
        </p:txBody>
      </p:sp>
      <p:sp>
        <p:nvSpPr>
          <p:cNvPr id="3" name="Content Placeholder 2">
            <a:extLst>
              <a:ext uri="{FF2B5EF4-FFF2-40B4-BE49-F238E27FC236}">
                <a16:creationId xmlns:a16="http://schemas.microsoft.com/office/drawing/2014/main" id="{0044108A-FB69-1461-65FE-A67721B0D043}"/>
              </a:ext>
            </a:extLst>
          </p:cNvPr>
          <p:cNvSpPr>
            <a:spLocks noGrp="1"/>
          </p:cNvSpPr>
          <p:nvPr>
            <p:ph idx="1"/>
          </p:nvPr>
        </p:nvSpPr>
        <p:spPr>
          <a:xfrm>
            <a:off x="838200" y="1394905"/>
            <a:ext cx="10515600" cy="5097970"/>
          </a:xfrm>
        </p:spPr>
        <p:txBody>
          <a:bodyPr>
            <a:normAutofit/>
          </a:bodyPr>
          <a:lstStyle/>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Understanding the relationships between student habits and exam score.</a:t>
            </a: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Identify the factors that have the greatest impact on the exam score.</a:t>
            </a: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Prediction model for exam score based on student habits.</a:t>
            </a:r>
          </a:p>
          <a:p>
            <a:pPr>
              <a:buFont typeface="Wingdings" panose="05000000000000000000" pitchFamily="2" charset="2"/>
              <a:buChar char="Ø"/>
            </a:pPr>
            <a:r>
              <a:rPr lang="en-US" sz="2800" dirty="0">
                <a:latin typeface="Arial" panose="020B0604020202020204" pitchFamily="34" charset="0"/>
                <a:cs typeface="Arial" panose="020B0604020202020204" pitchFamily="34" charset="0"/>
              </a:rPr>
              <a:t>Actionable recommendations for improving exam score.</a:t>
            </a:r>
          </a:p>
        </p:txBody>
      </p:sp>
      <p:sp>
        <p:nvSpPr>
          <p:cNvPr id="5" name="Freeform 2">
            <a:extLst>
              <a:ext uri="{FF2B5EF4-FFF2-40B4-BE49-F238E27FC236}">
                <a16:creationId xmlns:a16="http://schemas.microsoft.com/office/drawing/2014/main" id="{2F9B83CE-36F6-42E8-4D0C-F602F3A154C7}"/>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17955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13F6E-ADD4-277E-06A3-87143B1B92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4592B-D010-255D-0B4C-7B01B82ABF65}"/>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3. TECHNOLOGIES AND TOOLS</a:t>
            </a:r>
          </a:p>
        </p:txBody>
      </p:sp>
      <p:sp>
        <p:nvSpPr>
          <p:cNvPr id="3" name="Content Placeholder 2">
            <a:extLst>
              <a:ext uri="{FF2B5EF4-FFF2-40B4-BE49-F238E27FC236}">
                <a16:creationId xmlns:a16="http://schemas.microsoft.com/office/drawing/2014/main" id="{CD2DAF52-C713-B786-A13A-034A8527EEBD}"/>
              </a:ext>
            </a:extLst>
          </p:cNvPr>
          <p:cNvSpPr>
            <a:spLocks noGrp="1"/>
          </p:cNvSpPr>
          <p:nvPr>
            <p:ph idx="1"/>
          </p:nvPr>
        </p:nvSpPr>
        <p:spPr>
          <a:xfrm>
            <a:off x="838200" y="1394905"/>
            <a:ext cx="10515600" cy="5097970"/>
          </a:xfrm>
        </p:spPr>
        <p:txBody>
          <a:bodyPr>
            <a:normAutofit/>
          </a:bodyPr>
          <a:lstStyle/>
          <a:p>
            <a:r>
              <a:rPr lang="en-US" sz="2800" dirty="0">
                <a:latin typeface="Arial" panose="020B0604020202020204" pitchFamily="34" charset="0"/>
                <a:cs typeface="Arial" panose="020B0604020202020204" pitchFamily="34" charset="0"/>
              </a:rPr>
              <a:t>Python: Data processing and analysis.</a:t>
            </a:r>
          </a:p>
          <a:p>
            <a:r>
              <a:rPr lang="en-US" sz="2800" dirty="0">
                <a:latin typeface="Arial" panose="020B0604020202020204" pitchFamily="34" charset="0"/>
                <a:cs typeface="Arial" panose="020B0604020202020204" pitchFamily="34" charset="0"/>
              </a:rPr>
              <a:t>Google </a:t>
            </a:r>
            <a:r>
              <a:rPr lang="en-US" sz="2800" dirty="0" err="1">
                <a:latin typeface="Arial" panose="020B0604020202020204" pitchFamily="34" charset="0"/>
                <a:cs typeface="Arial" panose="020B0604020202020204" pitchFamily="34" charset="0"/>
              </a:rPr>
              <a:t>Colab</a:t>
            </a:r>
            <a:r>
              <a:rPr lang="en-US" sz="2800" dirty="0">
                <a:latin typeface="Arial" panose="020B0604020202020204" pitchFamily="34" charset="0"/>
                <a:cs typeface="Arial" panose="020B0604020202020204" pitchFamily="34" charset="0"/>
              </a:rPr>
              <a:t>: Code execution</a:t>
            </a:r>
          </a:p>
          <a:p>
            <a:r>
              <a:rPr lang="en-US" sz="2800" dirty="0">
                <a:latin typeface="Arial" panose="020B0604020202020204" pitchFamily="34" charset="0"/>
                <a:cs typeface="Arial" panose="020B0604020202020204" pitchFamily="34" charset="0"/>
              </a:rPr>
              <a:t>Power BI: Utilized for data visualization.</a:t>
            </a:r>
          </a:p>
          <a:p>
            <a:r>
              <a:rPr lang="en-US" sz="2800" dirty="0">
                <a:latin typeface="Arial" panose="020B0604020202020204" pitchFamily="34" charset="0"/>
                <a:cs typeface="Arial" panose="020B0604020202020204" pitchFamily="34" charset="0"/>
              </a:rPr>
              <a:t>GitHub: Documentation.</a:t>
            </a:r>
          </a:p>
          <a:p>
            <a:r>
              <a:rPr lang="en-US" sz="2800" dirty="0">
                <a:latin typeface="Arial" panose="020B0604020202020204" pitchFamily="34" charset="0"/>
                <a:cs typeface="Arial" panose="020B0604020202020204" pitchFamily="34" charset="0"/>
              </a:rPr>
              <a:t>PowerPoint: Presentation of results and insights.</a:t>
            </a:r>
          </a:p>
        </p:txBody>
      </p:sp>
      <p:sp>
        <p:nvSpPr>
          <p:cNvPr id="5" name="Freeform 2">
            <a:extLst>
              <a:ext uri="{FF2B5EF4-FFF2-40B4-BE49-F238E27FC236}">
                <a16:creationId xmlns:a16="http://schemas.microsoft.com/office/drawing/2014/main" id="{D5924A2B-13E2-EBB6-5F8F-2D86EC11146A}"/>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49497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A3D51-FBC9-935C-7EC4-896611B5B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D56226-AA29-B802-EA08-578B66CCC332}"/>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4. DATA SOURCE AND OVERVIEW</a:t>
            </a:r>
          </a:p>
        </p:txBody>
      </p:sp>
      <p:sp>
        <p:nvSpPr>
          <p:cNvPr id="3" name="Content Placeholder 2">
            <a:extLst>
              <a:ext uri="{FF2B5EF4-FFF2-40B4-BE49-F238E27FC236}">
                <a16:creationId xmlns:a16="http://schemas.microsoft.com/office/drawing/2014/main" id="{711F473F-45CB-55FC-4C56-F377DD5A1277}"/>
              </a:ext>
            </a:extLst>
          </p:cNvPr>
          <p:cNvSpPr>
            <a:spLocks noGrp="1"/>
          </p:cNvSpPr>
          <p:nvPr>
            <p:ph idx="1"/>
          </p:nvPr>
        </p:nvSpPr>
        <p:spPr>
          <a:xfrm>
            <a:off x="838200" y="1394905"/>
            <a:ext cx="10515600" cy="5097970"/>
          </a:xfrm>
        </p:spPr>
        <p:txBody>
          <a:bodyPr>
            <a:normAutofit/>
          </a:bodyPr>
          <a:lstStyle/>
          <a:p>
            <a:r>
              <a:rPr lang="en-US" sz="2800" b="1" dirty="0">
                <a:latin typeface="Arial" panose="020B0604020202020204" pitchFamily="34" charset="0"/>
                <a:cs typeface="Arial" panose="020B0604020202020204" pitchFamily="34" charset="0"/>
              </a:rPr>
              <a:t>Data Source: </a:t>
            </a:r>
            <a:r>
              <a:rPr lang="en-US" sz="2800" dirty="0">
                <a:latin typeface="Arial" panose="020B0604020202020204" pitchFamily="34" charset="0"/>
                <a:cs typeface="Arial" panose="020B0604020202020204" pitchFamily="34" charset="0"/>
              </a:rPr>
              <a:t>Public dataset from Kaggle (Student Habits vs Academic Performance).</a:t>
            </a:r>
          </a:p>
          <a:p>
            <a:r>
              <a:rPr lang="en-US" sz="2800" b="1" dirty="0">
                <a:latin typeface="Arial" panose="020B0604020202020204" pitchFamily="34" charset="0"/>
                <a:cs typeface="Arial" panose="020B0604020202020204" pitchFamily="34" charset="0"/>
              </a:rPr>
              <a:t>Data Overview:</a:t>
            </a:r>
          </a:p>
          <a:p>
            <a:pPr lvl="1"/>
            <a:r>
              <a:rPr lang="en-US" sz="2800" dirty="0">
                <a:latin typeface="Arial" panose="020B0604020202020204" pitchFamily="34" charset="0"/>
                <a:cs typeface="Arial" panose="020B0604020202020204" pitchFamily="34" charset="0"/>
              </a:rPr>
              <a:t>Total records (rows): 1,000</a:t>
            </a:r>
          </a:p>
          <a:p>
            <a:pPr lvl="1"/>
            <a:r>
              <a:rPr lang="en-US" sz="2800" dirty="0">
                <a:latin typeface="Arial" panose="020B0604020202020204" pitchFamily="34" charset="0"/>
                <a:cs typeface="Arial" panose="020B0604020202020204" pitchFamily="34" charset="0"/>
              </a:rPr>
              <a:t>Total features (columns): 16</a:t>
            </a:r>
          </a:p>
          <a:p>
            <a:pPr marL="0" indent="0">
              <a:buNone/>
            </a:pPr>
            <a:endParaRPr lang="en-US" sz="28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719B5392-5C1D-4C56-6DCF-0DF5EC808F7A}"/>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85708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75DE0-2237-AE6D-3886-AF8E49E8CB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C077B8-E735-FE9E-3CF0-ADEB8B9A2DF3}"/>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4. DATA SOURCE AND OVERVIEW</a:t>
            </a:r>
          </a:p>
        </p:txBody>
      </p:sp>
      <p:sp>
        <p:nvSpPr>
          <p:cNvPr id="3" name="Content Placeholder 2">
            <a:extLst>
              <a:ext uri="{FF2B5EF4-FFF2-40B4-BE49-F238E27FC236}">
                <a16:creationId xmlns:a16="http://schemas.microsoft.com/office/drawing/2014/main" id="{3BF87D22-9B99-6E1A-95F4-B7E76548F756}"/>
              </a:ext>
            </a:extLst>
          </p:cNvPr>
          <p:cNvSpPr>
            <a:spLocks noGrp="1"/>
          </p:cNvSpPr>
          <p:nvPr>
            <p:ph idx="1"/>
          </p:nvPr>
        </p:nvSpPr>
        <p:spPr>
          <a:xfrm>
            <a:off x="838200" y="1394905"/>
            <a:ext cx="10515600" cy="5097970"/>
          </a:xfrm>
        </p:spPr>
        <p:txBody>
          <a:bodyPr>
            <a:normAutofit fontScale="92500" lnSpcReduction="10000"/>
          </a:bodyPr>
          <a:lstStyle/>
          <a:p>
            <a:pPr marL="0" indent="0">
              <a:buNone/>
            </a:pPr>
            <a:r>
              <a:rPr lang="en-US" sz="2800" dirty="0">
                <a:latin typeface="Arial" panose="020B0604020202020204" pitchFamily="34" charset="0"/>
                <a:cs typeface="Arial" panose="020B0604020202020204" pitchFamily="34" charset="0"/>
              </a:rPr>
              <a:t>Within the scope of this project, the factors affecting exam scores will be categorized into the following three groups:</a:t>
            </a:r>
          </a:p>
          <a:p>
            <a:r>
              <a:rPr lang="en-US" sz="2800" b="1" dirty="0">
                <a:latin typeface="Arial" panose="020B0604020202020204" pitchFamily="34" charset="0"/>
                <a:cs typeface="Arial" panose="020B0604020202020204" pitchFamily="34" charset="0"/>
              </a:rPr>
              <a:t>Study habits: </a:t>
            </a:r>
            <a:r>
              <a:rPr lang="en-US" sz="2800" dirty="0" err="1">
                <a:latin typeface="Arial" panose="020B0604020202020204" pitchFamily="34" charset="0"/>
                <a:cs typeface="Arial" panose="020B0604020202020204" pitchFamily="34" charset="0"/>
              </a:rPr>
              <a:t>study_hours_per_day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social_media_hours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netflix_hours</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part_time_job</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attendance_percentage</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extracurricular_participation</a:t>
            </a:r>
            <a:r>
              <a:rPr lang="en-US" sz="2800" dirty="0">
                <a:latin typeface="Arial" panose="020B0604020202020204" pitchFamily="34" charset="0"/>
                <a:cs typeface="Arial" panose="020B0604020202020204" pitchFamily="34" charset="0"/>
              </a:rPr>
              <a:t>.</a:t>
            </a:r>
          </a:p>
          <a:p>
            <a:pPr marL="457200" lvl="1" indent="0">
              <a:buNone/>
            </a:pPr>
            <a:endParaRPr lang="en-US" sz="28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Health habits: </a:t>
            </a:r>
            <a:r>
              <a:rPr lang="en-US" sz="3000" dirty="0" err="1">
                <a:latin typeface="Arial" panose="020B0604020202020204" pitchFamily="34" charset="0"/>
                <a:cs typeface="Arial" panose="020B0604020202020204" pitchFamily="34" charset="0"/>
              </a:rPr>
              <a:t>exercise_frequency</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sleep_hours</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mental_health_rating</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diet_quality</a:t>
            </a:r>
            <a:r>
              <a:rPr lang="en-US" sz="3000" dirty="0">
                <a:latin typeface="Arial" panose="020B0604020202020204" pitchFamily="34" charset="0"/>
                <a:cs typeface="Arial" panose="020B0604020202020204" pitchFamily="34" charset="0"/>
              </a:rPr>
              <a:t>.</a:t>
            </a:r>
          </a:p>
          <a:p>
            <a:pPr marL="457200" lvl="1" indent="0">
              <a:buNone/>
            </a:pPr>
            <a:endParaRPr lang="en-US" sz="2800" dirty="0">
              <a:latin typeface="Arial" panose="020B0604020202020204" pitchFamily="34" charset="0"/>
              <a:cs typeface="Arial" panose="020B0604020202020204" pitchFamily="34" charset="0"/>
            </a:endParaRPr>
          </a:p>
          <a:p>
            <a:r>
              <a:rPr lang="en-US" sz="3000" b="1" dirty="0">
                <a:latin typeface="Arial" panose="020B0604020202020204" pitchFamily="34" charset="0"/>
                <a:cs typeface="Arial" panose="020B0604020202020204" pitchFamily="34" charset="0"/>
              </a:rPr>
              <a:t>Related environmental factors: </a:t>
            </a:r>
            <a:r>
              <a:rPr lang="en-US" sz="3000" dirty="0" err="1">
                <a:latin typeface="Arial" panose="020B0604020202020204" pitchFamily="34" charset="0"/>
                <a:cs typeface="Arial" panose="020B0604020202020204" pitchFamily="34" charset="0"/>
              </a:rPr>
              <a:t>parental_education_level</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internet_quality</a:t>
            </a:r>
            <a:endParaRPr lang="en-US" sz="3000" dirty="0">
              <a:latin typeface="Arial" panose="020B0604020202020204" pitchFamily="34" charset="0"/>
              <a:cs typeface="Arial" panose="020B0604020202020204" pitchFamily="34" charset="0"/>
            </a:endParaRPr>
          </a:p>
          <a:p>
            <a:pPr marL="457200" lvl="1" indent="0">
              <a:buNone/>
            </a:pPr>
            <a:endParaRPr lang="en-US" sz="26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ADC03703-70AC-619A-9789-56FD4D1FF784}"/>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94109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B26BF-2A9C-D209-94E2-1D0340DFF7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3D007-631C-8CD6-FE6B-9B85D8CC89FA}"/>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5. PROJECT WORKFLOW</a:t>
            </a:r>
          </a:p>
        </p:txBody>
      </p:sp>
      <p:sp>
        <p:nvSpPr>
          <p:cNvPr id="3" name="Content Placeholder 2">
            <a:extLst>
              <a:ext uri="{FF2B5EF4-FFF2-40B4-BE49-F238E27FC236}">
                <a16:creationId xmlns:a16="http://schemas.microsoft.com/office/drawing/2014/main" id="{3734D805-9B75-03CF-3BF9-B831BA730C1A}"/>
              </a:ext>
            </a:extLst>
          </p:cNvPr>
          <p:cNvSpPr>
            <a:spLocks noGrp="1"/>
          </p:cNvSpPr>
          <p:nvPr>
            <p:ph idx="1"/>
          </p:nvPr>
        </p:nvSpPr>
        <p:spPr>
          <a:xfrm>
            <a:off x="838200" y="1394905"/>
            <a:ext cx="10515600" cy="5097970"/>
          </a:xfrm>
        </p:spPr>
        <p:txBody>
          <a:bodyPr>
            <a:normAutofit/>
          </a:bodyPr>
          <a:lstStyle/>
          <a:p>
            <a:r>
              <a:rPr lang="en-US" sz="2600" dirty="0">
                <a:latin typeface="Arial" panose="020B0604020202020204" pitchFamily="34" charset="0"/>
                <a:cs typeface="Arial" panose="020B0604020202020204" pitchFamily="34" charset="0"/>
              </a:rPr>
              <a:t>Data cleaning</a:t>
            </a:r>
          </a:p>
          <a:p>
            <a:r>
              <a:rPr lang="en-US" sz="2600" dirty="0">
                <a:latin typeface="Arial" panose="020B0604020202020204" pitchFamily="34" charset="0"/>
                <a:cs typeface="Arial" panose="020B0604020202020204" pitchFamily="34" charset="0"/>
              </a:rPr>
              <a:t>Exploratory data analysis</a:t>
            </a:r>
          </a:p>
          <a:p>
            <a:pPr lvl="1"/>
            <a:r>
              <a:rPr lang="en-US" sz="2600" i="0" dirty="0">
                <a:solidFill>
                  <a:srgbClr val="1F1F1F"/>
                </a:solidFill>
                <a:effectLst/>
                <a:latin typeface="Arial" panose="020B0604020202020204" pitchFamily="34" charset="0"/>
                <a:cs typeface="Arial" panose="020B0604020202020204" pitchFamily="34" charset="0"/>
              </a:rPr>
              <a:t>Summary Statistics</a:t>
            </a:r>
          </a:p>
          <a:p>
            <a:pPr lvl="1"/>
            <a:r>
              <a:rPr lang="en-US" sz="2600" i="0" dirty="0">
                <a:solidFill>
                  <a:srgbClr val="1F1F1F"/>
                </a:solidFill>
                <a:effectLst/>
                <a:latin typeface="Arial" panose="020B0604020202020204" pitchFamily="34" charset="0"/>
                <a:cs typeface="Arial" panose="020B0604020202020204" pitchFamily="34" charset="0"/>
              </a:rPr>
              <a:t>Exploring the distribution of objective variable</a:t>
            </a:r>
          </a:p>
          <a:p>
            <a:pPr lvl="1"/>
            <a:r>
              <a:rPr lang="en-US" sz="2600" i="0" dirty="0">
                <a:solidFill>
                  <a:srgbClr val="1F1F1F"/>
                </a:solidFill>
                <a:effectLst/>
                <a:latin typeface="Arial" panose="020B0604020202020204" pitchFamily="34" charset="0"/>
                <a:cs typeface="Arial" panose="020B0604020202020204" pitchFamily="34" charset="0"/>
              </a:rPr>
              <a:t>Correlation Analysis</a:t>
            </a:r>
          </a:p>
          <a:p>
            <a:pPr lvl="1"/>
            <a:r>
              <a:rPr lang="en-US" sz="2600" i="0" dirty="0">
                <a:solidFill>
                  <a:srgbClr val="1F1F1F"/>
                </a:solidFill>
                <a:effectLst/>
                <a:latin typeface="Arial" panose="020B0604020202020204" pitchFamily="34" charset="0"/>
                <a:cs typeface="Arial" panose="020B0604020202020204" pitchFamily="34" charset="0"/>
              </a:rPr>
              <a:t>Exploring the relationship between exam score and study habits</a:t>
            </a:r>
          </a:p>
          <a:p>
            <a:pPr lvl="1"/>
            <a:r>
              <a:rPr lang="en-US" sz="2600" i="0" dirty="0">
                <a:solidFill>
                  <a:srgbClr val="1F1F1F"/>
                </a:solidFill>
                <a:effectLst/>
                <a:latin typeface="Arial" panose="020B0604020202020204" pitchFamily="34" charset="0"/>
                <a:cs typeface="Arial" panose="020B0604020202020204" pitchFamily="34" charset="0"/>
              </a:rPr>
              <a:t>Exploring the relationship between exam score and health habits</a:t>
            </a:r>
          </a:p>
          <a:p>
            <a:pPr lvl="1"/>
            <a:r>
              <a:rPr lang="en-US" sz="2600" i="0" dirty="0">
                <a:solidFill>
                  <a:srgbClr val="1F1F1F"/>
                </a:solidFill>
                <a:effectLst/>
                <a:latin typeface="Arial" panose="020B0604020202020204" pitchFamily="34" charset="0"/>
                <a:cs typeface="Arial" panose="020B0604020202020204" pitchFamily="34" charset="0"/>
              </a:rPr>
              <a:t>Exploring the relationship between exam score and related environmental factors</a:t>
            </a:r>
          </a:p>
          <a:p>
            <a:r>
              <a:rPr lang="en-US" sz="2600" i="0" dirty="0">
                <a:solidFill>
                  <a:srgbClr val="1F1F1F"/>
                </a:solidFill>
                <a:effectLst/>
                <a:latin typeface="Arial" panose="020B0604020202020204" pitchFamily="34" charset="0"/>
                <a:cs typeface="Arial" panose="020B0604020202020204" pitchFamily="34" charset="0"/>
              </a:rPr>
              <a:t>Multiple linear regression</a:t>
            </a:r>
          </a:p>
          <a:p>
            <a:pPr lvl="1"/>
            <a:endParaRPr lang="en-US" sz="2600" dirty="0">
              <a:latin typeface="Arial" panose="020B0604020202020204" pitchFamily="34" charset="0"/>
              <a:cs typeface="Arial" panose="020B0604020202020204" pitchFamily="34" charset="0"/>
            </a:endParaRPr>
          </a:p>
        </p:txBody>
      </p:sp>
      <p:sp>
        <p:nvSpPr>
          <p:cNvPr id="5" name="Freeform 2">
            <a:extLst>
              <a:ext uri="{FF2B5EF4-FFF2-40B4-BE49-F238E27FC236}">
                <a16:creationId xmlns:a16="http://schemas.microsoft.com/office/drawing/2014/main" id="{A47C7A45-05AC-0D9C-A894-9925220C22E0}"/>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353665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35E68-C8C3-7D4F-04D3-C478B9371E04}"/>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F825A018-FA17-5051-3EBC-3486EA2457B8}"/>
              </a:ext>
            </a:extLst>
          </p:cNvPr>
          <p:cNvSpPr/>
          <p:nvPr/>
        </p:nvSpPr>
        <p:spPr>
          <a:xfrm>
            <a:off x="4370832" y="4910328"/>
            <a:ext cx="3712464" cy="621792"/>
          </a:xfrm>
          <a:prstGeom prst="rect">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2DDB6CAC-4F30-46CE-A966-B142A242EB6D}"/>
              </a:ext>
            </a:extLst>
          </p:cNvPr>
          <p:cNvSpPr>
            <a:spLocks noGrp="1"/>
          </p:cNvSpPr>
          <p:nvPr>
            <p:ph type="title"/>
          </p:nvPr>
        </p:nvSpPr>
        <p:spPr>
          <a:xfrm>
            <a:off x="838200" y="365125"/>
            <a:ext cx="10515600" cy="777875"/>
          </a:xfrm>
        </p:spPr>
        <p:txBody>
          <a:bodyPr>
            <a:normAutofit/>
          </a:bodyPr>
          <a:lstStyle/>
          <a:p>
            <a:pPr algn="ctr"/>
            <a:r>
              <a:rPr lang="en-US" sz="3400" b="1" dirty="0">
                <a:latin typeface="Arial" panose="020B0604020202020204" pitchFamily="34" charset="0"/>
                <a:cs typeface="Arial" panose="020B0604020202020204" pitchFamily="34" charset="0"/>
              </a:rPr>
              <a:t> 6. INSIGHTS AND CONCLUSION</a:t>
            </a:r>
          </a:p>
        </p:txBody>
      </p:sp>
      <p:pic>
        <p:nvPicPr>
          <p:cNvPr id="7" name="Content Placeholder 6" descr="A screen shot of a graph&#10;&#10;AI-generated content may be incorrect.">
            <a:extLst>
              <a:ext uri="{FF2B5EF4-FFF2-40B4-BE49-F238E27FC236}">
                <a16:creationId xmlns:a16="http://schemas.microsoft.com/office/drawing/2014/main" id="{447CFE28-0C06-373A-982F-3CDB76DA2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1877" y="1727618"/>
            <a:ext cx="7148245" cy="5130382"/>
          </a:xfrm>
        </p:spPr>
      </p:pic>
      <p:sp>
        <p:nvSpPr>
          <p:cNvPr id="5" name="Freeform 2">
            <a:extLst>
              <a:ext uri="{FF2B5EF4-FFF2-40B4-BE49-F238E27FC236}">
                <a16:creationId xmlns:a16="http://schemas.microsoft.com/office/drawing/2014/main" id="{E6BB5812-AF31-4304-E194-3E05456B2578}"/>
              </a:ext>
            </a:extLst>
          </p:cNvPr>
          <p:cNvSpPr/>
          <p:nvPr/>
        </p:nvSpPr>
        <p:spPr>
          <a:xfrm>
            <a:off x="1" y="-2288"/>
            <a:ext cx="2377440" cy="943376"/>
          </a:xfrm>
          <a:custGeom>
            <a:avLst/>
            <a:gdLst/>
            <a:ahLst/>
            <a:cxnLst/>
            <a:rect l="l" t="t" r="r" b="b"/>
            <a:pathLst>
              <a:path w="3439906" h="1418961">
                <a:moveTo>
                  <a:pt x="0" y="0"/>
                </a:moveTo>
                <a:lnTo>
                  <a:pt x="3439905" y="0"/>
                </a:lnTo>
                <a:lnTo>
                  <a:pt x="3439905" y="1418962"/>
                </a:lnTo>
                <a:lnTo>
                  <a:pt x="0" y="1418962"/>
                </a:lnTo>
                <a:lnTo>
                  <a:pt x="0" y="0"/>
                </a:lnTo>
                <a:close/>
              </a:path>
            </a:pathLst>
          </a:custGeom>
          <a:blipFill>
            <a:blip r:embed="rId3"/>
            <a:stretch>
              <a:fillRect/>
            </a:stretch>
          </a:blipFill>
        </p:spPr>
        <p:txBody>
          <a:bodyPr/>
          <a:lstStyle/>
          <a:p>
            <a:endParaRPr lang="en-US"/>
          </a:p>
        </p:txBody>
      </p:sp>
      <p:sp>
        <p:nvSpPr>
          <p:cNvPr id="11" name="Content Placeholder 2">
            <a:extLst>
              <a:ext uri="{FF2B5EF4-FFF2-40B4-BE49-F238E27FC236}">
                <a16:creationId xmlns:a16="http://schemas.microsoft.com/office/drawing/2014/main" id="{6CD7CC16-557F-584D-2F25-22C6A2ECB8BF}"/>
              </a:ext>
            </a:extLst>
          </p:cNvPr>
          <p:cNvSpPr txBox="1">
            <a:spLocks/>
          </p:cNvSpPr>
          <p:nvPr/>
        </p:nvSpPr>
        <p:spPr>
          <a:xfrm>
            <a:off x="838200" y="1394905"/>
            <a:ext cx="10515600" cy="509797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latin typeface="Arial" panose="020B0604020202020204" pitchFamily="34" charset="0"/>
                <a:cs typeface="Arial" panose="020B0604020202020204" pitchFamily="34" charset="0"/>
              </a:rPr>
              <a:t>6.1 Correlation Analysis</a:t>
            </a:r>
          </a:p>
        </p:txBody>
      </p:sp>
      <p:sp>
        <p:nvSpPr>
          <p:cNvPr id="17" name="Rectangle 16">
            <a:extLst>
              <a:ext uri="{FF2B5EF4-FFF2-40B4-BE49-F238E27FC236}">
                <a16:creationId xmlns:a16="http://schemas.microsoft.com/office/drawing/2014/main" id="{78DD1BE9-EB60-AED2-684D-610801560C00}"/>
              </a:ext>
            </a:extLst>
          </p:cNvPr>
          <p:cNvSpPr/>
          <p:nvPr/>
        </p:nvSpPr>
        <p:spPr>
          <a:xfrm>
            <a:off x="4370832" y="4999704"/>
            <a:ext cx="3712464" cy="44303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291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emplate/>
  <TotalTime>395</TotalTime>
  <Words>2195</Words>
  <Application>Microsoft Office PowerPoint</Application>
  <PresentationFormat>Widescreen</PresentationFormat>
  <Paragraphs>179</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Aharoni</vt:lpstr>
      <vt:lpstr>-apple-system</vt:lpstr>
      <vt:lpstr>Arial</vt:lpstr>
      <vt:lpstr>Avenir Next LT Pro</vt:lpstr>
      <vt:lpstr>Courier New</vt:lpstr>
      <vt:lpstr>Roboto</vt:lpstr>
      <vt:lpstr>Wingdings</vt:lpstr>
      <vt:lpstr>FadeVTI</vt:lpstr>
      <vt:lpstr>THE RELATIONSHIP BETWEEN  STUDENT HABITS &amp; ACADEMIC PERFORMANCE</vt:lpstr>
      <vt:lpstr>CONTENTS</vt:lpstr>
      <vt:lpstr>1. INTRODUCTION </vt:lpstr>
      <vt:lpstr>2. OBJECTIVE</vt:lpstr>
      <vt:lpstr>3. TECHNOLOGIES AND TOOLS</vt:lpstr>
      <vt:lpstr> 4. DATA SOURCE AND OVERVIEW</vt:lpstr>
      <vt:lpstr> 4. DATA SOURCE AND OVERVIEW</vt:lpstr>
      <vt:lpstr> 5. PROJECT WORKFLOW</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 6. INSIGHTS AND CONCLUSION</vt:lpstr>
      <vt:lpstr>6.10 Multiple Linear Regression</vt:lpstr>
      <vt:lpstr>6.10 Multiple Linear Regression</vt:lpstr>
      <vt:lpstr>     7. ACTIONABLE RECOMMENDATIONS</vt:lpstr>
      <vt:lpstr>     7. ACTIONABLE RECOMMENDATIONS</vt:lpstr>
      <vt:lpstr>     7. ACTIONABLE RECOMMENDATIONS</vt:lpstr>
      <vt:lpstr>     7. ACTIONABLE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phuongtruong.angel@gmail.com</dc:creator>
  <cp:lastModifiedBy>phuongtruong.angel@gmail.com</cp:lastModifiedBy>
  <cp:revision>14</cp:revision>
  <dcterms:created xsi:type="dcterms:W3CDTF">2025-05-23T06:48:18Z</dcterms:created>
  <dcterms:modified xsi:type="dcterms:W3CDTF">2025-05-23T13:38:40Z</dcterms:modified>
</cp:coreProperties>
</file>