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4" r:id="rId7"/>
    <p:sldId id="262" r:id="rId8"/>
    <p:sldId id="265" r:id="rId9"/>
    <p:sldId id="263"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4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EC85AB-8AAE-476A-A917-1673415DA9F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0A99F93A-29E2-A626-6329-4D941A42FE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44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C85AB-8AAE-476A-A917-1673415DA9F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pic>
        <p:nvPicPr>
          <p:cNvPr id="8" name="Picture 2">
            <a:extLst>
              <a:ext uri="{FF2B5EF4-FFF2-40B4-BE49-F238E27FC236}">
                <a16:creationId xmlns:a16="http://schemas.microsoft.com/office/drawing/2014/main" id="{A36F8105-3A55-E4C8-96C5-A00DA39111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5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C85AB-8AAE-476A-A917-1673415DA9F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pic>
        <p:nvPicPr>
          <p:cNvPr id="10" name="Picture 2">
            <a:extLst>
              <a:ext uri="{FF2B5EF4-FFF2-40B4-BE49-F238E27FC236}">
                <a16:creationId xmlns:a16="http://schemas.microsoft.com/office/drawing/2014/main" id="{E86AD0ED-B547-F3C3-4931-1D0C9D28F69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79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4029" y="581950"/>
            <a:ext cx="7345334" cy="968438"/>
          </a:xfrm>
        </p:spPr>
        <p:txBody>
          <a:bodyPr/>
          <a:lstStyle>
            <a:lvl1pPr>
              <a:defRPr>
                <a:latin typeface="Segoe UI Black" panose="020B0A02040204020203" pitchFamily="34" charset="0"/>
                <a:ea typeface="Segoe UI Black" panose="020B0A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EC85AB-8AAE-476A-A917-1673415DA9F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pic>
        <p:nvPicPr>
          <p:cNvPr id="8" name="Picture 2">
            <a:extLst>
              <a:ext uri="{FF2B5EF4-FFF2-40B4-BE49-F238E27FC236}">
                <a16:creationId xmlns:a16="http://schemas.microsoft.com/office/drawing/2014/main" id="{7E27D3EE-30F1-47DD-8464-41FFBF92CA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25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C85AB-8AAE-476A-A917-1673415DA9F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C6A30379-CED8-4DD2-FC5E-6EFB801C44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43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EC85AB-8AAE-476A-A917-1673415DA9F7}"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A62CD-60CF-4AC6-B542-8F3FDDCFF2BD}" type="slidenum">
              <a:rPr lang="en-US" smtClean="0"/>
              <a:t>‹#›</a:t>
            </a:fld>
            <a:endParaRPr lang="en-US"/>
          </a:p>
        </p:txBody>
      </p:sp>
      <p:pic>
        <p:nvPicPr>
          <p:cNvPr id="9" name="Picture 2">
            <a:extLst>
              <a:ext uri="{FF2B5EF4-FFF2-40B4-BE49-F238E27FC236}">
                <a16:creationId xmlns:a16="http://schemas.microsoft.com/office/drawing/2014/main" id="{C06A939F-A9A3-FE5D-412C-8E7E1141DB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78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EC85AB-8AAE-476A-A917-1673415DA9F7}"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A62CD-60CF-4AC6-B542-8F3FDDCFF2BD}" type="slidenum">
              <a:rPr lang="en-US" smtClean="0"/>
              <a:t>‹#›</a:t>
            </a:fld>
            <a:endParaRPr lang="en-US"/>
          </a:p>
        </p:txBody>
      </p:sp>
      <p:pic>
        <p:nvPicPr>
          <p:cNvPr id="11" name="Picture 2">
            <a:extLst>
              <a:ext uri="{FF2B5EF4-FFF2-40B4-BE49-F238E27FC236}">
                <a16:creationId xmlns:a16="http://schemas.microsoft.com/office/drawing/2014/main" id="{A738F6A0-4AEA-6E50-444F-0C8060F917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70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EC85AB-8AAE-476A-A917-1673415DA9F7}"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A62CD-60CF-4AC6-B542-8F3FDDCFF2BD}" type="slidenum">
              <a:rPr lang="en-US" smtClean="0"/>
              <a:t>‹#›</a:t>
            </a:fld>
            <a:endParaRPr lang="en-US"/>
          </a:p>
        </p:txBody>
      </p:sp>
      <p:pic>
        <p:nvPicPr>
          <p:cNvPr id="7" name="Picture 2">
            <a:extLst>
              <a:ext uri="{FF2B5EF4-FFF2-40B4-BE49-F238E27FC236}">
                <a16:creationId xmlns:a16="http://schemas.microsoft.com/office/drawing/2014/main" id="{C0BFC89F-182E-B10E-F260-836E88A91F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3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EC85AB-8AAE-476A-A917-1673415DA9F7}" type="datetimeFigureOut">
              <a:rPr lang="en-US" smtClean="0"/>
              <a:t>5/16/2023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2A62CD-60CF-4AC6-B542-8F3FDDCFF2BD}" type="slidenum">
              <a:rPr lang="en-US" smtClean="0"/>
              <a:t>‹#›</a:t>
            </a:fld>
            <a:endParaRPr lang="en-US"/>
          </a:p>
        </p:txBody>
      </p:sp>
      <p:pic>
        <p:nvPicPr>
          <p:cNvPr id="3" name="Picture 2">
            <a:extLst>
              <a:ext uri="{FF2B5EF4-FFF2-40B4-BE49-F238E27FC236}">
                <a16:creationId xmlns:a16="http://schemas.microsoft.com/office/drawing/2014/main" id="{1C196CBF-B02F-B546-EF43-6F18886848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4EC85AB-8AAE-476A-A917-1673415DA9F7}" type="datetimeFigureOut">
              <a:rPr lang="en-US" smtClean="0"/>
              <a:t>5/16/2023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2A62CD-60CF-4AC6-B542-8F3FDDCFF2BD}" type="slidenum">
              <a:rPr lang="en-US" smtClean="0"/>
              <a:t>‹#›</a:t>
            </a:fld>
            <a:endParaRPr lang="en-US"/>
          </a:p>
        </p:txBody>
      </p:sp>
      <p:pic>
        <p:nvPicPr>
          <p:cNvPr id="11" name="Picture 2">
            <a:extLst>
              <a:ext uri="{FF2B5EF4-FFF2-40B4-BE49-F238E27FC236}">
                <a16:creationId xmlns:a16="http://schemas.microsoft.com/office/drawing/2014/main" id="{45B17425-F481-1BDD-E941-407A00592BB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99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EC85AB-8AAE-476A-A917-1673415DA9F7}"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A62CD-60CF-4AC6-B542-8F3FDDCFF2BD}" type="slidenum">
              <a:rPr lang="en-US" smtClean="0"/>
              <a:t>‹#›</a:t>
            </a:fld>
            <a:endParaRPr lang="en-US"/>
          </a:p>
        </p:txBody>
      </p:sp>
      <p:pic>
        <p:nvPicPr>
          <p:cNvPr id="11" name="Picture 2">
            <a:extLst>
              <a:ext uri="{FF2B5EF4-FFF2-40B4-BE49-F238E27FC236}">
                <a16:creationId xmlns:a16="http://schemas.microsoft.com/office/drawing/2014/main" id="{FD89420E-B97E-EC97-3867-7115437FC5E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1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4EC85AB-8AAE-476A-A917-1673415DA9F7}" type="datetimeFigureOut">
              <a:rPr lang="en-US" smtClean="0"/>
              <a:t>5/16/2023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A2A62CD-60CF-4AC6-B542-8F3FDDCFF2B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C00FFBB1-5E2D-F602-C3E0-3614C15065B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3"/>
            <a:ext cx="713233"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711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EA4F-6D97-AEC2-8486-0BE861061BCB}"/>
              </a:ext>
            </a:extLst>
          </p:cNvPr>
          <p:cNvSpPr>
            <a:spLocks noGrp="1"/>
          </p:cNvSpPr>
          <p:nvPr>
            <p:ph type="ctrTitle"/>
          </p:nvPr>
        </p:nvSpPr>
        <p:spPr>
          <a:xfrm>
            <a:off x="-426721" y="1238584"/>
            <a:ext cx="10058400" cy="2705064"/>
          </a:xfrm>
        </p:spPr>
        <p:txBody>
          <a:bodyPr>
            <a:normAutofit/>
          </a:bodyPr>
          <a:lstStyle/>
          <a:p>
            <a:pPr algn="ctr">
              <a:lnSpc>
                <a:spcPct val="130000"/>
              </a:lnSpc>
            </a:pPr>
            <a:r>
              <a:rPr lang="en-US" sz="4400" dirty="0">
                <a:latin typeface="Segoe UI Light" panose="020B0502040204020203" pitchFamily="34" charset="0"/>
                <a:ea typeface="Segoe UI Black" panose="020B0A02040204020203" pitchFamily="34" charset="0"/>
                <a:cs typeface="Segoe UI Light" panose="020B0502040204020203" pitchFamily="34" charset="0"/>
              </a:rPr>
              <a:t>ĐỒ ÁN TỐT NGHIỆP</a:t>
            </a:r>
            <a:br>
              <a:rPr lang="en-US" sz="6600" dirty="0">
                <a:latin typeface="Segoe UI" panose="020B0502040204020203" pitchFamily="34" charset="0"/>
                <a:ea typeface="Segoe UI Black" panose="020B0A02040204020203" pitchFamily="34" charset="0"/>
                <a:cs typeface="Segoe UI" panose="020B0502040204020203" pitchFamily="34" charset="0"/>
              </a:rPr>
            </a:br>
            <a:r>
              <a:rPr lang="en-US" sz="4000" dirty="0">
                <a:latin typeface="Segoe UI Black" panose="020B0A02040204020203" pitchFamily="34" charset="0"/>
                <a:ea typeface="Segoe UI Black" panose="020B0A02040204020203" pitchFamily="34" charset="0"/>
                <a:cs typeface="Segoe UI Semibold" panose="020B0702040204020203" pitchFamily="34" charset="0"/>
              </a:rPr>
              <a:t>XÂY DỰNG ỨNG DỤNG </a:t>
            </a:r>
            <a:br>
              <a:rPr lang="en-US" sz="4000" dirty="0">
                <a:latin typeface="Segoe UI Black" panose="020B0A02040204020203" pitchFamily="34" charset="0"/>
                <a:ea typeface="Segoe UI Black" panose="020B0A02040204020203" pitchFamily="34" charset="0"/>
                <a:cs typeface="Segoe UI Semibold" panose="020B0702040204020203" pitchFamily="34" charset="0"/>
              </a:rPr>
            </a:br>
            <a:r>
              <a:rPr lang="en-US" sz="4000" dirty="0">
                <a:latin typeface="Segoe UI Black" panose="020B0A02040204020203" pitchFamily="34" charset="0"/>
                <a:ea typeface="Segoe UI Black" panose="020B0A02040204020203" pitchFamily="34" charset="0"/>
                <a:cs typeface="Segoe UI Semibold" panose="020B0702040204020203" pitchFamily="34" charset="0"/>
              </a:rPr>
              <a:t>QUẢN LÝ CHI TIÊU BẰNG FLUTTER</a:t>
            </a:r>
            <a:endParaRPr lang="en-US" sz="6600" dirty="0">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69F30AE3-11B6-8CF5-8263-5FE22BCB05A5}"/>
              </a:ext>
            </a:extLst>
          </p:cNvPr>
          <p:cNvSpPr>
            <a:spLocks noGrp="1"/>
          </p:cNvSpPr>
          <p:nvPr>
            <p:ph type="subTitle" idx="1"/>
          </p:nvPr>
        </p:nvSpPr>
        <p:spPr>
          <a:xfrm>
            <a:off x="1077159" y="4447714"/>
            <a:ext cx="8557293" cy="1633491"/>
          </a:xfrm>
        </p:spPr>
        <p:txBody>
          <a:bodyPr>
            <a:normAutofit/>
          </a:bodyPr>
          <a:lstStyle/>
          <a:p>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Sinh</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viên</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thực</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hiện</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Trương</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Thị</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Thu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Phương</a:t>
            </a:r>
            <a:endParaRPr lang="en-US" sz="2000" dirty="0">
              <a:latin typeface="Segoe UI Semibold" panose="020B0702040204020203" pitchFamily="34" charset="0"/>
              <a:ea typeface="Segoe UI Black" panose="020B0A02040204020203" pitchFamily="34" charset="0"/>
              <a:cs typeface="Segoe UI Semibold" panose="020B0702040204020203" pitchFamily="34" charset="0"/>
            </a:endParaRPr>
          </a:p>
          <a:p>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Mã</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Sinh</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Viên		: 2019605502</a:t>
            </a:r>
          </a:p>
          <a:p>
            <a:r>
              <a:rPr lang="en-US" sz="2000" dirty="0">
                <a:latin typeface="Segoe UI Semibold" panose="020B0702040204020203" pitchFamily="34" charset="0"/>
                <a:ea typeface="Segoe UI Black" panose="020B0A02040204020203" pitchFamily="34" charset="0"/>
                <a:cs typeface="Segoe UI Semibold" panose="020B0702040204020203" pitchFamily="34" charset="0"/>
              </a:rPr>
              <a:t>GVHD				: TS.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Nguyễn</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Thị</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Mỹ</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Bình</a:t>
            </a:r>
            <a:r>
              <a:rPr lang="en-US" sz="2000" dirty="0">
                <a:latin typeface="Segoe UI Black" panose="020B0A02040204020203" pitchFamily="34" charset="0"/>
                <a:ea typeface="Segoe UI Black" panose="020B0A02040204020203" pitchFamily="34" charset="0"/>
                <a:cs typeface="Open Sans" panose="020B0606030504020204" pitchFamily="34" charset="0"/>
              </a:rPr>
              <a:t>	</a:t>
            </a:r>
          </a:p>
        </p:txBody>
      </p:sp>
      <p:sp>
        <p:nvSpPr>
          <p:cNvPr id="4" name="TextBox 3">
            <a:extLst>
              <a:ext uri="{FF2B5EF4-FFF2-40B4-BE49-F238E27FC236}">
                <a16:creationId xmlns:a16="http://schemas.microsoft.com/office/drawing/2014/main" id="{210AA2B8-291B-F027-7E2B-DCC1D4F1739D}"/>
              </a:ext>
            </a:extLst>
          </p:cNvPr>
          <p:cNvSpPr txBox="1"/>
          <p:nvPr/>
        </p:nvSpPr>
        <p:spPr>
          <a:xfrm>
            <a:off x="224902" y="110971"/>
            <a:ext cx="8558075" cy="707886"/>
          </a:xfrm>
          <a:prstGeom prst="rect">
            <a:avLst/>
          </a:prstGeom>
          <a:noFill/>
        </p:spPr>
        <p:txBody>
          <a:bodyPr wrap="square" rtlCol="0">
            <a:spAutoFit/>
          </a:bodyPr>
          <a:lstStyle/>
          <a:p>
            <a:pPr algn="ctr"/>
            <a:r>
              <a:rPr lang="en-US" sz="2000" dirty="0">
                <a:latin typeface="Segoe UI" panose="020B0502040204020203" pitchFamily="34" charset="0"/>
                <a:cs typeface="Segoe UI" panose="020B0502040204020203" pitchFamily="34" charset="0"/>
              </a:rPr>
              <a:t>TRƯỜNG ĐẠI HỌC CÔNG NGHIỆP HÀ NỘI</a:t>
            </a:r>
          </a:p>
          <a:p>
            <a:pPr algn="ctr"/>
            <a:r>
              <a:rPr lang="en-US" sz="2000" dirty="0">
                <a:latin typeface="Segoe UI" panose="020B0502040204020203" pitchFamily="34" charset="0"/>
                <a:cs typeface="Segoe UI" panose="020B0502040204020203" pitchFamily="34" charset="0"/>
              </a:rPr>
              <a:t>KHOA CÔNG NGHỆ THÔNG TIN</a:t>
            </a:r>
          </a:p>
        </p:txBody>
      </p:sp>
    </p:spTree>
    <p:extLst>
      <p:ext uri="{BB962C8B-B14F-4D97-AF65-F5344CB8AC3E}">
        <p14:creationId xmlns:p14="http://schemas.microsoft.com/office/powerpoint/2010/main" val="179905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60D1B-3DB7-D378-2CA7-C15559772176}"/>
              </a:ext>
            </a:extLst>
          </p:cNvPr>
          <p:cNvSpPr>
            <a:spLocks noGrp="1"/>
          </p:cNvSpPr>
          <p:nvPr>
            <p:ph type="title"/>
          </p:nvPr>
        </p:nvSpPr>
        <p:spPr>
          <a:xfrm>
            <a:off x="837163" y="1128693"/>
            <a:ext cx="7543800" cy="3364634"/>
          </a:xfrm>
        </p:spPr>
        <p:txBody>
          <a:bodyPr vert="horz" lIns="91440" tIns="45720" rIns="91440" bIns="45720" rtlCol="0" anchor="b">
            <a:normAutofit fontScale="90000"/>
          </a:bodyPr>
          <a:lstStyle/>
          <a:p>
            <a:pPr algn="ctr">
              <a:lnSpc>
                <a:spcPct val="130000"/>
              </a:lnSpc>
            </a:pPr>
            <a:r>
              <a:rPr lang="en-US" sz="6600" dirty="0">
                <a:solidFill>
                  <a:schemeClr val="tx1">
                    <a:lumMod val="85000"/>
                    <a:lumOff val="15000"/>
                  </a:schemeClr>
                </a:solidFill>
                <a:latin typeface="Segoe UI Semibold" panose="020B0702040204020203" pitchFamily="34" charset="0"/>
                <a:ea typeface="+mj-ea"/>
                <a:cs typeface="Segoe UI Semibold" panose="020B0702040204020203" pitchFamily="34" charset="0"/>
              </a:rPr>
              <a:t>CÁM ƠN THẦY CÔ VÀ CÁC BẠN ĐÃ CHÚ Ý LẮNG NGHE</a:t>
            </a: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69761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C6E8-78B5-2570-38BA-DB7CA4EDAE14}"/>
              </a:ext>
            </a:extLst>
          </p:cNvPr>
          <p:cNvSpPr>
            <a:spLocks noGrp="1"/>
          </p:cNvSpPr>
          <p:nvPr>
            <p:ph type="title"/>
          </p:nvPr>
        </p:nvSpPr>
        <p:spPr/>
        <p:txBody>
          <a:bodyPr/>
          <a:lstStyle/>
          <a:p>
            <a:r>
              <a:rPr lang="en-US" dirty="0" err="1">
                <a:latin typeface="Segoe UI Black" panose="020B0A02040204020203" pitchFamily="34" charset="0"/>
                <a:ea typeface="Segoe UI Black" panose="020B0A02040204020203" pitchFamily="34" charset="0"/>
              </a:rPr>
              <a:t>Nội</a:t>
            </a:r>
            <a:r>
              <a:rPr lang="en-US" dirty="0">
                <a:latin typeface="Segoe UI Black" panose="020B0A02040204020203" pitchFamily="34" charset="0"/>
                <a:ea typeface="Segoe UI Black" panose="020B0A02040204020203" pitchFamily="34" charset="0"/>
              </a:rPr>
              <a:t> dung</a:t>
            </a:r>
            <a:endParaRPr lang="en-US" dirty="0"/>
          </a:p>
        </p:txBody>
      </p:sp>
      <p:sp>
        <p:nvSpPr>
          <p:cNvPr id="20" name="TextBox 19">
            <a:extLst>
              <a:ext uri="{FF2B5EF4-FFF2-40B4-BE49-F238E27FC236}">
                <a16:creationId xmlns:a16="http://schemas.microsoft.com/office/drawing/2014/main" id="{389A0033-523C-8F8D-BC2E-DDCEF261B1B8}"/>
              </a:ext>
            </a:extLst>
          </p:cNvPr>
          <p:cNvSpPr txBox="1"/>
          <p:nvPr/>
        </p:nvSpPr>
        <p:spPr>
          <a:xfrm>
            <a:off x="949913" y="2361460"/>
            <a:ext cx="1118586" cy="707886"/>
          </a:xfrm>
          <a:prstGeom prst="rect">
            <a:avLst/>
          </a:prstGeom>
          <a:noFill/>
        </p:spPr>
        <p:txBody>
          <a:bodyPr wrap="square" rtlCol="0">
            <a:spAutoFit/>
          </a:bodyPr>
          <a:lstStyle/>
          <a:p>
            <a:pPr algn="ctr"/>
            <a:r>
              <a:rPr lang="en-US" sz="4000" dirty="0">
                <a:latin typeface="Hammersmith One" panose="02010703030501060504" pitchFamily="2" charset="0"/>
              </a:rPr>
              <a:t>01</a:t>
            </a:r>
          </a:p>
        </p:txBody>
      </p:sp>
      <p:sp>
        <p:nvSpPr>
          <p:cNvPr id="21" name="TextBox 20">
            <a:extLst>
              <a:ext uri="{FF2B5EF4-FFF2-40B4-BE49-F238E27FC236}">
                <a16:creationId xmlns:a16="http://schemas.microsoft.com/office/drawing/2014/main" id="{DA42E0B7-FD2E-BD1B-0DF2-ECF9C60DA877}"/>
              </a:ext>
            </a:extLst>
          </p:cNvPr>
          <p:cNvSpPr txBox="1"/>
          <p:nvPr/>
        </p:nvSpPr>
        <p:spPr>
          <a:xfrm>
            <a:off x="1979722" y="2361460"/>
            <a:ext cx="2192784"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Lý do </a:t>
            </a:r>
            <a:r>
              <a:rPr lang="en-US" sz="3200" dirty="0" err="1">
                <a:latin typeface="Segoe UI Semibold" panose="020B0702040204020203" pitchFamily="34" charset="0"/>
                <a:cs typeface="Segoe UI Semibold" panose="020B0702040204020203" pitchFamily="34" charset="0"/>
              </a:rPr>
              <a:t>chọn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đề</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tài</a:t>
            </a:r>
            <a:endParaRPr lang="en-US" sz="3200" dirty="0">
              <a:latin typeface="Segoe UI Semibold" panose="020B0702040204020203" pitchFamily="34" charset="0"/>
              <a:cs typeface="Segoe UI Semibold" panose="020B0702040204020203" pitchFamily="34" charset="0"/>
            </a:endParaRPr>
          </a:p>
        </p:txBody>
      </p:sp>
      <p:sp>
        <p:nvSpPr>
          <p:cNvPr id="24" name="TextBox 23">
            <a:extLst>
              <a:ext uri="{FF2B5EF4-FFF2-40B4-BE49-F238E27FC236}">
                <a16:creationId xmlns:a16="http://schemas.microsoft.com/office/drawing/2014/main" id="{F7E9C64B-1EAB-D158-1CA5-C44D6A940D02}"/>
              </a:ext>
            </a:extLst>
          </p:cNvPr>
          <p:cNvSpPr txBox="1"/>
          <p:nvPr/>
        </p:nvSpPr>
        <p:spPr>
          <a:xfrm>
            <a:off x="4971494" y="2361460"/>
            <a:ext cx="1118586" cy="707886"/>
          </a:xfrm>
          <a:prstGeom prst="rect">
            <a:avLst/>
          </a:prstGeom>
          <a:noFill/>
        </p:spPr>
        <p:txBody>
          <a:bodyPr wrap="square" rtlCol="0">
            <a:spAutoFit/>
          </a:bodyPr>
          <a:lstStyle/>
          <a:p>
            <a:pPr algn="ctr"/>
            <a:r>
              <a:rPr lang="en-US" sz="4000" dirty="0">
                <a:latin typeface="Hammersmith One" panose="02010703030501060504" pitchFamily="2" charset="0"/>
              </a:rPr>
              <a:t>02</a:t>
            </a:r>
          </a:p>
        </p:txBody>
      </p:sp>
      <p:sp>
        <p:nvSpPr>
          <p:cNvPr id="25" name="TextBox 24">
            <a:extLst>
              <a:ext uri="{FF2B5EF4-FFF2-40B4-BE49-F238E27FC236}">
                <a16:creationId xmlns:a16="http://schemas.microsoft.com/office/drawing/2014/main" id="{79E115F6-40D7-AE16-97F8-1C12BAC17823}"/>
              </a:ext>
            </a:extLst>
          </p:cNvPr>
          <p:cNvSpPr txBox="1"/>
          <p:nvPr/>
        </p:nvSpPr>
        <p:spPr>
          <a:xfrm>
            <a:off x="6001303" y="2361460"/>
            <a:ext cx="2272684" cy="1077218"/>
          </a:xfrm>
          <a:prstGeom prst="rect">
            <a:avLst/>
          </a:prstGeom>
          <a:noFill/>
        </p:spPr>
        <p:txBody>
          <a:bodyPr wrap="square" rtlCol="0">
            <a:spAutoFit/>
          </a:bodyPr>
          <a:lstStyle/>
          <a:p>
            <a:r>
              <a:rPr lang="en-US" sz="3200" dirty="0" err="1">
                <a:latin typeface="Segoe UI Semibold" panose="020B0702040204020203" pitchFamily="34" charset="0"/>
                <a:cs typeface="Segoe UI Semibold" panose="020B0702040204020203" pitchFamily="34" charset="0"/>
              </a:rPr>
              <a:t>Công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nghệ</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sử</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dụng</a:t>
            </a:r>
            <a:endParaRPr lang="en-US" sz="3200" dirty="0">
              <a:latin typeface="Segoe UI Semibold" panose="020B0702040204020203" pitchFamily="34" charset="0"/>
              <a:cs typeface="Segoe UI Semibold" panose="020B0702040204020203" pitchFamily="34" charset="0"/>
            </a:endParaRPr>
          </a:p>
        </p:txBody>
      </p:sp>
      <p:sp>
        <p:nvSpPr>
          <p:cNvPr id="26" name="TextBox 25">
            <a:extLst>
              <a:ext uri="{FF2B5EF4-FFF2-40B4-BE49-F238E27FC236}">
                <a16:creationId xmlns:a16="http://schemas.microsoft.com/office/drawing/2014/main" id="{BCAD023E-9FB5-49A1-AA1F-D048ABCE746F}"/>
              </a:ext>
            </a:extLst>
          </p:cNvPr>
          <p:cNvSpPr txBox="1"/>
          <p:nvPr/>
        </p:nvSpPr>
        <p:spPr>
          <a:xfrm>
            <a:off x="949913" y="4012706"/>
            <a:ext cx="1118586" cy="707886"/>
          </a:xfrm>
          <a:prstGeom prst="rect">
            <a:avLst/>
          </a:prstGeom>
          <a:noFill/>
        </p:spPr>
        <p:txBody>
          <a:bodyPr wrap="square" rtlCol="0">
            <a:spAutoFit/>
          </a:bodyPr>
          <a:lstStyle/>
          <a:p>
            <a:pPr algn="ctr"/>
            <a:r>
              <a:rPr lang="en-US" sz="4000" dirty="0">
                <a:latin typeface="Hammersmith One" panose="02010703030501060504" pitchFamily="2" charset="0"/>
              </a:rPr>
              <a:t>03</a:t>
            </a:r>
          </a:p>
        </p:txBody>
      </p:sp>
      <p:sp>
        <p:nvSpPr>
          <p:cNvPr id="27" name="TextBox 26">
            <a:extLst>
              <a:ext uri="{FF2B5EF4-FFF2-40B4-BE49-F238E27FC236}">
                <a16:creationId xmlns:a16="http://schemas.microsoft.com/office/drawing/2014/main" id="{CAC8625D-B010-3E62-D7EF-D9D67B7F80F1}"/>
              </a:ext>
            </a:extLst>
          </p:cNvPr>
          <p:cNvSpPr txBox="1"/>
          <p:nvPr/>
        </p:nvSpPr>
        <p:spPr>
          <a:xfrm>
            <a:off x="1979722" y="4012706"/>
            <a:ext cx="2192784" cy="1077218"/>
          </a:xfrm>
          <a:prstGeom prst="rect">
            <a:avLst/>
          </a:prstGeom>
          <a:noFill/>
        </p:spPr>
        <p:txBody>
          <a:bodyPr wrap="square" rtlCol="0">
            <a:spAutoFit/>
          </a:bodyPr>
          <a:lstStyle/>
          <a:p>
            <a:r>
              <a:rPr lang="en-US" sz="3200" dirty="0" err="1">
                <a:latin typeface="Segoe UI Semibold" panose="020B0702040204020203" pitchFamily="34" charset="0"/>
                <a:cs typeface="Segoe UI Semibold" panose="020B0702040204020203" pitchFamily="34" charset="0"/>
              </a:rPr>
              <a:t>Kết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quả</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đạt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được</a:t>
            </a:r>
            <a:endParaRPr lang="en-US" sz="3200" dirty="0">
              <a:latin typeface="Segoe UI Semibold" panose="020B0702040204020203" pitchFamily="34" charset="0"/>
              <a:cs typeface="Segoe UI Semibold" panose="020B0702040204020203" pitchFamily="34" charset="0"/>
            </a:endParaRPr>
          </a:p>
        </p:txBody>
      </p:sp>
      <p:sp>
        <p:nvSpPr>
          <p:cNvPr id="28" name="TextBox 27">
            <a:extLst>
              <a:ext uri="{FF2B5EF4-FFF2-40B4-BE49-F238E27FC236}">
                <a16:creationId xmlns:a16="http://schemas.microsoft.com/office/drawing/2014/main" id="{A915F9A3-BF61-EA02-E3D2-8536FB6BE592}"/>
              </a:ext>
            </a:extLst>
          </p:cNvPr>
          <p:cNvSpPr txBox="1"/>
          <p:nvPr/>
        </p:nvSpPr>
        <p:spPr>
          <a:xfrm>
            <a:off x="4971494" y="4012706"/>
            <a:ext cx="1118586" cy="707886"/>
          </a:xfrm>
          <a:prstGeom prst="rect">
            <a:avLst/>
          </a:prstGeom>
          <a:noFill/>
        </p:spPr>
        <p:txBody>
          <a:bodyPr wrap="square" rtlCol="0">
            <a:spAutoFit/>
          </a:bodyPr>
          <a:lstStyle/>
          <a:p>
            <a:pPr algn="ctr"/>
            <a:r>
              <a:rPr lang="en-US" sz="4000" dirty="0">
                <a:latin typeface="Hammersmith One" panose="02010703030501060504" pitchFamily="2" charset="0"/>
              </a:rPr>
              <a:t>04</a:t>
            </a:r>
          </a:p>
        </p:txBody>
      </p:sp>
      <p:sp>
        <p:nvSpPr>
          <p:cNvPr id="29" name="TextBox 28">
            <a:extLst>
              <a:ext uri="{FF2B5EF4-FFF2-40B4-BE49-F238E27FC236}">
                <a16:creationId xmlns:a16="http://schemas.microsoft.com/office/drawing/2014/main" id="{80A68823-1065-EFE6-5BDF-625EA72B03AF}"/>
              </a:ext>
            </a:extLst>
          </p:cNvPr>
          <p:cNvSpPr txBox="1"/>
          <p:nvPr/>
        </p:nvSpPr>
        <p:spPr>
          <a:xfrm>
            <a:off x="6001303" y="4012706"/>
            <a:ext cx="2192784" cy="1077218"/>
          </a:xfrm>
          <a:prstGeom prst="rect">
            <a:avLst/>
          </a:prstGeom>
          <a:noFill/>
        </p:spPr>
        <p:txBody>
          <a:bodyPr wrap="square" rtlCol="0">
            <a:spAutoFit/>
          </a:bodyPr>
          <a:lstStyle/>
          <a:p>
            <a:r>
              <a:rPr lang="en-US" sz="3200" dirty="0" err="1">
                <a:latin typeface="Segoe UI Semibold" panose="020B0702040204020203" pitchFamily="34" charset="0"/>
                <a:cs typeface="Segoe UI Semibold" panose="020B0702040204020203" pitchFamily="34" charset="0"/>
              </a:rPr>
              <a:t>Hướng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phát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triển</a:t>
            </a:r>
            <a:endParaRPr lang="en-US" sz="32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7071390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4" grpId="0"/>
      <p:bldP spid="25" grpId="0"/>
      <p:bldP spid="26" grpId="0"/>
      <p:bldP spid="27"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53A0-3AA4-F94C-935F-3665795163BB}"/>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1. Lý do </a:t>
            </a:r>
            <a:r>
              <a:rPr lang="en-US" dirty="0" err="1">
                <a:latin typeface="Segoe UI Black" panose="020B0A02040204020203" pitchFamily="34" charset="0"/>
                <a:ea typeface="Segoe UI Black" panose="020B0A02040204020203" pitchFamily="34" charset="0"/>
              </a:rPr>
              <a:t>chọn</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đề</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tài</a:t>
            </a:r>
            <a:endParaRPr lang="en-US"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0C69C55A-43D4-F5C9-AF9A-39979097498F}"/>
              </a:ext>
            </a:extLst>
          </p:cNvPr>
          <p:cNvSpPr>
            <a:spLocks noGrp="1"/>
          </p:cNvSpPr>
          <p:nvPr>
            <p:ph idx="1"/>
          </p:nvPr>
        </p:nvSpPr>
        <p:spPr/>
        <p:txBody>
          <a:bodyPr>
            <a:normAutofit fontScale="92500" lnSpcReduction="20000"/>
          </a:bodyPr>
          <a:lstStyle/>
          <a:p>
            <a:pPr marL="457200" indent="-457200">
              <a:buClr>
                <a:schemeClr val="tx1"/>
              </a:buClr>
              <a:buAutoNum type="alphaLcPeriod"/>
            </a:pPr>
            <a:r>
              <a:rPr lang="en-US" sz="3200" dirty="0" err="1">
                <a:solidFill>
                  <a:schemeClr val="tx1"/>
                </a:solidFill>
                <a:latin typeface="Segoe UI Semibold" panose="020B0702040204020203" pitchFamily="34" charset="0"/>
                <a:cs typeface="Segoe UI Semibold" panose="020B0702040204020203" pitchFamily="34" charset="0"/>
              </a:rPr>
              <a:t>Đặt</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vấn</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đề</a:t>
            </a:r>
            <a:endParaRPr lang="en-US" sz="3200" dirty="0">
              <a:solidFill>
                <a:schemeClr val="tx1"/>
              </a:solidFill>
              <a:latin typeface="Segoe UI Semibold" panose="020B0702040204020203" pitchFamily="34" charset="0"/>
              <a:cs typeface="Segoe UI Semibold" panose="020B0702040204020203" pitchFamily="34" charset="0"/>
            </a:endParaRPr>
          </a:p>
          <a:p>
            <a:pPr algn="just">
              <a:lnSpc>
                <a:spcPct val="130000"/>
              </a:lnSpc>
              <a:buClr>
                <a:schemeClr val="tx1"/>
              </a:buClr>
              <a:buFont typeface="Wingdings" panose="05000000000000000000" pitchFamily="2" charset="2"/>
              <a:buChar char="Ø"/>
            </a:pPr>
            <a:r>
              <a:rPr lang="vi-VN" sz="2800" dirty="0">
                <a:solidFill>
                  <a:schemeClr val="tx1"/>
                </a:solidFill>
              </a:rPr>
              <a:t>Việc quản lý chi tiêu là một vấn đề quan trọng và cần thiết trong cuộc sống hàng ngày của mỗi người.</a:t>
            </a:r>
          </a:p>
          <a:p>
            <a:pPr algn="just">
              <a:lnSpc>
                <a:spcPct val="130000"/>
              </a:lnSpc>
              <a:buClr>
                <a:schemeClr val="tx1"/>
              </a:buClr>
              <a:buFont typeface="Wingdings" panose="05000000000000000000" pitchFamily="2" charset="2"/>
              <a:buChar char="Ø"/>
            </a:pPr>
            <a:r>
              <a:rPr lang="en-US" sz="2800" dirty="0" err="1">
                <a:solidFill>
                  <a:schemeClr val="tx1"/>
                </a:solidFill>
              </a:rPr>
              <a:t>Quản</a:t>
            </a:r>
            <a:r>
              <a:rPr lang="en-US" sz="2800" dirty="0">
                <a:solidFill>
                  <a:schemeClr val="tx1"/>
                </a:solidFill>
              </a:rPr>
              <a:t> </a:t>
            </a:r>
            <a:r>
              <a:rPr lang="vi-VN" sz="2800" dirty="0">
                <a:solidFill>
                  <a:schemeClr val="tx1"/>
                </a:solidFill>
              </a:rPr>
              <a:t>lý chi tiêu hiệu quả lại không phải là điều dễ dàng đối với nhiều người, đặc biệt là những người mới bắt đầu sống độc lập hoặc có thu nhập thấp.</a:t>
            </a:r>
            <a:endParaRPr lang="en-US" sz="2800" dirty="0">
              <a:solidFill>
                <a:schemeClr val="tx1"/>
              </a:solidFill>
            </a:endParaRPr>
          </a:p>
          <a:p>
            <a:pPr marL="0" indent="0">
              <a:buClr>
                <a:schemeClr val="tx1"/>
              </a:buClr>
              <a:buNone/>
            </a:pPr>
            <a:endParaRPr lang="en-US" sz="2800" dirty="0">
              <a:solidFill>
                <a:schemeClr val="tx1"/>
              </a:solidFill>
            </a:endParaRPr>
          </a:p>
          <a:p>
            <a:pPr marL="0" indent="0">
              <a:buClr>
                <a:schemeClr val="tx1"/>
              </a:buClr>
              <a:buNone/>
            </a:pPr>
            <a:endParaRPr lang="en-US" sz="3200" dirty="0">
              <a:solidFill>
                <a:schemeClr val="tx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358332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53A0-3AA4-F94C-935F-3665795163BB}"/>
              </a:ext>
            </a:extLst>
          </p:cNvPr>
          <p:cNvSpPr>
            <a:spLocks noGrp="1"/>
          </p:cNvSpPr>
          <p:nvPr>
            <p:ph type="title"/>
          </p:nvPr>
        </p:nvSpPr>
        <p:spPr/>
        <p:txBody>
          <a:bodyPr/>
          <a:lstStyle/>
          <a:p>
            <a:r>
              <a:rPr lang="en-US" dirty="0">
                <a:solidFill>
                  <a:schemeClr val="tx1"/>
                </a:solidFill>
                <a:latin typeface="Segoe UI Black" panose="020B0A02040204020203" pitchFamily="34" charset="0"/>
                <a:ea typeface="Segoe UI Black" panose="020B0A02040204020203" pitchFamily="34" charset="0"/>
              </a:rPr>
              <a:t>1. Lý do </a:t>
            </a:r>
            <a:r>
              <a:rPr lang="en-US" dirty="0" err="1">
                <a:solidFill>
                  <a:schemeClr val="tx1"/>
                </a:solidFill>
                <a:latin typeface="Segoe UI Black" panose="020B0A02040204020203" pitchFamily="34" charset="0"/>
                <a:ea typeface="Segoe UI Black" panose="020B0A02040204020203" pitchFamily="34" charset="0"/>
              </a:rPr>
              <a:t>chọn</a:t>
            </a:r>
            <a:r>
              <a:rPr lang="en-US" dirty="0">
                <a:solidFill>
                  <a:schemeClr val="tx1"/>
                </a:solidFill>
                <a:latin typeface="Segoe UI Black" panose="020B0A02040204020203" pitchFamily="34" charset="0"/>
                <a:ea typeface="Segoe UI Black" panose="020B0A02040204020203" pitchFamily="34" charset="0"/>
              </a:rPr>
              <a:t> </a:t>
            </a:r>
            <a:r>
              <a:rPr lang="en-US" dirty="0" err="1">
                <a:solidFill>
                  <a:schemeClr val="tx1"/>
                </a:solidFill>
                <a:latin typeface="Segoe UI Black" panose="020B0A02040204020203" pitchFamily="34" charset="0"/>
                <a:ea typeface="Segoe UI Black" panose="020B0A02040204020203" pitchFamily="34" charset="0"/>
              </a:rPr>
              <a:t>đề</a:t>
            </a:r>
            <a:r>
              <a:rPr lang="en-US" dirty="0">
                <a:solidFill>
                  <a:schemeClr val="tx1"/>
                </a:solidFill>
                <a:latin typeface="Segoe UI Black" panose="020B0A02040204020203" pitchFamily="34" charset="0"/>
                <a:ea typeface="Segoe UI Black" panose="020B0A02040204020203" pitchFamily="34" charset="0"/>
              </a:rPr>
              <a:t> </a:t>
            </a:r>
            <a:r>
              <a:rPr lang="en-US" dirty="0" err="1">
                <a:solidFill>
                  <a:schemeClr val="tx1"/>
                </a:solidFill>
                <a:latin typeface="Segoe UI Black" panose="020B0A02040204020203" pitchFamily="34" charset="0"/>
                <a:ea typeface="Segoe UI Black" panose="020B0A02040204020203" pitchFamily="34" charset="0"/>
              </a:rPr>
              <a:t>tài</a:t>
            </a:r>
            <a:endParaRPr lang="en-US" dirty="0">
              <a:solidFill>
                <a:schemeClr val="tx1"/>
              </a:solidFill>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0C69C55A-43D4-F5C9-AF9A-39979097498F}"/>
              </a:ext>
            </a:extLst>
          </p:cNvPr>
          <p:cNvSpPr>
            <a:spLocks noGrp="1"/>
          </p:cNvSpPr>
          <p:nvPr>
            <p:ph idx="1"/>
          </p:nvPr>
        </p:nvSpPr>
        <p:spPr>
          <a:xfrm>
            <a:off x="822959" y="1845734"/>
            <a:ext cx="7543801" cy="2326771"/>
          </a:xfrm>
        </p:spPr>
        <p:txBody>
          <a:bodyPr>
            <a:normAutofit/>
          </a:bodyPr>
          <a:lstStyle/>
          <a:p>
            <a:pPr marL="457200" indent="-457200">
              <a:buClr>
                <a:schemeClr val="tx1"/>
              </a:buClr>
              <a:buFont typeface="+mj-lt"/>
              <a:buAutoNum type="alphaLcPeriod" startAt="2"/>
            </a:pPr>
            <a:r>
              <a:rPr lang="en-US" sz="3200" dirty="0" err="1">
                <a:solidFill>
                  <a:schemeClr val="tx1"/>
                </a:solidFill>
                <a:latin typeface="Segoe UI Semibold" panose="020B0702040204020203" pitchFamily="34" charset="0"/>
                <a:cs typeface="Segoe UI Semibold" panose="020B0702040204020203" pitchFamily="34" charset="0"/>
              </a:rPr>
              <a:t>Mục</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tiêu</a:t>
            </a:r>
            <a:r>
              <a:rPr lang="en-US" sz="3200" dirty="0">
                <a:solidFill>
                  <a:schemeClr val="tx1"/>
                </a:solidFill>
                <a:latin typeface="Segoe UI Semibold" panose="020B0702040204020203" pitchFamily="34" charset="0"/>
                <a:cs typeface="Segoe UI Semibold" panose="020B0702040204020203" pitchFamily="34" charset="0"/>
              </a:rPr>
              <a:t>, ý </a:t>
            </a:r>
            <a:r>
              <a:rPr lang="en-US" sz="3200" dirty="0" err="1">
                <a:solidFill>
                  <a:schemeClr val="tx1"/>
                </a:solidFill>
                <a:latin typeface="Segoe UI Semibold" panose="020B0702040204020203" pitchFamily="34" charset="0"/>
                <a:cs typeface="Segoe UI Semibold" panose="020B0702040204020203" pitchFamily="34" charset="0"/>
              </a:rPr>
              <a:t>nghĩa</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của</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đề</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tài</a:t>
            </a:r>
            <a:endParaRPr lang="en-US" sz="3200" dirty="0">
              <a:solidFill>
                <a:schemeClr val="tx1"/>
              </a:solidFill>
              <a:latin typeface="Segoe UI Semibold" panose="020B0702040204020203" pitchFamily="34" charset="0"/>
              <a:cs typeface="Segoe UI Semibold" panose="020B0702040204020203" pitchFamily="34" charset="0"/>
            </a:endParaRPr>
          </a:p>
          <a:p>
            <a:pPr algn="just">
              <a:lnSpc>
                <a:spcPct val="120000"/>
              </a:lnSpc>
              <a:buClr>
                <a:schemeClr val="tx1"/>
              </a:buClr>
              <a:buFont typeface="Wingdings" panose="05000000000000000000" pitchFamily="2" charset="2"/>
              <a:buChar char="Ø"/>
            </a:pPr>
            <a:r>
              <a:rPr lang="vi-VN" sz="2800" dirty="0">
                <a:solidFill>
                  <a:schemeClr val="tx1"/>
                </a:solidFill>
              </a:rPr>
              <a:t>Giúp người dùng có thể theo dõi, quản lý, lên kế hoạch chi tiêu cho bản thân một cách dễ dàng và hiệu quả</a:t>
            </a:r>
            <a:r>
              <a:rPr lang="en-US" sz="2800" dirty="0">
                <a:solidFill>
                  <a:schemeClr val="tx1"/>
                </a:solidFill>
              </a:rPr>
              <a:t>.</a:t>
            </a:r>
          </a:p>
        </p:txBody>
      </p:sp>
    </p:spTree>
    <p:extLst>
      <p:ext uri="{BB962C8B-B14F-4D97-AF65-F5344CB8AC3E}">
        <p14:creationId xmlns:p14="http://schemas.microsoft.com/office/powerpoint/2010/main" val="27913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dirty="0"/>
              <a:t>2.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p:txBody>
      </p:sp>
      <p:pic>
        <p:nvPicPr>
          <p:cNvPr id="2050" name="Picture 2" descr="8 Khóa Học Lập Trình Flutter Nên Học - NordicCoder">
            <a:extLst>
              <a:ext uri="{FF2B5EF4-FFF2-40B4-BE49-F238E27FC236}">
                <a16:creationId xmlns:a16="http://schemas.microsoft.com/office/drawing/2014/main" id="{8BBFBF3D-AAE0-A1F9-24D8-B245BC6656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18" t="24581" r="19486" b="28308"/>
          <a:stretch/>
        </p:blipFill>
        <p:spPr bwMode="auto">
          <a:xfrm>
            <a:off x="461639" y="3225983"/>
            <a:ext cx="4048217" cy="14026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9DF02C-4397-335A-FA63-1340E628A627}"/>
              </a:ext>
            </a:extLst>
          </p:cNvPr>
          <p:cNvSpPr txBox="1"/>
          <p:nvPr/>
        </p:nvSpPr>
        <p:spPr>
          <a:xfrm>
            <a:off x="4376691" y="2130639"/>
            <a:ext cx="3524435" cy="954107"/>
          </a:xfrm>
          <a:prstGeom prst="rect">
            <a:avLst/>
          </a:prstGeom>
          <a:noFill/>
        </p:spPr>
        <p:txBody>
          <a:bodyPr wrap="square" rtlCol="0">
            <a:spAutoFit/>
          </a:bodyPr>
          <a:lstStyle/>
          <a:p>
            <a:pPr algn="r"/>
            <a:r>
              <a:rPr lang="en-US" sz="2800" dirty="0" err="1">
                <a:latin typeface="Segoe UI Semibold" panose="020B0702040204020203" pitchFamily="34" charset="0"/>
                <a:cs typeface="Segoe UI Semibold" panose="020B0702040204020203" pitchFamily="34" charset="0"/>
              </a:rPr>
              <a:t>L</a:t>
            </a:r>
            <a:r>
              <a:rPr lang="en-US" sz="2800" i="0" dirty="0" err="1">
                <a:effectLst/>
                <a:latin typeface="Segoe UI Semibold" panose="020B0702040204020203" pitchFamily="34" charset="0"/>
                <a:cs typeface="Segoe UI Semibold" panose="020B0702040204020203" pitchFamily="34" charset="0"/>
              </a:rPr>
              <a:t>à</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một</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bộ</a:t>
            </a:r>
            <a:endParaRPr lang="en-US" sz="2800" dirty="0">
              <a:latin typeface="Segoe UI Semibold" panose="020B0702040204020203" pitchFamily="34" charset="0"/>
              <a:cs typeface="Segoe UI Semibold" panose="020B0702040204020203" pitchFamily="34" charset="0"/>
            </a:endParaRPr>
          </a:p>
          <a:p>
            <a:pPr algn="r"/>
            <a:r>
              <a:rPr lang="en-US" sz="2800" i="0" dirty="0">
                <a:effectLst/>
                <a:latin typeface="Segoe UI Semibold" panose="020B0702040204020203" pitchFamily="34" charset="0"/>
                <a:cs typeface="Segoe UI Semibold" panose="020B0702040204020203" pitchFamily="34" charset="0"/>
              </a:rPr>
              <a:t>open-source SDK</a:t>
            </a:r>
            <a:endParaRPr lang="en-US" sz="2800" dirty="0">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B6914412-F7D4-A556-6D50-83105561C25D}"/>
              </a:ext>
            </a:extLst>
          </p:cNvPr>
          <p:cNvSpPr txBox="1"/>
          <p:nvPr/>
        </p:nvSpPr>
        <p:spPr>
          <a:xfrm>
            <a:off x="4376688" y="3665709"/>
            <a:ext cx="3524435" cy="523220"/>
          </a:xfrm>
          <a:prstGeom prst="rect">
            <a:avLst/>
          </a:prstGeom>
          <a:noFill/>
        </p:spPr>
        <p:txBody>
          <a:bodyPr wrap="square" rtlCol="0">
            <a:spAutoFit/>
          </a:bodyPr>
          <a:lstStyle/>
          <a:p>
            <a:pPr algn="r"/>
            <a:r>
              <a:rPr lang="en-US" sz="2800" i="0" dirty="0">
                <a:effectLst/>
                <a:latin typeface="Segoe UI Semibold" panose="020B0702040204020203" pitchFamily="34" charset="0"/>
                <a:cs typeface="Segoe UI Semibold" panose="020B0702040204020203" pitchFamily="34" charset="0"/>
              </a:rPr>
              <a:t>Giao </a:t>
            </a:r>
            <a:r>
              <a:rPr lang="en-US" sz="2800" i="0" dirty="0" err="1">
                <a:effectLst/>
                <a:latin typeface="Segoe UI Semibold" panose="020B0702040204020203" pitchFamily="34" charset="0"/>
                <a:cs typeface="Segoe UI Semibold" panose="020B0702040204020203" pitchFamily="34" charset="0"/>
              </a:rPr>
              <a:t>diện</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đẹp</a:t>
            </a:r>
            <a:endParaRPr lang="en-US" sz="2800" dirty="0">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60D75BA0-F65E-7F4F-4AA4-C93D356B479F}"/>
              </a:ext>
            </a:extLst>
          </p:cNvPr>
          <p:cNvSpPr txBox="1"/>
          <p:nvPr/>
        </p:nvSpPr>
        <p:spPr>
          <a:xfrm>
            <a:off x="4376689" y="4769892"/>
            <a:ext cx="3524435" cy="523220"/>
          </a:xfrm>
          <a:prstGeom prst="rect">
            <a:avLst/>
          </a:prstGeom>
          <a:noFill/>
        </p:spPr>
        <p:txBody>
          <a:bodyPr wrap="square" rtlCol="0">
            <a:spAutoFit/>
          </a:bodyPr>
          <a:lstStyle/>
          <a:p>
            <a:pPr algn="r"/>
            <a:r>
              <a:rPr lang="en-US" sz="2800" i="0" dirty="0" err="1">
                <a:effectLst/>
                <a:latin typeface="Segoe UI Semibold" panose="020B0702040204020203" pitchFamily="34" charset="0"/>
                <a:cs typeface="Segoe UI Semibold" panose="020B0702040204020203" pitchFamily="34" charset="0"/>
              </a:rPr>
              <a:t>Hỗ</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trợ</a:t>
            </a:r>
            <a:r>
              <a:rPr lang="en-US" sz="2800" i="0" dirty="0">
                <a:effectLst/>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đa</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nền</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tảng</a:t>
            </a:r>
            <a:endParaRPr lang="en-US"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1441117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dirty="0"/>
              <a:t>2.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p:txBody>
      </p:sp>
      <p:pic>
        <p:nvPicPr>
          <p:cNvPr id="6" name="Picture 5" descr="A picture containing graphics, font, screenshot, logo&#10;&#10;Description automatically generated">
            <a:extLst>
              <a:ext uri="{FF2B5EF4-FFF2-40B4-BE49-F238E27FC236}">
                <a16:creationId xmlns:a16="http://schemas.microsoft.com/office/drawing/2014/main" id="{6EA6BE6B-63E5-8D89-8350-7A58CD447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580" y="2608575"/>
            <a:ext cx="3462149" cy="1640849"/>
          </a:xfrm>
          <a:prstGeom prst="rect">
            <a:avLst/>
          </a:prstGeom>
        </p:spPr>
      </p:pic>
      <p:pic>
        <p:nvPicPr>
          <p:cNvPr id="7" name="Picture 6">
            <a:extLst>
              <a:ext uri="{FF2B5EF4-FFF2-40B4-BE49-F238E27FC236}">
                <a16:creationId xmlns:a16="http://schemas.microsoft.com/office/drawing/2014/main" id="{4FF81752-DA43-1F26-C437-8FBF5A5C21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60273" y="2144665"/>
            <a:ext cx="3649091" cy="2736818"/>
          </a:xfrm>
          <a:prstGeom prst="rect">
            <a:avLst/>
          </a:prstGeom>
          <a:noFill/>
          <a:ln>
            <a:noFill/>
          </a:ln>
        </p:spPr>
      </p:pic>
      <p:sp>
        <p:nvSpPr>
          <p:cNvPr id="8" name="TextBox 7">
            <a:extLst>
              <a:ext uri="{FF2B5EF4-FFF2-40B4-BE49-F238E27FC236}">
                <a16:creationId xmlns:a16="http://schemas.microsoft.com/office/drawing/2014/main" id="{6308BB52-7271-5F32-B87F-B327E6F3A450}"/>
              </a:ext>
            </a:extLst>
          </p:cNvPr>
          <p:cNvSpPr txBox="1"/>
          <p:nvPr/>
        </p:nvSpPr>
        <p:spPr>
          <a:xfrm>
            <a:off x="4760273" y="3036020"/>
            <a:ext cx="3649091" cy="954107"/>
          </a:xfrm>
          <a:prstGeom prst="rect">
            <a:avLst/>
          </a:prstGeom>
          <a:noFill/>
        </p:spPr>
        <p:txBody>
          <a:bodyPr wrap="square" rtlCol="0">
            <a:spAutoFit/>
          </a:bodyPr>
          <a:lstStyle/>
          <a:p>
            <a:pPr algn="just"/>
            <a:r>
              <a:rPr lang="en-US" sz="2800" dirty="0" err="1">
                <a:latin typeface="Segoe UI" panose="020B0502040204020203" pitchFamily="34" charset="0"/>
                <a:cs typeface="Segoe UI" panose="020B0502040204020203" pitchFamily="34" charset="0"/>
              </a:rPr>
              <a:t>Là</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một</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hệ</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quản</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trị</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cơ</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sở</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dữ</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liệu</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quan</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hệ</a:t>
            </a:r>
            <a:endParaRPr lang="en-US" sz="28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5F995CAF-23F7-0C3A-8A07-E29C378EB5CB}"/>
              </a:ext>
            </a:extLst>
          </p:cNvPr>
          <p:cNvSpPr txBox="1"/>
          <p:nvPr/>
        </p:nvSpPr>
        <p:spPr>
          <a:xfrm>
            <a:off x="734636" y="2712248"/>
            <a:ext cx="3903188" cy="1815882"/>
          </a:xfrm>
          <a:prstGeom prst="rect">
            <a:avLst/>
          </a:prstGeom>
          <a:noFill/>
        </p:spPr>
        <p:txBody>
          <a:bodyPr wrap="square" rtlCol="0">
            <a:spAutoFit/>
          </a:bodyPr>
          <a:lstStyle/>
          <a:p>
            <a:pPr algn="just"/>
            <a:r>
              <a:rPr lang="en-US" sz="2800" b="0" i="0" dirty="0" err="1">
                <a:solidFill>
                  <a:srgbClr val="374151"/>
                </a:solidFill>
                <a:effectLst/>
                <a:latin typeface="Segoe UI" panose="020B0502040204020203" pitchFamily="34" charset="0"/>
                <a:cs typeface="Segoe UI" panose="020B0502040204020203" pitchFamily="34" charset="0"/>
              </a:rPr>
              <a:t>Là</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một</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mô</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hình</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kiến</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trúc</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phần</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mềm</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phổ</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biến</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trong</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phát</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triển</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ứng</a:t>
            </a:r>
            <a:r>
              <a:rPr lang="en-US" sz="2800" b="0" i="0" dirty="0">
                <a:solidFill>
                  <a:srgbClr val="374151"/>
                </a:solidFill>
                <a:effectLst/>
                <a:latin typeface="Segoe UI" panose="020B0502040204020203" pitchFamily="34" charset="0"/>
                <a:cs typeface="Segoe UI" panose="020B0502040204020203" pitchFamily="34" charset="0"/>
              </a:rPr>
              <a:t> </a:t>
            </a:r>
            <a:r>
              <a:rPr lang="en-US" sz="2800" b="0" i="0" dirty="0" err="1">
                <a:solidFill>
                  <a:srgbClr val="374151"/>
                </a:solidFill>
                <a:effectLst/>
                <a:latin typeface="Segoe UI" panose="020B0502040204020203" pitchFamily="34" charset="0"/>
                <a:cs typeface="Segoe UI" panose="020B0502040204020203" pitchFamily="34" charset="0"/>
              </a:rPr>
              <a:t>dụng</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344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xit" presetSubtype="0" fill="hold"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dirty="0"/>
              <a:t>3. </a:t>
            </a:r>
            <a:r>
              <a:rPr lang="en-US" dirty="0" err="1"/>
              <a:t>Kết</a:t>
            </a:r>
            <a:r>
              <a:rPr lang="en-US" dirty="0"/>
              <a:t> </a:t>
            </a:r>
            <a:r>
              <a:rPr lang="en-US" dirty="0" err="1"/>
              <a:t>quả</a:t>
            </a:r>
            <a:r>
              <a:rPr lang="en-US" dirty="0"/>
              <a:t> </a:t>
            </a:r>
            <a:r>
              <a:rPr lang="en-US" dirty="0" err="1"/>
              <a:t>đạt</a:t>
            </a:r>
            <a:r>
              <a:rPr lang="en-US" dirty="0"/>
              <a:t> </a:t>
            </a:r>
            <a:r>
              <a:rPr lang="en-US" dirty="0" err="1"/>
              <a:t>được</a:t>
            </a:r>
            <a:endParaRPr lang="en-US" dirty="0"/>
          </a:p>
        </p:txBody>
      </p:sp>
      <p:sp>
        <p:nvSpPr>
          <p:cNvPr id="3" name="Content Placeholder 2">
            <a:extLst>
              <a:ext uri="{FF2B5EF4-FFF2-40B4-BE49-F238E27FC236}">
                <a16:creationId xmlns:a16="http://schemas.microsoft.com/office/drawing/2014/main" id="{0ADADC39-E17D-F4CF-55A6-FEE884538E0A}"/>
              </a:ext>
            </a:extLst>
          </p:cNvPr>
          <p:cNvSpPr>
            <a:spLocks noGrp="1"/>
          </p:cNvSpPr>
          <p:nvPr>
            <p:ph idx="1"/>
          </p:nvPr>
        </p:nvSpPr>
        <p:spPr>
          <a:xfrm>
            <a:off x="822959" y="1845734"/>
            <a:ext cx="7543801" cy="506849"/>
          </a:xfrm>
        </p:spPr>
        <p:txBody>
          <a:bodyPr>
            <a:normAutofit lnSpcReduction="10000"/>
          </a:bodyPr>
          <a:lstStyle/>
          <a:p>
            <a:r>
              <a:rPr lang="en-US" sz="3200" dirty="0" err="1">
                <a:solidFill>
                  <a:schemeClr val="tx1"/>
                </a:solidFill>
              </a:rPr>
              <a:t>Các</a:t>
            </a:r>
            <a:r>
              <a:rPr lang="en-US" sz="3200" dirty="0">
                <a:solidFill>
                  <a:schemeClr val="tx1"/>
                </a:solidFill>
              </a:rPr>
              <a:t> </a:t>
            </a:r>
            <a:r>
              <a:rPr lang="en-US" sz="3200" dirty="0" err="1">
                <a:solidFill>
                  <a:schemeClr val="tx1"/>
                </a:solidFill>
              </a:rPr>
              <a:t>chức</a:t>
            </a:r>
            <a:r>
              <a:rPr lang="en-US" sz="3200" dirty="0">
                <a:solidFill>
                  <a:schemeClr val="tx1"/>
                </a:solidFill>
              </a:rPr>
              <a:t> </a:t>
            </a:r>
            <a:r>
              <a:rPr lang="en-US" sz="3200" dirty="0" err="1">
                <a:solidFill>
                  <a:schemeClr val="tx1"/>
                </a:solidFill>
              </a:rPr>
              <a:t>năng</a:t>
            </a:r>
            <a:r>
              <a:rPr lang="en-US" sz="3200" dirty="0">
                <a:solidFill>
                  <a:schemeClr val="tx1"/>
                </a:solidFill>
              </a:rPr>
              <a:t> </a:t>
            </a:r>
            <a:r>
              <a:rPr lang="en-US" sz="3200" dirty="0" err="1">
                <a:solidFill>
                  <a:schemeClr val="tx1"/>
                </a:solidFill>
              </a:rPr>
              <a:t>của</a:t>
            </a:r>
            <a:r>
              <a:rPr lang="en-US" sz="3200" dirty="0">
                <a:solidFill>
                  <a:schemeClr val="tx1"/>
                </a:solidFill>
              </a:rPr>
              <a:t> </a:t>
            </a:r>
            <a:r>
              <a:rPr lang="en-US" sz="3200" dirty="0" err="1">
                <a:solidFill>
                  <a:schemeClr val="tx1"/>
                </a:solidFill>
              </a:rPr>
              <a:t>ứng</a:t>
            </a:r>
            <a:r>
              <a:rPr lang="en-US" sz="3200" dirty="0">
                <a:solidFill>
                  <a:schemeClr val="tx1"/>
                </a:solidFill>
              </a:rPr>
              <a:t> </a:t>
            </a:r>
            <a:r>
              <a:rPr lang="en-US" sz="3200" dirty="0" err="1">
                <a:solidFill>
                  <a:schemeClr val="tx1"/>
                </a:solidFill>
              </a:rPr>
              <a:t>dụng</a:t>
            </a:r>
            <a:endParaRPr lang="en-US" sz="3200" dirty="0">
              <a:solidFill>
                <a:schemeClr val="tx1"/>
              </a:solidFill>
            </a:endParaRPr>
          </a:p>
        </p:txBody>
      </p:sp>
      <p:sp>
        <p:nvSpPr>
          <p:cNvPr id="5" name="TextBox 4">
            <a:extLst>
              <a:ext uri="{FF2B5EF4-FFF2-40B4-BE49-F238E27FC236}">
                <a16:creationId xmlns:a16="http://schemas.microsoft.com/office/drawing/2014/main" id="{8D0F4ECE-BBF9-27EE-A15C-137F9782FD52}"/>
              </a:ext>
            </a:extLst>
          </p:cNvPr>
          <p:cNvSpPr txBox="1"/>
          <p:nvPr/>
        </p:nvSpPr>
        <p:spPr>
          <a:xfrm>
            <a:off x="966923" y="2647929"/>
            <a:ext cx="4262025" cy="523220"/>
          </a:xfrm>
          <a:prstGeom prst="rect">
            <a:avLst/>
          </a:prstGeom>
          <a:noFill/>
        </p:spPr>
        <p:txBody>
          <a:bodyPr wrap="square" rtlCol="0">
            <a:spAutoFit/>
          </a:bodyPr>
          <a:lstStyle/>
          <a:p>
            <a:r>
              <a:rPr lang="en-US" sz="2800" dirty="0" err="1">
                <a:latin typeface="Segoe UI" panose="020B0502040204020203" pitchFamily="34" charset="0"/>
                <a:cs typeface="Segoe UI" panose="020B0502040204020203" pitchFamily="34" charset="0"/>
              </a:rPr>
              <a:t>Xem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thông</a:t>
            </a:r>
            <a:r>
              <a:rPr lang="en-US" sz="2800" dirty="0">
                <a:latin typeface="Segoe UI" panose="020B0502040204020203" pitchFamily="34" charset="0"/>
                <a:cs typeface="Segoe UI" panose="020B0502040204020203" pitchFamily="34" charset="0"/>
              </a:rPr>
              <a:t> tin </a:t>
            </a:r>
            <a:r>
              <a:rPr lang="en-US" sz="2800" dirty="0" err="1">
                <a:latin typeface="Segoe UI" panose="020B0502040204020203" pitchFamily="34" charset="0"/>
                <a:cs typeface="Segoe UI" panose="020B0502040204020203" pitchFamily="34" charset="0"/>
              </a:rPr>
              <a:t>tổng</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quan</a:t>
            </a:r>
            <a:endParaRPr lang="en-US" sz="28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D30529C1-D713-43DC-E290-8DDACCFBCEF1}"/>
              </a:ext>
            </a:extLst>
          </p:cNvPr>
          <p:cNvSpPr txBox="1"/>
          <p:nvPr/>
        </p:nvSpPr>
        <p:spPr>
          <a:xfrm>
            <a:off x="966924" y="3283440"/>
            <a:ext cx="4262025" cy="523220"/>
          </a:xfrm>
          <a:prstGeom prst="rect">
            <a:avLst/>
          </a:prstGeom>
          <a:noFill/>
        </p:spPr>
        <p:txBody>
          <a:bodyPr wrap="square" rtlCol="0">
            <a:spAutoFit/>
          </a:bodyPr>
          <a:lstStyle/>
          <a:p>
            <a:r>
              <a:rPr lang="en-US" sz="2800" dirty="0" err="1">
                <a:latin typeface="Segoe UI" panose="020B0502040204020203" pitchFamily="34" charset="0"/>
                <a:cs typeface="Segoe UI" panose="020B0502040204020203" pitchFamily="34" charset="0"/>
              </a:rPr>
              <a:t>Quản</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lý</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giao</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dịch</a:t>
            </a:r>
            <a:endParaRPr lang="en-US" sz="2800"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A867E3BF-CD6D-346D-1336-B832768FBEEE}"/>
              </a:ext>
            </a:extLst>
          </p:cNvPr>
          <p:cNvSpPr txBox="1"/>
          <p:nvPr/>
        </p:nvSpPr>
        <p:spPr>
          <a:xfrm>
            <a:off x="966923" y="3918951"/>
            <a:ext cx="4262025" cy="523220"/>
          </a:xfrm>
          <a:prstGeom prst="rect">
            <a:avLst/>
          </a:prstGeom>
          <a:noFill/>
        </p:spPr>
        <p:txBody>
          <a:bodyPr wrap="square" rtlCol="0">
            <a:spAutoFit/>
          </a:bodyPr>
          <a:lstStyle/>
          <a:p>
            <a:r>
              <a:rPr lang="en-US" sz="2800" dirty="0" err="1">
                <a:latin typeface="Segoe UI" panose="020B0502040204020203" pitchFamily="34" charset="0"/>
                <a:cs typeface="Segoe UI" panose="020B0502040204020203" pitchFamily="34" charset="0"/>
              </a:rPr>
              <a:t>Quản</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lý</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sự</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kiện</a:t>
            </a:r>
            <a:endParaRPr lang="en-US" sz="28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01A524A6-F0FF-F215-096C-E65359568D45}"/>
              </a:ext>
            </a:extLst>
          </p:cNvPr>
          <p:cNvSpPr txBox="1"/>
          <p:nvPr/>
        </p:nvSpPr>
        <p:spPr>
          <a:xfrm>
            <a:off x="966922" y="4554462"/>
            <a:ext cx="4262025" cy="523220"/>
          </a:xfrm>
          <a:prstGeom prst="rect">
            <a:avLst/>
          </a:prstGeom>
          <a:noFill/>
        </p:spPr>
        <p:txBody>
          <a:bodyPr wrap="square" rtlCol="0">
            <a:spAutoFit/>
          </a:bodyPr>
          <a:lstStyle/>
          <a:p>
            <a:r>
              <a:rPr lang="en-US" sz="2800" dirty="0" err="1">
                <a:latin typeface="Segoe UI" panose="020B0502040204020203" pitchFamily="34" charset="0"/>
                <a:cs typeface="Segoe UI" panose="020B0502040204020203" pitchFamily="34" charset="0"/>
              </a:rPr>
              <a:t>Quản</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lý</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nguồn</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tiền</a:t>
            </a:r>
            <a:endParaRPr lang="en-US" sz="28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7CC6DEBD-9450-A751-3EBF-65E7FD7F44DC}"/>
              </a:ext>
            </a:extLst>
          </p:cNvPr>
          <p:cNvSpPr txBox="1"/>
          <p:nvPr/>
        </p:nvSpPr>
        <p:spPr>
          <a:xfrm>
            <a:off x="966920" y="5189973"/>
            <a:ext cx="4262025" cy="523220"/>
          </a:xfrm>
          <a:prstGeom prst="rect">
            <a:avLst/>
          </a:prstGeom>
          <a:noFill/>
        </p:spPr>
        <p:txBody>
          <a:bodyPr wrap="square" rtlCol="0">
            <a:spAutoFit/>
          </a:bodyPr>
          <a:lstStyle/>
          <a:p>
            <a:r>
              <a:rPr lang="en-US" sz="2800" dirty="0" err="1">
                <a:latin typeface="Segoe UI" panose="020B0502040204020203" pitchFamily="34" charset="0"/>
                <a:cs typeface="Segoe UI" panose="020B0502040204020203" pitchFamily="34" charset="0"/>
              </a:rPr>
              <a:t>Xem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thông</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báo</a:t>
            </a:r>
            <a:endParaRPr lang="en-US" sz="28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C67762A-8EA2-F1F7-6D66-234453F9BA29}"/>
              </a:ext>
            </a:extLst>
          </p:cNvPr>
          <p:cNvPicPr>
            <a:picLocks noChangeAspect="1"/>
          </p:cNvPicPr>
          <p:nvPr/>
        </p:nvPicPr>
        <p:blipFill rotWithShape="1">
          <a:blip r:embed="rId2">
            <a:extLst>
              <a:ext uri="{28A0092B-C50C-407E-A947-70E740481C1C}">
                <a14:useLocalDpi xmlns:a14="http://schemas.microsoft.com/office/drawing/2010/main" val="0"/>
              </a:ext>
            </a:extLst>
          </a:blip>
          <a:srcRect t="4945" b="5687"/>
          <a:stretch/>
        </p:blipFill>
        <p:spPr bwMode="auto">
          <a:xfrm>
            <a:off x="6362894" y="1887434"/>
            <a:ext cx="2046469" cy="4063033"/>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ABF16E57-F175-396A-B91F-268B3C9FF797}"/>
              </a:ext>
            </a:extLst>
          </p:cNvPr>
          <p:cNvPicPr>
            <a:picLocks noChangeAspect="1"/>
          </p:cNvPicPr>
          <p:nvPr/>
        </p:nvPicPr>
        <p:blipFill rotWithShape="1">
          <a:blip r:embed="rId3">
            <a:extLst>
              <a:ext uri="{28A0092B-C50C-407E-A947-70E740481C1C}">
                <a14:useLocalDpi xmlns:a14="http://schemas.microsoft.com/office/drawing/2010/main" val="0"/>
              </a:ext>
            </a:extLst>
          </a:blip>
          <a:srcRect t="4443" b="5532"/>
          <a:stretch/>
        </p:blipFill>
        <p:spPr bwMode="auto">
          <a:xfrm>
            <a:off x="6412058" y="2099158"/>
            <a:ext cx="1908983" cy="3817966"/>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EFC622F1-EFB4-0D0C-264B-29CD17B8AEAA}"/>
              </a:ext>
            </a:extLst>
          </p:cNvPr>
          <p:cNvPicPr>
            <a:picLocks noChangeAspect="1"/>
          </p:cNvPicPr>
          <p:nvPr/>
        </p:nvPicPr>
        <p:blipFill rotWithShape="1">
          <a:blip r:embed="rId4">
            <a:extLst>
              <a:ext uri="{28A0092B-C50C-407E-A947-70E740481C1C}">
                <a14:useLocalDpi xmlns:a14="http://schemas.microsoft.com/office/drawing/2010/main" val="0"/>
              </a:ext>
            </a:extLst>
          </a:blip>
          <a:srcRect t="4695" b="5531"/>
          <a:stretch/>
        </p:blipFill>
        <p:spPr bwMode="auto">
          <a:xfrm>
            <a:off x="6420604" y="2115829"/>
            <a:ext cx="1931048" cy="3851309"/>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62420136-A6DB-7DA9-0ED1-0C5A33A8E8B4}"/>
              </a:ext>
            </a:extLst>
          </p:cNvPr>
          <p:cNvPicPr>
            <a:picLocks noChangeAspect="1"/>
          </p:cNvPicPr>
          <p:nvPr/>
        </p:nvPicPr>
        <p:blipFill rotWithShape="1">
          <a:blip r:embed="rId5">
            <a:extLst>
              <a:ext uri="{28A0092B-C50C-407E-A947-70E740481C1C}">
                <a14:useLocalDpi xmlns:a14="http://schemas.microsoft.com/office/drawing/2010/main" val="0"/>
              </a:ext>
            </a:extLst>
          </a:blip>
          <a:srcRect t="4191" b="5867"/>
          <a:stretch/>
        </p:blipFill>
        <p:spPr bwMode="auto">
          <a:xfrm>
            <a:off x="6396950" y="2078891"/>
            <a:ext cx="1931048" cy="3858500"/>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B1A3E103-FDB7-C549-6237-6C97FCB44210}"/>
              </a:ext>
            </a:extLst>
          </p:cNvPr>
          <p:cNvPicPr>
            <a:picLocks noChangeAspect="1"/>
          </p:cNvPicPr>
          <p:nvPr/>
        </p:nvPicPr>
        <p:blipFill rotWithShape="1">
          <a:blip r:embed="rId6">
            <a:extLst>
              <a:ext uri="{28A0092B-C50C-407E-A947-70E740481C1C}">
                <a14:useLocalDpi xmlns:a14="http://schemas.microsoft.com/office/drawing/2010/main" val="0"/>
              </a:ext>
            </a:extLst>
          </a:blip>
          <a:srcRect t="4528" b="5783"/>
          <a:stretch/>
        </p:blipFill>
        <p:spPr bwMode="auto">
          <a:xfrm>
            <a:off x="6429150" y="2062220"/>
            <a:ext cx="1931048" cy="38477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50407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xit" presetSubtype="0" fill="hold"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xit" presetSubtype="0" fill="hold" nodeType="with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xit" presetSubtype="0" fill="hold"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dirty="0"/>
              <a:t>3. </a:t>
            </a:r>
            <a:r>
              <a:rPr lang="en-US" dirty="0" err="1"/>
              <a:t>Kết</a:t>
            </a:r>
            <a:r>
              <a:rPr lang="en-US" dirty="0"/>
              <a:t> </a:t>
            </a:r>
            <a:r>
              <a:rPr lang="en-US" dirty="0" err="1"/>
              <a:t>quả</a:t>
            </a:r>
            <a:r>
              <a:rPr lang="en-US" dirty="0"/>
              <a:t> </a:t>
            </a:r>
            <a:r>
              <a:rPr lang="en-US" dirty="0" err="1"/>
              <a:t>đạt</a:t>
            </a:r>
            <a:r>
              <a:rPr lang="en-US" dirty="0"/>
              <a:t> </a:t>
            </a:r>
            <a:r>
              <a:rPr lang="en-US" dirty="0" err="1"/>
              <a:t>được</a:t>
            </a:r>
            <a:endParaRPr lang="en-US" dirty="0"/>
          </a:p>
        </p:txBody>
      </p:sp>
      <p:sp>
        <p:nvSpPr>
          <p:cNvPr id="6" name="TextBox 5">
            <a:extLst>
              <a:ext uri="{FF2B5EF4-FFF2-40B4-BE49-F238E27FC236}">
                <a16:creationId xmlns:a16="http://schemas.microsoft.com/office/drawing/2014/main" id="{DD64A06B-3BE6-DBFE-C053-D6F3C141F6CA}"/>
              </a:ext>
            </a:extLst>
          </p:cNvPr>
          <p:cNvSpPr txBox="1"/>
          <p:nvPr/>
        </p:nvSpPr>
        <p:spPr>
          <a:xfrm>
            <a:off x="1351049" y="3059667"/>
            <a:ext cx="2974019" cy="1323439"/>
          </a:xfrm>
          <a:prstGeom prst="rect">
            <a:avLst/>
          </a:prstGeom>
          <a:noFill/>
        </p:spPr>
        <p:txBody>
          <a:bodyPr wrap="square" rtlCol="0">
            <a:spAutoFit/>
          </a:bodyPr>
          <a:lstStyle/>
          <a:p>
            <a:pPr algn="ctr"/>
            <a:r>
              <a:rPr lang="en-US" sz="4000" dirty="0">
                <a:latin typeface="Segoe UI Black" panose="020B0A02040204020203" pitchFamily="34" charset="0"/>
                <a:ea typeface="Segoe UI Black" panose="020B0A02040204020203" pitchFamily="34" charset="0"/>
              </a:rPr>
              <a:t>Demo </a:t>
            </a:r>
            <a:r>
              <a:rPr lang="en-US" sz="4000" dirty="0" err="1">
                <a:latin typeface="Segoe UI Black" panose="020B0A02040204020203" pitchFamily="34" charset="0"/>
                <a:ea typeface="Segoe UI Black" panose="020B0A02040204020203" pitchFamily="34" charset="0"/>
              </a:rPr>
              <a:t>sản</a:t>
            </a:r>
            <a:r>
              <a:rPr lang="en-US" sz="4000" dirty="0">
                <a:latin typeface="Segoe UI Black" panose="020B0A02040204020203" pitchFamily="34" charset="0"/>
                <a:ea typeface="Segoe UI Black" panose="020B0A02040204020203" pitchFamily="34" charset="0"/>
              </a:rPr>
              <a:t> </a:t>
            </a:r>
            <a:r>
              <a:rPr lang="en-US" sz="4000" dirty="0" err="1">
                <a:latin typeface="Segoe UI Black" panose="020B0A02040204020203" pitchFamily="34" charset="0"/>
                <a:ea typeface="Segoe UI Black" panose="020B0A02040204020203" pitchFamily="34" charset="0"/>
              </a:rPr>
              <a:t>phẩm</a:t>
            </a:r>
            <a:endParaRPr lang="en-US" sz="4000" dirty="0">
              <a:latin typeface="Segoe UI Black" panose="020B0A02040204020203" pitchFamily="34" charset="0"/>
              <a:ea typeface="Segoe UI Black" panose="020B0A02040204020203" pitchFamily="34" charset="0"/>
            </a:endParaRPr>
          </a:p>
        </p:txBody>
      </p:sp>
      <p:pic>
        <p:nvPicPr>
          <p:cNvPr id="8" name="Picture 7" descr="A hand putting a coin into a piggy bank&#10;&#10;Description automatically generated">
            <a:extLst>
              <a:ext uri="{FF2B5EF4-FFF2-40B4-BE49-F238E27FC236}">
                <a16:creationId xmlns:a16="http://schemas.microsoft.com/office/drawing/2014/main" id="{63679D63-CE90-58EE-1F2E-A175DF7DA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953" y="2477388"/>
            <a:ext cx="2487998" cy="2487998"/>
          </a:xfrm>
          <a:prstGeom prst="rect">
            <a:avLst/>
          </a:prstGeom>
        </p:spPr>
      </p:pic>
    </p:spTree>
    <p:extLst>
      <p:ext uri="{BB962C8B-B14F-4D97-AF65-F5344CB8AC3E}">
        <p14:creationId xmlns:p14="http://schemas.microsoft.com/office/powerpoint/2010/main" val="325441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dirty="0"/>
              <a:t>4.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id="{0ADADC39-E17D-F4CF-55A6-FEE884538E0A}"/>
              </a:ext>
            </a:extLst>
          </p:cNvPr>
          <p:cNvSpPr>
            <a:spLocks noGrp="1"/>
          </p:cNvSpPr>
          <p:nvPr>
            <p:ph idx="1"/>
          </p:nvPr>
        </p:nvSpPr>
        <p:spPr>
          <a:xfrm>
            <a:off x="822959" y="1845734"/>
            <a:ext cx="7543801" cy="3241171"/>
          </a:xfrm>
        </p:spPr>
        <p:txBody>
          <a:bodyPr/>
          <a:lstStyle/>
          <a:p>
            <a:pPr algn="just">
              <a:lnSpc>
                <a:spcPct val="120000"/>
              </a:lnSpc>
              <a:buClr>
                <a:schemeClr val="tx1"/>
              </a:buClr>
              <a:buFont typeface="Wingdings" panose="05000000000000000000" pitchFamily="2" charset="2"/>
              <a:buChar char="Ø"/>
            </a:pPr>
            <a:r>
              <a:rPr lang="vi-VN" dirty="0">
                <a:solidFill>
                  <a:schemeClr val="tx1"/>
                </a:solidFill>
              </a:rPr>
              <a:t>Thiết kế và lập trình mở rộng các chức năng: Đồng bộ tự động tích hợp hệ thống </a:t>
            </a:r>
            <a:r>
              <a:rPr lang="vi-VN" dirty="0" err="1">
                <a:solidFill>
                  <a:schemeClr val="tx1"/>
                </a:solidFill>
              </a:rPr>
              <a:t>Back</a:t>
            </a:r>
            <a:r>
              <a:rPr lang="en-US" dirty="0">
                <a:solidFill>
                  <a:schemeClr val="tx1"/>
                </a:solidFill>
              </a:rPr>
              <a:t>-</a:t>
            </a:r>
            <a:r>
              <a:rPr lang="vi-VN" dirty="0" err="1">
                <a:solidFill>
                  <a:schemeClr val="tx1"/>
                </a:solidFill>
              </a:rPr>
              <a:t>End</a:t>
            </a:r>
            <a:r>
              <a:rPr lang="vi-VN" dirty="0">
                <a:solidFill>
                  <a:schemeClr val="tx1"/>
                </a:solidFill>
              </a:rPr>
              <a:t>, Tích hợp thêm quản lý nguồn tiền đến các thẻ ngân hàng và các loại ví điện tử</a:t>
            </a:r>
          </a:p>
          <a:p>
            <a:pPr algn="just">
              <a:lnSpc>
                <a:spcPct val="120000"/>
              </a:lnSpc>
              <a:buClr>
                <a:schemeClr val="tx1"/>
              </a:buClr>
              <a:buFont typeface="Wingdings" panose="05000000000000000000" pitchFamily="2" charset="2"/>
              <a:buChar char="Ø"/>
            </a:pPr>
            <a:r>
              <a:rPr lang="vi-VN" dirty="0">
                <a:solidFill>
                  <a:schemeClr val="tx1"/>
                </a:solidFill>
              </a:rPr>
              <a:t>Hỗ trợ thêm chế độ </a:t>
            </a:r>
            <a:r>
              <a:rPr lang="vi-VN" dirty="0" err="1">
                <a:solidFill>
                  <a:schemeClr val="tx1"/>
                </a:solidFill>
              </a:rPr>
              <a:t>Dark</a:t>
            </a:r>
            <a:r>
              <a:rPr lang="vi-VN" dirty="0">
                <a:solidFill>
                  <a:schemeClr val="tx1"/>
                </a:solidFill>
              </a:rPr>
              <a:t> </a:t>
            </a:r>
            <a:r>
              <a:rPr lang="vi-VN" dirty="0" err="1">
                <a:solidFill>
                  <a:schemeClr val="tx1"/>
                </a:solidFill>
              </a:rPr>
              <a:t>mode</a:t>
            </a:r>
            <a:r>
              <a:rPr lang="vi-VN" dirty="0">
                <a:solidFill>
                  <a:schemeClr val="tx1"/>
                </a:solidFill>
              </a:rPr>
              <a:t>.</a:t>
            </a:r>
          </a:p>
          <a:p>
            <a:pPr algn="just">
              <a:lnSpc>
                <a:spcPct val="120000"/>
              </a:lnSpc>
              <a:buClr>
                <a:schemeClr val="tx1"/>
              </a:buClr>
              <a:buFont typeface="Wingdings" panose="05000000000000000000" pitchFamily="2" charset="2"/>
              <a:buChar char="Ø"/>
            </a:pPr>
            <a:r>
              <a:rPr lang="vi-VN" dirty="0">
                <a:solidFill>
                  <a:schemeClr val="tx1"/>
                </a:solidFill>
              </a:rPr>
              <a:t>Hỗ trợ giao diện ứng dụng trên IOS,</a:t>
            </a:r>
            <a:r>
              <a:rPr lang="en-US" dirty="0">
                <a:solidFill>
                  <a:schemeClr val="tx1"/>
                </a:solidFill>
              </a:rPr>
              <a:t> </a:t>
            </a:r>
            <a:r>
              <a:rPr lang="vi-VN" dirty="0" err="1">
                <a:solidFill>
                  <a:schemeClr val="tx1"/>
                </a:solidFill>
              </a:rPr>
              <a:t>Window</a:t>
            </a:r>
            <a:r>
              <a:rPr lang="vi-VN" dirty="0">
                <a:solidFill>
                  <a:schemeClr val="tx1"/>
                </a:solidFill>
              </a:rPr>
              <a:t>.</a:t>
            </a:r>
          </a:p>
          <a:p>
            <a:pPr algn="just">
              <a:lnSpc>
                <a:spcPct val="120000"/>
              </a:lnSpc>
              <a:buClr>
                <a:schemeClr val="tx1"/>
              </a:buClr>
              <a:buFont typeface="Wingdings" panose="05000000000000000000" pitchFamily="2" charset="2"/>
              <a:buChar char="Ø"/>
            </a:pPr>
            <a:r>
              <a:rPr lang="vi-VN" dirty="0">
                <a:solidFill>
                  <a:schemeClr val="tx1"/>
                </a:solidFill>
              </a:rPr>
              <a:t>Cải thiện sự mượt mà của ứng dụng. Nâng cao trải nghiệm người dùng.</a:t>
            </a:r>
          </a:p>
          <a:p>
            <a:pPr>
              <a:lnSpc>
                <a:spcPct val="120000"/>
              </a:lnSpc>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39644325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515</TotalTime>
  <Words>375</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Calibri Light</vt:lpstr>
      <vt:lpstr>Hammersmith One</vt:lpstr>
      <vt:lpstr>Segoe UI</vt:lpstr>
      <vt:lpstr>Segoe UI Black</vt:lpstr>
      <vt:lpstr>Segoe UI Light</vt:lpstr>
      <vt:lpstr>Segoe UI Semibold</vt:lpstr>
      <vt:lpstr>Wingdings</vt:lpstr>
      <vt:lpstr>Retrospect</vt:lpstr>
      <vt:lpstr>ĐỒ ÁN TỐT NGHIỆP XÂY DỰNG ỨNG DỤNG  QUẢN LÝ CHI TIÊU BẰNG FLUTTER</vt:lpstr>
      <vt:lpstr>Nội dung</vt:lpstr>
      <vt:lpstr>1. Lý do chọn đề tài</vt:lpstr>
      <vt:lpstr>1. Lý do chọn đề tài</vt:lpstr>
      <vt:lpstr>2. Công nghệ sử dụng</vt:lpstr>
      <vt:lpstr>2. Công nghệ sử dụng</vt:lpstr>
      <vt:lpstr>3. Kết quả đạt được</vt:lpstr>
      <vt:lpstr>3. Kết quả đạt được</vt:lpstr>
      <vt:lpstr>4. Hướng phát triển</vt:lpstr>
      <vt:lpstr>CÁM ƠN THẦY CÔ VÀ CÁC BẠN ĐÃ CHÚ Ý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TỐT NGHIỆP XÂY DỰNG ỨNG DỤNG  QUẢN LÝ CHI TIÊU BẰNG FLUTTER</dc:title>
  <dc:creator>Duyên Thuý</dc:creator>
  <cp:lastModifiedBy>Duyên Thuý</cp:lastModifiedBy>
  <cp:revision>4</cp:revision>
  <dcterms:created xsi:type="dcterms:W3CDTF">2023-05-15T16:26:55Z</dcterms:created>
  <dcterms:modified xsi:type="dcterms:W3CDTF">2023-05-16T10:00:11Z</dcterms:modified>
</cp:coreProperties>
</file>