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9" r:id="rId3"/>
    <p:sldId id="258" r:id="rId4"/>
    <p:sldId id="257" r:id="rId5"/>
    <p:sldId id="262" r:id="rId6"/>
    <p:sldId id="256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562" autoAdjust="0"/>
  </p:normalViewPr>
  <p:slideViewPr>
    <p:cSldViewPr snapToGrid="0" snapToObjects="1">
      <p:cViewPr varScale="1">
        <p:scale>
          <a:sx n="47" d="100"/>
          <a:sy n="47" d="100"/>
        </p:scale>
        <p:origin x="-2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23B5F-BA0D-4844-B689-54432848508B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6A29C-02DF-0C46-8028-4A08B5A9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www.enterpriseintegrationpatterns.com</a:t>
            </a:r>
            <a:r>
              <a:rPr lang="en-US" dirty="0" smtClean="0"/>
              <a:t>/patterns/messaging/</a:t>
            </a:r>
            <a:r>
              <a:rPr lang="en-US" smtClean="0"/>
              <a:t>index.html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6A29C-02DF-0C46-8028-4A08B5A94F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8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I. Messages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Header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Map&lt;String, Object&gt;)</a:t>
            </a:r>
            <a:r>
              <a:rPr lang="en-US" dirty="0" smtClean="0"/>
              <a:t> &amp; Payload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Some predefined properties of header such as priority, reply-channel, error- channel, etc.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Payload – POJO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II. Channels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decoupling of the sender and receiver components is primarily achieved by using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 </a:t>
            </a:r>
            <a:endParaRPr lang="en-US" b="1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2 Modes: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Point-to-Point (P2P) –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and Publish/Subscribe (Pub/Sub) –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subscribable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Message buffering - the incoming messages are buffered in order to stop flooding the consumers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Clients choose the channels depending on delivery mode (P2P or Pub/Sub) and buffering or non-buffering semantics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III. Endpoints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The application code concentrates on implementing the business logic. The connection mechanism, the message sending and receiving and other aspects of messaging are hidden from the application -&gt; Message Endpoints are components that separate business logic from the messaging framework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2 types of endpoint consumers: Polling Consumer  (to poll for messages in a timely fashion) and an Event-Driven Consumer (subscribe to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subscribable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channel so it will be notified asynchronously when a message arrives at the channel )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6A29C-02DF-0C46-8028-4A08B5A94F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2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1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9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1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0931-0DFC-8145-B366-F0203157431B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7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F0931-0DFC-8145-B366-F0203157431B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4E7A-F73E-8247-897F-5659EF53C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8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hegdekiranr/enterprise-integration-patterns-with-spring-integration?qid=00f84f8f-5a1f-48d7-9ff2-e9cc8bba6f10&amp;v=&amp;b=&amp;from_search=3" TargetMode="External"/><Relationship Id="rId4" Type="http://schemas.openxmlformats.org/officeDocument/2006/relationships/hyperlink" Target="http://www.slideshare.net/iweinfuld/spring-integration-and-eip-introduction?qid=20a17029-ca28-439c-b591-12e68e87fe9a&amp;v=&amp;b=&amp;from_search=10" TargetMode="External"/><Relationship Id="rId5" Type="http://schemas.openxmlformats.org/officeDocument/2006/relationships/hyperlink" Target="http://www.slideshare.net/vadimmikhnevych/messaging-with-spring-integration?qid=20a17029-ca28-439c-b591-12e68e87fe9a&amp;v=&amp;b=&amp;from_search=14" TargetMode="External"/><Relationship Id="rId6" Type="http://schemas.openxmlformats.org/officeDocument/2006/relationships/hyperlink" Target="http://www.slideshare.net/eadno1/spring-eip-integration?qid=20a17029-ca28-439c-b591-12e68e87fe9a&amp;v=&amp;b=&amp;from_search=16" TargetMode="External"/><Relationship Id="rId7" Type="http://schemas.openxmlformats.org/officeDocument/2006/relationships/hyperlink" Target="http://docs.spring.io/spring-integration/archive/1.0.0.M3/reference/html/ch05.html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projects.spring.io/spring-integr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750306"/>
            <a:ext cx="7772400" cy="1362075"/>
          </a:xfrm>
        </p:spPr>
        <p:txBody>
          <a:bodyPr/>
          <a:lstStyle/>
          <a:p>
            <a:r>
              <a:rPr lang="en-US" dirty="0" smtClean="0"/>
              <a:t>An Introduction to </a:t>
            </a:r>
            <a:br>
              <a:rPr lang="en-US" dirty="0" smtClean="0"/>
            </a:br>
            <a:r>
              <a:rPr lang="en-US" dirty="0" smtClean="0"/>
              <a:t>		Spring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2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5-03 at 12.5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49" y="1749778"/>
            <a:ext cx="8444883" cy="36476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Café Sample</a:t>
            </a:r>
          </a:p>
        </p:txBody>
      </p:sp>
    </p:spTree>
    <p:extLst>
      <p:ext uri="{BB962C8B-B14F-4D97-AF65-F5344CB8AC3E}">
        <p14:creationId xmlns:p14="http://schemas.microsoft.com/office/powerpoint/2010/main" val="306007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Café </a:t>
            </a:r>
            <a:r>
              <a:rPr lang="en-US" sz="3000" dirty="0" smtClean="0"/>
              <a:t>Sample</a:t>
            </a:r>
            <a:endParaRPr lang="en-US" sz="30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sz="2500" dirty="0"/>
              <a:t>A customer orders a coffee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  </a:t>
            </a:r>
            <a:r>
              <a:rPr lang="en-US" sz="2500" i="1" dirty="0" smtClean="0"/>
              <a:t>– </a:t>
            </a:r>
            <a:r>
              <a:rPr lang="en-US" sz="2500" i="1" dirty="0"/>
              <a:t>and waits</a:t>
            </a:r>
            <a:r>
              <a:rPr lang="en-US" sz="2500" dirty="0"/>
              <a:t> </a:t>
            </a:r>
          </a:p>
          <a:p>
            <a:r>
              <a:rPr lang="en-US" sz="2500" dirty="0"/>
              <a:t>The waiter walks to the barista and passes the order </a:t>
            </a:r>
          </a:p>
          <a:p>
            <a:pPr marL="0" indent="0">
              <a:buNone/>
            </a:pPr>
            <a:r>
              <a:rPr lang="en-US" sz="2500" dirty="0" smtClean="0"/>
              <a:t>    </a:t>
            </a:r>
            <a:r>
              <a:rPr lang="en-US" sz="2500" i="1" dirty="0" smtClean="0"/>
              <a:t>– </a:t>
            </a:r>
            <a:r>
              <a:rPr lang="en-US" sz="2500" i="1" dirty="0"/>
              <a:t>and waits</a:t>
            </a:r>
            <a:r>
              <a:rPr lang="en-US" sz="2500" dirty="0"/>
              <a:t> </a:t>
            </a:r>
          </a:p>
          <a:p>
            <a:r>
              <a:rPr lang="en-US" sz="2500" dirty="0"/>
              <a:t>The barista walks to the coffee machine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/>
              <a:t> </a:t>
            </a:r>
            <a:r>
              <a:rPr lang="en-US" sz="2500" dirty="0" smtClean="0"/>
              <a:t>  </a:t>
            </a:r>
            <a:r>
              <a:rPr lang="en-US" sz="2500" i="1" dirty="0" smtClean="0"/>
              <a:t>– </a:t>
            </a:r>
            <a:r>
              <a:rPr lang="en-US" sz="2500" i="1" dirty="0"/>
              <a:t>and waits</a:t>
            </a:r>
            <a:r>
              <a:rPr lang="en-US" sz="2500" dirty="0"/>
              <a:t> </a:t>
            </a:r>
          </a:p>
          <a:p>
            <a:endParaRPr lang="en-US" sz="2500" dirty="0"/>
          </a:p>
          <a:p>
            <a:r>
              <a:rPr lang="en-US" sz="2500" dirty="0" smtClean="0"/>
              <a:t>How </a:t>
            </a:r>
            <a:r>
              <a:rPr lang="en-US" sz="2500" dirty="0"/>
              <a:t>about the next customer? 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3789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Characteristics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/>
              <a:t>Transport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The waiter takes an order and moves it to the barista </a:t>
            </a: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Asynchronous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Different actors do different things in parallel </a:t>
            </a: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Translation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menu item =&gt; number =&gt; recipe </a:t>
            </a:r>
            <a:endParaRPr lang="en-US" sz="2500" b="1" dirty="0" smtClean="0"/>
          </a:p>
          <a:p>
            <a:pPr marL="0" indent="0">
              <a:buNone/>
            </a:pPr>
            <a:r>
              <a:rPr lang="en-US" sz="2500" b="1" dirty="0" smtClean="0"/>
              <a:t>Routing </a:t>
            </a:r>
            <a:endParaRPr lang="en-US" sz="2500" dirty="0" smtClean="0">
              <a:effectLst/>
            </a:endParaRPr>
          </a:p>
          <a:p>
            <a:r>
              <a:rPr lang="en-US" sz="2500" dirty="0"/>
              <a:t>Orders arrive back at the proper table </a:t>
            </a:r>
            <a:endParaRPr lang="en-US" sz="2500" dirty="0" smtClean="0">
              <a:effectLst/>
            </a:endParaRP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8087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Messaging</a:t>
            </a:r>
            <a:endParaRPr lang="en-US" sz="30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. A common </a:t>
            </a:r>
            <a:r>
              <a:rPr lang="en-US" sz="2500" dirty="0"/>
              <a:t>strategies in the integration space 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. Mainly </a:t>
            </a:r>
            <a:r>
              <a:rPr lang="en-US" sz="2500" dirty="0"/>
              <a:t>encourages and supports sender-receiver decoupling </a:t>
            </a: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Messaging patterns</a:t>
            </a:r>
          </a:p>
          <a:p>
            <a:pPr>
              <a:buFont typeface="Wingdings" charset="2"/>
              <a:buChar char="Ø"/>
            </a:pPr>
            <a:r>
              <a:rPr lang="en-US" sz="2500" dirty="0" smtClean="0"/>
              <a:t>Some </a:t>
            </a:r>
            <a:r>
              <a:rPr lang="en-US" sz="2500" dirty="0"/>
              <a:t>common problems that may have common solutions </a:t>
            </a:r>
            <a:endParaRPr lang="en-US" sz="2500" dirty="0" smtClean="0"/>
          </a:p>
          <a:p>
            <a:pPr>
              <a:buFont typeface="Wingdings" charset="2"/>
              <a:buChar char="Ø"/>
            </a:pPr>
            <a:r>
              <a:rPr lang="en-US" sz="2500" dirty="0" smtClean="0"/>
              <a:t>Avoid </a:t>
            </a:r>
            <a:r>
              <a:rPr lang="en-US" sz="2500" dirty="0"/>
              <a:t>reinventing the </a:t>
            </a:r>
            <a:r>
              <a:rPr lang="en-US" sz="2500" dirty="0" smtClean="0"/>
              <a:t>wheel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Any </a:t>
            </a:r>
            <a:r>
              <a:rPr lang="en-US" sz="2500" dirty="0"/>
              <a:t>messaging system has a few building blocks to work with, such as Messages, Channels, Transformers, etc. These are identified as </a:t>
            </a:r>
            <a:r>
              <a:rPr lang="en-US" sz="2500" dirty="0" smtClean="0"/>
              <a:t>patterns. </a:t>
            </a: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224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What is SI?</a:t>
            </a:r>
            <a:endParaRPr lang="en-US" sz="3000" dirty="0"/>
          </a:p>
        </p:txBody>
      </p:sp>
      <p:sp>
        <p:nvSpPr>
          <p:cNvPr id="10" name="Vertical Text Placeholder 9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Autofit/>
          </a:bodyPr>
          <a:lstStyle/>
          <a:p>
            <a:r>
              <a:rPr lang="en-US" sz="2500" dirty="0"/>
              <a:t>Light-weight messaging framework</a:t>
            </a:r>
          </a:p>
          <a:p>
            <a:r>
              <a:rPr lang="en-US" sz="2500" dirty="0"/>
              <a:t>Provides an adapter-based </a:t>
            </a:r>
            <a:r>
              <a:rPr lang="en-US" sz="2500" dirty="0" smtClean="0"/>
              <a:t>platform</a:t>
            </a:r>
          </a:p>
          <a:p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</a:rPr>
              <a:t>Implement </a:t>
            </a:r>
            <a:r>
              <a:rPr lang="en-US" sz="2500" dirty="0">
                <a:solidFill>
                  <a:schemeClr val="bg1">
                    <a:lumMod val="65000"/>
                  </a:schemeClr>
                </a:solidFill>
              </a:rPr>
              <a:t>well-known Enterprise </a:t>
            </a:r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</a:rPr>
              <a:t>Application </a:t>
            </a:r>
            <a:r>
              <a:rPr lang="en-US" sz="2500" dirty="0">
                <a:solidFill>
                  <a:schemeClr val="bg1">
                    <a:lumMod val="65000"/>
                  </a:schemeClr>
                </a:solidFill>
              </a:rPr>
              <a:t>Integration (EAI) patterns. </a:t>
            </a:r>
          </a:p>
          <a:p>
            <a:pPr marL="0" indent="0">
              <a:buNone/>
            </a:pPr>
            <a:endParaRPr lang="en-US" sz="2500" b="1" dirty="0"/>
          </a:p>
          <a:p>
            <a:r>
              <a:rPr lang="en-US" sz="2500" b="1" dirty="0"/>
              <a:t>Pipes and Filters</a:t>
            </a:r>
            <a:r>
              <a:rPr lang="en-US" sz="2500" dirty="0"/>
              <a:t> at the core of Spring Integration’s architecture</a:t>
            </a:r>
          </a:p>
          <a:p>
            <a:r>
              <a:rPr lang="en-US" sz="2500" b="1" dirty="0"/>
              <a:t>Endpoint</a:t>
            </a:r>
            <a:r>
              <a:rPr lang="en-US" sz="2500" dirty="0"/>
              <a:t> (Filter)</a:t>
            </a:r>
          </a:p>
          <a:p>
            <a:r>
              <a:rPr lang="en-US" sz="2500" b="1" dirty="0"/>
              <a:t>Channel</a:t>
            </a:r>
            <a:r>
              <a:rPr lang="en-US" sz="2500" dirty="0"/>
              <a:t> (Pipe)</a:t>
            </a:r>
          </a:p>
          <a:p>
            <a:r>
              <a:rPr lang="en-US" sz="2500" b="1" dirty="0"/>
              <a:t>Message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022" y="4279279"/>
            <a:ext cx="5686778" cy="13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9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/>
              <a:t>References</a:t>
            </a:r>
            <a:endParaRPr lang="en-US" sz="30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sz="2000" dirty="0">
                <a:hlinkClick r:id="rId2"/>
              </a:rPr>
              <a:t>Spring integration project</a:t>
            </a:r>
            <a:endParaRPr lang="en-US" sz="2000" dirty="0"/>
          </a:p>
          <a:p>
            <a:r>
              <a:rPr lang="en-US" sz="2000" dirty="0" smtClean="0">
                <a:hlinkClick r:id="rId3"/>
              </a:rPr>
              <a:t>Enterprise </a:t>
            </a:r>
            <a:r>
              <a:rPr lang="en-US" sz="2000" dirty="0">
                <a:hlinkClick r:id="rId3"/>
              </a:rPr>
              <a:t>Integration Patterns with Spring </a:t>
            </a:r>
            <a:r>
              <a:rPr lang="en-US" sz="2000" dirty="0" smtClean="0">
                <a:hlinkClick r:id="rId3"/>
              </a:rPr>
              <a:t>integration</a:t>
            </a:r>
            <a:endParaRPr lang="en-US" sz="2000" dirty="0" smtClean="0"/>
          </a:p>
          <a:p>
            <a:r>
              <a:rPr lang="en-US" sz="2000" dirty="0">
                <a:hlinkClick r:id="rId4"/>
              </a:rPr>
              <a:t>Spring Integration and EIP </a:t>
            </a:r>
            <a:r>
              <a:rPr lang="en-US" sz="2000" dirty="0" smtClean="0">
                <a:hlinkClick r:id="rId4"/>
              </a:rPr>
              <a:t>Introduction</a:t>
            </a:r>
            <a:endParaRPr lang="en-US" sz="2000" dirty="0" smtClean="0"/>
          </a:p>
          <a:p>
            <a:r>
              <a:rPr lang="en-US" sz="2000" dirty="0">
                <a:hlinkClick r:id="rId5"/>
              </a:rPr>
              <a:t>Messaging with Spring </a:t>
            </a:r>
            <a:r>
              <a:rPr lang="en-US" sz="2000" dirty="0" smtClean="0">
                <a:hlinkClick r:id="rId5"/>
              </a:rPr>
              <a:t>Integration</a:t>
            </a:r>
            <a:endParaRPr lang="en-US" sz="2000" dirty="0" smtClean="0"/>
          </a:p>
          <a:p>
            <a:r>
              <a:rPr lang="en-US" sz="2000" dirty="0">
                <a:hlinkClick r:id="rId6"/>
              </a:rPr>
              <a:t>Integration Patterns With Spring </a:t>
            </a:r>
            <a:r>
              <a:rPr lang="en-US" sz="2000" dirty="0" smtClean="0">
                <a:hlinkClick r:id="rId6"/>
              </a:rPr>
              <a:t>integration</a:t>
            </a:r>
            <a:endParaRPr lang="en-US" sz="2000" dirty="0" smtClean="0"/>
          </a:p>
          <a:p>
            <a:r>
              <a:rPr lang="en-US" sz="2000" dirty="0" smtClean="0">
                <a:hlinkClick r:id="rId7"/>
              </a:rPr>
              <a:t>The </a:t>
            </a:r>
            <a:r>
              <a:rPr lang="en-US" sz="2000" dirty="0">
                <a:hlinkClick r:id="rId7"/>
              </a:rPr>
              <a:t>Café </a:t>
            </a:r>
            <a:r>
              <a:rPr lang="en-US" sz="2000" dirty="0" smtClean="0">
                <a:hlinkClick r:id="rId7"/>
              </a:rPr>
              <a:t>sample</a:t>
            </a:r>
            <a:endParaRPr lang="en-US" sz="2000" dirty="0" smtClean="0"/>
          </a:p>
          <a:p>
            <a:r>
              <a:rPr lang="en-US" sz="2000" dirty="0" smtClean="0"/>
              <a:t>Book – Just Spring Integration</a:t>
            </a:r>
          </a:p>
        </p:txBody>
      </p:sp>
    </p:spTree>
    <p:extLst>
      <p:ext uri="{BB962C8B-B14F-4D97-AF65-F5344CB8AC3E}">
        <p14:creationId xmlns:p14="http://schemas.microsoft.com/office/powerpoint/2010/main" val="66734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462</Words>
  <Application>Microsoft Macintosh PowerPoint</Application>
  <PresentationFormat>On-screen Show (4:3)</PresentationFormat>
  <Paragraphs>70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An Introduction to    Spring integration</vt:lpstr>
      <vt:lpstr>Café Sample</vt:lpstr>
      <vt:lpstr>Café Sample</vt:lpstr>
      <vt:lpstr>Characteristics</vt:lpstr>
      <vt:lpstr>Messaging</vt:lpstr>
      <vt:lpstr>What is SI?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SI?</dc:title>
  <dc:creator>pham dinh duy phuong</dc:creator>
  <cp:lastModifiedBy>pham dinh duy phuong</cp:lastModifiedBy>
  <cp:revision>25</cp:revision>
  <dcterms:created xsi:type="dcterms:W3CDTF">2016-05-02T17:31:06Z</dcterms:created>
  <dcterms:modified xsi:type="dcterms:W3CDTF">2016-05-03T17:12:27Z</dcterms:modified>
</cp:coreProperties>
</file>