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0" r:id="rId2"/>
    <p:sldId id="256" r:id="rId3"/>
    <p:sldId id="301" r:id="rId4"/>
    <p:sldId id="309" r:id="rId5"/>
    <p:sldId id="308" r:id="rId6"/>
    <p:sldId id="310" r:id="rId7"/>
    <p:sldId id="311" r:id="rId8"/>
    <p:sldId id="321" r:id="rId9"/>
    <p:sldId id="322" r:id="rId10"/>
    <p:sldId id="323" r:id="rId11"/>
    <p:sldId id="324" r:id="rId12"/>
    <p:sldId id="325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yton Linh" initials="CL" lastIdx="1" clrIdx="0">
    <p:extLst>
      <p:ext uri="{19B8F6BF-5375-455C-9EA6-DF929625EA0E}">
        <p15:presenceInfo xmlns:p15="http://schemas.microsoft.com/office/powerpoint/2012/main" userId="68be6b0ecfa3fc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7F975-785E-4422-8167-623494B57FB0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265D-0477-42D7-BE88-82688DC6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10371-CA07-854F-8605-CA6FCC96C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03B3-4080-431A-AFCA-DC696E6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BC48B-ECBD-41AB-B21B-9E1B0628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80D2-0082-4A85-B3B2-682F6F2A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B948-FADE-4C2B-BE71-9A2191B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61C7-1A05-41F9-85E3-FAD865DB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5A23-7B18-4241-AEE1-8F0E8612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D27B5-A75E-4843-8412-82634B06F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453-0BB0-427F-A429-17E7DA04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C537-DC41-440E-9AD8-0C0F871C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4386-35B1-40D2-87DB-2D85700A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029A-60CD-41AC-97BB-C0AE90ADC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E302-C461-47BC-9833-9263E809D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75B1-8BE9-4AE6-A769-ADEFF49C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CABD-54BE-47A7-AE61-9AF986FA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86D9-BB02-407F-8A2A-ED1E9FC1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1852-9F2E-42CB-A60F-13191B9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3D7D-FC22-4295-9F5F-9074DFE1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3821-7960-45E3-B569-1BDD4A84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4AA2-3D3A-458B-93C6-28AF447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8F4-E84E-464B-9515-B88190E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C491-0C46-4A4A-A7E1-4B7EE5B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0FD5E-93BB-4A47-9A4A-554C43E0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D22F-B747-4001-9BEE-D8F4D9D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5CB5-DC72-46BC-9D0B-A940B21F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8375-4C79-43B5-B6A2-A8948B1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529-0A49-4737-ACDB-41033B5A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5A93-C154-48FD-92FC-B4C6EDEE9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90D16-D329-4277-B8FC-05CA38C7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7D200-CECC-4CBA-B314-8260DE5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BDB83-2D60-405E-8D13-A03A334E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761A8-BF6E-42D6-9794-96FEC7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CAE4-9626-4A9D-98CD-F50156A0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C87D-D5D2-4728-AA2A-EECD88C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8D29-3BA4-4A52-85C9-CCD978229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D89D5-CBEE-4ABB-B411-C30F9BB26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26E72-4D43-421E-B0FD-DE7B83CD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1501-AC22-4A85-9EA7-9D5DB9C4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43787-9989-48DD-A962-C1B8D132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ABB52-507B-48A7-A889-CC10A7D4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95AD-0E98-45DA-931E-C302934B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DF420-B90C-4FDA-9488-67D427C2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EFE8A-60DF-4A2E-8B3D-86B43FC4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69BCA-BC0E-4525-AB85-4B03306A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D47E0-21D9-4F10-8B7E-FBD71A73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6523F-327C-4FC9-8BAA-DB4ED228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9F46A-EF05-4FBF-B60E-28580DF2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CF35-1306-4AC4-B345-525E3A4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F5C3-1A23-4A12-8D29-968FDF64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BAC7-F45C-4CF3-964D-B2B4FF144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EE7A8-0982-472C-BC9D-CBC1D1A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FACF-9159-4F50-847C-42471DA2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CA88C-D568-43A3-B935-866DDF1B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43A4-87F1-4B8C-88D6-C872235D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FF570-2419-4660-A828-5B053DC24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AF6B-0EEF-45E0-B213-405BA12AA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DBBDB-8443-49D2-8AA7-6EB4F6C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96189-7458-401B-BA92-42B0862B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83FF-E0CE-4B7C-81D8-331E187F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5BEC9-996C-435E-99A2-F197790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3F218-E2DB-428B-B477-8240C6C8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A86-4460-491C-960F-7C2D8507D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0B1-3CE5-4E00-95CD-AB2D6EA5080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0492-0665-44D8-9D79-8AFF47C2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F63E-9524-4F7C-80E3-11096479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60F6-7912-4AC3-A45D-AB56880B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s.facebook.com/docs/messenger-platform/web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ai/?fbclid=IwAR07CLUUiZWzpCsg6l8YETHwmw89IoY6d83WijUfgl8Cgcn-a1HKN1cUIG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160583" y="5000977"/>
            <a:ext cx="4947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55076" y="4360798"/>
            <a:ext cx="76987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4000" dirty="0">
                <a:solidFill>
                  <a:schemeClr val="bg1"/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COMPANY CREDENTIALS</a:t>
            </a:r>
            <a:endParaRPr lang="en-US" sz="4000" dirty="0">
              <a:solidFill>
                <a:schemeClr val="bg1"/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9E54DA-7959-400F-957B-D4C6033BD4A0}"/>
              </a:ext>
            </a:extLst>
          </p:cNvPr>
          <p:cNvGrpSpPr/>
          <p:nvPr/>
        </p:nvGrpSpPr>
        <p:grpSpPr>
          <a:xfrm>
            <a:off x="14768" y="0"/>
            <a:ext cx="12185904" cy="6858000"/>
            <a:chOff x="14768" y="0"/>
            <a:chExt cx="12185904" cy="6858000"/>
          </a:xfrm>
        </p:grpSpPr>
        <p:pic>
          <p:nvPicPr>
            <p:cNvPr id="5" name="Picture 4" descr="BV_credential-0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8" y="0"/>
              <a:ext cx="12185904" cy="6858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721902" y="5000977"/>
              <a:ext cx="7180288" cy="800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CBA7C2F-3D26-4143-9FE0-9C8ADBCF4920}"/>
              </a:ext>
            </a:extLst>
          </p:cNvPr>
          <p:cNvSpPr txBox="1"/>
          <p:nvPr/>
        </p:nvSpPr>
        <p:spPr>
          <a:xfrm>
            <a:off x="4523232" y="4954809"/>
            <a:ext cx="7677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>
                <a:latin typeface="DIN Condensed Bold"/>
                <a:ea typeface="Roboto Condensed" charset="0"/>
                <a:cs typeface="DIN Condensed Bold"/>
              </a:rPr>
              <a:t>Facebook Message </a:t>
            </a:r>
            <a:r>
              <a:rPr lang="en-US" sz="2800" b="1" spc="300" dirty="0" err="1">
                <a:latin typeface="DIN Condensed Bold"/>
                <a:ea typeface="Roboto Condensed" charset="0"/>
                <a:cs typeface="DIN Condensed Bold"/>
              </a:rPr>
              <a:t>Chatbot</a:t>
            </a:r>
            <a:endParaRPr lang="en-US" sz="2800" b="1" spc="300" dirty="0">
              <a:latin typeface="DIN Condensed Bold"/>
              <a:ea typeface="Roboto Condensed" charset="0"/>
              <a:cs typeface="DIN Condensed Bold"/>
            </a:endParaRPr>
          </a:p>
          <a:p>
            <a:r>
              <a:rPr lang="en-US" sz="1200" spc="300" dirty="0">
                <a:latin typeface="Arial" panose="020B0604020202020204" pitchFamily="34" charset="0"/>
                <a:ea typeface="Roboto Condensed" charset="0"/>
                <a:cs typeface="Arial" panose="020B0604020202020204" pitchFamily="34" charset="0"/>
              </a:rPr>
              <a:t>June 2019</a:t>
            </a:r>
          </a:p>
          <a:p>
            <a:r>
              <a:rPr lang="en-US" sz="1200" spc="300" dirty="0">
                <a:latin typeface="Arial" panose="020B0604020202020204" pitchFamily="34" charset="0"/>
                <a:ea typeface="Roboto Condensed" charset="0"/>
                <a:cs typeface="Arial" panose="020B0604020202020204" pitchFamily="34" charset="0"/>
              </a:rPr>
              <a:t>Phuong Vuong Nguyen</a:t>
            </a:r>
          </a:p>
        </p:txBody>
      </p:sp>
    </p:spTree>
    <p:extLst>
      <p:ext uri="{BB962C8B-B14F-4D97-AF65-F5344CB8AC3E}">
        <p14:creationId xmlns:p14="http://schemas.microsoft.com/office/powerpoint/2010/main" val="181923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Core Components of Messenger Platform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634009" y="573894"/>
            <a:ext cx="9357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Webview</a:t>
            </a:r>
            <a:r>
              <a:rPr lang="en-US" dirty="0"/>
              <a:t> </a:t>
            </a:r>
          </a:p>
          <a:p>
            <a:r>
              <a:rPr lang="en-US" dirty="0"/>
              <a:t>      Messenger </a:t>
            </a:r>
            <a:r>
              <a:rPr lang="en-US" dirty="0" err="1"/>
              <a:t>webview</a:t>
            </a:r>
            <a:r>
              <a:rPr lang="en-US" dirty="0"/>
              <a:t> is a standard </a:t>
            </a:r>
            <a:r>
              <a:rPr lang="en-US" dirty="0" err="1"/>
              <a:t>webview</a:t>
            </a:r>
            <a:r>
              <a:rPr lang="en-US" dirty="0"/>
              <a:t> that can be opened inside the Messenger app on mobile and web. It allows you to offer experiences and features that require a more complex user interface that might be difficult to create in-conversation, such as picking seats to book, or browsing available dates.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B434-2C7D-E749-A739-B5487447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8" y="2051222"/>
            <a:ext cx="7078521" cy="40669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50FB66-6E99-E442-9DD5-81445CE7B5F7}"/>
              </a:ext>
            </a:extLst>
          </p:cNvPr>
          <p:cNvSpPr/>
          <p:nvPr/>
        </p:nvSpPr>
        <p:spPr>
          <a:xfrm>
            <a:off x="1841004" y="6075817"/>
            <a:ext cx="6943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https://developers.facebook.com/docs/messenger-platform/webview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994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Core Components of Messenger Platform</a:t>
            </a:r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50424" y="577145"/>
            <a:ext cx="935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r>
              <a:rPr lang="en-US" dirty="0"/>
              <a:t>      Brings the powerful </a:t>
            </a:r>
            <a:r>
              <a:rPr lang="en-US" dirty="0">
                <a:hlinkClick r:id="rId3"/>
              </a:rPr>
              <a:t>Wit.ai</a:t>
            </a:r>
            <a:r>
              <a:rPr lang="en-US" dirty="0"/>
              <a:t> natural language platform directly to your Messenger bots, allowing you to detect intent and meaning in messages sent to your 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B0D24-73B9-D94D-9812-950282485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" y="1675094"/>
            <a:ext cx="11268550" cy="40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4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Why use Facebook Messenger bot for business?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28C6-0234-C846-BF16-F9C1985BAF90}"/>
              </a:ext>
            </a:extLst>
          </p:cNvPr>
          <p:cNvSpPr txBox="1"/>
          <p:nvPr/>
        </p:nvSpPr>
        <p:spPr>
          <a:xfrm>
            <a:off x="249522" y="1515632"/>
            <a:ext cx="263362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Reach your audience directly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655AE-0913-5C48-BEFC-CDE36BB2973C}"/>
              </a:ext>
            </a:extLst>
          </p:cNvPr>
          <p:cNvSpPr txBox="1"/>
          <p:nvPr/>
        </p:nvSpPr>
        <p:spPr>
          <a:xfrm>
            <a:off x="249521" y="2298377"/>
            <a:ext cx="26336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- Headliner Labs found that </a:t>
            </a:r>
            <a:r>
              <a:rPr lang="en-US" dirty="0">
                <a:highlight>
                  <a:srgbClr val="FFFF00"/>
                </a:highlight>
              </a:rPr>
              <a:t>people are 3.5 times more</a:t>
            </a:r>
            <a:r>
              <a:rPr lang="en-US" dirty="0"/>
              <a:t> likely to open a Facebook Message than a marketing email.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C28488-7206-0C4C-8E9B-B5B015792101}"/>
              </a:ext>
            </a:extLst>
          </p:cNvPr>
          <p:cNvSpPr txBox="1"/>
          <p:nvPr/>
        </p:nvSpPr>
        <p:spPr>
          <a:xfrm>
            <a:off x="3321128" y="1515632"/>
            <a:ext cx="263362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Save time and money on customer care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FC776D-C709-604C-A32A-FA64730441C4}"/>
              </a:ext>
            </a:extLst>
          </p:cNvPr>
          <p:cNvSpPr txBox="1"/>
          <p:nvPr/>
        </p:nvSpPr>
        <p:spPr>
          <a:xfrm>
            <a:off x="3321128" y="2298376"/>
            <a:ext cx="26336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- Support 24/7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FF6C89-949C-B843-A620-A762565DBC51}"/>
              </a:ext>
            </a:extLst>
          </p:cNvPr>
          <p:cNvSpPr txBox="1"/>
          <p:nvPr/>
        </p:nvSpPr>
        <p:spPr>
          <a:xfrm>
            <a:off x="9308855" y="1515632"/>
            <a:ext cx="263362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Handle e-commerce transactions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C14B2-F2A2-354F-AB7D-90B50E41BC08}"/>
              </a:ext>
            </a:extLst>
          </p:cNvPr>
          <p:cNvSpPr txBox="1"/>
          <p:nvPr/>
        </p:nvSpPr>
        <p:spPr>
          <a:xfrm>
            <a:off x="9308855" y="2298375"/>
            <a:ext cx="26336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Bots can do the selling.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Drop-off rates are lower than in a traditional ad-to-webpage pipeline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AA160-3201-1A49-82C2-F7A649A7AE67}"/>
              </a:ext>
            </a:extLst>
          </p:cNvPr>
          <p:cNvSpPr txBox="1"/>
          <p:nvPr/>
        </p:nvSpPr>
        <p:spPr>
          <a:xfrm>
            <a:off x="6332573" y="1515632"/>
            <a:ext cx="2633623" cy="6120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Identify leads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ED032-5C32-654D-96C5-54C752E661FE}"/>
              </a:ext>
            </a:extLst>
          </p:cNvPr>
          <p:cNvSpPr txBox="1"/>
          <p:nvPr/>
        </p:nvSpPr>
        <p:spPr>
          <a:xfrm>
            <a:off x="6332573" y="2298377"/>
            <a:ext cx="26336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- identify their needs, ask basic questions and immediately direct high-quality leads to your human sales team.</a:t>
            </a:r>
          </a:p>
        </p:txBody>
      </p:sp>
    </p:spTree>
    <p:extLst>
      <p:ext uri="{BB962C8B-B14F-4D97-AF65-F5344CB8AC3E}">
        <p14:creationId xmlns:p14="http://schemas.microsoft.com/office/powerpoint/2010/main" val="7321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1004710" y="2459504"/>
            <a:ext cx="10182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5149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OUTLINE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615245"/>
            <a:ext cx="1018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What is Chat Bot?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Core Components of Messenger Platform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Why use Facebook Messenger bot for business?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Introduction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5661F1-DBF3-AE4A-8966-8C38C0F21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0" y="1001916"/>
            <a:ext cx="3645691" cy="2404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E4B564-A82B-9144-AA98-61F5C422F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27" y="1022946"/>
            <a:ext cx="4678623" cy="23050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E4FED-5C76-E04B-86BC-818AA6FEE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82" y="1143000"/>
            <a:ext cx="3251352" cy="19332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023F5B-DE79-4940-B663-3FA974B94A30}"/>
              </a:ext>
            </a:extLst>
          </p:cNvPr>
          <p:cNvSpPr txBox="1"/>
          <p:nvPr/>
        </p:nvSpPr>
        <p:spPr>
          <a:xfrm>
            <a:off x="429192" y="3893028"/>
            <a:ext cx="3220449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One Build</a:t>
            </a:r>
          </a:p>
          <a:p>
            <a:pPr algn="ctr"/>
            <a:r>
              <a:rPr lang="en-US" sz="3000" b="1" dirty="0"/>
              <a:t>All Platform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ED6F8-1DFC-9248-8633-87F53BAE4D9E}"/>
              </a:ext>
            </a:extLst>
          </p:cNvPr>
          <p:cNvSpPr txBox="1"/>
          <p:nvPr/>
        </p:nvSpPr>
        <p:spPr>
          <a:xfrm>
            <a:off x="4716913" y="3893028"/>
            <a:ext cx="3220449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900M </a:t>
            </a:r>
          </a:p>
          <a:p>
            <a:pPr algn="ctr"/>
            <a:r>
              <a:rPr lang="en-US" sz="3000" b="1" dirty="0"/>
              <a:t>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B193A2-EB07-F24D-BCF4-6D9C92D87553}"/>
              </a:ext>
            </a:extLst>
          </p:cNvPr>
          <p:cNvSpPr txBox="1"/>
          <p:nvPr/>
        </p:nvSpPr>
        <p:spPr>
          <a:xfrm>
            <a:off x="8853885" y="3893027"/>
            <a:ext cx="3220449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Conversational</a:t>
            </a:r>
          </a:p>
          <a:p>
            <a:pPr algn="ctr"/>
            <a:r>
              <a:rPr lang="en-US" sz="3000" b="1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1081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What is Chat Bot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301569" y="621902"/>
            <a:ext cx="2845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Chatting with a bot is similar to chatting with a Facebook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bot can send: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F1C4A-77CC-C44E-ADB6-A44D01CD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3" y="402526"/>
            <a:ext cx="1477328" cy="1477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86A89-0D72-8849-BC46-CD29A8646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" y="3091142"/>
            <a:ext cx="3383580" cy="1060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CD08C-739C-5548-911D-9FB7CCE9F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395" y="3106270"/>
            <a:ext cx="2149577" cy="1929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23F321-57D1-7C45-ABC4-4B9CA039F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9" y="2796401"/>
            <a:ext cx="2419724" cy="22391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3286E6-A2B4-2644-8785-C71FC5054CB8}"/>
              </a:ext>
            </a:extLst>
          </p:cNvPr>
          <p:cNvSpPr txBox="1"/>
          <p:nvPr/>
        </p:nvSpPr>
        <p:spPr>
          <a:xfrm>
            <a:off x="462279" y="5261570"/>
            <a:ext cx="3220449" cy="5539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377FD-F1A9-4F43-BA74-78321FAEEDC6}"/>
              </a:ext>
            </a:extLst>
          </p:cNvPr>
          <p:cNvSpPr txBox="1"/>
          <p:nvPr/>
        </p:nvSpPr>
        <p:spPr>
          <a:xfrm>
            <a:off x="4485775" y="5232001"/>
            <a:ext cx="3220449" cy="5539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1F1622-9A10-1F49-9736-56F01E427257}"/>
              </a:ext>
            </a:extLst>
          </p:cNvPr>
          <p:cNvSpPr txBox="1"/>
          <p:nvPr/>
        </p:nvSpPr>
        <p:spPr>
          <a:xfrm>
            <a:off x="8509272" y="5232001"/>
            <a:ext cx="3220449" cy="5539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21192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What is Chat Bot 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4" y="1097265"/>
            <a:ext cx="11848871" cy="44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Core Components of Messenger Platform</a:t>
            </a:r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936977" y="577145"/>
            <a:ext cx="935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Messenger Platform contains 5 </a:t>
            </a:r>
            <a:r>
              <a:rPr lang="en-US" dirty="0">
                <a:solidFill>
                  <a:srgbClr val="0070C0"/>
                </a:solidFill>
              </a:rPr>
              <a:t>core 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IDs &amp; Profile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Webview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30457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Core Components of Messenger Platform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634011" y="547000"/>
            <a:ext cx="9357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IDs &amp; Profile Information</a:t>
            </a:r>
          </a:p>
          <a:p>
            <a:pPr lvl="1"/>
            <a:r>
              <a:rPr lang="en-US" dirty="0"/>
              <a:t>Provides a set of APIs to help you do everything from finding your current customers on messenger, to providing a consistent experience across multiple Facebook apps and Pages, to retrieving basic profile information to personalize messages and features offered by your bot.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F48D1-CD0B-AF42-8B3A-E6F32E8A52BE}"/>
              </a:ext>
            </a:extLst>
          </p:cNvPr>
          <p:cNvSpPr txBox="1"/>
          <p:nvPr/>
        </p:nvSpPr>
        <p:spPr>
          <a:xfrm>
            <a:off x="634010" y="2222410"/>
            <a:ext cx="302358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PSID</a:t>
            </a:r>
          </a:p>
          <a:p>
            <a:pPr algn="ctr"/>
            <a:r>
              <a:rPr lang="en-US" b="1" dirty="0"/>
              <a:t>(Page-Scoped ID)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9E1B0-85E7-244A-B676-27D9B83B8A4D}"/>
              </a:ext>
            </a:extLst>
          </p:cNvPr>
          <p:cNvSpPr txBox="1"/>
          <p:nvPr/>
        </p:nvSpPr>
        <p:spPr>
          <a:xfrm>
            <a:off x="634009" y="3033311"/>
            <a:ext cx="302358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- Assigned each people a PSID which unique.</a:t>
            </a:r>
          </a:p>
          <a:p>
            <a:r>
              <a:rPr lang="en-US" dirty="0"/>
              <a:t>- Included in the </a:t>
            </a:r>
            <a:r>
              <a:rPr lang="en-US" dirty="0" err="1"/>
              <a:t>sender.id</a:t>
            </a:r>
            <a:r>
              <a:rPr lang="en-US" dirty="0"/>
              <a:t> property of the webhook event.</a:t>
            </a:r>
          </a:p>
        </p:txBody>
      </p:sp>
    </p:spTree>
    <p:extLst>
      <p:ext uri="{BB962C8B-B14F-4D97-AF65-F5344CB8AC3E}">
        <p14:creationId xmlns:p14="http://schemas.microsoft.com/office/powerpoint/2010/main" val="407805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Core Components of Messenger Platform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634011" y="547000"/>
            <a:ext cx="935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lvl="1"/>
            <a:r>
              <a:rPr lang="en-US" dirty="0"/>
              <a:t>MP provides a set of REST APIs </a:t>
            </a:r>
            <a:r>
              <a:rPr lang="en-US" dirty="0" smtClean="0"/>
              <a:t>(</a:t>
            </a:r>
            <a:r>
              <a:rPr lang="en-US" i="1" dirty="0"/>
              <a:t>Representational State Transfer</a:t>
            </a:r>
            <a:r>
              <a:rPr lang="en-US" dirty="0" smtClean="0"/>
              <a:t>)</a:t>
            </a:r>
            <a:r>
              <a:rPr lang="en-US" dirty="0" smtClean="0"/>
              <a:t> that </a:t>
            </a:r>
            <a:r>
              <a:rPr lang="en-US" dirty="0"/>
              <a:t>give you the tools you need to create awesome Messenger experiences.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F48D1-CD0B-AF42-8B3A-E6F32E8A52BE}"/>
              </a:ext>
            </a:extLst>
          </p:cNvPr>
          <p:cNvSpPr txBox="1"/>
          <p:nvPr/>
        </p:nvSpPr>
        <p:spPr>
          <a:xfrm>
            <a:off x="1319807" y="1571982"/>
            <a:ext cx="30235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9E1B0-85E7-244A-B676-27D9B83B8A4D}"/>
              </a:ext>
            </a:extLst>
          </p:cNvPr>
          <p:cNvSpPr txBox="1"/>
          <p:nvPr/>
        </p:nvSpPr>
        <p:spPr>
          <a:xfrm>
            <a:off x="1319806" y="2092021"/>
            <a:ext cx="302358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- Send text, asset (image, video, file 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6E5D8-B73F-054D-831F-1EFC1C5DB39D}"/>
              </a:ext>
            </a:extLst>
          </p:cNvPr>
          <p:cNvSpPr txBox="1"/>
          <p:nvPr/>
        </p:nvSpPr>
        <p:spPr>
          <a:xfrm>
            <a:off x="4486835" y="1571982"/>
            <a:ext cx="30235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Attachment Upload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78F1E-3973-D44A-A278-2567CB0526CA}"/>
              </a:ext>
            </a:extLst>
          </p:cNvPr>
          <p:cNvSpPr txBox="1"/>
          <p:nvPr/>
        </p:nvSpPr>
        <p:spPr>
          <a:xfrm>
            <a:off x="4486835" y="2092021"/>
            <a:ext cx="302358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-Asset can be uploaded from a URL or your local file system, including images, audio, videos, and files.</a:t>
            </a:r>
          </a:p>
          <a:p>
            <a:r>
              <a:rPr lang="en-US" dirty="0"/>
              <a:t>-Return an </a:t>
            </a:r>
            <a:r>
              <a:rPr lang="en-US" dirty="0" err="1"/>
              <a:t>attachment_id</a:t>
            </a:r>
            <a:r>
              <a:rPr lang="en-US" dirty="0"/>
              <a:t> that can be used for future requests.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B32DC-51E9-054C-8102-272A8DA7E5BC}"/>
              </a:ext>
            </a:extLst>
          </p:cNvPr>
          <p:cNvSpPr txBox="1"/>
          <p:nvPr/>
        </p:nvSpPr>
        <p:spPr>
          <a:xfrm>
            <a:off x="7653863" y="1571982"/>
            <a:ext cx="302358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Handover Protocol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8D0A8-6709-264D-B7D7-50F32ED50978}"/>
              </a:ext>
            </a:extLst>
          </p:cNvPr>
          <p:cNvSpPr txBox="1"/>
          <p:nvPr/>
        </p:nvSpPr>
        <p:spPr>
          <a:xfrm>
            <a:off x="7653863" y="2092020"/>
            <a:ext cx="30235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 Enables more applications to collaborate for a Page by passing control of the conversation (thread) between Primary Receiver and Secondary Receiver apps.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4600BD-640E-DF4A-9775-5C0109A699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48" y="3934411"/>
            <a:ext cx="3030248" cy="2395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0C7DC-9357-484D-98FC-16619157DB0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86" y="4168865"/>
            <a:ext cx="3327277" cy="22343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5D9112-DFE9-674F-BF09-81955E7B5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8" y="2834832"/>
            <a:ext cx="2937168" cy="8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B961D38-1D4A-4445-9CDC-AFF271196A6B}"/>
              </a:ext>
            </a:extLst>
          </p:cNvPr>
          <p:cNvSpPr/>
          <p:nvPr/>
        </p:nvSpPr>
        <p:spPr>
          <a:xfrm flipV="1">
            <a:off x="0" y="-1"/>
            <a:ext cx="10625667" cy="402527"/>
          </a:xfrm>
          <a:custGeom>
            <a:avLst/>
            <a:gdLst>
              <a:gd name="connsiteX0" fmla="*/ 0 w 11133667"/>
              <a:gd name="connsiteY0" fmla="*/ 0 h 1100667"/>
              <a:gd name="connsiteX1" fmla="*/ 11133667 w 11133667"/>
              <a:gd name="connsiteY1" fmla="*/ 0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470444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  <a:gd name="connsiteX0" fmla="*/ 0 w 11133667"/>
              <a:gd name="connsiteY0" fmla="*/ 0 h 1100667"/>
              <a:gd name="connsiteX1" fmla="*/ 10541000 w 11133667"/>
              <a:gd name="connsiteY1" fmla="*/ 28223 h 1100667"/>
              <a:gd name="connsiteX2" fmla="*/ 11133667 w 11133667"/>
              <a:gd name="connsiteY2" fmla="*/ 1100667 h 1100667"/>
              <a:gd name="connsiteX3" fmla="*/ 0 w 11133667"/>
              <a:gd name="connsiteY3" fmla="*/ 1100667 h 1100667"/>
              <a:gd name="connsiteX4" fmla="*/ 0 w 11133667"/>
              <a:gd name="connsiteY4" fmla="*/ 0 h 110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3667" h="1100667">
                <a:moveTo>
                  <a:pt x="0" y="0"/>
                </a:moveTo>
                <a:lnTo>
                  <a:pt x="10541000" y="28223"/>
                </a:lnTo>
                <a:lnTo>
                  <a:pt x="11133667" y="1100667"/>
                </a:lnTo>
                <a:lnTo>
                  <a:pt x="0" y="1100667"/>
                </a:lnTo>
                <a:lnTo>
                  <a:pt x="0" y="0"/>
                </a:lnTo>
                <a:close/>
              </a:path>
            </a:pathLst>
          </a:custGeom>
          <a:solidFill>
            <a:srgbClr val="F9C3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E7CF5-AB33-4829-9619-0EE0877B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" y="6310427"/>
            <a:ext cx="11729721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2E4B7-D36A-49D8-BCDA-FD67FB41D418}"/>
              </a:ext>
            </a:extLst>
          </p:cNvPr>
          <p:cNvSpPr txBox="1"/>
          <p:nvPr/>
        </p:nvSpPr>
        <p:spPr>
          <a:xfrm>
            <a:off x="52039" y="0"/>
            <a:ext cx="59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Core Components of Messenger Platform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6D879-ECF8-4859-A3BC-D54E8A2F267B}"/>
              </a:ext>
            </a:extLst>
          </p:cNvPr>
          <p:cNvSpPr txBox="1"/>
          <p:nvPr/>
        </p:nvSpPr>
        <p:spPr>
          <a:xfrm>
            <a:off x="634011" y="547000"/>
            <a:ext cx="9357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Webhook</a:t>
            </a:r>
          </a:p>
          <a:p>
            <a:pPr lvl="1"/>
            <a:r>
              <a:rPr lang="en-US" dirty="0"/>
              <a:t>MP sends an event to your webhook whenever an action occurs in a conversation with your bot. Your webhook is a single HTTPS POST requests (usually /webhook). This is where your bot processes and responds to all incoming webhook events.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F48D1-CD0B-AF42-8B3A-E6F32E8A52BE}"/>
              </a:ext>
            </a:extLst>
          </p:cNvPr>
          <p:cNvSpPr txBox="1"/>
          <p:nvPr/>
        </p:nvSpPr>
        <p:spPr>
          <a:xfrm>
            <a:off x="462279" y="1929039"/>
            <a:ext cx="32252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6C301-8535-ED41-B837-178E3643C37B}"/>
              </a:ext>
            </a:extLst>
          </p:cNvPr>
          <p:cNvSpPr txBox="1"/>
          <p:nvPr/>
        </p:nvSpPr>
        <p:spPr>
          <a:xfrm>
            <a:off x="4464666" y="1929039"/>
            <a:ext cx="32252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Messaging_options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3F1F-0DB2-9E46-A5FE-4D554E22C3FA}"/>
              </a:ext>
            </a:extLst>
          </p:cNvPr>
          <p:cNvSpPr txBox="1"/>
          <p:nvPr/>
        </p:nvSpPr>
        <p:spPr>
          <a:xfrm>
            <a:off x="8467054" y="1931556"/>
            <a:ext cx="32252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Messaging_postbacks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8BAA3-0E26-C84E-B908-2125DFA36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3" y="2918146"/>
            <a:ext cx="3831050" cy="1200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AC4F9B-32B9-704D-ACFB-C2734A9A2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51" y="2480081"/>
            <a:ext cx="3384924" cy="3038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A300B6-91A3-1C4D-A8B7-9BE04715B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9" y="2745123"/>
            <a:ext cx="3384924" cy="5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24326</TotalTime>
  <Words>390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DIN Condensed Bold</vt:lpstr>
      <vt:lpstr>Roboto Condensed</vt:lpstr>
      <vt:lpstr>Roboto Condensed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Linh</dc:creator>
  <cp:lastModifiedBy>Nguyen Phuong Vuong</cp:lastModifiedBy>
  <cp:revision>352</cp:revision>
  <dcterms:created xsi:type="dcterms:W3CDTF">2017-09-15T01:56:34Z</dcterms:created>
  <dcterms:modified xsi:type="dcterms:W3CDTF">2019-06-14T01:54:53Z</dcterms:modified>
</cp:coreProperties>
</file>