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8"/>
  </p:notesMasterIdLst>
  <p:handoutMasterIdLst>
    <p:handoutMasterId r:id="rId39"/>
  </p:handoutMasterIdLst>
  <p:sldIdLst>
    <p:sldId id="260" r:id="rId2"/>
    <p:sldId id="378" r:id="rId3"/>
    <p:sldId id="415" r:id="rId4"/>
    <p:sldId id="416" r:id="rId5"/>
    <p:sldId id="417" r:id="rId6"/>
    <p:sldId id="418" r:id="rId7"/>
    <p:sldId id="419" r:id="rId8"/>
    <p:sldId id="444" r:id="rId9"/>
    <p:sldId id="422" r:id="rId10"/>
    <p:sldId id="426" r:id="rId11"/>
    <p:sldId id="431" r:id="rId12"/>
    <p:sldId id="432" r:id="rId13"/>
    <p:sldId id="433" r:id="rId14"/>
    <p:sldId id="428" r:id="rId15"/>
    <p:sldId id="434" r:id="rId16"/>
    <p:sldId id="435" r:id="rId17"/>
    <p:sldId id="436" r:id="rId18"/>
    <p:sldId id="437" r:id="rId19"/>
    <p:sldId id="438" r:id="rId20"/>
    <p:sldId id="397" r:id="rId21"/>
    <p:sldId id="398" r:id="rId22"/>
    <p:sldId id="399" r:id="rId23"/>
    <p:sldId id="445" r:id="rId24"/>
    <p:sldId id="429" r:id="rId25"/>
    <p:sldId id="443" r:id="rId26"/>
    <p:sldId id="400" r:id="rId27"/>
    <p:sldId id="401" r:id="rId28"/>
    <p:sldId id="402" r:id="rId29"/>
    <p:sldId id="404" r:id="rId30"/>
    <p:sldId id="407" r:id="rId31"/>
    <p:sldId id="406" r:id="rId32"/>
    <p:sldId id="446" r:id="rId33"/>
    <p:sldId id="408" r:id="rId34"/>
    <p:sldId id="430" r:id="rId35"/>
    <p:sldId id="409" r:id="rId36"/>
    <p:sldId id="410" r:id="rId37"/>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295" userDrawn="1">
          <p15:clr>
            <a:srgbClr val="A4A3A4"/>
          </p15:clr>
        </p15:guide>
        <p15:guide id="4" pos="546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424242"/>
    <a:srgbClr val="8FAADC"/>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8" autoAdjust="0"/>
    <p:restoredTop sz="90844" autoAdjust="0"/>
  </p:normalViewPr>
  <p:slideViewPr>
    <p:cSldViewPr showGuides="1">
      <p:cViewPr varScale="1">
        <p:scale>
          <a:sx n="64" d="100"/>
          <a:sy n="64" d="100"/>
        </p:scale>
        <p:origin x="744" y="66"/>
      </p:cViewPr>
      <p:guideLst>
        <p:guide orient="horz" pos="2160"/>
        <p:guide pos="2880"/>
        <p:guide pos="295"/>
        <p:guide pos="5465"/>
      </p:guideLst>
    </p:cSldViewPr>
  </p:slideViewPr>
  <p:notesTextViewPr>
    <p:cViewPr>
      <p:scale>
        <a:sx n="1" d="1"/>
        <a:sy n="1" d="1"/>
      </p:scale>
      <p:origin x="0" y="0"/>
    </p:cViewPr>
  </p:notesTextViewPr>
  <p:notesViewPr>
    <p:cSldViewPr>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C7AE2E-B863-4377-9417-A44B08B1445C}" type="datetimeFigureOut">
              <a:rPr lang="en-US" smtClean="0"/>
              <a:t>1/14/2018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C1CA4-9F29-4322-92E4-2ECEFED7BFE2}" type="slidenum">
              <a:rPr lang="en-US" smtClean="0"/>
              <a:t>‹#›</a:t>
            </a:fld>
            <a:endParaRPr lang="en-US"/>
          </a:p>
        </p:txBody>
      </p:sp>
    </p:spTree>
    <p:extLst>
      <p:ext uri="{BB962C8B-B14F-4D97-AF65-F5344CB8AC3E}">
        <p14:creationId xmlns:p14="http://schemas.microsoft.com/office/powerpoint/2010/main" val="2327410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B410A-F33F-4AB4-852F-D1CE6502B2C4}" type="datetimeFigureOut">
              <a:rPr lang="vi-VN" smtClean="0"/>
              <a:t>14-01-2018</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A3FDB-E1FF-41D5-9DDE-74331BAB0AAA}" type="slidenum">
              <a:rPr lang="vi-VN" smtClean="0"/>
              <a:t>‹#›</a:t>
            </a:fld>
            <a:endParaRPr lang="vi-VN"/>
          </a:p>
        </p:txBody>
      </p:sp>
    </p:spTree>
    <p:extLst>
      <p:ext uri="{BB962C8B-B14F-4D97-AF65-F5344CB8AC3E}">
        <p14:creationId xmlns:p14="http://schemas.microsoft.com/office/powerpoint/2010/main" val="1233107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what is WSN? It is a ….</a:t>
            </a:r>
          </a:p>
          <a:p>
            <a:endParaRPr lang="en-US" dirty="0" smtClean="0"/>
          </a:p>
          <a:p>
            <a:r>
              <a:rPr lang="en-US" dirty="0" smtClean="0"/>
              <a:t>Like in monitoring applications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data</a:t>
            </a:r>
            <a:r>
              <a:rPr lang="en-US" baseline="0" dirty="0" smtClean="0"/>
              <a:t> collection point is called sink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sensor node sensing the environment is called source node</a:t>
            </a:r>
            <a:endParaRPr lang="en-US" dirty="0" smtClean="0"/>
          </a:p>
          <a:p>
            <a:endParaRPr lang="en-US" dirty="0"/>
          </a:p>
        </p:txBody>
      </p:sp>
      <p:sp>
        <p:nvSpPr>
          <p:cNvPr id="4" name="Slide Number Placeholder 3"/>
          <p:cNvSpPr>
            <a:spLocks noGrp="1"/>
          </p:cNvSpPr>
          <p:nvPr>
            <p:ph type="sldNum" sz="quarter" idx="10"/>
          </p:nvPr>
        </p:nvSpPr>
        <p:spPr/>
        <p:txBody>
          <a:bodyPr/>
          <a:lstStyle/>
          <a:p>
            <a:fld id="{5E472A10-5EAE-4755-8000-FF27897E778E}" type="slidenum">
              <a:rPr lang="en-US" smtClean="0"/>
              <a:pPr/>
              <a:t>3</a:t>
            </a:fld>
            <a:endParaRPr lang="en-US"/>
          </a:p>
        </p:txBody>
      </p:sp>
    </p:spTree>
    <p:extLst>
      <p:ext uri="{BB962C8B-B14F-4D97-AF65-F5344CB8AC3E}">
        <p14:creationId xmlns:p14="http://schemas.microsoft.com/office/powerpoint/2010/main" val="3061501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SBS are similar to RBS, except that the slot coordinates are obtained from properties of the sender node rather than the receiver.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every node, a </a:t>
            </a:r>
            <a:r>
              <a:rPr lang="en-US" sz="1200" b="1" i="0" kern="1200" dirty="0">
                <a:solidFill>
                  <a:schemeClr val="tx1"/>
                </a:solidFill>
                <a:effectLst/>
                <a:latin typeface="+mn-lt"/>
                <a:ea typeface="+mn-ea"/>
                <a:cs typeface="+mn-cs"/>
              </a:rPr>
              <a:t>SBS Orchestra slot results in one Rx slot per neighbor (coordinates based on the neighbor) and a single </a:t>
            </a:r>
            <a:r>
              <a:rPr lang="en-US" sz="1200" b="1" i="0" kern="1200" dirty="0" err="1">
                <a:solidFill>
                  <a:schemeClr val="tx1"/>
                </a:solidFill>
                <a:effectLst/>
                <a:latin typeface="+mn-lt"/>
                <a:ea typeface="+mn-ea"/>
                <a:cs typeface="+mn-cs"/>
              </a:rPr>
              <a:t>Tx</a:t>
            </a:r>
            <a:r>
              <a:rPr lang="en-US" sz="1200" b="1" i="0" kern="1200" dirty="0">
                <a:solidFill>
                  <a:schemeClr val="tx1"/>
                </a:solidFill>
                <a:effectLst/>
                <a:latin typeface="+mn-lt"/>
                <a:ea typeface="+mn-ea"/>
                <a:cs typeface="+mn-cs"/>
              </a:rPr>
              <a:t> slot (coordinates based on sender node). </a:t>
            </a:r>
          </a:p>
          <a:p>
            <a:r>
              <a:rPr lang="en-US" sz="1200" b="0" i="0" kern="1200" dirty="0">
                <a:solidFill>
                  <a:schemeClr val="tx1"/>
                </a:solidFill>
                <a:effectLst/>
                <a:latin typeface="+mn-lt"/>
                <a:ea typeface="+mn-ea"/>
                <a:cs typeface="+mn-cs"/>
              </a:rPr>
              <a:t>This results in higher energy consumption than RBS (</a:t>
            </a:r>
            <a:r>
              <a:rPr lang="en-US" sz="1200" b="0" i="0" kern="1200" dirty="0" err="1">
                <a:solidFill>
                  <a:schemeClr val="tx1"/>
                </a:solidFill>
                <a:effectLst/>
                <a:latin typeface="+mn-lt"/>
                <a:ea typeface="+mn-ea"/>
                <a:cs typeface="+mn-cs"/>
              </a:rPr>
              <a:t>Tx</a:t>
            </a:r>
            <a:r>
              <a:rPr lang="en-US" sz="1200" b="0" i="0" kern="1200" dirty="0">
                <a:solidFill>
                  <a:schemeClr val="tx1"/>
                </a:solidFill>
                <a:effectLst/>
                <a:latin typeface="+mn-lt"/>
                <a:ea typeface="+mn-ea"/>
                <a:cs typeface="+mn-cs"/>
              </a:rPr>
              <a:t> slots cost nothing when there is no traffic, whereas Rx slots always require a wakeup), but can also help decrease contention by avoiding per-receiver slot </a:t>
            </a:r>
            <a:r>
              <a:rPr lang="en-US" sz="1200" b="0" i="0" kern="1200" dirty="0" err="1">
                <a:solidFill>
                  <a:schemeClr val="tx1"/>
                </a:solidFill>
                <a:effectLst/>
                <a:latin typeface="+mn-lt"/>
                <a:ea typeface="+mn-ea"/>
                <a:cs typeface="+mn-cs"/>
              </a:rPr>
              <a:t>assignement</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For child-to-parent communication, nodes have one fixed </a:t>
            </a:r>
            <a:r>
              <a:rPr lang="en-US" sz="1200" b="1" i="0" kern="1200" dirty="0" err="1">
                <a:solidFill>
                  <a:schemeClr val="tx1"/>
                </a:solidFill>
                <a:effectLst/>
                <a:latin typeface="+mn-lt"/>
                <a:ea typeface="+mn-ea"/>
                <a:cs typeface="+mn-cs"/>
              </a:rPr>
              <a:t>Tx</a:t>
            </a:r>
            <a:r>
              <a:rPr lang="en-US" sz="1200" b="1" i="0" kern="1200" dirty="0">
                <a:solidFill>
                  <a:schemeClr val="tx1"/>
                </a:solidFill>
                <a:effectLst/>
                <a:latin typeface="+mn-lt"/>
                <a:ea typeface="+mn-ea"/>
                <a:cs typeface="+mn-cs"/>
              </a:rPr>
              <a:t> slot, and parents maintain a Rx slot for each of their children.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switching parent, the child does not need to update its transmit slot, but the old parent must remove a listen slot and the new parent install a new one.</a:t>
            </a:r>
            <a:r>
              <a:rPr lang="en-US" dirty="0"/>
              <a:t> </a:t>
            </a:r>
            <a:br>
              <a:rPr lang="en-US" dirty="0"/>
            </a:br>
            <a:r>
              <a:rPr lang="en-US" dirty="0"/>
              <a:t/>
            </a:r>
            <a:br>
              <a:rPr lang="en-US" dirty="0"/>
            </a:br>
            <a:r>
              <a:rPr lang="en-US" sz="1200" dirty="0" smtClean="0">
                <a:latin typeface="Times New Roman" panose="02020603050405020304" pitchFamily="18" charset="0"/>
                <a:ea typeface="Calibri" panose="020F0502020204030204" pitchFamily="34" charset="0"/>
              </a:rPr>
              <a:t>SBS are similar to RBS, except that the slot coordinates are obtained from properties of the sender node rather than the receiver. At every node, a SBS Orchestra slot results in one Rx slot per neighbor (coordinates based on the neighbor) and a single </a:t>
            </a:r>
            <a:r>
              <a:rPr lang="en-US" sz="1200" dirty="0" err="1" smtClean="0">
                <a:latin typeface="Times New Roman" panose="02020603050405020304" pitchFamily="18" charset="0"/>
                <a:ea typeface="Calibri" panose="020F0502020204030204" pitchFamily="34" charset="0"/>
              </a:rPr>
              <a:t>Tx</a:t>
            </a:r>
            <a:r>
              <a:rPr lang="en-US" sz="1200" dirty="0" smtClean="0">
                <a:latin typeface="Times New Roman" panose="02020603050405020304" pitchFamily="18" charset="0"/>
                <a:ea typeface="Calibri" panose="020F0502020204030204" pitchFamily="34" charset="0"/>
              </a:rPr>
              <a:t> slot (coordinates based on sender node)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7DE040B-6DEB-4CFA-AB9D-EE35EACED9F8}" type="slidenum">
              <a:rPr lang="nl-BE" smtClean="0"/>
              <a:t>18</a:t>
            </a:fld>
            <a:endParaRPr lang="nl-BE"/>
          </a:p>
        </p:txBody>
      </p:sp>
    </p:spTree>
    <p:extLst>
      <p:ext uri="{BB962C8B-B14F-4D97-AF65-F5344CB8AC3E}">
        <p14:creationId xmlns:p14="http://schemas.microsoft.com/office/powerpoint/2010/main" val="2028765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a:t>
            </a:r>
            <a:r>
              <a:rPr lang="en-US" sz="1200" b="0" i="0" kern="1200" dirty="0" err="1">
                <a:solidFill>
                  <a:schemeClr val="tx1"/>
                </a:solidFill>
                <a:effectLst/>
                <a:latin typeface="+mn-lt"/>
                <a:ea typeface="+mn-ea"/>
                <a:cs typeface="+mn-cs"/>
              </a:rPr>
              <a:t>slotframe</a:t>
            </a:r>
            <a:r>
              <a:rPr lang="en-US" sz="1200" b="0" i="0" kern="1200" dirty="0">
                <a:solidFill>
                  <a:schemeClr val="tx1"/>
                </a:solidFill>
                <a:effectLst/>
                <a:latin typeface="+mn-lt"/>
                <a:ea typeface="+mn-ea"/>
                <a:cs typeface="+mn-cs"/>
              </a:rPr>
              <a:t> long enough to accommodate unique transmit slots to every node, and assuming unique node identifiers are available, contention-free communication is possible. Orchestra achieves contention-free communication with </a:t>
            </a:r>
            <a:r>
              <a:rPr lang="en-US" sz="1200" b="1" i="0" kern="1200" dirty="0">
                <a:solidFill>
                  <a:schemeClr val="tx1"/>
                </a:solidFill>
                <a:effectLst/>
                <a:latin typeface="+mn-lt"/>
                <a:ea typeface="+mn-ea"/>
                <a:cs typeface="+mn-cs"/>
              </a:rPr>
              <a:t>SBD, which are similar to SBS except they use dedicated TSCH slots instead of shared</a:t>
            </a:r>
            <a:r>
              <a:rPr lang="en-US" b="1" dirty="0"/>
              <a:t> </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7DE040B-6DEB-4CFA-AB9D-EE35EACED9F8}" type="slidenum">
              <a:rPr lang="nl-BE" smtClean="0"/>
              <a:t>19</a:t>
            </a:fld>
            <a:endParaRPr lang="nl-BE"/>
          </a:p>
        </p:txBody>
      </p:sp>
    </p:spTree>
    <p:extLst>
      <p:ext uri="{BB962C8B-B14F-4D97-AF65-F5344CB8AC3E}">
        <p14:creationId xmlns:p14="http://schemas.microsoft.com/office/powerpoint/2010/main" val="230900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GHz un-licensed spectrum band</a:t>
            </a:r>
          </a:p>
          <a:p>
            <a:r>
              <a:rPr lang="en-US" dirty="0" smtClean="0"/>
              <a:t>ISM band: Un-licensed</a:t>
            </a:r>
            <a:r>
              <a:rPr lang="en-US" baseline="0" dirty="0" smtClean="0"/>
              <a:t> band for </a:t>
            </a:r>
            <a:r>
              <a:rPr lang="en-US" dirty="0" smtClean="0"/>
              <a:t>Industrial,</a:t>
            </a:r>
            <a:r>
              <a:rPr lang="en-US" baseline="0" dirty="0" smtClean="0"/>
              <a:t> Scientific and Medical application</a:t>
            </a:r>
          </a:p>
          <a:p>
            <a:endParaRPr lang="en-US" baseline="0" dirty="0" smtClean="0"/>
          </a:p>
          <a:p>
            <a:r>
              <a:rPr lang="en-US" baseline="0" dirty="0" smtClean="0"/>
              <a:t>According to 802.15.5 standard, sensor nodes can operate on 16 different channels on 2.4GHz band. </a:t>
            </a:r>
          </a:p>
          <a:p>
            <a:endParaRPr lang="en-US" baseline="0" dirty="0" smtClean="0"/>
          </a:p>
          <a:p>
            <a:r>
              <a:rPr lang="en-US" baseline="0" dirty="0" smtClean="0"/>
              <a:t>However, this band is rather crowded, with the </a:t>
            </a:r>
            <a:r>
              <a:rPr lang="en-US" baseline="0" dirty="0" err="1" smtClean="0"/>
              <a:t>presense</a:t>
            </a:r>
            <a:r>
              <a:rPr lang="en-US" baseline="0" dirty="0" smtClean="0"/>
              <a:t> of </a:t>
            </a:r>
            <a:r>
              <a:rPr lang="en-US" baseline="0" dirty="0" err="1" smtClean="0"/>
              <a:t>Wifi</a:t>
            </a:r>
            <a:r>
              <a:rPr lang="en-US" baseline="0" dirty="0" smtClean="0"/>
              <a:t> devices, Bluetooth devices,</a:t>
            </a:r>
          </a:p>
          <a:p>
            <a:r>
              <a:rPr lang="en-US" baseline="0" dirty="0" smtClean="0"/>
              <a:t>Also micro-wave devices.</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E472A10-5EAE-4755-8000-FF27897E778E}" type="slidenum">
              <a:rPr lang="en-US" smtClean="0"/>
              <a:pPr/>
              <a:t>4</a:t>
            </a:fld>
            <a:endParaRPr lang="en-US"/>
          </a:p>
        </p:txBody>
      </p:sp>
    </p:spTree>
    <p:extLst>
      <p:ext uri="{BB962C8B-B14F-4D97-AF65-F5344CB8AC3E}">
        <p14:creationId xmlns:p14="http://schemas.microsoft.com/office/powerpoint/2010/main" val="2580914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472A10-5EAE-4755-8000-FF27897E778E}" type="slidenum">
              <a:rPr lang="en-US" smtClean="0"/>
              <a:pPr/>
              <a:t>5</a:t>
            </a:fld>
            <a:endParaRPr lang="en-US"/>
          </a:p>
        </p:txBody>
      </p:sp>
    </p:spTree>
    <p:extLst>
      <p:ext uri="{BB962C8B-B14F-4D97-AF65-F5344CB8AC3E}">
        <p14:creationId xmlns:p14="http://schemas.microsoft.com/office/powerpoint/2010/main" val="1509570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Hence</a:t>
            </a:r>
            <a:r>
              <a:rPr lang="en-US" baseline="0" dirty="0" smtClean="0"/>
              <a:t>, the current demand of those above mentioned WSN applications would require a large amount of data delivery </a:t>
            </a:r>
          </a:p>
          <a:p>
            <a:endParaRPr lang="en-US" baseline="0" dirty="0" smtClean="0"/>
          </a:p>
          <a:p>
            <a:r>
              <a:rPr lang="en-US" baseline="0" dirty="0" smtClean="0"/>
              <a:t>The research question in my study will be </a:t>
            </a:r>
            <a:endParaRPr lang="en-US" dirty="0"/>
          </a:p>
        </p:txBody>
      </p:sp>
      <p:sp>
        <p:nvSpPr>
          <p:cNvPr id="4" name="Slide Number Placeholder 3"/>
          <p:cNvSpPr>
            <a:spLocks noGrp="1"/>
          </p:cNvSpPr>
          <p:nvPr>
            <p:ph type="sldNum" sz="quarter" idx="10"/>
          </p:nvPr>
        </p:nvSpPr>
        <p:spPr/>
        <p:txBody>
          <a:bodyPr/>
          <a:lstStyle/>
          <a:p>
            <a:fld id="{5E472A10-5EAE-4755-8000-FF27897E778E}" type="slidenum">
              <a:rPr lang="en-US" smtClean="0"/>
              <a:pPr/>
              <a:t>6</a:t>
            </a:fld>
            <a:endParaRPr lang="en-US"/>
          </a:p>
        </p:txBody>
      </p:sp>
    </p:spTree>
    <p:extLst>
      <p:ext uri="{BB962C8B-B14F-4D97-AF65-F5344CB8AC3E}">
        <p14:creationId xmlns:p14="http://schemas.microsoft.com/office/powerpoint/2010/main" val="175858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Communication is considered as the major contribution in energy consumption of a sensor node. </a:t>
            </a:r>
          </a:p>
          <a:p>
            <a:r>
              <a:rPr lang="en-US" baseline="0" dirty="0" smtClean="0"/>
              <a:t>In </a:t>
            </a:r>
            <a:r>
              <a:rPr lang="en-US" baseline="0" dirty="0" err="1" smtClean="0"/>
              <a:t>comm</a:t>
            </a:r>
            <a:r>
              <a:rPr lang="en-US" baseline="0" dirty="0" smtClean="0"/>
              <a:t> protocol stack we studies on two layer.</a:t>
            </a:r>
          </a:p>
          <a:p>
            <a:endParaRPr lang="en-US" baseline="0" dirty="0" smtClean="0"/>
          </a:p>
          <a:p>
            <a:r>
              <a:rPr lang="en-US" baseline="0" dirty="0" smtClean="0"/>
              <a:t>The function of network layer, or called routing layer, is to find the efficient route to deliver data from source to sink</a:t>
            </a:r>
          </a:p>
          <a:p>
            <a:endParaRPr lang="en-US" dirty="0" smtClean="0"/>
          </a:p>
          <a:p>
            <a:r>
              <a:rPr lang="en-US" dirty="0" smtClean="0"/>
              <a:t>Second, w</a:t>
            </a:r>
            <a:r>
              <a:rPr lang="en-US" baseline="0" dirty="0" smtClean="0"/>
              <a:t>e focus on the MAC layer because the MAC layer will decide what really have been transmitted on air and control the operation of the radio transceiver to be ON or OFF to save the energy.</a:t>
            </a:r>
          </a:p>
          <a:p>
            <a:endParaRPr lang="en-US" baseline="0" dirty="0" smtClean="0"/>
          </a:p>
        </p:txBody>
      </p:sp>
      <p:sp>
        <p:nvSpPr>
          <p:cNvPr id="4" name="Slide Number Placeholder 3"/>
          <p:cNvSpPr>
            <a:spLocks noGrp="1"/>
          </p:cNvSpPr>
          <p:nvPr>
            <p:ph type="sldNum" sz="quarter" idx="10"/>
          </p:nvPr>
        </p:nvSpPr>
        <p:spPr/>
        <p:txBody>
          <a:bodyPr/>
          <a:lstStyle/>
          <a:p>
            <a:fld id="{5E472A10-5EAE-4755-8000-FF27897E778E}" type="slidenum">
              <a:rPr lang="en-US" smtClean="0"/>
              <a:pPr/>
              <a:t>7</a:t>
            </a:fld>
            <a:endParaRPr lang="en-US"/>
          </a:p>
        </p:txBody>
      </p:sp>
    </p:spTree>
    <p:extLst>
      <p:ext uri="{BB962C8B-B14F-4D97-AF65-F5344CB8AC3E}">
        <p14:creationId xmlns:p14="http://schemas.microsoft.com/office/powerpoint/2010/main" val="3322634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DE040B-6DEB-4CFA-AB9D-EE35EACED9F8}" type="slidenum">
              <a:rPr lang="nl-BE" smtClean="0"/>
              <a:t>11</a:t>
            </a:fld>
            <a:endParaRPr lang="nl-BE"/>
          </a:p>
        </p:txBody>
      </p:sp>
    </p:spTree>
    <p:extLst>
      <p:ext uri="{BB962C8B-B14F-4D97-AF65-F5344CB8AC3E}">
        <p14:creationId xmlns:p14="http://schemas.microsoft.com/office/powerpoint/2010/main" val="873429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x-none" dirty="0"/>
              <a:t>X, Y,</a:t>
            </a:r>
            <a:r>
              <a:rPr lang="x-none" baseline="0" dirty="0"/>
              <a:t> Z’ &amp; Z’’ are mutually prime to avoid unintended synchronization effects</a:t>
            </a:r>
            <a:r>
              <a:rPr lang="x-none" baseline="0" dirty="0" smtClean="0"/>
              <a:t>.</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Nodes maintain their own schedule locally and autonomously, based on their RPL neighbors and parents</a:t>
            </a:r>
          </a:p>
          <a:p>
            <a:pPr marL="171450" indent="-171450">
              <a:buFontTx/>
              <a:buChar char="-"/>
            </a:pPr>
            <a:endParaRPr lang="x-none" baseline="0" dirty="0"/>
          </a:p>
        </p:txBody>
      </p:sp>
      <p:sp>
        <p:nvSpPr>
          <p:cNvPr id="4" name="Slide Number Placeholder 3"/>
          <p:cNvSpPr>
            <a:spLocks noGrp="1"/>
          </p:cNvSpPr>
          <p:nvPr>
            <p:ph type="sldNum" sz="quarter" idx="10"/>
          </p:nvPr>
        </p:nvSpPr>
        <p:spPr/>
        <p:txBody>
          <a:bodyPr/>
          <a:lstStyle/>
          <a:p>
            <a:fld id="{97DE040B-6DEB-4CFA-AB9D-EE35EACED9F8}" type="slidenum">
              <a:rPr lang="nl-BE" smtClean="0"/>
              <a:t>15</a:t>
            </a:fld>
            <a:endParaRPr lang="nl-BE"/>
          </a:p>
        </p:txBody>
      </p:sp>
    </p:spTree>
    <p:extLst>
      <p:ext uri="{BB962C8B-B14F-4D97-AF65-F5344CB8AC3E}">
        <p14:creationId xmlns:p14="http://schemas.microsoft.com/office/powerpoint/2010/main" val="2802559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Orchestra slots consist in one </a:t>
            </a:r>
            <a:r>
              <a:rPr lang="en-US" b="1" dirty="0"/>
              <a:t>shared slot used by all nodes in the network for both Rx (reception) and </a:t>
            </a:r>
            <a:r>
              <a:rPr lang="en-US" b="1" dirty="0" err="1"/>
              <a:t>Tx</a:t>
            </a:r>
            <a:r>
              <a:rPr lang="en-US" b="1" dirty="0"/>
              <a:t> (transmission)</a:t>
            </a:r>
            <a:r>
              <a:rPr lang="en-US" dirty="0"/>
              <a:t>, as illustrated in Figure 3b. The slot is installed </a:t>
            </a:r>
            <a:r>
              <a:rPr lang="en-US" b="1" dirty="0"/>
              <a:t>at fixed coordinates </a:t>
            </a:r>
            <a:r>
              <a:rPr lang="en-US" dirty="0"/>
              <a:t>(time and channel offset), resulting in a behavior </a:t>
            </a:r>
            <a:r>
              <a:rPr lang="en-US" b="1" dirty="0"/>
              <a:t>similar to slotted ALOHA</a:t>
            </a:r>
            <a:r>
              <a:rPr lang="en-US" dirty="0"/>
              <a:t>. This emulates an always-on link, allowing RPL to discover neighbors and run seamlessly. Note that TSCH uses an exponential back-off to resolve contention in shared slots, triggered whenever a unicast transmission is unacknowledged</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ea typeface="Calibri" panose="020F0502020204030204" pitchFamily="34" charset="0"/>
              </a:rPr>
              <a:t>CS Orchestra slots consist in one shared slot used by all nodes in the network for both Rx (reception) and </a:t>
            </a:r>
            <a:r>
              <a:rPr lang="en-US" sz="1200" dirty="0" err="1" smtClean="0">
                <a:latin typeface="Times New Roman" panose="02020603050405020304" pitchFamily="18" charset="0"/>
                <a:ea typeface="Calibri" panose="020F0502020204030204" pitchFamily="34" charset="0"/>
              </a:rPr>
              <a:t>Tx</a:t>
            </a:r>
            <a:r>
              <a:rPr lang="en-US" sz="1200" dirty="0" smtClean="0">
                <a:latin typeface="Times New Roman" panose="02020603050405020304" pitchFamily="18" charset="0"/>
                <a:ea typeface="Calibri" panose="020F0502020204030204" pitchFamily="34" charset="0"/>
              </a:rPr>
              <a:t> (transmission)</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7DE040B-6DEB-4CFA-AB9D-EE35EACED9F8}" type="slidenum">
              <a:rPr lang="nl-BE" smtClean="0"/>
              <a:t>16</a:t>
            </a:fld>
            <a:endParaRPr lang="nl-BE"/>
          </a:p>
        </p:txBody>
      </p:sp>
    </p:spTree>
    <p:extLst>
      <p:ext uri="{BB962C8B-B14F-4D97-AF65-F5344CB8AC3E}">
        <p14:creationId xmlns:p14="http://schemas.microsoft.com/office/powerpoint/2010/main" val="1377337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RBS are assigned </a:t>
            </a:r>
            <a:r>
              <a:rPr lang="en-US" sz="1200" b="1" i="0" kern="1200" dirty="0">
                <a:solidFill>
                  <a:schemeClr val="tx1"/>
                </a:solidFill>
                <a:effectLst/>
                <a:latin typeface="+mn-lt"/>
                <a:ea typeface="+mn-ea"/>
                <a:cs typeface="+mn-cs"/>
              </a:rPr>
              <a:t>for communication between two neighbors</a:t>
            </a:r>
            <a:r>
              <a:rPr lang="en-US" sz="1200" b="0" i="0" kern="1200" dirty="0">
                <a:solidFill>
                  <a:schemeClr val="tx1"/>
                </a:solidFill>
                <a:effectLst/>
                <a:latin typeface="+mn-lt"/>
                <a:ea typeface="+mn-ea"/>
                <a:cs typeface="+mn-cs"/>
              </a:rPr>
              <a:t>, at coordinates (time and channel offset) derived from properties of the receiver. At every node, a RBS Orchestra slot results in one Rx slot (coordinates based on the node), and one </a:t>
            </a:r>
            <a:r>
              <a:rPr lang="en-US" sz="1200" b="0" i="0" kern="1200" dirty="0" err="1">
                <a:solidFill>
                  <a:schemeClr val="tx1"/>
                </a:solidFill>
                <a:effectLst/>
                <a:latin typeface="+mn-lt"/>
                <a:ea typeface="+mn-ea"/>
                <a:cs typeface="+mn-cs"/>
              </a:rPr>
              <a:t>Tx</a:t>
            </a:r>
            <a:r>
              <a:rPr lang="en-US" sz="1200" b="0" i="0" kern="1200" dirty="0">
                <a:solidFill>
                  <a:schemeClr val="tx1"/>
                </a:solidFill>
                <a:effectLst/>
                <a:latin typeface="+mn-lt"/>
                <a:ea typeface="+mn-ea"/>
                <a:cs typeface="+mn-cs"/>
              </a:rPr>
              <a:t> slot per neighbor (coordinates based on the neighbor). To calculate slot coordinates, one can use a hash of the node’s MAC address, modulo the </a:t>
            </a:r>
            <a:r>
              <a:rPr lang="en-US" sz="1200" b="0" i="0" kern="1200" dirty="0" err="1">
                <a:solidFill>
                  <a:schemeClr val="tx1"/>
                </a:solidFill>
                <a:effectLst/>
                <a:latin typeface="+mn-lt"/>
                <a:ea typeface="+mn-ea"/>
                <a:cs typeface="+mn-cs"/>
              </a:rPr>
              <a:t>slotframe</a:t>
            </a:r>
            <a:r>
              <a:rPr lang="en-US" sz="1200" b="0" i="0" kern="1200" dirty="0">
                <a:solidFill>
                  <a:schemeClr val="tx1"/>
                </a:solidFill>
                <a:effectLst/>
                <a:latin typeface="+mn-lt"/>
                <a:ea typeface="+mn-ea"/>
                <a:cs typeface="+mn-cs"/>
              </a:rPr>
              <a:t> length, or exploit unique node identifiers when available.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typical example is for child-to-parent communication: nodes listen for any traffic in one slot, and children maintain a transmit slot towards their parent. As nodes switch parent, they update their transmit slot autonomously. Because several nodes may install slots towards the same receiver, contention may arise in such slots. For instance in Figure 3c, #3 and #4 contend to send to their parent #2, using standard TSCH back-off</a:t>
            </a:r>
            <a:r>
              <a:rPr lang="en-US" dirty="0"/>
              <a:t> </a:t>
            </a:r>
            <a:br>
              <a:rPr lang="en-US" dirty="0"/>
            </a:br>
            <a:r>
              <a:rPr lang="en-US" sz="1200" dirty="0" smtClean="0">
                <a:latin typeface="Times New Roman" panose="02020603050405020304" pitchFamily="18" charset="0"/>
                <a:ea typeface="Calibri" panose="020F0502020204030204" pitchFamily="34" charset="0"/>
              </a:rPr>
              <a:t>At every node, a RBS Orchestra slot results in one Rx slot (coordinates based on the node), and one </a:t>
            </a:r>
            <a:r>
              <a:rPr lang="en-US" sz="1200" dirty="0" err="1" smtClean="0">
                <a:latin typeface="Times New Roman" panose="02020603050405020304" pitchFamily="18" charset="0"/>
                <a:ea typeface="Calibri" panose="020F0502020204030204" pitchFamily="34" charset="0"/>
              </a:rPr>
              <a:t>Tx</a:t>
            </a:r>
            <a:r>
              <a:rPr lang="en-US" sz="1200" dirty="0" smtClean="0">
                <a:latin typeface="Times New Roman" panose="02020603050405020304" pitchFamily="18" charset="0"/>
                <a:ea typeface="Calibri" panose="020F0502020204030204" pitchFamily="34" charset="0"/>
              </a:rPr>
              <a:t> slot per neighbor (coordinates based on the neighbor)</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7DE040B-6DEB-4CFA-AB9D-EE35EACED9F8}" type="slidenum">
              <a:rPr lang="nl-BE" smtClean="0"/>
              <a:t>17</a:t>
            </a:fld>
            <a:endParaRPr lang="nl-BE"/>
          </a:p>
        </p:txBody>
      </p:sp>
    </p:spTree>
    <p:extLst>
      <p:ext uri="{BB962C8B-B14F-4D97-AF65-F5344CB8AC3E}">
        <p14:creationId xmlns:p14="http://schemas.microsoft.com/office/powerpoint/2010/main" val="4261169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dirty="0" smtClean="0"/>
              <a:t>Click to edit Master title style</a:t>
            </a:r>
            <a:endParaRPr lang="vi-VN"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vi-VN"/>
          </a:p>
        </p:txBody>
      </p:sp>
      <p:sp>
        <p:nvSpPr>
          <p:cNvPr id="4" name="Date Placeholder 3"/>
          <p:cNvSpPr>
            <a:spLocks noGrp="1"/>
          </p:cNvSpPr>
          <p:nvPr>
            <p:ph type="dt" sz="half" idx="10"/>
          </p:nvPr>
        </p:nvSpPr>
        <p:spPr>
          <a:xfrm>
            <a:off x="6187008" y="6467774"/>
            <a:ext cx="2057400" cy="365125"/>
          </a:xfrm>
          <a:prstGeom prst="rect">
            <a:avLst/>
          </a:prstGeom>
        </p:spPr>
        <p:txBody>
          <a:bodyPr/>
          <a:lstStyle/>
          <a:p>
            <a:r>
              <a:rPr lang="en-US" dirty="0" smtClean="0"/>
              <a:t>Jan 13 2018</a:t>
            </a:r>
          </a:p>
        </p:txBody>
      </p:sp>
      <p:sp>
        <p:nvSpPr>
          <p:cNvPr id="5" name="Footer Placeholder 4"/>
          <p:cNvSpPr>
            <a:spLocks noGrp="1"/>
          </p:cNvSpPr>
          <p:nvPr>
            <p:ph type="ftr" sz="quarter" idx="11"/>
          </p:nvPr>
        </p:nvSpPr>
        <p:spPr>
          <a:xfrm>
            <a:off x="0" y="6492876"/>
            <a:ext cx="3086100" cy="365125"/>
          </a:xfrm>
          <a:prstGeom prst="rect">
            <a:avLst/>
          </a:prstGeom>
        </p:spPr>
        <p:txBody>
          <a:bodyPr/>
          <a:lstStyle/>
          <a:p>
            <a:endParaRPr lang="vi-VN" dirty="0"/>
          </a:p>
        </p:txBody>
      </p:sp>
      <p:sp>
        <p:nvSpPr>
          <p:cNvPr id="6" name="Slide Number Placeholder 5"/>
          <p:cNvSpPr>
            <a:spLocks noGrp="1"/>
          </p:cNvSpPr>
          <p:nvPr>
            <p:ph type="sldNum" sz="quarter" idx="12"/>
          </p:nvPr>
        </p:nvSpPr>
        <p:spPr>
          <a:xfrm>
            <a:off x="8244408" y="6453337"/>
            <a:ext cx="827270" cy="360040"/>
          </a:xfrm>
          <a:prstGeom prst="rect">
            <a:avLst/>
          </a:prstGeom>
        </p:spPr>
        <p:txBody>
          <a:bodyPr/>
          <a:lstStyle/>
          <a:p>
            <a:fld id="{E213A541-A0C9-4ED3-8864-813A5C544B59}" type="slidenum">
              <a:rPr lang="vi-VN" smtClean="0"/>
              <a:t>‹#›</a:t>
            </a:fld>
            <a:endParaRPr lang="vi-VN" dirty="0"/>
          </a:p>
        </p:txBody>
      </p:sp>
    </p:spTree>
    <p:extLst>
      <p:ext uri="{BB962C8B-B14F-4D97-AF65-F5344CB8AC3E}">
        <p14:creationId xmlns:p14="http://schemas.microsoft.com/office/powerpoint/2010/main" val="9057726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2178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7159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Jan 13 2018</a:t>
            </a:r>
            <a:endParaRPr lang="en-US" dirty="0" smtClean="0"/>
          </a:p>
        </p:txBody>
      </p:sp>
    </p:spTree>
    <p:extLst>
      <p:ext uri="{BB962C8B-B14F-4D97-AF65-F5344CB8AC3E}">
        <p14:creationId xmlns:p14="http://schemas.microsoft.com/office/powerpoint/2010/main" val="38216830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Jan 13 2018</a:t>
            </a:r>
            <a:endParaRPr lang="en-US" dirty="0" smtClean="0"/>
          </a:p>
        </p:txBody>
      </p:sp>
    </p:spTree>
    <p:extLst>
      <p:ext uri="{BB962C8B-B14F-4D97-AF65-F5344CB8AC3E}">
        <p14:creationId xmlns:p14="http://schemas.microsoft.com/office/powerpoint/2010/main" val="3600665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Jan 13 2018</a:t>
            </a:r>
            <a:endParaRPr lang="en-US" dirty="0" smtClean="0"/>
          </a:p>
        </p:txBody>
      </p:sp>
    </p:spTree>
    <p:extLst>
      <p:ext uri="{BB962C8B-B14F-4D97-AF65-F5344CB8AC3E}">
        <p14:creationId xmlns:p14="http://schemas.microsoft.com/office/powerpoint/2010/main" val="10550369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1"/>
            <a:ext cx="7886700" cy="831627"/>
          </a:xfrm>
          <a:prstGeom prst="rect">
            <a:avLst/>
          </a:prstGeom>
        </p:spPr>
        <p:txBody>
          <a:bodyPr/>
          <a:lstStyle/>
          <a:p>
            <a:r>
              <a:rPr lang="en-US" smtClean="0"/>
              <a:t>Click to edit Master title style</a:t>
            </a:r>
            <a:endParaRPr lang="vi-VN"/>
          </a:p>
        </p:txBody>
      </p:sp>
      <p:sp>
        <p:nvSpPr>
          <p:cNvPr id="3" name="Content Placeholder 2"/>
          <p:cNvSpPr>
            <a:spLocks noGrp="1"/>
          </p:cNvSpPr>
          <p:nvPr>
            <p:ph idx="1"/>
          </p:nvPr>
        </p:nvSpPr>
        <p:spPr>
          <a:xfrm>
            <a:off x="628650" y="1825625"/>
            <a:ext cx="7886700" cy="4351338"/>
          </a:xfrm>
          <a:prstGeom prst="rect">
            <a:avLst/>
          </a:prstGeom>
        </p:spPr>
        <p:txBody>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vi-VN" dirty="0"/>
          </a:p>
        </p:txBody>
      </p:sp>
      <p:sp>
        <p:nvSpPr>
          <p:cNvPr id="5" name="Footer Placeholder 4"/>
          <p:cNvSpPr>
            <a:spLocks noGrp="1"/>
          </p:cNvSpPr>
          <p:nvPr>
            <p:ph type="ftr" sz="quarter" idx="11"/>
          </p:nvPr>
        </p:nvSpPr>
        <p:spPr>
          <a:xfrm>
            <a:off x="0" y="6492876"/>
            <a:ext cx="3086100" cy="365125"/>
          </a:xfrm>
          <a:prstGeom prst="rect">
            <a:avLst/>
          </a:prstGeom>
        </p:spPr>
        <p:txBody>
          <a:bodyPr/>
          <a:lstStyle/>
          <a:p>
            <a:endParaRPr lang="vi-VN"/>
          </a:p>
        </p:txBody>
      </p:sp>
      <p:sp>
        <p:nvSpPr>
          <p:cNvPr id="6" name="Slide Number Placeholder 5"/>
          <p:cNvSpPr>
            <a:spLocks noGrp="1"/>
          </p:cNvSpPr>
          <p:nvPr>
            <p:ph type="sldNum" sz="quarter" idx="12"/>
          </p:nvPr>
        </p:nvSpPr>
        <p:spPr>
          <a:xfrm>
            <a:off x="8244408" y="6453337"/>
            <a:ext cx="827270" cy="360040"/>
          </a:xfrm>
          <a:prstGeom prst="rect">
            <a:avLst/>
          </a:prstGeom>
        </p:spPr>
        <p:txBody>
          <a:bodyPr/>
          <a:lstStyle>
            <a:lvl1pPr>
              <a:defRPr b="1">
                <a:latin typeface="+mj-lt"/>
              </a:defRPr>
            </a:lvl1pPr>
          </a:lstStyle>
          <a:p>
            <a:fld id="{E213A541-A0C9-4ED3-8864-813A5C544B59}" type="slidenum">
              <a:rPr lang="vi-VN" smtClean="0"/>
              <a:pPr/>
              <a:t>‹#›</a:t>
            </a:fld>
            <a:endParaRPr lang="vi-VN"/>
          </a:p>
        </p:txBody>
      </p:sp>
    </p:spTree>
    <p:extLst>
      <p:ext uri="{BB962C8B-B14F-4D97-AF65-F5344CB8AC3E}">
        <p14:creationId xmlns:p14="http://schemas.microsoft.com/office/powerpoint/2010/main" val="33974140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dirty="0" smtClean="0"/>
              <a:t>Click to edit Master title style</a:t>
            </a:r>
            <a:endParaRPr lang="vi-VN"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vi-VN"/>
          </a:p>
        </p:txBody>
      </p:sp>
      <p:sp>
        <p:nvSpPr>
          <p:cNvPr id="5" name="Footer Placeholder 4"/>
          <p:cNvSpPr>
            <a:spLocks noGrp="1"/>
          </p:cNvSpPr>
          <p:nvPr>
            <p:ph type="ftr" sz="quarter" idx="11"/>
          </p:nvPr>
        </p:nvSpPr>
        <p:spPr>
          <a:xfrm>
            <a:off x="0" y="6492876"/>
            <a:ext cx="3086100" cy="365125"/>
          </a:xfrm>
          <a:prstGeom prst="rect">
            <a:avLst/>
          </a:prstGeom>
        </p:spPr>
        <p:txBody>
          <a:bodyPr/>
          <a:lstStyle/>
          <a:p>
            <a:endParaRPr lang="vi-VN"/>
          </a:p>
        </p:txBody>
      </p:sp>
      <p:sp>
        <p:nvSpPr>
          <p:cNvPr id="6" name="Slide Number Placeholder 5"/>
          <p:cNvSpPr>
            <a:spLocks noGrp="1"/>
          </p:cNvSpPr>
          <p:nvPr>
            <p:ph type="sldNum" sz="quarter" idx="12"/>
          </p:nvPr>
        </p:nvSpPr>
        <p:spPr>
          <a:xfrm>
            <a:off x="8244408" y="6453337"/>
            <a:ext cx="827270" cy="360040"/>
          </a:xfrm>
          <a:prstGeom prst="rect">
            <a:avLst/>
          </a:prstGeom>
        </p:spPr>
        <p:txBody>
          <a:bodyPr/>
          <a:lstStyle/>
          <a:p>
            <a:fld id="{E213A541-A0C9-4ED3-8864-813A5C544B59}" type="slidenum">
              <a:rPr lang="vi-VN" smtClean="0"/>
              <a:t>‹#›</a:t>
            </a:fld>
            <a:endParaRPr lang="vi-VN"/>
          </a:p>
        </p:txBody>
      </p:sp>
    </p:spTree>
    <p:extLst>
      <p:ext uri="{BB962C8B-B14F-4D97-AF65-F5344CB8AC3E}">
        <p14:creationId xmlns:p14="http://schemas.microsoft.com/office/powerpoint/2010/main" val="19042964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1"/>
            <a:ext cx="7886700" cy="831627"/>
          </a:xfrm>
          <a:prstGeom prst="rect">
            <a:avLst/>
          </a:prstGeom>
        </p:spPr>
        <p:txBody>
          <a:bodyPr/>
          <a:lstStyle/>
          <a:p>
            <a:r>
              <a:rPr lang="en-US" smtClean="0"/>
              <a:t>Click to edit Master title style</a:t>
            </a:r>
            <a:endParaRPr lang="vi-VN"/>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vi-VN"/>
          </a:p>
        </p:txBody>
      </p:sp>
      <p:sp>
        <p:nvSpPr>
          <p:cNvPr id="6" name="Footer Placeholder 5"/>
          <p:cNvSpPr>
            <a:spLocks noGrp="1"/>
          </p:cNvSpPr>
          <p:nvPr>
            <p:ph type="ftr" sz="quarter" idx="11"/>
          </p:nvPr>
        </p:nvSpPr>
        <p:spPr>
          <a:xfrm>
            <a:off x="0" y="6492876"/>
            <a:ext cx="3086100" cy="365125"/>
          </a:xfrm>
          <a:prstGeom prst="rect">
            <a:avLst/>
          </a:prstGeom>
        </p:spPr>
        <p:txBody>
          <a:bodyPr/>
          <a:lstStyle/>
          <a:p>
            <a:endParaRPr lang="vi-VN"/>
          </a:p>
        </p:txBody>
      </p:sp>
      <p:sp>
        <p:nvSpPr>
          <p:cNvPr id="7" name="Slide Number Placeholder 6"/>
          <p:cNvSpPr>
            <a:spLocks noGrp="1"/>
          </p:cNvSpPr>
          <p:nvPr>
            <p:ph type="sldNum" sz="quarter" idx="12"/>
          </p:nvPr>
        </p:nvSpPr>
        <p:spPr>
          <a:xfrm>
            <a:off x="8244408" y="6453337"/>
            <a:ext cx="827270" cy="360040"/>
          </a:xfrm>
          <a:prstGeom prst="rect">
            <a:avLst/>
          </a:prstGeom>
        </p:spPr>
        <p:txBody>
          <a:bodyPr/>
          <a:lstStyle/>
          <a:p>
            <a:fld id="{E213A541-A0C9-4ED3-8864-813A5C544B59}" type="slidenum">
              <a:rPr lang="vi-VN" smtClean="0"/>
              <a:t>‹#›</a:t>
            </a:fld>
            <a:endParaRPr lang="vi-VN"/>
          </a:p>
        </p:txBody>
      </p:sp>
    </p:spTree>
    <p:extLst>
      <p:ext uri="{BB962C8B-B14F-4D97-AF65-F5344CB8AC3E}">
        <p14:creationId xmlns:p14="http://schemas.microsoft.com/office/powerpoint/2010/main" val="36245061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smtClean="0"/>
              <a:t>Click to edit Master title style</a:t>
            </a:r>
            <a:endParaRPr lang="vi-VN"/>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vi-VN"/>
          </a:p>
        </p:txBody>
      </p:sp>
      <p:sp>
        <p:nvSpPr>
          <p:cNvPr id="8" name="Footer Placeholder 7"/>
          <p:cNvSpPr>
            <a:spLocks noGrp="1"/>
          </p:cNvSpPr>
          <p:nvPr>
            <p:ph type="ftr" sz="quarter" idx="11"/>
          </p:nvPr>
        </p:nvSpPr>
        <p:spPr>
          <a:xfrm>
            <a:off x="0" y="6492876"/>
            <a:ext cx="3086100" cy="365125"/>
          </a:xfrm>
          <a:prstGeom prst="rect">
            <a:avLst/>
          </a:prstGeom>
        </p:spPr>
        <p:txBody>
          <a:bodyPr/>
          <a:lstStyle/>
          <a:p>
            <a:endParaRPr lang="vi-VN"/>
          </a:p>
        </p:txBody>
      </p:sp>
      <p:sp>
        <p:nvSpPr>
          <p:cNvPr id="9" name="Slide Number Placeholder 8"/>
          <p:cNvSpPr>
            <a:spLocks noGrp="1"/>
          </p:cNvSpPr>
          <p:nvPr>
            <p:ph type="sldNum" sz="quarter" idx="12"/>
          </p:nvPr>
        </p:nvSpPr>
        <p:spPr>
          <a:xfrm>
            <a:off x="8244408" y="6453337"/>
            <a:ext cx="827270" cy="360040"/>
          </a:xfrm>
          <a:prstGeom prst="rect">
            <a:avLst/>
          </a:prstGeom>
        </p:spPr>
        <p:txBody>
          <a:bodyPr/>
          <a:lstStyle/>
          <a:p>
            <a:fld id="{E213A541-A0C9-4ED3-8864-813A5C544B59}" type="slidenum">
              <a:rPr lang="vi-VN" smtClean="0"/>
              <a:t>‹#›</a:t>
            </a:fld>
            <a:endParaRPr lang="vi-VN"/>
          </a:p>
        </p:txBody>
      </p:sp>
    </p:spTree>
    <p:extLst>
      <p:ext uri="{BB962C8B-B14F-4D97-AF65-F5344CB8AC3E}">
        <p14:creationId xmlns:p14="http://schemas.microsoft.com/office/powerpoint/2010/main" val="25421664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0060" y="628579"/>
            <a:ext cx="8603940" cy="792088"/>
          </a:xfrm>
          <a:prstGeom prst="rect">
            <a:avLst/>
          </a:prstGeom>
        </p:spPr>
        <p:txBody>
          <a:bodyPr/>
          <a:lstStyle>
            <a:lvl1pPr>
              <a:defRPr>
                <a:solidFill>
                  <a:schemeClr val="tx1">
                    <a:lumMod val="65000"/>
                    <a:lumOff val="35000"/>
                  </a:schemeClr>
                </a:solidFill>
              </a:defRPr>
            </a:lvl1pPr>
          </a:lstStyle>
          <a:p>
            <a:r>
              <a:rPr lang="en-US" dirty="0" smtClean="0"/>
              <a:t>Click to edit Master title style</a:t>
            </a:r>
            <a:endParaRPr lang="vi-VN" dirty="0"/>
          </a:p>
        </p:txBody>
      </p:sp>
    </p:spTree>
    <p:extLst>
      <p:ext uri="{BB962C8B-B14F-4D97-AF65-F5344CB8AC3E}">
        <p14:creationId xmlns:p14="http://schemas.microsoft.com/office/powerpoint/2010/main" val="24709924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vi-VN"/>
          </a:p>
        </p:txBody>
      </p:sp>
      <p:sp>
        <p:nvSpPr>
          <p:cNvPr id="3" name="Footer Placeholder 2"/>
          <p:cNvSpPr>
            <a:spLocks noGrp="1"/>
          </p:cNvSpPr>
          <p:nvPr>
            <p:ph type="ftr" sz="quarter" idx="11"/>
          </p:nvPr>
        </p:nvSpPr>
        <p:spPr>
          <a:xfrm>
            <a:off x="0" y="6492876"/>
            <a:ext cx="3086100" cy="365125"/>
          </a:xfrm>
          <a:prstGeom prst="rect">
            <a:avLst/>
          </a:prstGeom>
        </p:spPr>
        <p:txBody>
          <a:bodyPr/>
          <a:lstStyle/>
          <a:p>
            <a:endParaRPr lang="vi-VN"/>
          </a:p>
        </p:txBody>
      </p:sp>
      <p:sp>
        <p:nvSpPr>
          <p:cNvPr id="4" name="Slide Number Placeholder 3"/>
          <p:cNvSpPr>
            <a:spLocks noGrp="1"/>
          </p:cNvSpPr>
          <p:nvPr>
            <p:ph type="sldNum" sz="quarter" idx="12"/>
          </p:nvPr>
        </p:nvSpPr>
        <p:spPr>
          <a:xfrm>
            <a:off x="8244408" y="6453337"/>
            <a:ext cx="827270" cy="360040"/>
          </a:xfrm>
          <a:prstGeom prst="rect">
            <a:avLst/>
          </a:prstGeom>
        </p:spPr>
        <p:txBody>
          <a:bodyPr/>
          <a:lstStyle/>
          <a:p>
            <a:fld id="{E213A541-A0C9-4ED3-8864-813A5C544B59}" type="slidenum">
              <a:rPr lang="vi-VN" smtClean="0"/>
              <a:t>‹#›</a:t>
            </a:fld>
            <a:endParaRPr lang="vi-VN"/>
          </a:p>
        </p:txBody>
      </p:sp>
    </p:spTree>
    <p:extLst>
      <p:ext uri="{BB962C8B-B14F-4D97-AF65-F5344CB8AC3E}">
        <p14:creationId xmlns:p14="http://schemas.microsoft.com/office/powerpoint/2010/main" val="22806420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vi-VN"/>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vi-VN"/>
          </a:p>
        </p:txBody>
      </p:sp>
      <p:sp>
        <p:nvSpPr>
          <p:cNvPr id="6" name="Footer Placeholder 5"/>
          <p:cNvSpPr>
            <a:spLocks noGrp="1"/>
          </p:cNvSpPr>
          <p:nvPr>
            <p:ph type="ftr" sz="quarter" idx="11"/>
          </p:nvPr>
        </p:nvSpPr>
        <p:spPr>
          <a:xfrm>
            <a:off x="0" y="6492876"/>
            <a:ext cx="3086100" cy="365125"/>
          </a:xfrm>
          <a:prstGeom prst="rect">
            <a:avLst/>
          </a:prstGeom>
        </p:spPr>
        <p:txBody>
          <a:bodyPr/>
          <a:lstStyle/>
          <a:p>
            <a:endParaRPr lang="vi-VN"/>
          </a:p>
        </p:txBody>
      </p:sp>
      <p:sp>
        <p:nvSpPr>
          <p:cNvPr id="7" name="Slide Number Placeholder 6"/>
          <p:cNvSpPr>
            <a:spLocks noGrp="1"/>
          </p:cNvSpPr>
          <p:nvPr>
            <p:ph type="sldNum" sz="quarter" idx="12"/>
          </p:nvPr>
        </p:nvSpPr>
        <p:spPr>
          <a:xfrm>
            <a:off x="8244408" y="6453337"/>
            <a:ext cx="827270" cy="360040"/>
          </a:xfrm>
          <a:prstGeom prst="rect">
            <a:avLst/>
          </a:prstGeom>
        </p:spPr>
        <p:txBody>
          <a:bodyPr/>
          <a:lstStyle/>
          <a:p>
            <a:fld id="{E213A541-A0C9-4ED3-8864-813A5C544B59}" type="slidenum">
              <a:rPr lang="vi-VN" smtClean="0"/>
              <a:t>‹#›</a:t>
            </a:fld>
            <a:endParaRPr lang="vi-VN"/>
          </a:p>
        </p:txBody>
      </p:sp>
    </p:spTree>
    <p:extLst>
      <p:ext uri="{BB962C8B-B14F-4D97-AF65-F5344CB8AC3E}">
        <p14:creationId xmlns:p14="http://schemas.microsoft.com/office/powerpoint/2010/main" val="34423135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vi-VN"/>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vi-VN"/>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vi-VN"/>
          </a:p>
        </p:txBody>
      </p:sp>
      <p:sp>
        <p:nvSpPr>
          <p:cNvPr id="6" name="Footer Placeholder 5"/>
          <p:cNvSpPr>
            <a:spLocks noGrp="1"/>
          </p:cNvSpPr>
          <p:nvPr>
            <p:ph type="ftr" sz="quarter" idx="11"/>
          </p:nvPr>
        </p:nvSpPr>
        <p:spPr>
          <a:xfrm>
            <a:off x="0" y="6492876"/>
            <a:ext cx="3086100" cy="365125"/>
          </a:xfrm>
          <a:prstGeom prst="rect">
            <a:avLst/>
          </a:prstGeom>
        </p:spPr>
        <p:txBody>
          <a:bodyPr/>
          <a:lstStyle/>
          <a:p>
            <a:endParaRPr lang="vi-VN"/>
          </a:p>
        </p:txBody>
      </p:sp>
      <p:sp>
        <p:nvSpPr>
          <p:cNvPr id="7" name="Slide Number Placeholder 6"/>
          <p:cNvSpPr>
            <a:spLocks noGrp="1"/>
          </p:cNvSpPr>
          <p:nvPr>
            <p:ph type="sldNum" sz="quarter" idx="12"/>
          </p:nvPr>
        </p:nvSpPr>
        <p:spPr>
          <a:xfrm>
            <a:off x="8244408" y="6453337"/>
            <a:ext cx="827270" cy="360040"/>
          </a:xfrm>
          <a:prstGeom prst="rect">
            <a:avLst/>
          </a:prstGeom>
        </p:spPr>
        <p:txBody>
          <a:bodyPr/>
          <a:lstStyle/>
          <a:p>
            <a:fld id="{E213A541-A0C9-4ED3-8864-813A5C544B59}" type="slidenum">
              <a:rPr lang="vi-VN" smtClean="0"/>
              <a:t>‹#›</a:t>
            </a:fld>
            <a:endParaRPr lang="vi-VN"/>
          </a:p>
        </p:txBody>
      </p:sp>
    </p:spTree>
    <p:extLst>
      <p:ext uri="{BB962C8B-B14F-4D97-AF65-F5344CB8AC3E}">
        <p14:creationId xmlns:p14="http://schemas.microsoft.com/office/powerpoint/2010/main" val="38248395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组合 15"/>
          <p:cNvGrpSpPr>
            <a:grpSpLocks/>
          </p:cNvGrpSpPr>
          <p:nvPr/>
        </p:nvGrpSpPr>
        <p:grpSpPr bwMode="auto">
          <a:xfrm>
            <a:off x="0" y="6453336"/>
            <a:ext cx="9144000" cy="404664"/>
            <a:chOff x="0" y="4681728"/>
            <a:chExt cx="9163025" cy="377952"/>
          </a:xfrm>
        </p:grpSpPr>
        <p:sp>
          <p:nvSpPr>
            <p:cNvPr id="13" name="矩形 3"/>
            <p:cNvSpPr/>
            <p:nvPr/>
          </p:nvSpPr>
          <p:spPr>
            <a:xfrm>
              <a:off x="0" y="4681728"/>
              <a:ext cx="9163025" cy="37795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sp>
          <p:nvSpPr>
            <p:cNvPr id="14" name="矩形 4"/>
            <p:cNvSpPr/>
            <p:nvPr/>
          </p:nvSpPr>
          <p:spPr>
            <a:xfrm>
              <a:off x="8785201" y="4681728"/>
              <a:ext cx="377824" cy="377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sp>
          <p:nvSpPr>
            <p:cNvPr id="15" name="矩形 5"/>
            <p:cNvSpPr/>
            <p:nvPr/>
          </p:nvSpPr>
          <p:spPr>
            <a:xfrm>
              <a:off x="0" y="4681728"/>
              <a:ext cx="377824" cy="377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sp>
          <p:nvSpPr>
            <p:cNvPr id="16" name="等腰三角形 6"/>
            <p:cNvSpPr/>
            <p:nvPr/>
          </p:nvSpPr>
          <p:spPr>
            <a:xfrm rot="5400000">
              <a:off x="8910592" y="4815142"/>
              <a:ext cx="127043" cy="1111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sp>
          <p:nvSpPr>
            <p:cNvPr id="17" name="等腰三角形 7"/>
            <p:cNvSpPr/>
            <p:nvPr/>
          </p:nvSpPr>
          <p:spPr>
            <a:xfrm rot="16200000">
              <a:off x="125391" y="4815142"/>
              <a:ext cx="127043" cy="1111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grpSp>
      <p:grpSp>
        <p:nvGrpSpPr>
          <p:cNvPr id="30" name="组合 15"/>
          <p:cNvGrpSpPr>
            <a:grpSpLocks/>
          </p:cNvGrpSpPr>
          <p:nvPr userDrawn="1"/>
        </p:nvGrpSpPr>
        <p:grpSpPr bwMode="auto">
          <a:xfrm>
            <a:off x="0" y="6453336"/>
            <a:ext cx="9144000" cy="404664"/>
            <a:chOff x="0" y="4681728"/>
            <a:chExt cx="9163025" cy="377952"/>
          </a:xfrm>
        </p:grpSpPr>
        <p:sp>
          <p:nvSpPr>
            <p:cNvPr id="34" name="矩形 4"/>
            <p:cNvSpPr/>
            <p:nvPr/>
          </p:nvSpPr>
          <p:spPr>
            <a:xfrm>
              <a:off x="8785201" y="4681728"/>
              <a:ext cx="377824" cy="377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sp>
          <p:nvSpPr>
            <p:cNvPr id="35" name="矩形 5"/>
            <p:cNvSpPr/>
            <p:nvPr/>
          </p:nvSpPr>
          <p:spPr>
            <a:xfrm>
              <a:off x="0" y="4681728"/>
              <a:ext cx="377824" cy="377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sp>
          <p:nvSpPr>
            <p:cNvPr id="36" name="等腰三角形 6"/>
            <p:cNvSpPr/>
            <p:nvPr/>
          </p:nvSpPr>
          <p:spPr>
            <a:xfrm rot="5400000">
              <a:off x="8910592" y="4815142"/>
              <a:ext cx="127043" cy="1111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sp>
          <p:nvSpPr>
            <p:cNvPr id="37" name="等腰三角形 7"/>
            <p:cNvSpPr/>
            <p:nvPr/>
          </p:nvSpPr>
          <p:spPr>
            <a:xfrm rot="16200000">
              <a:off x="125391" y="4815142"/>
              <a:ext cx="127043" cy="1111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grpSp>
      <p:grpSp>
        <p:nvGrpSpPr>
          <p:cNvPr id="38" name="组合 24"/>
          <p:cNvGrpSpPr>
            <a:grpSpLocks/>
          </p:cNvGrpSpPr>
          <p:nvPr userDrawn="1"/>
        </p:nvGrpSpPr>
        <p:grpSpPr bwMode="auto">
          <a:xfrm>
            <a:off x="-7200" y="500533"/>
            <a:ext cx="9163050" cy="671101"/>
            <a:chOff x="0" y="242094"/>
            <a:chExt cx="9163025" cy="564356"/>
          </a:xfrm>
        </p:grpSpPr>
        <p:grpSp>
          <p:nvGrpSpPr>
            <p:cNvPr id="39" name="组合 9"/>
            <p:cNvGrpSpPr>
              <a:grpSpLocks/>
            </p:cNvGrpSpPr>
            <p:nvPr/>
          </p:nvGrpSpPr>
          <p:grpSpPr bwMode="auto">
            <a:xfrm flipH="1">
              <a:off x="9060600" y="242094"/>
              <a:ext cx="102425" cy="564356"/>
              <a:chOff x="7668348" y="242094"/>
              <a:chExt cx="98744" cy="564356"/>
            </a:xfrm>
          </p:grpSpPr>
          <p:sp>
            <p:nvSpPr>
              <p:cNvPr id="44" name="矩形 16"/>
              <p:cNvSpPr/>
              <p:nvPr/>
            </p:nvSpPr>
            <p:spPr>
              <a:xfrm>
                <a:off x="7668348" y="242468"/>
                <a:ext cx="62748" cy="5646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cxnSp>
            <p:nvCxnSpPr>
              <p:cNvPr id="45" name="直接连接符 17"/>
              <p:cNvCxnSpPr/>
              <p:nvPr/>
            </p:nvCxnSpPr>
            <p:spPr>
              <a:xfrm>
                <a:off x="7767827" y="242468"/>
                <a:ext cx="0" cy="56461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
            <p:cNvGrpSpPr>
              <a:grpSpLocks/>
            </p:cNvGrpSpPr>
            <p:nvPr/>
          </p:nvGrpSpPr>
          <p:grpSpPr bwMode="auto">
            <a:xfrm>
              <a:off x="0" y="242094"/>
              <a:ext cx="480244" cy="564356"/>
              <a:chOff x="0" y="242094"/>
              <a:chExt cx="480244" cy="564356"/>
            </a:xfrm>
          </p:grpSpPr>
          <p:sp>
            <p:nvSpPr>
              <p:cNvPr id="41" name="矩形 12"/>
              <p:cNvSpPr/>
              <p:nvPr/>
            </p:nvSpPr>
            <p:spPr>
              <a:xfrm>
                <a:off x="0" y="242468"/>
                <a:ext cx="425449" cy="5646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cxnSp>
            <p:nvCxnSpPr>
              <p:cNvPr id="42" name="直接连接符 13"/>
              <p:cNvCxnSpPr/>
              <p:nvPr/>
            </p:nvCxnSpPr>
            <p:spPr>
              <a:xfrm>
                <a:off x="481012" y="242468"/>
                <a:ext cx="0" cy="56461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6" name="TextBox 45"/>
          <p:cNvSpPr txBox="1"/>
          <p:nvPr userDrawn="1"/>
        </p:nvSpPr>
        <p:spPr>
          <a:xfrm>
            <a:off x="8035743" y="551303"/>
            <a:ext cx="1134580" cy="246221"/>
          </a:xfrm>
          <a:prstGeom prst="rect">
            <a:avLst/>
          </a:prstGeom>
          <a:noFill/>
        </p:spPr>
        <p:txBody>
          <a:bodyPr wrap="square" rtlCol="0">
            <a:spAutoFit/>
          </a:bodyPr>
          <a:lstStyle/>
          <a:p>
            <a:pPr algn="ctr"/>
            <a:r>
              <a:rPr lang="en-US" sz="1000" dirty="0" err="1" smtClean="0">
                <a:solidFill>
                  <a:schemeClr val="tx1">
                    <a:lumMod val="75000"/>
                    <a:lumOff val="25000"/>
                  </a:schemeClr>
                </a:solidFill>
              </a:rPr>
              <a:t>Cung</a:t>
            </a:r>
            <a:r>
              <a:rPr lang="en-US" sz="1000" dirty="0" smtClean="0">
                <a:solidFill>
                  <a:schemeClr val="tx1">
                    <a:lumMod val="75000"/>
                    <a:lumOff val="25000"/>
                  </a:schemeClr>
                </a:solidFill>
              </a:rPr>
              <a:t> The Hung</a:t>
            </a:r>
            <a:endParaRPr lang="vi-VN" sz="1000" dirty="0">
              <a:solidFill>
                <a:schemeClr val="tx1">
                  <a:lumMod val="75000"/>
                  <a:lumOff val="25000"/>
                </a:schemeClr>
              </a:solidFill>
            </a:endParaRPr>
          </a:p>
        </p:txBody>
      </p:sp>
      <p:sp>
        <p:nvSpPr>
          <p:cNvPr id="47" name="TextBox 46"/>
          <p:cNvSpPr txBox="1"/>
          <p:nvPr userDrawn="1"/>
        </p:nvSpPr>
        <p:spPr>
          <a:xfrm>
            <a:off x="8296579" y="804887"/>
            <a:ext cx="756084" cy="253916"/>
          </a:xfrm>
          <a:prstGeom prst="rect">
            <a:avLst/>
          </a:prstGeom>
          <a:noFill/>
        </p:spPr>
        <p:txBody>
          <a:bodyPr wrap="square" rtlCol="0">
            <a:spAutoFit/>
          </a:bodyPr>
          <a:lstStyle/>
          <a:p>
            <a:pPr algn="ctr"/>
            <a:r>
              <a:rPr lang="en-US" sz="1050" dirty="0" smtClean="0">
                <a:solidFill>
                  <a:schemeClr val="tx1">
                    <a:lumMod val="75000"/>
                    <a:lumOff val="25000"/>
                  </a:schemeClr>
                </a:solidFill>
              </a:rPr>
              <a:t>LTU11B</a:t>
            </a:r>
            <a:endParaRPr lang="vi-VN" sz="1050" dirty="0">
              <a:solidFill>
                <a:schemeClr val="tx1">
                  <a:lumMod val="75000"/>
                  <a:lumOff val="25000"/>
                </a:schemeClr>
              </a:solidFill>
            </a:endParaRPr>
          </a:p>
        </p:txBody>
      </p:sp>
      <p:cxnSp>
        <p:nvCxnSpPr>
          <p:cNvPr id="49" name="Straight Connector 48"/>
          <p:cNvCxnSpPr/>
          <p:nvPr userDrawn="1"/>
        </p:nvCxnSpPr>
        <p:spPr>
          <a:xfrm>
            <a:off x="8259000" y="797524"/>
            <a:ext cx="7560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Date Placeholder 3"/>
          <p:cNvSpPr>
            <a:spLocks noGrp="1"/>
          </p:cNvSpPr>
          <p:nvPr>
            <p:ph type="dt" sz="half" idx="2"/>
          </p:nvPr>
        </p:nvSpPr>
        <p:spPr>
          <a:xfrm>
            <a:off x="6606290" y="6473105"/>
            <a:ext cx="2057400" cy="365125"/>
          </a:xfrm>
          <a:prstGeom prst="rect">
            <a:avLst/>
          </a:prstGeom>
        </p:spPr>
        <p:txBody>
          <a:bodyPr/>
          <a:lstStyle/>
          <a:p>
            <a:r>
              <a:rPr lang="en-US" dirty="0" smtClean="0"/>
              <a:t>Jan 13 2018</a:t>
            </a:r>
          </a:p>
        </p:txBody>
      </p:sp>
    </p:spTree>
    <p:extLst>
      <p:ext uri="{BB962C8B-B14F-4D97-AF65-F5344CB8AC3E}">
        <p14:creationId xmlns:p14="http://schemas.microsoft.com/office/powerpoint/2010/main" val="34995259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74" r:id="rId10"/>
    <p:sldLayoutId id="2147483675" r:id="rId11"/>
    <p:sldLayoutId id="2147483690" r:id="rId12"/>
    <p:sldLayoutId id="2147483692" r:id="rId13"/>
    <p:sldLayoutId id="2147483691" r:id="rId14"/>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vi-V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0"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5">
                <a:alpha val="9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1" name="Title 1"/>
          <p:cNvSpPr txBox="1">
            <a:spLocks/>
          </p:cNvSpPr>
          <p:nvPr/>
        </p:nvSpPr>
        <p:spPr>
          <a:xfrm>
            <a:off x="1115616" y="1453327"/>
            <a:ext cx="7056784" cy="140905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3600" kern="1200">
                <a:solidFill>
                  <a:schemeClr val="tx1">
                    <a:lumMod val="65000"/>
                    <a:lumOff val="35000"/>
                  </a:schemeClr>
                </a:solidFill>
                <a:latin typeface="+mj-lt"/>
                <a:ea typeface="+mj-ea"/>
                <a:cs typeface="+mj-cs"/>
              </a:defRPr>
            </a:lvl1pPr>
          </a:lstStyle>
          <a:p>
            <a:pPr algn="ctr"/>
            <a:r>
              <a:rPr lang="en-US" sz="2800" b="1" dirty="0">
                <a:solidFill>
                  <a:schemeClr val="bg1"/>
                </a:solidFill>
                <a:latin typeface=".VnArial" panose="020B7200000000000000" pitchFamily="34" charset="0"/>
              </a:rPr>
              <a:t>RESEARCH AND SIMULATION OF TSCH FOR WIRELESS SENSOR NETWORK</a:t>
            </a:r>
            <a:endParaRPr lang="en-US" sz="2800" dirty="0">
              <a:solidFill>
                <a:schemeClr val="bg1"/>
              </a:solidFill>
              <a:latin typeface=".VnArial" panose="020B7200000000000000" pitchFamily="34" charset="0"/>
            </a:endParaRPr>
          </a:p>
        </p:txBody>
      </p:sp>
      <p:sp>
        <p:nvSpPr>
          <p:cNvPr id="25" name="Rectangle 24"/>
          <p:cNvSpPr/>
          <p:nvPr/>
        </p:nvSpPr>
        <p:spPr>
          <a:xfrm>
            <a:off x="3779912" y="3933056"/>
            <a:ext cx="4932545" cy="1015663"/>
          </a:xfrm>
          <a:prstGeom prst="rect">
            <a:avLst/>
          </a:prstGeom>
        </p:spPr>
        <p:txBody>
          <a:bodyPr wrap="square">
            <a:spAutoFit/>
          </a:bodyPr>
          <a:lstStyle/>
          <a:p>
            <a:r>
              <a:rPr lang="en-US" sz="2000" dirty="0">
                <a:solidFill>
                  <a:schemeClr val="bg1"/>
                </a:solidFill>
              </a:rPr>
              <a:t>Author</a:t>
            </a:r>
            <a:r>
              <a:rPr lang="vi-VN" sz="2000" dirty="0">
                <a:solidFill>
                  <a:schemeClr val="bg1"/>
                </a:solidFill>
              </a:rPr>
              <a:t>:</a:t>
            </a:r>
            <a:r>
              <a:rPr lang="en-US" sz="2000" dirty="0">
                <a:solidFill>
                  <a:schemeClr val="bg1"/>
                </a:solidFill>
              </a:rPr>
              <a:t>	</a:t>
            </a:r>
            <a:r>
              <a:rPr lang="en-US" sz="2000" dirty="0" smtClean="0">
                <a:solidFill>
                  <a:schemeClr val="bg1"/>
                </a:solidFill>
              </a:rPr>
              <a:t>	</a:t>
            </a:r>
            <a:r>
              <a:rPr lang="en-US" sz="2000" dirty="0" err="1" smtClean="0">
                <a:solidFill>
                  <a:schemeClr val="bg1"/>
                </a:solidFill>
              </a:rPr>
              <a:t>Cung</a:t>
            </a:r>
            <a:r>
              <a:rPr lang="en-US" sz="2000" dirty="0" smtClean="0">
                <a:solidFill>
                  <a:schemeClr val="bg1"/>
                </a:solidFill>
              </a:rPr>
              <a:t> </a:t>
            </a:r>
            <a:r>
              <a:rPr lang="en-US" sz="2000" dirty="0">
                <a:solidFill>
                  <a:schemeClr val="bg1"/>
                </a:solidFill>
              </a:rPr>
              <a:t>The Hung</a:t>
            </a:r>
          </a:p>
          <a:p>
            <a:r>
              <a:rPr lang="en-US" sz="2000" dirty="0" smtClean="0">
                <a:solidFill>
                  <a:schemeClr val="bg1"/>
                </a:solidFill>
              </a:rPr>
              <a:t>Class</a:t>
            </a:r>
            <a:r>
              <a:rPr lang="en-US" sz="2000" dirty="0">
                <a:solidFill>
                  <a:schemeClr val="bg1"/>
                </a:solidFill>
              </a:rPr>
              <a:t>:	</a:t>
            </a:r>
            <a:r>
              <a:rPr lang="en-US" sz="2000" dirty="0" smtClean="0">
                <a:solidFill>
                  <a:schemeClr val="bg1"/>
                </a:solidFill>
              </a:rPr>
              <a:t>	LTU11B</a:t>
            </a:r>
            <a:endParaRPr lang="en-US" sz="2000" dirty="0">
              <a:solidFill>
                <a:schemeClr val="bg1"/>
              </a:solidFill>
            </a:endParaRPr>
          </a:p>
          <a:p>
            <a:r>
              <a:rPr lang="en-US" sz="2000" dirty="0">
                <a:solidFill>
                  <a:schemeClr val="bg1"/>
                </a:solidFill>
              </a:rPr>
              <a:t>Supervisor:	</a:t>
            </a:r>
            <a:r>
              <a:rPr lang="en-US" sz="2000" dirty="0" err="1">
                <a:solidFill>
                  <a:schemeClr val="bg1"/>
                </a:solidFill>
              </a:rPr>
              <a:t>Msc</a:t>
            </a:r>
            <a:r>
              <a:rPr lang="vi-VN" sz="2000" dirty="0">
                <a:solidFill>
                  <a:schemeClr val="bg1"/>
                </a:solidFill>
              </a:rPr>
              <a:t>. </a:t>
            </a:r>
            <a:r>
              <a:rPr lang="en-US" sz="2000" dirty="0" err="1">
                <a:solidFill>
                  <a:schemeClr val="bg1"/>
                </a:solidFill>
              </a:rPr>
              <a:t>Banh</a:t>
            </a:r>
            <a:r>
              <a:rPr lang="en-US" sz="2000" dirty="0">
                <a:solidFill>
                  <a:schemeClr val="bg1"/>
                </a:solidFill>
              </a:rPr>
              <a:t> </a:t>
            </a:r>
            <a:r>
              <a:rPr lang="en-US" sz="2000" dirty="0" err="1">
                <a:solidFill>
                  <a:schemeClr val="bg1"/>
                </a:solidFill>
              </a:rPr>
              <a:t>Thi</a:t>
            </a:r>
            <a:r>
              <a:rPr lang="en-US" sz="2000" dirty="0">
                <a:solidFill>
                  <a:schemeClr val="bg1"/>
                </a:solidFill>
              </a:rPr>
              <a:t> Quynh Mai</a:t>
            </a:r>
          </a:p>
        </p:txBody>
      </p:sp>
      <p:cxnSp>
        <p:nvCxnSpPr>
          <p:cNvPr id="3" name="Straight Connector 2"/>
          <p:cNvCxnSpPr/>
          <p:nvPr/>
        </p:nvCxnSpPr>
        <p:spPr>
          <a:xfrm>
            <a:off x="1115616" y="3183798"/>
            <a:ext cx="7200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003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46030"/>
            <a:ext cx="7488832" cy="409881"/>
          </a:xfrm>
        </p:spPr>
        <p:txBody>
          <a:bodyPr>
            <a:normAutofit fontScale="90000"/>
          </a:bodyPr>
          <a:lstStyle/>
          <a:p>
            <a:pPr marR="0" lvl="0">
              <a:lnSpc>
                <a:spcPct val="107000"/>
              </a:lnSpc>
              <a:spcBef>
                <a:spcPts val="0"/>
              </a:spcBef>
              <a:spcAft>
                <a:spcPts val="800"/>
              </a:spcAft>
            </a:pPr>
            <a:r>
              <a:rPr lang="en-US" sz="2800" dirty="0" smtClean="0">
                <a:solidFill>
                  <a:schemeClr val="tx1"/>
                </a:solidFill>
              </a:rPr>
              <a:t>TIME </a:t>
            </a:r>
            <a:r>
              <a:rPr lang="en-US" sz="2800" dirty="0">
                <a:solidFill>
                  <a:schemeClr val="tx1"/>
                </a:solidFill>
              </a:rPr>
              <a:t>SLOTTED CHANNEL HOPPING (TSCH)</a:t>
            </a:r>
            <a:endParaRPr lang="en-US" sz="2800" b="1" dirty="0">
              <a:solidFill>
                <a:schemeClr val="tx1"/>
              </a:solidFill>
              <a:ea typeface="Calibri" panose="020F0502020204030204" pitchFamily="34" charset="0"/>
              <a:cs typeface="Times New Roman" panose="02020603050405020304" pitchFamily="18" charset="0"/>
            </a:endParaRPr>
          </a:p>
        </p:txBody>
      </p:sp>
      <p:sp>
        <p:nvSpPr>
          <p:cNvPr id="4" name="Rectangle 3"/>
          <p:cNvSpPr/>
          <p:nvPr/>
        </p:nvSpPr>
        <p:spPr>
          <a:xfrm>
            <a:off x="827584" y="2132856"/>
            <a:ext cx="7272808" cy="2472472"/>
          </a:xfrm>
          <a:prstGeom prst="rect">
            <a:avLst/>
          </a:prstGeom>
        </p:spPr>
        <p:txBody>
          <a:bodyPr wrap="square">
            <a:spAutoFit/>
          </a:bodyPr>
          <a:lstStyle/>
          <a:p>
            <a:pPr indent="457200" algn="just">
              <a:lnSpc>
                <a:spcPct val="150000"/>
              </a:lnSpc>
              <a:spcAft>
                <a:spcPts val="130"/>
              </a:spcAft>
            </a:pPr>
            <a:r>
              <a:rPr lang="en-US" b="1" dirty="0">
                <a:latin typeface="Times New Roman" panose="02020603050405020304" pitchFamily="18" charset="0"/>
                <a:ea typeface="Calibri" panose="020F0502020204030204" pitchFamily="34" charset="0"/>
                <a:cs typeface="Times New Roman" panose="02020603050405020304" pitchFamily="18" charset="0"/>
              </a:rPr>
              <a:t>Then, the frequency f to be used for communication in timeslot n of the </a:t>
            </a:r>
            <a:r>
              <a:rPr lang="en-US" b="1" dirty="0" err="1">
                <a:latin typeface="Times New Roman" panose="02020603050405020304" pitchFamily="18" charset="0"/>
                <a:ea typeface="Calibri" panose="020F0502020204030204" pitchFamily="34" charset="0"/>
                <a:cs typeface="Times New Roman" panose="02020603050405020304" pitchFamily="18" charset="0"/>
              </a:rPr>
              <a:t>slotframe</a:t>
            </a:r>
            <a:r>
              <a:rPr lang="en-US" b="1" dirty="0">
                <a:latin typeface="Times New Roman" panose="02020603050405020304" pitchFamily="18" charset="0"/>
                <a:ea typeface="Calibri" panose="020F0502020204030204" pitchFamily="34" charset="0"/>
                <a:cs typeface="Times New Roman" panose="02020603050405020304" pitchFamily="18" charset="0"/>
              </a:rPr>
              <a:t> is derived as follows.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13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f = F[(ASN + </a:t>
            </a:r>
            <a:r>
              <a:rPr lang="en-US" b="1" i="1" dirty="0" err="1">
                <a:latin typeface="Times New Roman" panose="02020603050405020304" pitchFamily="18" charset="0"/>
                <a:ea typeface="Calibri" panose="020F0502020204030204" pitchFamily="34" charset="0"/>
                <a:cs typeface="Times New Roman" panose="02020603050405020304" pitchFamily="18" charset="0"/>
              </a:rPr>
              <a:t>channelOffset</a:t>
            </a:r>
            <a:r>
              <a:rPr lang="en-US" b="1" i="1" dirty="0">
                <a:latin typeface="Times New Roman" panose="02020603050405020304" pitchFamily="18" charset="0"/>
                <a:ea typeface="Calibri" panose="020F0502020204030204" pitchFamily="34" charset="0"/>
                <a:cs typeface="Times New Roman" panose="02020603050405020304" pitchFamily="18" charset="0"/>
              </a:rPr>
              <a:t>) % </a:t>
            </a:r>
            <a:r>
              <a:rPr lang="en-US" b="1" i="1" dirty="0" err="1">
                <a:latin typeface="Times New Roman" panose="02020603050405020304" pitchFamily="18" charset="0"/>
                <a:ea typeface="Calibri" panose="020F0502020204030204" pitchFamily="34" charset="0"/>
                <a:cs typeface="Times New Roman" panose="02020603050405020304" pitchFamily="18" charset="0"/>
              </a:rPr>
              <a:t>N_channels</a:t>
            </a:r>
            <a:r>
              <a:rPr lang="en-US" b="1" i="1"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rPr>
              <a:t>where ASN is the Absolute Slot Number, defined as the total number of timeslots elapsed since the start of the network. The ASN increments globally in the network, at every timeslot, and is thus used by nodes as timeslot counter. Function F can be implemented as a lookup table.</a:t>
            </a:r>
            <a:endParaRPr lang="en-US" dirty="0"/>
          </a:p>
        </p:txBody>
      </p:sp>
    </p:spTree>
    <p:extLst>
      <p:ext uri="{BB962C8B-B14F-4D97-AF65-F5344CB8AC3E}">
        <p14:creationId xmlns:p14="http://schemas.microsoft.com/office/powerpoint/2010/main" val="37008316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2"/>
            <a:ext cx="4872887" cy="415152"/>
          </a:xfrm>
        </p:spPr>
        <p:txBody>
          <a:bodyPr/>
          <a:lstStyle/>
          <a:p>
            <a:r>
              <a:rPr lang="en-US" sz="2500" dirty="0"/>
              <a:t>TSCH</a:t>
            </a:r>
          </a:p>
        </p:txBody>
      </p:sp>
      <p:sp>
        <p:nvSpPr>
          <p:cNvPr id="3" name="Content Placeholder 2"/>
          <p:cNvSpPr>
            <a:spLocks noGrp="1"/>
          </p:cNvSpPr>
          <p:nvPr>
            <p:ph idx="1"/>
          </p:nvPr>
        </p:nvSpPr>
        <p:spPr>
          <a:xfrm>
            <a:off x="535068" y="1515271"/>
            <a:ext cx="7886700" cy="2216718"/>
          </a:xfrm>
        </p:spPr>
        <p:txBody>
          <a:bodyPr>
            <a:normAutofit fontScale="85000" lnSpcReduction="20000"/>
          </a:bodyPr>
          <a:lstStyle/>
          <a:p>
            <a:r>
              <a:rPr lang="en-US" dirty="0"/>
              <a:t>TSCH: </a:t>
            </a:r>
            <a:r>
              <a:rPr lang="en-US" dirty="0" err="1"/>
              <a:t>TimeSlotted</a:t>
            </a:r>
            <a:r>
              <a:rPr lang="en-US" dirty="0"/>
              <a:t> (Synchronized)</a:t>
            </a:r>
          </a:p>
          <a:p>
            <a:pPr lvl="1"/>
            <a:r>
              <a:rPr lang="en-US" dirty="0"/>
              <a:t>Time is divided </a:t>
            </a:r>
            <a:r>
              <a:rPr lang="en-US" dirty="0" smtClean="0"/>
              <a:t>into </a:t>
            </a:r>
            <a:r>
              <a:rPr lang="en-US" dirty="0"/>
              <a:t>time slots</a:t>
            </a:r>
          </a:p>
          <a:p>
            <a:pPr lvl="1"/>
            <a:r>
              <a:rPr lang="en-US" dirty="0"/>
              <a:t>In every slot, three possible actions: transmission, reception and sleep</a:t>
            </a:r>
          </a:p>
          <a:p>
            <a:pPr lvl="1"/>
            <a:r>
              <a:rPr lang="en-US" dirty="0"/>
              <a:t>Slots can be shared or dedicated</a:t>
            </a:r>
          </a:p>
          <a:p>
            <a:pPr lvl="1"/>
            <a:r>
              <a:rPr lang="en-US" dirty="0"/>
              <a:t>All motes are synchronized  to a given </a:t>
            </a:r>
            <a:r>
              <a:rPr lang="en-US" dirty="0" err="1"/>
              <a:t>slotframe</a:t>
            </a:r>
            <a:endParaRPr lang="en-US" dirty="0"/>
          </a:p>
          <a:p>
            <a:pPr lvl="1"/>
            <a:r>
              <a:rPr lang="en-US" dirty="0" err="1"/>
              <a:t>Slotframe</a:t>
            </a:r>
            <a:r>
              <a:rPr lang="en-US" dirty="0"/>
              <a:t>: group of time slots which repeats over time</a:t>
            </a:r>
          </a:p>
          <a:p>
            <a:pPr lvl="1"/>
            <a:r>
              <a:rPr lang="en-US" dirty="0"/>
              <a:t>Number of time slots per </a:t>
            </a:r>
            <a:r>
              <a:rPr lang="en-US" dirty="0" err="1"/>
              <a:t>slotframe</a:t>
            </a:r>
            <a:r>
              <a:rPr lang="en-US" dirty="0"/>
              <a:t> is tunable</a:t>
            </a:r>
          </a:p>
          <a:p>
            <a:endParaRPr lang="en-US" dirty="0"/>
          </a:p>
        </p:txBody>
      </p:sp>
      <p:grpSp>
        <p:nvGrpSpPr>
          <p:cNvPr id="4" name="Group 3"/>
          <p:cNvGrpSpPr>
            <a:grpSpLocks/>
          </p:cNvGrpSpPr>
          <p:nvPr/>
        </p:nvGrpSpPr>
        <p:grpSpPr bwMode="auto">
          <a:xfrm>
            <a:off x="5820996" y="4486036"/>
            <a:ext cx="3142006" cy="1645318"/>
            <a:chOff x="1371600" y="3490912"/>
            <a:chExt cx="3429000" cy="1410403"/>
          </a:xfrm>
        </p:grpSpPr>
        <p:pic>
          <p:nvPicPr>
            <p:cNvPr id="5"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l="45468" t="19905" b="12988"/>
            <a:stretch>
              <a:fillRect/>
            </a:stretch>
          </p:blipFill>
          <p:spPr bwMode="auto">
            <a:xfrm>
              <a:off x="1371600" y="3581399"/>
              <a:ext cx="3429000" cy="1319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392138" y="3490912"/>
              <a:ext cx="3276600" cy="1300812"/>
            </a:xfrm>
            <a:prstGeom prst="rect">
              <a:avLst/>
            </a:prstGeom>
            <a:solidFill>
              <a:srgbClr val="B9B307">
                <a:alpha val="15000"/>
              </a:srgbClr>
            </a:solidFill>
            <a:ln w="34925">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8" name="Arc 47"/>
          <p:cNvSpPr/>
          <p:nvPr/>
        </p:nvSpPr>
        <p:spPr>
          <a:xfrm>
            <a:off x="3903453" y="3834642"/>
            <a:ext cx="3115919" cy="1216901"/>
          </a:xfrm>
          <a:prstGeom prst="arc">
            <a:avLst>
              <a:gd name="adj1" fmla="val 11009468"/>
              <a:gd name="adj2" fmla="val 21435738"/>
            </a:avLst>
          </a:prstGeom>
          <a:ln w="28575" cmpd="sng">
            <a:solidFill>
              <a:srgbClr val="5F614C"/>
            </a:solidFill>
            <a:headEnd type="arrow" w="lg" len="lg"/>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3" name="Group 42"/>
          <p:cNvGrpSpPr/>
          <p:nvPr/>
        </p:nvGrpSpPr>
        <p:grpSpPr>
          <a:xfrm>
            <a:off x="365209" y="4493404"/>
            <a:ext cx="5392735" cy="1867860"/>
            <a:chOff x="5206247" y="3491798"/>
            <a:chExt cx="6616700" cy="1867860"/>
          </a:xfrm>
        </p:grpSpPr>
        <p:cxnSp>
          <p:nvCxnSpPr>
            <p:cNvPr id="45" name="Straight Connector 44"/>
            <p:cNvCxnSpPr/>
            <p:nvPr/>
          </p:nvCxnSpPr>
          <p:spPr>
            <a:xfrm>
              <a:off x="10273547" y="3507673"/>
              <a:ext cx="0" cy="288925"/>
            </a:xfrm>
            <a:prstGeom prst="line">
              <a:avLst/>
            </a:prstGeom>
            <a:ln w="28575">
              <a:solidFill>
                <a:srgbClr val="5F614C"/>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0502147" y="3491798"/>
              <a:ext cx="0" cy="304800"/>
            </a:xfrm>
            <a:prstGeom prst="line">
              <a:avLst/>
            </a:prstGeom>
            <a:ln w="28575">
              <a:solidFill>
                <a:srgbClr val="5F614C"/>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3873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a:solidFill>
                    <a:schemeClr val="tx1"/>
                  </a:solidFill>
                </a:rPr>
                <a:t>0</a:t>
              </a:r>
            </a:p>
          </p:txBody>
        </p:sp>
        <p:sp>
          <p:nvSpPr>
            <p:cNvPr id="49" name="Rectangle 48"/>
            <p:cNvSpPr/>
            <p:nvPr/>
          </p:nvSpPr>
          <p:spPr>
            <a:xfrm>
              <a:off x="66159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a:solidFill>
                    <a:schemeClr val="tx1"/>
                  </a:solidFill>
                </a:rPr>
                <a:t>1</a:t>
              </a:r>
            </a:p>
          </p:txBody>
        </p:sp>
        <p:sp>
          <p:nvSpPr>
            <p:cNvPr id="50" name="Rectangle 49"/>
            <p:cNvSpPr/>
            <p:nvPr/>
          </p:nvSpPr>
          <p:spPr>
            <a:xfrm>
              <a:off x="68445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a:solidFill>
                    <a:schemeClr val="tx1"/>
                  </a:solidFill>
                </a:rPr>
                <a:t>2</a:t>
              </a:r>
            </a:p>
          </p:txBody>
        </p:sp>
        <p:sp>
          <p:nvSpPr>
            <p:cNvPr id="51" name="Rectangle 50"/>
            <p:cNvSpPr/>
            <p:nvPr/>
          </p:nvSpPr>
          <p:spPr>
            <a:xfrm>
              <a:off x="70731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endParaRPr>
            </a:p>
          </p:txBody>
        </p:sp>
        <p:sp>
          <p:nvSpPr>
            <p:cNvPr id="52" name="Rectangle 51"/>
            <p:cNvSpPr/>
            <p:nvPr/>
          </p:nvSpPr>
          <p:spPr>
            <a:xfrm>
              <a:off x="73017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endParaRPr>
            </a:p>
          </p:txBody>
        </p:sp>
        <p:sp>
          <p:nvSpPr>
            <p:cNvPr id="53" name="Rectangle 52"/>
            <p:cNvSpPr/>
            <p:nvPr/>
          </p:nvSpPr>
          <p:spPr>
            <a:xfrm>
              <a:off x="75303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schemeClr val="tx1"/>
                </a:solidFill>
              </a:endParaRPr>
            </a:p>
          </p:txBody>
        </p:sp>
        <p:sp>
          <p:nvSpPr>
            <p:cNvPr id="54" name="Rectangle 53"/>
            <p:cNvSpPr/>
            <p:nvPr/>
          </p:nvSpPr>
          <p:spPr>
            <a:xfrm>
              <a:off x="77589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dirty="0">
                  <a:solidFill>
                    <a:schemeClr val="tx1"/>
                  </a:solidFill>
                </a:rPr>
                <a:t>…</a:t>
              </a:r>
            </a:p>
          </p:txBody>
        </p:sp>
        <p:sp>
          <p:nvSpPr>
            <p:cNvPr id="55" name="Rectangle 54"/>
            <p:cNvSpPr/>
            <p:nvPr/>
          </p:nvSpPr>
          <p:spPr>
            <a:xfrm>
              <a:off x="79875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schemeClr val="tx1"/>
                </a:solidFill>
              </a:endParaRPr>
            </a:p>
          </p:txBody>
        </p:sp>
        <p:sp>
          <p:nvSpPr>
            <p:cNvPr id="56" name="Rectangle 55"/>
            <p:cNvSpPr/>
            <p:nvPr/>
          </p:nvSpPr>
          <p:spPr>
            <a:xfrm>
              <a:off x="82161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schemeClr val="tx1"/>
                </a:solidFill>
              </a:endParaRPr>
            </a:p>
          </p:txBody>
        </p:sp>
        <p:sp>
          <p:nvSpPr>
            <p:cNvPr id="57" name="Rectangle 56"/>
            <p:cNvSpPr/>
            <p:nvPr/>
          </p:nvSpPr>
          <p:spPr>
            <a:xfrm>
              <a:off x="84447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s-419" sz="1600" dirty="0" smtClean="0">
                  <a:solidFill>
                    <a:schemeClr val="tx1"/>
                  </a:solidFill>
                </a:rPr>
                <a:t>99</a:t>
              </a:r>
              <a:endParaRPr lang="en-US" sz="1600" dirty="0">
                <a:solidFill>
                  <a:schemeClr val="tx1"/>
                </a:solidFill>
              </a:endParaRPr>
            </a:p>
          </p:txBody>
        </p:sp>
        <p:sp>
          <p:nvSpPr>
            <p:cNvPr id="58" name="Rectangle 57"/>
            <p:cNvSpPr/>
            <p:nvPr/>
          </p:nvSpPr>
          <p:spPr>
            <a:xfrm>
              <a:off x="86733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a:solidFill>
                    <a:schemeClr val="tx1"/>
                  </a:solidFill>
                </a:rPr>
                <a:t>0</a:t>
              </a:r>
            </a:p>
          </p:txBody>
        </p:sp>
        <p:sp>
          <p:nvSpPr>
            <p:cNvPr id="59" name="Rectangle 58"/>
            <p:cNvSpPr/>
            <p:nvPr/>
          </p:nvSpPr>
          <p:spPr>
            <a:xfrm>
              <a:off x="89019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a:solidFill>
                    <a:schemeClr val="tx1"/>
                  </a:solidFill>
                </a:rPr>
                <a:t>1</a:t>
              </a:r>
            </a:p>
          </p:txBody>
        </p:sp>
        <p:sp>
          <p:nvSpPr>
            <p:cNvPr id="60" name="Rectangle 59"/>
            <p:cNvSpPr/>
            <p:nvPr/>
          </p:nvSpPr>
          <p:spPr>
            <a:xfrm>
              <a:off x="91305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a:solidFill>
                    <a:schemeClr val="tx1"/>
                  </a:solidFill>
                </a:rPr>
                <a:t>2</a:t>
              </a:r>
              <a:endParaRPr lang="en-US" sz="2000" dirty="0">
                <a:solidFill>
                  <a:schemeClr val="tx1"/>
                </a:solidFill>
              </a:endParaRPr>
            </a:p>
          </p:txBody>
        </p:sp>
        <p:sp>
          <p:nvSpPr>
            <p:cNvPr id="61" name="Rectangle 60"/>
            <p:cNvSpPr/>
            <p:nvPr/>
          </p:nvSpPr>
          <p:spPr>
            <a:xfrm>
              <a:off x="93591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schemeClr val="tx1"/>
                </a:solidFill>
              </a:endParaRPr>
            </a:p>
          </p:txBody>
        </p:sp>
        <p:sp>
          <p:nvSpPr>
            <p:cNvPr id="62" name="Rectangle 61"/>
            <p:cNvSpPr/>
            <p:nvPr/>
          </p:nvSpPr>
          <p:spPr>
            <a:xfrm>
              <a:off x="95877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schemeClr val="tx1"/>
                </a:solidFill>
              </a:endParaRPr>
            </a:p>
          </p:txBody>
        </p:sp>
        <p:sp>
          <p:nvSpPr>
            <p:cNvPr id="63" name="Rectangle 62"/>
            <p:cNvSpPr/>
            <p:nvPr/>
          </p:nvSpPr>
          <p:spPr>
            <a:xfrm>
              <a:off x="98163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schemeClr val="tx1"/>
                </a:solidFill>
              </a:endParaRPr>
            </a:p>
          </p:txBody>
        </p:sp>
        <p:sp>
          <p:nvSpPr>
            <p:cNvPr id="64" name="Rectangle 63"/>
            <p:cNvSpPr/>
            <p:nvPr/>
          </p:nvSpPr>
          <p:spPr>
            <a:xfrm>
              <a:off x="100449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dirty="0">
                  <a:solidFill>
                    <a:schemeClr val="tx1"/>
                  </a:solidFill>
                </a:rPr>
                <a:t>…</a:t>
              </a:r>
            </a:p>
          </p:txBody>
        </p:sp>
        <p:sp>
          <p:nvSpPr>
            <p:cNvPr id="65" name="Rectangle 64"/>
            <p:cNvSpPr/>
            <p:nvPr/>
          </p:nvSpPr>
          <p:spPr>
            <a:xfrm>
              <a:off x="102735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schemeClr val="tx1"/>
                </a:solidFill>
              </a:endParaRPr>
            </a:p>
          </p:txBody>
        </p:sp>
        <p:sp>
          <p:nvSpPr>
            <p:cNvPr id="66" name="Rectangle 65"/>
            <p:cNvSpPr/>
            <p:nvPr/>
          </p:nvSpPr>
          <p:spPr>
            <a:xfrm>
              <a:off x="105021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schemeClr val="tx1"/>
                </a:solidFill>
              </a:endParaRPr>
            </a:p>
          </p:txBody>
        </p:sp>
        <p:sp>
          <p:nvSpPr>
            <p:cNvPr id="67" name="Rectangle 66"/>
            <p:cNvSpPr/>
            <p:nvPr/>
          </p:nvSpPr>
          <p:spPr>
            <a:xfrm>
              <a:off x="10730747" y="3805772"/>
              <a:ext cx="228600" cy="817562"/>
            </a:xfrm>
            <a:prstGeom prst="rect">
              <a:avLst/>
            </a:prstGeom>
            <a:solidFill>
              <a:srgbClr val="B9B307">
                <a:alpha val="39000"/>
              </a:srgbClr>
            </a:solidFill>
            <a:ln w="19050">
              <a:solidFill>
                <a:srgbClr val="5F614C"/>
              </a:solidFill>
            </a:ln>
          </p:spPr>
          <p:style>
            <a:lnRef idx="2">
              <a:schemeClr val="accent1">
                <a:shade val="50000"/>
              </a:schemeClr>
            </a:lnRef>
            <a:fillRef idx="1">
              <a:schemeClr val="accent1"/>
            </a:fillRef>
            <a:effectRef idx="0">
              <a:schemeClr val="accent1"/>
            </a:effectRef>
            <a:fontRef idx="minor">
              <a:schemeClr val="lt1"/>
            </a:fontRef>
          </p:style>
          <p:txBody>
            <a:bodyPr lIns="0" tIns="46800" rIns="0" bIns="46800" anchor="ctr"/>
            <a:lstStyle>
              <a:defPPr>
                <a:defRPr lang="nl-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s-419" sz="1600" dirty="0" smtClean="0">
                  <a:solidFill>
                    <a:schemeClr val="tx1"/>
                  </a:solidFill>
                </a:rPr>
                <a:t>99</a:t>
              </a:r>
              <a:endParaRPr lang="en-US" sz="1600" dirty="0">
                <a:solidFill>
                  <a:schemeClr val="tx1"/>
                </a:solidFill>
              </a:endParaRPr>
            </a:p>
          </p:txBody>
        </p:sp>
        <p:cxnSp>
          <p:nvCxnSpPr>
            <p:cNvPr id="68" name="Straight Arrow Connector 67"/>
            <p:cNvCxnSpPr/>
            <p:nvPr/>
          </p:nvCxnSpPr>
          <p:spPr>
            <a:xfrm>
              <a:off x="9930647" y="3644198"/>
              <a:ext cx="342900" cy="0"/>
            </a:xfrm>
            <a:prstGeom prst="straightConnector1">
              <a:avLst/>
            </a:prstGeom>
            <a:ln w="28575">
              <a:solidFill>
                <a:srgbClr val="5F614C"/>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10502147" y="3644198"/>
              <a:ext cx="342900" cy="0"/>
            </a:xfrm>
            <a:prstGeom prst="straightConnector1">
              <a:avLst/>
            </a:prstGeom>
            <a:ln w="28575">
              <a:solidFill>
                <a:srgbClr val="5F614C"/>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959347" y="4623334"/>
              <a:ext cx="0" cy="304800"/>
            </a:xfrm>
            <a:prstGeom prst="line">
              <a:avLst/>
            </a:prstGeom>
            <a:ln w="28575">
              <a:solidFill>
                <a:srgbClr val="5F614C"/>
              </a:solidFill>
            </a:ln>
          </p:spPr>
          <p:style>
            <a:lnRef idx="1">
              <a:schemeClr val="accent1"/>
            </a:lnRef>
            <a:fillRef idx="0">
              <a:schemeClr val="accent1"/>
            </a:fillRef>
            <a:effectRef idx="0">
              <a:schemeClr val="accent1"/>
            </a:effectRef>
            <a:fontRef idx="minor">
              <a:schemeClr val="tx1"/>
            </a:fontRef>
          </p:style>
        </p:cxnSp>
        <p:sp>
          <p:nvSpPr>
            <p:cNvPr id="71" name="TextBox 18"/>
            <p:cNvSpPr txBox="1">
              <a:spLocks noChangeArrowheads="1"/>
            </p:cNvSpPr>
            <p:nvPr/>
          </p:nvSpPr>
          <p:spPr bwMode="auto">
            <a:xfrm>
              <a:off x="6941928" y="4678944"/>
              <a:ext cx="13202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nl-BE" sz="1600" dirty="0" err="1">
                  <a:solidFill>
                    <a:srgbClr val="5F614C"/>
                  </a:solidFill>
                  <a:ea typeface="ＭＳ Ｐゴシック" panose="020B0600070205080204" pitchFamily="34" charset="-128"/>
                </a:rPr>
                <a:t>slotframe</a:t>
              </a:r>
              <a:endParaRPr lang="en-US" altLang="nl-BE" sz="1600" dirty="0">
                <a:solidFill>
                  <a:srgbClr val="5F614C"/>
                </a:solidFill>
                <a:ea typeface="ＭＳ Ｐゴシック" panose="020B0600070205080204" pitchFamily="34" charset="-128"/>
              </a:endParaRPr>
            </a:p>
          </p:txBody>
        </p:sp>
        <p:sp>
          <p:nvSpPr>
            <p:cNvPr id="72" name="TextBox 20"/>
            <p:cNvSpPr txBox="1">
              <a:spLocks noChangeArrowheads="1"/>
            </p:cNvSpPr>
            <p:nvPr/>
          </p:nvSpPr>
          <p:spPr bwMode="auto">
            <a:xfrm>
              <a:off x="11607047" y="4623334"/>
              <a:ext cx="215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nl-BE" dirty="0">
                  <a:solidFill>
                    <a:srgbClr val="5F614C"/>
                  </a:solidFill>
                  <a:ea typeface="ＭＳ Ｐゴシック" panose="020B0600070205080204" pitchFamily="34" charset="-128"/>
                </a:rPr>
                <a:t>t</a:t>
              </a:r>
            </a:p>
          </p:txBody>
        </p:sp>
        <p:cxnSp>
          <p:nvCxnSpPr>
            <p:cNvPr id="73" name="Straight Arrow Connector 72"/>
            <p:cNvCxnSpPr>
              <a:cxnSpLocks noChangeShapeType="1"/>
            </p:cNvCxnSpPr>
            <p:nvPr/>
          </p:nvCxnSpPr>
          <p:spPr bwMode="auto">
            <a:xfrm>
              <a:off x="5206247" y="4616984"/>
              <a:ext cx="6508751" cy="6350"/>
            </a:xfrm>
            <a:prstGeom prst="straightConnector1">
              <a:avLst/>
            </a:prstGeom>
            <a:noFill/>
            <a:ln w="25400" algn="ctr">
              <a:solidFill>
                <a:srgbClr val="5F614C"/>
              </a:solidFill>
              <a:round/>
              <a:headEnd/>
              <a:tailEnd type="arrow" w="med" len="med"/>
            </a:ln>
            <a:extLst>
              <a:ext uri="{909E8E84-426E-40DD-AFC4-6F175D3DCCD1}">
                <a14:hiddenFill xmlns:a14="http://schemas.microsoft.com/office/drawing/2010/main">
                  <a:noFill/>
                </a14:hiddenFill>
              </a:ext>
            </a:extLst>
          </p:spPr>
        </p:cxnSp>
        <p:cxnSp>
          <p:nvCxnSpPr>
            <p:cNvPr id="74" name="Straight Connector 73"/>
            <p:cNvCxnSpPr/>
            <p:nvPr/>
          </p:nvCxnSpPr>
          <p:spPr>
            <a:xfrm>
              <a:off x="6387347" y="4616984"/>
              <a:ext cx="0" cy="288925"/>
            </a:xfrm>
            <a:prstGeom prst="line">
              <a:avLst/>
            </a:prstGeom>
            <a:ln w="28575">
              <a:solidFill>
                <a:srgbClr val="5F614C"/>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673347" y="4601109"/>
              <a:ext cx="0" cy="304800"/>
            </a:xfrm>
            <a:prstGeom prst="line">
              <a:avLst/>
            </a:prstGeom>
            <a:ln w="28575">
              <a:solidFill>
                <a:srgbClr val="5F614C"/>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5892047" y="4775734"/>
              <a:ext cx="457200" cy="6350"/>
            </a:xfrm>
            <a:prstGeom prst="straightConnector1">
              <a:avLst/>
            </a:prstGeom>
            <a:ln w="28575">
              <a:solidFill>
                <a:srgbClr val="5F614C"/>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8673347" y="4761447"/>
              <a:ext cx="411163" cy="6350"/>
            </a:xfrm>
            <a:prstGeom prst="straightConnector1">
              <a:avLst/>
            </a:prstGeom>
            <a:ln w="28575">
              <a:solidFill>
                <a:srgbClr val="5F614C"/>
              </a:solidFill>
              <a:tailEnd type="arrow"/>
            </a:ln>
          </p:spPr>
          <p:style>
            <a:lnRef idx="1">
              <a:schemeClr val="accent1"/>
            </a:lnRef>
            <a:fillRef idx="0">
              <a:schemeClr val="accent1"/>
            </a:fillRef>
            <a:effectRef idx="0">
              <a:schemeClr val="accent1"/>
            </a:effectRef>
            <a:fontRef idx="minor">
              <a:schemeClr val="tx1"/>
            </a:fontRef>
          </p:style>
        </p:cxnSp>
        <p:sp>
          <p:nvSpPr>
            <p:cNvPr id="78" name="TextBox 18"/>
            <p:cNvSpPr txBox="1">
              <a:spLocks noChangeArrowheads="1"/>
            </p:cNvSpPr>
            <p:nvPr/>
          </p:nvSpPr>
          <p:spPr bwMode="auto">
            <a:xfrm>
              <a:off x="7101547" y="5021104"/>
              <a:ext cx="10255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nl-BE" sz="1600" dirty="0">
                  <a:solidFill>
                    <a:srgbClr val="5F614C"/>
                  </a:solidFill>
                  <a:ea typeface="ＭＳ Ｐゴシック" panose="020B0600070205080204" pitchFamily="34" charset="-128"/>
                </a:rPr>
                <a:t>cycle k</a:t>
              </a:r>
            </a:p>
          </p:txBody>
        </p:sp>
        <p:sp>
          <p:nvSpPr>
            <p:cNvPr id="79" name="TextBox 18"/>
            <p:cNvSpPr txBox="1">
              <a:spLocks noChangeArrowheads="1"/>
            </p:cNvSpPr>
            <p:nvPr/>
          </p:nvSpPr>
          <p:spPr bwMode="auto">
            <a:xfrm>
              <a:off x="9283353" y="4731185"/>
              <a:ext cx="1371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nl-BE" sz="1600" dirty="0">
                  <a:solidFill>
                    <a:srgbClr val="5F614C"/>
                  </a:solidFill>
                  <a:ea typeface="ＭＳ Ｐゴシック" panose="020B0600070205080204" pitchFamily="34" charset="-128"/>
                </a:rPr>
                <a:t>cycle (k + 1)</a:t>
              </a:r>
            </a:p>
          </p:txBody>
        </p:sp>
      </p:grpSp>
    </p:spTree>
    <p:extLst>
      <p:ext uri="{BB962C8B-B14F-4D97-AF65-F5344CB8AC3E}">
        <p14:creationId xmlns:p14="http://schemas.microsoft.com/office/powerpoint/2010/main" val="10984436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TSCH Schedule</a:t>
            </a:r>
          </a:p>
        </p:txBody>
      </p:sp>
      <mc:AlternateContent xmlns:mc="http://schemas.openxmlformats.org/markup-compatibility/2006" xmlns:a14="http://schemas.microsoft.com/office/drawing/2010/main">
        <mc:Choice Requires="a14">
          <p:sp>
            <p:nvSpPr>
              <p:cNvPr id="212" name="TextBox 211"/>
              <p:cNvSpPr txBox="1"/>
              <p:nvPr/>
            </p:nvSpPr>
            <p:spPr>
              <a:xfrm>
                <a:off x="355478" y="1697286"/>
                <a:ext cx="42127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rgbClr val="545546"/>
                          </a:solidFill>
                          <a:latin typeface="Cambria Math" panose="02040503050406030204" pitchFamily="18" charset="0"/>
                        </a:rPr>
                        <m:t>𝑓</m:t>
                      </m:r>
                      <m:r>
                        <a:rPr lang="en-GB" sz="2400" b="0" i="1" smtClean="0">
                          <a:solidFill>
                            <a:srgbClr val="545546"/>
                          </a:solidFill>
                          <a:latin typeface="Cambria Math" panose="02040503050406030204" pitchFamily="18" charset="0"/>
                        </a:rPr>
                        <m:t>=</m:t>
                      </m:r>
                      <m:r>
                        <a:rPr lang="en-GB" sz="2400" b="0" i="1" smtClean="0">
                          <a:solidFill>
                            <a:srgbClr val="545546"/>
                          </a:solidFill>
                          <a:latin typeface="Cambria Math" panose="02040503050406030204" pitchFamily="18" charset="0"/>
                        </a:rPr>
                        <m:t>𝐹</m:t>
                      </m:r>
                      <m:d>
                        <m:dPr>
                          <m:begChr m:val="{"/>
                          <m:endChr m:val="}"/>
                          <m:ctrlPr>
                            <a:rPr lang="en-GB" sz="2400" b="0" i="1" smtClean="0">
                              <a:solidFill>
                                <a:srgbClr val="545546"/>
                              </a:solidFill>
                              <a:latin typeface="Cambria Math" panose="02040503050406030204" pitchFamily="18" charset="0"/>
                            </a:rPr>
                          </m:ctrlPr>
                        </m:dPr>
                        <m:e>
                          <m:d>
                            <m:dPr>
                              <m:ctrlPr>
                                <a:rPr lang="en-GB" sz="2400" b="0" i="1" smtClean="0">
                                  <a:solidFill>
                                    <a:srgbClr val="545546"/>
                                  </a:solidFill>
                                  <a:latin typeface="Cambria Math" panose="02040503050406030204" pitchFamily="18" charset="0"/>
                                </a:rPr>
                              </m:ctrlPr>
                            </m:dPr>
                            <m:e>
                              <m:r>
                                <a:rPr lang="en-GB" sz="2400" b="0" i="1" smtClean="0">
                                  <a:solidFill>
                                    <a:srgbClr val="545546"/>
                                  </a:solidFill>
                                  <a:latin typeface="Cambria Math" panose="02040503050406030204" pitchFamily="18" charset="0"/>
                                </a:rPr>
                                <m:t>𝐴𝑆𝑁</m:t>
                              </m:r>
                              <m:r>
                                <a:rPr lang="en-GB" sz="2400" b="0" i="1" smtClean="0">
                                  <a:solidFill>
                                    <a:srgbClr val="545546"/>
                                  </a:solidFill>
                                  <a:latin typeface="Cambria Math" panose="02040503050406030204" pitchFamily="18" charset="0"/>
                                </a:rPr>
                                <m:t>+</m:t>
                              </m:r>
                              <m:r>
                                <a:rPr lang="en-GB" sz="2400" b="0" i="1" smtClean="0">
                                  <a:solidFill>
                                    <a:srgbClr val="545546"/>
                                  </a:solidFill>
                                  <a:latin typeface="Cambria Math" panose="02040503050406030204" pitchFamily="18" charset="0"/>
                                </a:rPr>
                                <m:t>𝑐h𝑂𝐹</m:t>
                              </m:r>
                            </m:e>
                          </m:d>
                          <m:r>
                            <a:rPr lang="en-GB" sz="2400" b="0" i="1" smtClean="0">
                              <a:solidFill>
                                <a:srgbClr val="545546"/>
                              </a:solidFill>
                              <a:latin typeface="Cambria Math" panose="02040503050406030204" pitchFamily="18" charset="0"/>
                            </a:rPr>
                            <m:t> </m:t>
                          </m:r>
                          <m:r>
                            <a:rPr lang="en-GB" sz="2400" b="0" i="1" smtClean="0">
                              <a:solidFill>
                                <a:srgbClr val="545546"/>
                              </a:solidFill>
                              <a:latin typeface="Cambria Math" panose="02040503050406030204" pitchFamily="18" charset="0"/>
                            </a:rPr>
                            <m:t>𝑚𝑜𝑑</m:t>
                          </m:r>
                          <m:r>
                            <a:rPr lang="en-GB" sz="2400" b="0" i="1" smtClean="0">
                              <a:solidFill>
                                <a:srgbClr val="545546"/>
                              </a:solidFill>
                              <a:latin typeface="Cambria Math" panose="02040503050406030204" pitchFamily="18" charset="0"/>
                            </a:rPr>
                            <m:t> </m:t>
                          </m:r>
                          <m:sSub>
                            <m:sSubPr>
                              <m:ctrlPr>
                                <a:rPr lang="en-GB" sz="2400" b="0" i="1" smtClean="0">
                                  <a:solidFill>
                                    <a:srgbClr val="545546"/>
                                  </a:solidFill>
                                  <a:latin typeface="Cambria Math" panose="02040503050406030204" pitchFamily="18" charset="0"/>
                                </a:rPr>
                              </m:ctrlPr>
                            </m:sSubPr>
                            <m:e>
                              <m:r>
                                <a:rPr lang="en-GB" sz="2400" b="0" i="1" smtClean="0">
                                  <a:solidFill>
                                    <a:srgbClr val="545546"/>
                                  </a:solidFill>
                                  <a:latin typeface="Cambria Math" panose="02040503050406030204" pitchFamily="18" charset="0"/>
                                </a:rPr>
                                <m:t>𝑛</m:t>
                              </m:r>
                            </m:e>
                            <m:sub>
                              <m:r>
                                <a:rPr lang="en-GB" sz="2400" b="0" i="1" smtClean="0">
                                  <a:solidFill>
                                    <a:srgbClr val="545546"/>
                                  </a:solidFill>
                                  <a:latin typeface="Cambria Math" panose="02040503050406030204" pitchFamily="18" charset="0"/>
                                </a:rPr>
                                <m:t>𝑐h</m:t>
                              </m:r>
                            </m:sub>
                          </m:sSub>
                        </m:e>
                      </m:d>
                    </m:oMath>
                  </m:oMathPara>
                </a14:m>
                <a:endParaRPr lang="en-US" sz="2400" dirty="0">
                  <a:solidFill>
                    <a:srgbClr val="545546"/>
                  </a:solidFill>
                </a:endParaRPr>
              </a:p>
            </p:txBody>
          </p:sp>
        </mc:Choice>
        <mc:Fallback xmlns="">
          <p:sp>
            <p:nvSpPr>
              <p:cNvPr id="212" name="TextBox 211"/>
              <p:cNvSpPr txBox="1">
                <a:spLocks noRot="1" noChangeAspect="1" noMove="1" noResize="1" noEditPoints="1" noAdjustHandles="1" noChangeArrowheads="1" noChangeShapeType="1" noTextEdit="1"/>
              </p:cNvSpPr>
              <p:nvPr/>
            </p:nvSpPr>
            <p:spPr>
              <a:xfrm>
                <a:off x="355478" y="1697286"/>
                <a:ext cx="4212755" cy="369332"/>
              </a:xfrm>
              <a:prstGeom prst="rect">
                <a:avLst/>
              </a:prstGeom>
              <a:blipFill rotWithShape="0">
                <a:blip r:embed="rId2"/>
                <a:stretch>
                  <a:fillRect l="-2026"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9" name="TextBox 208"/>
              <p:cNvSpPr txBox="1"/>
              <p:nvPr/>
            </p:nvSpPr>
            <p:spPr>
              <a:xfrm>
                <a:off x="355352" y="2466622"/>
                <a:ext cx="2918043" cy="2154436"/>
              </a:xfrm>
              <a:prstGeom prst="rect">
                <a:avLst/>
              </a:prstGeom>
              <a:noFill/>
            </p:spPr>
            <p:txBody>
              <a:bodyPr wrap="none" lIns="0" tIns="0" rIns="0" bIns="0" rtlCol="0">
                <a:spAutoFit/>
              </a:bodyPr>
              <a:lstStyle/>
              <a:p>
                <a:r>
                  <a:rPr lang="en-GB" sz="2000" b="0" i="1" dirty="0" smtClean="0">
                    <a:solidFill>
                      <a:srgbClr val="545546"/>
                    </a:solidFill>
                    <a:latin typeface="Cambria Math" panose="02040503050406030204" pitchFamily="18" charset="0"/>
                  </a:rPr>
                  <a:t>Example:</a:t>
                </a:r>
              </a:p>
              <a:p>
                <a:r>
                  <a:rPr lang="en-GB" sz="2000" i="1" dirty="0" smtClean="0">
                    <a:solidFill>
                      <a:srgbClr val="545546"/>
                    </a:solidFill>
                    <a:latin typeface="Cambria Math" panose="02040503050406030204" pitchFamily="18" charset="0"/>
                  </a:rPr>
                  <a:t>  </a:t>
                </a:r>
                <a14:m>
                  <m:oMath xmlns:m="http://schemas.openxmlformats.org/officeDocument/2006/math">
                    <m:r>
                      <a:rPr lang="en-GB" sz="2000" i="1">
                        <a:solidFill>
                          <a:srgbClr val="545546"/>
                        </a:solidFill>
                        <a:latin typeface="Cambria Math" panose="02040503050406030204" pitchFamily="18" charset="0"/>
                      </a:rPr>
                      <m:t>𝐹</m:t>
                    </m:r>
                    <m:d>
                      <m:dPr>
                        <m:ctrlPr>
                          <a:rPr lang="x-none" sz="2000" i="1">
                            <a:solidFill>
                              <a:srgbClr val="545546"/>
                            </a:solidFill>
                            <a:latin typeface="Cambria Math" panose="02040503050406030204" pitchFamily="18" charset="0"/>
                          </a:rPr>
                        </m:ctrlPr>
                      </m:dPr>
                      <m:e>
                        <m:r>
                          <a:rPr lang="x-none" sz="2000" i="1">
                            <a:solidFill>
                              <a:srgbClr val="545546"/>
                            </a:solidFill>
                            <a:latin typeface="Cambria Math" panose="02040503050406030204" pitchFamily="18" charset="0"/>
                          </a:rPr>
                          <m:t>𝑥</m:t>
                        </m:r>
                      </m:e>
                    </m:d>
                    <m:r>
                      <a:rPr lang="x-none" sz="2000" i="1">
                        <a:solidFill>
                          <a:srgbClr val="545546"/>
                        </a:solidFill>
                        <a:latin typeface="Cambria Math" panose="02040503050406030204" pitchFamily="18" charset="0"/>
                      </a:rPr>
                      <m:t>=</m:t>
                    </m:r>
                    <m:r>
                      <a:rPr lang="x-none" sz="2000" i="1">
                        <a:solidFill>
                          <a:srgbClr val="545546"/>
                        </a:solidFill>
                        <a:latin typeface="Cambria Math" panose="02040503050406030204" pitchFamily="18" charset="0"/>
                      </a:rPr>
                      <m:t>𝑥</m:t>
                    </m:r>
                    <m:r>
                      <a:rPr lang="x-none" sz="2000" i="1">
                        <a:solidFill>
                          <a:srgbClr val="545546"/>
                        </a:solidFill>
                        <a:latin typeface="Cambria Math" panose="02040503050406030204" pitchFamily="18" charset="0"/>
                      </a:rPr>
                      <m:t>+10</m:t>
                    </m:r>
                  </m:oMath>
                </a14:m>
                <a:endParaRPr lang="x-none" sz="2000" b="0" i="1" dirty="0" smtClean="0">
                  <a:solidFill>
                    <a:srgbClr val="545546"/>
                  </a:solidFill>
                  <a:latin typeface="Cambria Math" panose="02040503050406030204" pitchFamily="18" charset="0"/>
                </a:endParaRPr>
              </a:p>
              <a:p>
                <a:endParaRPr lang="en-GB" sz="2000" i="1" dirty="0">
                  <a:solidFill>
                    <a:srgbClr val="545546"/>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000" b="0" i="1" smtClean="0">
                          <a:solidFill>
                            <a:srgbClr val="545546"/>
                          </a:solidFill>
                          <a:latin typeface="Cambria Math" panose="02040503050406030204" pitchFamily="18" charset="0"/>
                        </a:rPr>
                        <m:t>𝑓</m:t>
                      </m:r>
                      <m:r>
                        <a:rPr lang="en-GB" sz="2000" b="0" i="1" smtClean="0">
                          <a:solidFill>
                            <a:srgbClr val="545546"/>
                          </a:solidFill>
                          <a:latin typeface="Cambria Math" panose="02040503050406030204" pitchFamily="18" charset="0"/>
                        </a:rPr>
                        <m:t>=</m:t>
                      </m:r>
                      <m:r>
                        <a:rPr lang="en-GB" sz="2000" b="0" i="1" smtClean="0">
                          <a:solidFill>
                            <a:srgbClr val="545546"/>
                          </a:solidFill>
                          <a:latin typeface="Cambria Math" panose="02040503050406030204" pitchFamily="18" charset="0"/>
                        </a:rPr>
                        <m:t>𝐹</m:t>
                      </m:r>
                      <m:d>
                        <m:dPr>
                          <m:begChr m:val="{"/>
                          <m:endChr m:val="}"/>
                          <m:ctrlPr>
                            <a:rPr lang="en-GB" sz="2000" b="0" i="1" smtClean="0">
                              <a:solidFill>
                                <a:srgbClr val="545546"/>
                              </a:solidFill>
                              <a:latin typeface="Cambria Math" panose="02040503050406030204" pitchFamily="18" charset="0"/>
                            </a:rPr>
                          </m:ctrlPr>
                        </m:dPr>
                        <m:e>
                          <m:d>
                            <m:dPr>
                              <m:ctrlPr>
                                <a:rPr lang="en-GB" sz="2000" b="0" i="1" smtClean="0">
                                  <a:solidFill>
                                    <a:srgbClr val="545546"/>
                                  </a:solidFill>
                                  <a:latin typeface="Cambria Math" panose="02040503050406030204" pitchFamily="18" charset="0"/>
                                </a:rPr>
                              </m:ctrlPr>
                            </m:dPr>
                            <m:e>
                              <m:r>
                                <a:rPr lang="x-none" sz="2000" b="0" i="1" smtClean="0">
                                  <a:solidFill>
                                    <a:srgbClr val="545546"/>
                                  </a:solidFill>
                                  <a:latin typeface="Cambria Math" panose="02040503050406030204" pitchFamily="18" charset="0"/>
                                </a:rPr>
                                <m:t>4</m:t>
                              </m:r>
                              <m:r>
                                <a:rPr lang="en-GB" sz="2000" b="0" i="1" smtClean="0">
                                  <a:solidFill>
                                    <a:srgbClr val="545546"/>
                                  </a:solidFill>
                                  <a:latin typeface="Cambria Math" panose="02040503050406030204" pitchFamily="18" charset="0"/>
                                </a:rPr>
                                <m:t>+</m:t>
                              </m:r>
                              <m:r>
                                <a:rPr lang="x-none" sz="2000" b="0" i="1" smtClean="0">
                                  <a:solidFill>
                                    <a:srgbClr val="545546"/>
                                  </a:solidFill>
                                  <a:latin typeface="Cambria Math" panose="02040503050406030204" pitchFamily="18" charset="0"/>
                                </a:rPr>
                                <m:t>1</m:t>
                              </m:r>
                            </m:e>
                          </m:d>
                          <m:r>
                            <a:rPr lang="en-GB" sz="2000" b="0" i="1" smtClean="0">
                              <a:solidFill>
                                <a:srgbClr val="545546"/>
                              </a:solidFill>
                              <a:latin typeface="Cambria Math" panose="02040503050406030204" pitchFamily="18" charset="0"/>
                            </a:rPr>
                            <m:t> </m:t>
                          </m:r>
                          <m:r>
                            <a:rPr lang="en-GB" sz="2000" b="0" i="1" smtClean="0">
                              <a:solidFill>
                                <a:srgbClr val="545546"/>
                              </a:solidFill>
                              <a:latin typeface="Cambria Math" panose="02040503050406030204" pitchFamily="18" charset="0"/>
                            </a:rPr>
                            <m:t>𝑚𝑜𝑑</m:t>
                          </m:r>
                          <m:r>
                            <a:rPr lang="en-GB" sz="2000" b="0" i="1" smtClean="0">
                              <a:solidFill>
                                <a:srgbClr val="545546"/>
                              </a:solidFill>
                              <a:latin typeface="Cambria Math" panose="02040503050406030204" pitchFamily="18" charset="0"/>
                            </a:rPr>
                            <m:t> 16</m:t>
                          </m:r>
                        </m:e>
                      </m:d>
                    </m:oMath>
                  </m:oMathPara>
                </a14:m>
                <a:endParaRPr lang="en-US" sz="2000" dirty="0" smtClean="0">
                  <a:solidFill>
                    <a:srgbClr val="545546"/>
                  </a:solidFill>
                </a:endParaRPr>
              </a:p>
              <a:p>
                <a:r>
                  <a:rPr lang="x-none" sz="2000" dirty="0" smtClean="0">
                    <a:solidFill>
                      <a:srgbClr val="545546"/>
                    </a:solidFill>
                  </a:rPr>
                  <a:t>      </a:t>
                </a:r>
                <a14:m>
                  <m:oMath xmlns:m="http://schemas.openxmlformats.org/officeDocument/2006/math">
                    <m:r>
                      <a:rPr lang="x-none" sz="2000" b="0" i="1" smtClean="0">
                        <a:solidFill>
                          <a:srgbClr val="545546"/>
                        </a:solidFill>
                        <a:latin typeface="Cambria Math" panose="02040503050406030204" pitchFamily="18" charset="0"/>
                      </a:rPr>
                      <m:t>=</m:t>
                    </m:r>
                    <m:r>
                      <a:rPr lang="en-GB" sz="2000" i="1">
                        <a:solidFill>
                          <a:srgbClr val="545546"/>
                        </a:solidFill>
                        <a:latin typeface="Cambria Math" panose="02040503050406030204" pitchFamily="18" charset="0"/>
                      </a:rPr>
                      <m:t>𝐹</m:t>
                    </m:r>
                    <m:d>
                      <m:dPr>
                        <m:begChr m:val="{"/>
                        <m:endChr m:val="}"/>
                        <m:ctrlPr>
                          <a:rPr lang="en-GB" sz="2000" i="1">
                            <a:solidFill>
                              <a:srgbClr val="545546"/>
                            </a:solidFill>
                            <a:latin typeface="Cambria Math" panose="02040503050406030204" pitchFamily="18" charset="0"/>
                          </a:rPr>
                        </m:ctrlPr>
                      </m:dPr>
                      <m:e>
                        <m:r>
                          <a:rPr lang="x-none" sz="2000" b="0" i="1" smtClean="0">
                            <a:solidFill>
                              <a:srgbClr val="545546"/>
                            </a:solidFill>
                            <a:latin typeface="Cambria Math" panose="02040503050406030204" pitchFamily="18" charset="0"/>
                          </a:rPr>
                          <m:t>5</m:t>
                        </m:r>
                      </m:e>
                    </m:d>
                  </m:oMath>
                </a14:m>
                <a:endParaRPr lang="x-none" sz="2000" dirty="0" smtClean="0">
                  <a:solidFill>
                    <a:srgbClr val="545546"/>
                  </a:solidFill>
                </a:endParaRPr>
              </a:p>
              <a:p>
                <a:pPr/>
                <a14:m>
                  <m:oMathPara xmlns:m="http://schemas.openxmlformats.org/officeDocument/2006/math">
                    <m:oMathParaPr>
                      <m:jc m:val="left"/>
                    </m:oMathParaPr>
                    <m:oMath xmlns:m="http://schemas.openxmlformats.org/officeDocument/2006/math">
                      <m:r>
                        <a:rPr lang="x-none" sz="2000" b="0" i="1" smtClean="0">
                          <a:solidFill>
                            <a:srgbClr val="545546"/>
                          </a:solidFill>
                          <a:latin typeface="Cambria Math" panose="02040503050406030204" pitchFamily="18" charset="0"/>
                        </a:rPr>
                        <m:t>      </m:t>
                      </m:r>
                      <m:r>
                        <a:rPr lang="x-none" sz="2000" i="1">
                          <a:solidFill>
                            <a:srgbClr val="545546"/>
                          </a:solidFill>
                          <a:latin typeface="Cambria Math" panose="02040503050406030204" pitchFamily="18" charset="0"/>
                        </a:rPr>
                        <m:t>=</m:t>
                      </m:r>
                      <m:r>
                        <a:rPr lang="x-none" sz="2000" b="0" i="1" smtClean="0">
                          <a:solidFill>
                            <a:srgbClr val="545546"/>
                          </a:solidFill>
                          <a:latin typeface="Cambria Math" panose="02040503050406030204" pitchFamily="18" charset="0"/>
                        </a:rPr>
                        <m:t>15</m:t>
                      </m:r>
                    </m:oMath>
                  </m:oMathPara>
                </a14:m>
                <a:endParaRPr lang="en-US" sz="2000" dirty="0"/>
              </a:p>
              <a:p>
                <a:endParaRPr lang="en-US" sz="2000" dirty="0">
                  <a:solidFill>
                    <a:srgbClr val="545546"/>
                  </a:solidFill>
                </a:endParaRPr>
              </a:p>
            </p:txBody>
          </p:sp>
        </mc:Choice>
        <mc:Fallback xmlns="">
          <p:sp>
            <p:nvSpPr>
              <p:cNvPr id="209" name="TextBox 208"/>
              <p:cNvSpPr txBox="1">
                <a:spLocks noRot="1" noChangeAspect="1" noMove="1" noResize="1" noEditPoints="1" noAdjustHandles="1" noChangeArrowheads="1" noChangeShapeType="1" noTextEdit="1"/>
              </p:cNvSpPr>
              <p:nvPr/>
            </p:nvSpPr>
            <p:spPr>
              <a:xfrm>
                <a:off x="355352" y="2466622"/>
                <a:ext cx="2918043" cy="2154436"/>
              </a:xfrm>
              <a:prstGeom prst="rect">
                <a:avLst/>
              </a:prstGeom>
              <a:blipFill rotWithShape="0">
                <a:blip r:embed="rId3"/>
                <a:stretch>
                  <a:fillRect l="-5219" t="-3683"/>
                </a:stretch>
              </a:blipFill>
            </p:spPr>
            <p:txBody>
              <a:bodyPr/>
              <a:lstStyle/>
              <a:p>
                <a:r>
                  <a:rPr lang="en-US">
                    <a:noFill/>
                  </a:rPr>
                  <a:t> </a:t>
                </a:r>
              </a:p>
            </p:txBody>
          </p:sp>
        </mc:Fallback>
      </mc:AlternateContent>
      <p:sp>
        <p:nvSpPr>
          <p:cNvPr id="197" name="Down Arrow 196"/>
          <p:cNvSpPr/>
          <p:nvPr/>
        </p:nvSpPr>
        <p:spPr>
          <a:xfrm>
            <a:off x="841796" y="4615472"/>
            <a:ext cx="351065" cy="792720"/>
          </a:xfrm>
          <a:prstGeom prst="downArrow">
            <a:avLst/>
          </a:prstGeom>
          <a:solidFill>
            <a:srgbClr val="B9B307"/>
          </a:solidFill>
          <a:ln>
            <a:solidFill>
              <a:srgbClr val="8C82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3" name="Rectangle 202"/>
              <p:cNvSpPr/>
              <p:nvPr/>
            </p:nvSpPr>
            <p:spPr>
              <a:xfrm>
                <a:off x="299566" y="5468604"/>
                <a:ext cx="143552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x-none" sz="2400" b="0" i="1" smtClean="0">
                          <a:solidFill>
                            <a:srgbClr val="545546"/>
                          </a:solidFill>
                          <a:latin typeface="Cambria Math" panose="02040503050406030204" pitchFamily="18" charset="0"/>
                        </a:rPr>
                        <m:t>𝐶h𝑎𝑛𝑛𝑒𝑙</m:t>
                      </m:r>
                      <m:r>
                        <a:rPr lang="x-none" sz="2400" b="0" i="1" smtClean="0">
                          <a:solidFill>
                            <a:srgbClr val="545546"/>
                          </a:solidFill>
                          <a:latin typeface="Cambria Math" panose="02040503050406030204" pitchFamily="18" charset="0"/>
                        </a:rPr>
                        <m:t> 15</m:t>
                      </m:r>
                    </m:oMath>
                  </m:oMathPara>
                </a14:m>
                <a:endParaRPr lang="en-US" sz="2400" dirty="0"/>
              </a:p>
            </p:txBody>
          </p:sp>
        </mc:Choice>
        <mc:Fallback xmlns="">
          <p:sp>
            <p:nvSpPr>
              <p:cNvPr id="203" name="Rectangle 202"/>
              <p:cNvSpPr>
                <a:spLocks noRot="1" noChangeAspect="1" noMove="1" noResize="1" noEditPoints="1" noAdjustHandles="1" noChangeArrowheads="1" noChangeShapeType="1" noTextEdit="1"/>
              </p:cNvSpPr>
              <p:nvPr/>
            </p:nvSpPr>
            <p:spPr>
              <a:xfrm>
                <a:off x="399421" y="5468603"/>
                <a:ext cx="1914035" cy="461665"/>
              </a:xfrm>
              <a:prstGeom prst="rect">
                <a:avLst/>
              </a:prstGeom>
              <a:blipFill rotWithShape="0">
                <a:blip r:embed="rId4"/>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3273396" y="2383021"/>
            <a:ext cx="5777070" cy="3350235"/>
          </a:xfrm>
          <a:prstGeom prst="rect">
            <a:avLst/>
          </a:prstGeom>
        </p:spPr>
      </p:pic>
    </p:spTree>
    <p:extLst>
      <p:ext uri="{BB962C8B-B14F-4D97-AF65-F5344CB8AC3E}">
        <p14:creationId xmlns:p14="http://schemas.microsoft.com/office/powerpoint/2010/main" val="34634552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TSCH</a:t>
            </a:r>
          </a:p>
        </p:txBody>
      </p:sp>
      <p:sp>
        <p:nvSpPr>
          <p:cNvPr id="3" name="Content Placeholder 2"/>
          <p:cNvSpPr>
            <a:spLocks noGrp="1"/>
          </p:cNvSpPr>
          <p:nvPr>
            <p:ph idx="1"/>
          </p:nvPr>
        </p:nvSpPr>
        <p:spPr/>
        <p:txBody>
          <a:bodyPr/>
          <a:lstStyle/>
          <a:p>
            <a:r>
              <a:rPr lang="en-US" sz="2400" dirty="0">
                <a:solidFill>
                  <a:srgbClr val="0070C0"/>
                </a:solidFill>
              </a:rPr>
              <a:t>Multiples coexisting </a:t>
            </a:r>
            <a:r>
              <a:rPr lang="en-US" sz="2400" dirty="0" err="1">
                <a:solidFill>
                  <a:srgbClr val="0070C0"/>
                </a:solidFill>
              </a:rPr>
              <a:t>slotframes</a:t>
            </a:r>
            <a:r>
              <a:rPr lang="en-US" sz="2400" dirty="0">
                <a:solidFill>
                  <a:srgbClr val="0070C0"/>
                </a:solidFill>
              </a:rPr>
              <a:t> </a:t>
            </a:r>
            <a:r>
              <a:rPr lang="en-US" sz="2400" dirty="0"/>
              <a:t>are allowed by the standard</a:t>
            </a:r>
          </a:p>
          <a:p>
            <a:r>
              <a:rPr lang="en-US" sz="2400" dirty="0"/>
              <a:t>The </a:t>
            </a:r>
            <a:r>
              <a:rPr lang="en-US" sz="2400" dirty="0">
                <a:solidFill>
                  <a:srgbClr val="0070C0"/>
                </a:solidFill>
              </a:rPr>
              <a:t>standard </a:t>
            </a:r>
            <a:r>
              <a:rPr lang="en-US" sz="2400" dirty="0"/>
              <a:t>specifies how to </a:t>
            </a:r>
            <a:r>
              <a:rPr lang="en-US" sz="2400" dirty="0">
                <a:solidFill>
                  <a:srgbClr val="0070C0"/>
                </a:solidFill>
              </a:rPr>
              <a:t>execute </a:t>
            </a:r>
            <a:r>
              <a:rPr lang="en-US" sz="2400" dirty="0"/>
              <a:t>the </a:t>
            </a:r>
            <a:r>
              <a:rPr lang="en-US" sz="2400" dirty="0">
                <a:solidFill>
                  <a:srgbClr val="0070C0"/>
                </a:solidFill>
              </a:rPr>
              <a:t>schedule </a:t>
            </a:r>
            <a:r>
              <a:rPr lang="en-US" sz="2400" dirty="0"/>
              <a:t>but </a:t>
            </a:r>
            <a:r>
              <a:rPr lang="en-US" sz="2400" dirty="0">
                <a:solidFill>
                  <a:srgbClr val="0070C0"/>
                </a:solidFill>
              </a:rPr>
              <a:t>not how to build it</a:t>
            </a:r>
          </a:p>
          <a:p>
            <a:r>
              <a:rPr lang="en-US" sz="2400" dirty="0">
                <a:solidFill>
                  <a:srgbClr val="0070C0"/>
                </a:solidFill>
              </a:rPr>
              <a:t>Synchronization </a:t>
            </a:r>
            <a:r>
              <a:rPr lang="en-US" sz="2400" dirty="0"/>
              <a:t>information is added to </a:t>
            </a:r>
            <a:r>
              <a:rPr lang="en-US" sz="2400" dirty="0">
                <a:solidFill>
                  <a:srgbClr val="0070C0"/>
                </a:solidFill>
              </a:rPr>
              <a:t>ALL</a:t>
            </a:r>
            <a:r>
              <a:rPr lang="en-US" sz="2400" dirty="0">
                <a:solidFill>
                  <a:srgbClr val="A5A008"/>
                </a:solidFill>
              </a:rPr>
              <a:t> </a:t>
            </a:r>
            <a:r>
              <a:rPr lang="en-US" sz="2400" dirty="0">
                <a:solidFill>
                  <a:srgbClr val="0070C0"/>
                </a:solidFill>
              </a:rPr>
              <a:t>packets</a:t>
            </a:r>
          </a:p>
          <a:p>
            <a:r>
              <a:rPr lang="en-US" sz="2400" dirty="0">
                <a:solidFill>
                  <a:srgbClr val="0070C0"/>
                </a:solidFill>
              </a:rPr>
              <a:t>Nodes join </a:t>
            </a:r>
            <a:r>
              <a:rPr lang="en-US" sz="2400" dirty="0"/>
              <a:t>by listening to one channel and </a:t>
            </a:r>
            <a:r>
              <a:rPr lang="en-US" sz="2400" dirty="0">
                <a:solidFill>
                  <a:srgbClr val="0070C0"/>
                </a:solidFill>
              </a:rPr>
              <a:t>wait for an Enhanced Beacon</a:t>
            </a:r>
            <a:r>
              <a:rPr lang="en-US" sz="2400" dirty="0"/>
              <a:t> from a node already in the network</a:t>
            </a:r>
          </a:p>
        </p:txBody>
      </p:sp>
    </p:spTree>
    <p:extLst>
      <p:ext uri="{BB962C8B-B14F-4D97-AF65-F5344CB8AC3E}">
        <p14:creationId xmlns:p14="http://schemas.microsoft.com/office/powerpoint/2010/main" val="31490154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85614" y="611131"/>
            <a:ext cx="806631" cy="503984"/>
          </a:xfrm>
          <a:prstGeom prst="rect">
            <a:avLst/>
          </a:prstGeom>
        </p:spPr>
        <p:txBody>
          <a:bodyPr wrap="none">
            <a:spAutoFit/>
          </a:bodyPr>
          <a:lstStyle/>
          <a:p>
            <a:pPr>
              <a:lnSpc>
                <a:spcPct val="107000"/>
              </a:lnSpc>
              <a:spcAft>
                <a:spcPts val="800"/>
              </a:spcAft>
            </a:pPr>
            <a:r>
              <a:rPr lang="en-US" sz="2500" dirty="0" smtClean="0">
                <a:latin typeface="+mj-lt"/>
              </a:rPr>
              <a:t>RPL</a:t>
            </a:r>
            <a:endParaRPr lang="en-US" sz="2500" dirty="0">
              <a:latin typeface="+mj-lt"/>
            </a:endParaRPr>
          </a:p>
        </p:txBody>
      </p:sp>
      <p:sp>
        <p:nvSpPr>
          <p:cNvPr id="14" name="Rectangle 13"/>
          <p:cNvSpPr/>
          <p:nvPr/>
        </p:nvSpPr>
        <p:spPr>
          <a:xfrm>
            <a:off x="541714" y="1177453"/>
            <a:ext cx="7704856" cy="1846659"/>
          </a:xfrm>
          <a:prstGeom prst="rect">
            <a:avLst/>
          </a:prstGeom>
        </p:spPr>
        <p:txBody>
          <a:bodyPr wrap="square">
            <a:spAutoFit/>
          </a:bodyPr>
          <a:lstStyle/>
          <a:p>
            <a:pPr marL="285750" indent="-285750">
              <a:buFont typeface="Arial" panose="020B0604020202020204" pitchFamily="34" charset="0"/>
              <a:buChar char="•"/>
            </a:pPr>
            <a:r>
              <a:rPr lang="en-US" sz="2000" dirty="0" smtClean="0">
                <a:solidFill>
                  <a:srgbClr val="0070C0"/>
                </a:solidFill>
                <a:ea typeface="Calibri" panose="020F0502020204030204" pitchFamily="34" charset="0"/>
              </a:rPr>
              <a:t>RPL</a:t>
            </a:r>
            <a:r>
              <a:rPr lang="en-US" dirty="0" smtClean="0">
                <a:ea typeface="Calibri" panose="020F0502020204030204" pitchFamily="34" charset="0"/>
              </a:rPr>
              <a:t> is an oriented distance-vector routing protocol that organizes nodes in a Destination Oriented Directed Acyclic Graph (DODAG) structure.</a:t>
            </a:r>
          </a:p>
          <a:p>
            <a:pPr marL="457200"/>
            <a:r>
              <a:rPr lang="en-US" sz="2000" dirty="0" smtClean="0">
                <a:solidFill>
                  <a:srgbClr val="0070C0"/>
                </a:solidFill>
                <a:ea typeface="Calibri" panose="020F0502020204030204" pitchFamily="34" charset="0"/>
              </a:rPr>
              <a:t>Directed acyclic graph (DAG): </a:t>
            </a:r>
            <a:r>
              <a:rPr lang="en-US" dirty="0" smtClean="0">
                <a:ea typeface="Calibri" panose="020F0502020204030204" pitchFamily="34" charset="0"/>
              </a:rPr>
              <a:t>is a finite directed graph with no directed cycles.</a:t>
            </a:r>
          </a:p>
          <a:p>
            <a:pPr marL="457200"/>
            <a:r>
              <a:rPr lang="en-US" sz="2000" dirty="0" smtClean="0">
                <a:solidFill>
                  <a:srgbClr val="0070C0"/>
                </a:solidFill>
                <a:ea typeface="Calibri" panose="020F0502020204030204" pitchFamily="34" charset="0"/>
              </a:rPr>
              <a:t>Destination Oriented Directed Acyclic Graph (DODAG) </a:t>
            </a:r>
            <a:r>
              <a:rPr lang="en-US" dirty="0" smtClean="0">
                <a:ea typeface="Calibri" panose="020F0502020204030204" pitchFamily="34" charset="0"/>
              </a:rPr>
              <a:t>is a DAG rooted at a single destination.</a:t>
            </a:r>
            <a:endParaRPr lang="en-US" dirty="0">
              <a:ea typeface="Calibri" panose="020F0502020204030204" pitchFamily="34" charset="0"/>
            </a:endParaRPr>
          </a:p>
        </p:txBody>
      </p:sp>
      <p:sp>
        <p:nvSpPr>
          <p:cNvPr id="82" name="Rectangle 81"/>
          <p:cNvSpPr/>
          <p:nvPr/>
        </p:nvSpPr>
        <p:spPr>
          <a:xfrm>
            <a:off x="5833189" y="3543050"/>
            <a:ext cx="2687668" cy="2896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dirty="0"/>
          </a:p>
        </p:txBody>
      </p:sp>
      <p:sp>
        <p:nvSpPr>
          <p:cNvPr id="83" name="Rectangle 82"/>
          <p:cNvSpPr/>
          <p:nvPr/>
        </p:nvSpPr>
        <p:spPr>
          <a:xfrm>
            <a:off x="558394" y="3543051"/>
            <a:ext cx="2603742" cy="2896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dirty="0"/>
          </a:p>
        </p:txBody>
      </p:sp>
      <p:sp>
        <p:nvSpPr>
          <p:cNvPr id="84" name="Rectangle 83"/>
          <p:cNvSpPr/>
          <p:nvPr/>
        </p:nvSpPr>
        <p:spPr>
          <a:xfrm>
            <a:off x="3140841" y="3543051"/>
            <a:ext cx="2687668" cy="28969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85" name="Content Placeholder 2"/>
          <p:cNvSpPr txBox="1">
            <a:spLocks/>
          </p:cNvSpPr>
          <p:nvPr/>
        </p:nvSpPr>
        <p:spPr>
          <a:xfrm>
            <a:off x="3329250" y="4525673"/>
            <a:ext cx="2319607" cy="2360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050" dirty="0">
              <a:solidFill>
                <a:schemeClr val="bg1"/>
              </a:solidFill>
            </a:endParaRPr>
          </a:p>
        </p:txBody>
      </p:sp>
      <p:sp>
        <p:nvSpPr>
          <p:cNvPr id="23" name="Rectangle 22"/>
          <p:cNvSpPr/>
          <p:nvPr/>
        </p:nvSpPr>
        <p:spPr>
          <a:xfrm>
            <a:off x="558394" y="3083526"/>
            <a:ext cx="4558364" cy="400110"/>
          </a:xfrm>
          <a:prstGeom prst="rect">
            <a:avLst/>
          </a:prstGeom>
        </p:spPr>
        <p:txBody>
          <a:bodyPr wrap="none">
            <a:spAutoFit/>
          </a:bodyPr>
          <a:lstStyle/>
          <a:p>
            <a:pPr marL="285750" indent="-285750">
              <a:buFont typeface="Arial" panose="020B0604020202020204" pitchFamily="34" charset="0"/>
              <a:buChar char="•"/>
            </a:pPr>
            <a:r>
              <a:rPr lang="en-US" sz="2000" dirty="0">
                <a:solidFill>
                  <a:srgbClr val="0070C0"/>
                </a:solidFill>
                <a:ea typeface="Calibri" panose="020F0502020204030204" pitchFamily="34" charset="0"/>
              </a:rPr>
              <a:t>RPL</a:t>
            </a:r>
            <a:r>
              <a:rPr lang="en-US" dirty="0">
                <a:ea typeface="Calibri" panose="020F0502020204030204" pitchFamily="34" charset="0"/>
              </a:rPr>
              <a:t> network is flexible, with </a:t>
            </a:r>
            <a:r>
              <a:rPr lang="en-US" sz="2000" dirty="0">
                <a:solidFill>
                  <a:srgbClr val="0070C0"/>
                </a:solidFill>
                <a:ea typeface="Calibri" panose="020F0502020204030204" pitchFamily="34" charset="0"/>
              </a:rPr>
              <a:t>3 capabilities</a:t>
            </a:r>
          </a:p>
        </p:txBody>
      </p:sp>
      <p:sp>
        <p:nvSpPr>
          <p:cNvPr id="24" name="Rectangle 23"/>
          <p:cNvSpPr/>
          <p:nvPr/>
        </p:nvSpPr>
        <p:spPr>
          <a:xfrm>
            <a:off x="789071" y="3789987"/>
            <a:ext cx="2121093" cy="369332"/>
          </a:xfrm>
          <a:prstGeom prst="rect">
            <a:avLst/>
          </a:prstGeom>
        </p:spPr>
        <p:txBody>
          <a:bodyPr wrap="none">
            <a:spAutoFit/>
          </a:bodyPr>
          <a:lstStyle/>
          <a:p>
            <a:r>
              <a:rPr lang="en-US" b="1" dirty="0" smtClean="0">
                <a:solidFill>
                  <a:schemeClr val="bg1"/>
                </a:solidFill>
                <a:latin typeface="Times New Roman" panose="02020603050405020304" pitchFamily="18" charset="0"/>
                <a:ea typeface="Calibri" panose="020F0502020204030204" pitchFamily="34" charset="0"/>
              </a:rPr>
              <a:t>Self </a:t>
            </a:r>
            <a:r>
              <a:rPr lang="en-US" b="1" dirty="0">
                <a:solidFill>
                  <a:schemeClr val="bg1"/>
                </a:solidFill>
                <a:latin typeface="Times New Roman" panose="02020603050405020304" pitchFamily="18" charset="0"/>
                <a:ea typeface="Calibri" panose="020F0502020204030204" pitchFamily="34" charset="0"/>
              </a:rPr>
              <a:t>–</a:t>
            </a:r>
            <a:r>
              <a:rPr lang="en-US" dirty="0">
                <a:solidFill>
                  <a:schemeClr val="bg1"/>
                </a:solidFill>
                <a:latin typeface="Times New Roman" panose="02020603050405020304" pitchFamily="18" charset="0"/>
                <a:ea typeface="Calibri" panose="020F0502020204030204" pitchFamily="34" charset="0"/>
              </a:rPr>
              <a:t> </a:t>
            </a:r>
            <a:r>
              <a:rPr lang="en-US" b="1" dirty="0">
                <a:solidFill>
                  <a:schemeClr val="bg1"/>
                </a:solidFill>
                <a:latin typeface="Times New Roman" panose="02020603050405020304" pitchFamily="18" charset="0"/>
                <a:ea typeface="Calibri" panose="020F0502020204030204" pitchFamily="34" charset="0"/>
              </a:rPr>
              <a:t>configuration</a:t>
            </a:r>
            <a:endParaRPr lang="en-US" dirty="0">
              <a:solidFill>
                <a:schemeClr val="bg1"/>
              </a:solidFill>
            </a:endParaRPr>
          </a:p>
        </p:txBody>
      </p:sp>
      <p:sp>
        <p:nvSpPr>
          <p:cNvPr id="31" name="Rectangle 30"/>
          <p:cNvSpPr/>
          <p:nvPr/>
        </p:nvSpPr>
        <p:spPr>
          <a:xfrm>
            <a:off x="3742552" y="3789987"/>
            <a:ext cx="1505540" cy="369332"/>
          </a:xfrm>
          <a:prstGeom prst="rect">
            <a:avLst/>
          </a:prstGeom>
        </p:spPr>
        <p:txBody>
          <a:bodyPr wrap="none">
            <a:spAutoFit/>
          </a:bodyPr>
          <a:lstStyle/>
          <a:p>
            <a:r>
              <a:rPr lang="en-US" b="1" dirty="0" smtClean="0">
                <a:solidFill>
                  <a:schemeClr val="bg1"/>
                </a:solidFill>
                <a:latin typeface="Times New Roman" panose="02020603050405020304" pitchFamily="18" charset="0"/>
                <a:ea typeface="Calibri" panose="020F0502020204030204" pitchFamily="34" charset="0"/>
              </a:rPr>
              <a:t>Self </a:t>
            </a:r>
            <a:r>
              <a:rPr lang="en-US" b="1" dirty="0">
                <a:solidFill>
                  <a:schemeClr val="bg1"/>
                </a:solidFill>
                <a:latin typeface="Times New Roman" panose="02020603050405020304" pitchFamily="18" charset="0"/>
                <a:ea typeface="Calibri" panose="020F0502020204030204" pitchFamily="34" charset="0"/>
              </a:rPr>
              <a:t>– healing</a:t>
            </a:r>
            <a:endParaRPr lang="en-US" dirty="0">
              <a:solidFill>
                <a:schemeClr val="bg1"/>
              </a:solidFill>
            </a:endParaRPr>
          </a:p>
        </p:txBody>
      </p:sp>
      <p:sp>
        <p:nvSpPr>
          <p:cNvPr id="32" name="Rectangle 31"/>
          <p:cNvSpPr/>
          <p:nvPr/>
        </p:nvSpPr>
        <p:spPr>
          <a:xfrm>
            <a:off x="6725617" y="3789987"/>
            <a:ext cx="902811" cy="369332"/>
          </a:xfrm>
          <a:prstGeom prst="rect">
            <a:avLst/>
          </a:prstGeom>
        </p:spPr>
        <p:txBody>
          <a:bodyPr wrap="none">
            <a:spAutoFit/>
          </a:bodyPr>
          <a:lstStyle/>
          <a:p>
            <a:r>
              <a:rPr lang="en-US" b="1" dirty="0" smtClean="0">
                <a:solidFill>
                  <a:schemeClr val="bg1"/>
                </a:solidFill>
                <a:latin typeface="Times New Roman" panose="02020603050405020304" pitchFamily="18" charset="0"/>
                <a:ea typeface="Calibri" panose="020F0502020204030204" pitchFamily="34" charset="0"/>
              </a:rPr>
              <a:t>Scaling</a:t>
            </a:r>
            <a:endParaRPr lang="en-US" dirty="0">
              <a:solidFill>
                <a:schemeClr val="bg1"/>
              </a:solidFill>
            </a:endParaRPr>
          </a:p>
        </p:txBody>
      </p:sp>
      <p:sp>
        <p:nvSpPr>
          <p:cNvPr id="34" name="Rectangle 33"/>
          <p:cNvSpPr/>
          <p:nvPr/>
        </p:nvSpPr>
        <p:spPr>
          <a:xfrm>
            <a:off x="789071" y="4283995"/>
            <a:ext cx="2184656" cy="1815882"/>
          </a:xfrm>
          <a:prstGeom prst="rect">
            <a:avLst/>
          </a:prstGeom>
        </p:spPr>
        <p:txBody>
          <a:bodyPr wrap="square">
            <a:spAutoFit/>
          </a:bodyPr>
          <a:lstStyle/>
          <a:p>
            <a:r>
              <a:rPr lang="en-US" sz="1600" dirty="0" smtClean="0">
                <a:solidFill>
                  <a:schemeClr val="bg1"/>
                </a:solidFill>
                <a:latin typeface="Times New Roman" panose="02020603050405020304" pitchFamily="18" charset="0"/>
                <a:ea typeface="Calibri" panose="020F0502020204030204" pitchFamily="34" charset="0"/>
              </a:rPr>
              <a:t>After the end node </a:t>
            </a:r>
            <a:r>
              <a:rPr lang="en-US" sz="1600" dirty="0">
                <a:solidFill>
                  <a:schemeClr val="bg1"/>
                </a:solidFill>
                <a:latin typeface="Times New Roman" panose="02020603050405020304" pitchFamily="18" charset="0"/>
                <a:ea typeface="Calibri" panose="020F0502020204030204" pitchFamily="34" charset="0"/>
              </a:rPr>
              <a:t>joins the network, paths (or routes) will be automatically formed by </a:t>
            </a:r>
            <a:r>
              <a:rPr lang="en-US" sz="1600" dirty="0" smtClean="0">
                <a:solidFill>
                  <a:schemeClr val="bg1"/>
                </a:solidFill>
                <a:latin typeface="Times New Roman" panose="02020603050405020304" pitchFamily="18" charset="0"/>
                <a:ea typeface="Calibri" panose="020F0502020204030204" pitchFamily="34" charset="0"/>
              </a:rPr>
              <a:t>end nodes connected until </a:t>
            </a:r>
            <a:r>
              <a:rPr lang="en-US" sz="1600" dirty="0">
                <a:solidFill>
                  <a:schemeClr val="bg1"/>
                </a:solidFill>
                <a:latin typeface="Times New Roman" panose="02020603050405020304" pitchFamily="18" charset="0"/>
                <a:ea typeface="Calibri" panose="020F0502020204030204" pitchFamily="34" charset="0"/>
              </a:rPr>
              <a:t>it reaches the </a:t>
            </a:r>
            <a:r>
              <a:rPr lang="en-US" sz="1600" dirty="0" smtClean="0">
                <a:solidFill>
                  <a:schemeClr val="bg1"/>
                </a:solidFill>
                <a:latin typeface="Times New Roman" panose="02020603050405020304" pitchFamily="18" charset="0"/>
                <a:ea typeface="Calibri" panose="020F0502020204030204" pitchFamily="34" charset="0"/>
              </a:rPr>
              <a:t>coordinator.</a:t>
            </a:r>
            <a:endParaRPr lang="en-US" sz="1600" dirty="0">
              <a:solidFill>
                <a:schemeClr val="bg1"/>
              </a:solidFill>
            </a:endParaRPr>
          </a:p>
        </p:txBody>
      </p:sp>
      <p:sp>
        <p:nvSpPr>
          <p:cNvPr id="86" name="Rectangle 85"/>
          <p:cNvSpPr/>
          <p:nvPr/>
        </p:nvSpPr>
        <p:spPr>
          <a:xfrm>
            <a:off x="3392812" y="4256002"/>
            <a:ext cx="2163361" cy="2062103"/>
          </a:xfrm>
          <a:prstGeom prst="rect">
            <a:avLst/>
          </a:prstGeom>
        </p:spPr>
        <p:txBody>
          <a:bodyPr wrap="square">
            <a:spAutoFit/>
          </a:bodyPr>
          <a:lstStyle/>
          <a:p>
            <a:r>
              <a:rPr lang="en-US" sz="1600" dirty="0">
                <a:solidFill>
                  <a:schemeClr val="bg1"/>
                </a:solidFill>
                <a:latin typeface="Times New Roman" panose="02020603050405020304" pitchFamily="18" charset="0"/>
                <a:ea typeface="Calibri" panose="020F0502020204030204" pitchFamily="34" charset="0"/>
              </a:rPr>
              <a:t>If a node in a network fails, messages are sent via other </a:t>
            </a:r>
            <a:r>
              <a:rPr lang="en-US" sz="1600" dirty="0" smtClean="0">
                <a:solidFill>
                  <a:schemeClr val="bg1"/>
                </a:solidFill>
                <a:latin typeface="Times New Roman" panose="02020603050405020304" pitchFamily="18" charset="0"/>
                <a:ea typeface="Calibri" panose="020F0502020204030204" pitchFamily="34" charset="0"/>
              </a:rPr>
              <a:t>nodes.</a:t>
            </a:r>
          </a:p>
          <a:p>
            <a:r>
              <a:rPr lang="en-US" sz="1600" dirty="0" smtClean="0">
                <a:solidFill>
                  <a:schemeClr val="bg1"/>
                </a:solidFill>
                <a:latin typeface="Times New Roman" panose="02020603050405020304" pitchFamily="18" charset="0"/>
                <a:ea typeface="Calibri" panose="020F0502020204030204" pitchFamily="34" charset="0"/>
              </a:rPr>
              <a:t>=&gt; </a:t>
            </a:r>
            <a:r>
              <a:rPr lang="en-US" sz="1600" dirty="0">
                <a:solidFill>
                  <a:schemeClr val="bg1"/>
                </a:solidFill>
                <a:latin typeface="Times New Roman" panose="02020603050405020304" pitchFamily="18" charset="0"/>
                <a:ea typeface="Calibri" panose="020F0502020204030204" pitchFamily="34" charset="0"/>
              </a:rPr>
              <a:t>Loss of one or more nodes does not necessarily affect operation of the network</a:t>
            </a:r>
          </a:p>
        </p:txBody>
      </p:sp>
      <p:sp>
        <p:nvSpPr>
          <p:cNvPr id="87" name="Rectangle 86"/>
          <p:cNvSpPr/>
          <p:nvPr/>
        </p:nvSpPr>
        <p:spPr>
          <a:xfrm>
            <a:off x="6156176" y="4286391"/>
            <a:ext cx="1947822" cy="1077218"/>
          </a:xfrm>
          <a:prstGeom prst="rect">
            <a:avLst/>
          </a:prstGeom>
        </p:spPr>
        <p:txBody>
          <a:bodyPr wrap="square">
            <a:spAutoFit/>
          </a:bodyPr>
          <a:lstStyle/>
          <a:p>
            <a:r>
              <a:rPr lang="en-US" sz="1600" dirty="0">
                <a:solidFill>
                  <a:schemeClr val="bg1"/>
                </a:solidFill>
                <a:latin typeface="Times New Roman" panose="02020603050405020304" pitchFamily="18" charset="0"/>
                <a:ea typeface="Calibri" panose="020F0502020204030204" pitchFamily="34" charset="0"/>
              </a:rPr>
              <a:t>RPL network can be simply expanded by adding more end nodes</a:t>
            </a:r>
          </a:p>
        </p:txBody>
      </p:sp>
    </p:spTree>
    <p:extLst>
      <p:ext uri="{BB962C8B-B14F-4D97-AF65-F5344CB8AC3E}">
        <p14:creationId xmlns:p14="http://schemas.microsoft.com/office/powerpoint/2010/main" val="18042781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randombar(vertical)">
                                      <p:cBhvr>
                                        <p:cTn id="7" dur="500"/>
                                        <p:tgtEl>
                                          <p:spTgt spid="8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vertical)">
                                      <p:cBhvr>
                                        <p:cTn id="10" dur="500"/>
                                        <p:tgtEl>
                                          <p:spTgt spid="84"/>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randombar(vertical)">
                                      <p:cBhvr>
                                        <p:cTn id="13" dur="500"/>
                                        <p:tgtEl>
                                          <p:spTgt spid="82"/>
                                        </p:tgtEl>
                                      </p:cBhvr>
                                    </p:animEffect>
                                  </p:childTnLst>
                                </p:cTn>
                              </p:par>
                            </p:childTnLst>
                          </p:cTn>
                        </p:par>
                        <p:par>
                          <p:cTn id="14" fill="hold">
                            <p:stCondLst>
                              <p:cond delay="500"/>
                            </p:stCondLst>
                            <p:childTnLst>
                              <p:par>
                                <p:cTn id="15" presetID="10" presetClass="entr" presetSubtype="0" fill="hold" grpId="0" nodeType="afterEffect" nodePh="1">
                                  <p:stCondLst>
                                    <p:cond delay="0"/>
                                  </p:stCondLst>
                                  <p:endCondLst>
                                    <p:cond evt="begin" delay="0">
                                      <p:tn val="15"/>
                                    </p:cond>
                                  </p:endCondLst>
                                  <p:childTnLst>
                                    <p:set>
                                      <p:cBhvr>
                                        <p:cTn id="16" dur="1" fill="hold">
                                          <p:stCondLst>
                                            <p:cond delay="0"/>
                                          </p:stCondLst>
                                        </p:cTn>
                                        <p:tgtEl>
                                          <p:spTgt spid="85">
                                            <p:txEl>
                                              <p:pRg st="0" end="0"/>
                                            </p:txEl>
                                          </p:spTgt>
                                        </p:tgtEl>
                                        <p:attrNameLst>
                                          <p:attrName>style.visibility</p:attrName>
                                        </p:attrNameLst>
                                      </p:cBhvr>
                                      <p:to>
                                        <p:strVal val="visible"/>
                                      </p:to>
                                    </p:set>
                                    <p:animEffect transition="in" filter="fade">
                                      <p:cBhvr>
                                        <p:cTn id="17" dur="500"/>
                                        <p:tgtEl>
                                          <p:spTgt spid="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8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2725"/>
            <a:ext cx="7886700" cy="831627"/>
          </a:xfrm>
        </p:spPr>
        <p:txBody>
          <a:bodyPr/>
          <a:lstStyle/>
          <a:p>
            <a:r>
              <a:rPr lang="x-none" sz="2500" dirty="0" smtClean="0"/>
              <a:t>O</a:t>
            </a:r>
            <a:r>
              <a:rPr lang="en-US" sz="2500" dirty="0" smtClean="0"/>
              <a:t>RCHESTRA: BIG PICTURE</a:t>
            </a:r>
            <a:endParaRPr lang="nl-BE" sz="2500" dirty="0"/>
          </a:p>
        </p:txBody>
      </p:sp>
      <p:sp>
        <p:nvSpPr>
          <p:cNvPr id="3" name="Content Placeholder 2"/>
          <p:cNvSpPr>
            <a:spLocks noGrp="1"/>
          </p:cNvSpPr>
          <p:nvPr>
            <p:ph idx="1"/>
          </p:nvPr>
        </p:nvSpPr>
        <p:spPr>
          <a:xfrm>
            <a:off x="611560" y="1380308"/>
            <a:ext cx="7886700" cy="3475583"/>
          </a:xfrm>
        </p:spPr>
        <p:txBody>
          <a:bodyPr>
            <a:normAutofit/>
          </a:bodyPr>
          <a:lstStyle/>
          <a:p>
            <a:r>
              <a:rPr lang="en-GB" sz="2000" dirty="0"/>
              <a:t>Autonomous distributed scheduling for TSCH+RPL networks</a:t>
            </a:r>
          </a:p>
          <a:p>
            <a:r>
              <a:rPr lang="en-GB" sz="2000" dirty="0"/>
              <a:t>Multiple </a:t>
            </a:r>
            <a:r>
              <a:rPr lang="en-GB" sz="2000" dirty="0" err="1"/>
              <a:t>slotframes</a:t>
            </a:r>
            <a:r>
              <a:rPr lang="en-GB" sz="2000" dirty="0"/>
              <a:t>, each one dedicated to a particular traffic types</a:t>
            </a:r>
          </a:p>
          <a:p>
            <a:pPr marL="457200" lvl="1" indent="0">
              <a:buNone/>
            </a:pPr>
            <a:r>
              <a:rPr lang="en-GB" sz="1600" dirty="0"/>
              <a:t>(e.g. TSCH beacons, RPL </a:t>
            </a:r>
            <a:r>
              <a:rPr lang="en-GB" sz="1600" dirty="0" err="1"/>
              <a:t>signaling</a:t>
            </a:r>
            <a:r>
              <a:rPr lang="en-GB" sz="1600" dirty="0"/>
              <a:t> traffic, application data)</a:t>
            </a:r>
          </a:p>
          <a:p>
            <a:pPr lvl="0"/>
            <a:r>
              <a:rPr lang="en-GB" sz="2000" dirty="0"/>
              <a:t>An Orchestra schedule contains (at least):</a:t>
            </a:r>
          </a:p>
          <a:p>
            <a:pPr lvl="1"/>
            <a:r>
              <a:rPr lang="en-GB" sz="1600" dirty="0"/>
              <a:t>A </a:t>
            </a:r>
            <a:r>
              <a:rPr lang="en-GB" sz="1600" b="1" dirty="0">
                <a:solidFill>
                  <a:srgbClr val="0070C0"/>
                </a:solidFill>
              </a:rPr>
              <a:t>dedicated broadcast slot </a:t>
            </a:r>
            <a:r>
              <a:rPr lang="en-GB" sz="1600" dirty="0"/>
              <a:t>from every node </a:t>
            </a:r>
            <a:r>
              <a:rPr lang="en-GB" sz="1600" b="1" dirty="0">
                <a:solidFill>
                  <a:srgbClr val="0070C0"/>
                </a:solidFill>
              </a:rPr>
              <a:t>to its children for TSCH beacons</a:t>
            </a:r>
            <a:r>
              <a:rPr lang="en-GB" sz="1600" b="1" dirty="0">
                <a:solidFill>
                  <a:srgbClr val="A5A008"/>
                </a:solidFill>
              </a:rPr>
              <a:t> </a:t>
            </a:r>
            <a:r>
              <a:rPr lang="en-GB" sz="1600" dirty="0"/>
              <a:t>repeating ever</a:t>
            </a:r>
            <a:r>
              <a:rPr lang="x-none" sz="1600" dirty="0"/>
              <a:t>y X slots;</a:t>
            </a:r>
          </a:p>
          <a:p>
            <a:pPr lvl="1"/>
            <a:r>
              <a:rPr lang="en-US" sz="1600" dirty="0"/>
              <a:t>A </a:t>
            </a:r>
            <a:r>
              <a:rPr lang="en-US" sz="1600" b="1" dirty="0">
                <a:solidFill>
                  <a:srgbClr val="0070C0"/>
                </a:solidFill>
              </a:rPr>
              <a:t>slot common for all nodes </a:t>
            </a:r>
            <a:r>
              <a:rPr lang="en-US" sz="1600" dirty="0"/>
              <a:t>in the network for </a:t>
            </a:r>
            <a:r>
              <a:rPr lang="en-US" sz="1600" dirty="0" err="1"/>
              <a:t>broadcast+unicast</a:t>
            </a:r>
            <a:r>
              <a:rPr lang="en-US" sz="1600" dirty="0"/>
              <a:t> </a:t>
            </a:r>
            <a:r>
              <a:rPr lang="en-US" sz="1600" b="1" dirty="0">
                <a:solidFill>
                  <a:srgbClr val="0070C0"/>
                </a:solidFill>
              </a:rPr>
              <a:t>for RPL signaling</a:t>
            </a:r>
            <a:r>
              <a:rPr lang="en-US" sz="1600" b="1" dirty="0">
                <a:solidFill>
                  <a:srgbClr val="A5A008"/>
                </a:solidFill>
              </a:rPr>
              <a:t> </a:t>
            </a:r>
            <a:r>
              <a:rPr lang="en-US" sz="1600" dirty="0"/>
              <a:t>(DIO, DIS, DAO), repeating every Y slots;</a:t>
            </a:r>
            <a:endParaRPr lang="x-none" sz="1600" dirty="0"/>
          </a:p>
          <a:p>
            <a:pPr lvl="1"/>
            <a:r>
              <a:rPr lang="en-US" sz="1600" dirty="0"/>
              <a:t>A </a:t>
            </a:r>
            <a:r>
              <a:rPr lang="en-US" sz="1600" b="1" dirty="0">
                <a:solidFill>
                  <a:srgbClr val="0070C0"/>
                </a:solidFill>
              </a:rPr>
              <a:t>dedicated unicast slot </a:t>
            </a:r>
            <a:r>
              <a:rPr lang="en-US" sz="1600" dirty="0"/>
              <a:t>from every node </a:t>
            </a:r>
            <a:r>
              <a:rPr lang="en-US" sz="1600" b="1" dirty="0">
                <a:solidFill>
                  <a:srgbClr val="0070C0"/>
                </a:solidFill>
              </a:rPr>
              <a:t>to its RPL</a:t>
            </a:r>
            <a:r>
              <a:rPr lang="x-none" sz="1600" b="1" dirty="0">
                <a:solidFill>
                  <a:srgbClr val="0070C0"/>
                </a:solidFill>
              </a:rPr>
              <a:t> </a:t>
            </a:r>
            <a:r>
              <a:rPr lang="en-US" sz="1600" b="1" dirty="0">
                <a:solidFill>
                  <a:srgbClr val="0070C0"/>
                </a:solidFill>
              </a:rPr>
              <a:t>preferred parent</a:t>
            </a:r>
            <a:r>
              <a:rPr lang="en-US" sz="1600" dirty="0"/>
              <a:t>,</a:t>
            </a:r>
            <a:r>
              <a:rPr lang="x-none" sz="1600" dirty="0"/>
              <a:t> </a:t>
            </a:r>
            <a:r>
              <a:rPr lang="en-US" sz="1600" dirty="0"/>
              <a:t>repeating every </a:t>
            </a:r>
            <a:r>
              <a:rPr lang="en-US" sz="1600" b="1" dirty="0"/>
              <a:t>Z’</a:t>
            </a:r>
            <a:r>
              <a:rPr lang="en-US" sz="1600" dirty="0"/>
              <a:t> slots; </a:t>
            </a:r>
            <a:endParaRPr lang="x-none" sz="1600" dirty="0"/>
          </a:p>
          <a:p>
            <a:pPr lvl="1"/>
            <a:r>
              <a:rPr lang="x-none" sz="1600" b="1" i="1" dirty="0">
                <a:solidFill>
                  <a:srgbClr val="5F614C"/>
                </a:solidFill>
              </a:rPr>
              <a:t> </a:t>
            </a:r>
            <a:r>
              <a:rPr lang="x-none" sz="1600" b="1" i="1" dirty="0">
                <a:solidFill>
                  <a:srgbClr val="0070C0"/>
                </a:solidFill>
              </a:rPr>
              <a:t>N</a:t>
            </a:r>
            <a:r>
              <a:rPr lang="en-US" sz="1600" b="1" i="1" dirty="0">
                <a:solidFill>
                  <a:srgbClr val="0070C0"/>
                </a:solidFill>
              </a:rPr>
              <a:t> </a:t>
            </a:r>
            <a:r>
              <a:rPr lang="en-US" sz="1600" b="1" dirty="0">
                <a:solidFill>
                  <a:srgbClr val="0070C0"/>
                </a:solidFill>
              </a:rPr>
              <a:t>dedicated unicast slots </a:t>
            </a:r>
            <a:r>
              <a:rPr lang="en-US" sz="1600" dirty="0"/>
              <a:t>from every node </a:t>
            </a:r>
            <a:r>
              <a:rPr lang="en-US" sz="1600" b="1" dirty="0">
                <a:solidFill>
                  <a:srgbClr val="0070C0"/>
                </a:solidFill>
              </a:rPr>
              <a:t>to each of</a:t>
            </a:r>
            <a:r>
              <a:rPr lang="x-none" sz="1600" b="1" dirty="0">
                <a:solidFill>
                  <a:srgbClr val="0070C0"/>
                </a:solidFill>
              </a:rPr>
              <a:t> </a:t>
            </a:r>
            <a:r>
              <a:rPr lang="en-US" sz="1600" b="1" dirty="0">
                <a:solidFill>
                  <a:srgbClr val="0070C0"/>
                </a:solidFill>
              </a:rPr>
              <a:t>its children</a:t>
            </a:r>
            <a:r>
              <a:rPr lang="en-US" sz="1600" dirty="0"/>
              <a:t>, repeating every Z" slots</a:t>
            </a:r>
            <a:r>
              <a:rPr lang="x-none" sz="2000" dirty="0"/>
              <a:t>.</a:t>
            </a:r>
          </a:p>
        </p:txBody>
      </p:sp>
      <p:pic>
        <p:nvPicPr>
          <p:cNvPr id="4" name="Picture 3"/>
          <p:cNvPicPr>
            <a:picLocks noChangeAspect="1"/>
          </p:cNvPicPr>
          <p:nvPr/>
        </p:nvPicPr>
        <p:blipFill>
          <a:blip r:embed="rId3"/>
          <a:stretch>
            <a:fillRect/>
          </a:stretch>
        </p:blipFill>
        <p:spPr>
          <a:xfrm>
            <a:off x="2267744" y="4838534"/>
            <a:ext cx="4271742" cy="1503760"/>
          </a:xfrm>
          <a:prstGeom prst="rect">
            <a:avLst/>
          </a:prstGeom>
        </p:spPr>
      </p:pic>
    </p:spTree>
    <p:extLst>
      <p:ext uri="{BB962C8B-B14F-4D97-AF65-F5344CB8AC3E}">
        <p14:creationId xmlns:p14="http://schemas.microsoft.com/office/powerpoint/2010/main" val="38942547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z="2500" dirty="0"/>
              <a:t>O</a:t>
            </a:r>
            <a:r>
              <a:rPr lang="en-US" sz="2500" dirty="0" smtClean="0"/>
              <a:t>RCHESTRA</a:t>
            </a:r>
            <a:r>
              <a:rPr lang="en-GB" sz="2500" dirty="0" smtClean="0"/>
              <a:t> SLOTS</a:t>
            </a:r>
            <a:endParaRPr lang="en-US" sz="2500" dirty="0"/>
          </a:p>
        </p:txBody>
      </p:sp>
      <p:sp>
        <p:nvSpPr>
          <p:cNvPr id="3" name="Content Placeholder 2"/>
          <p:cNvSpPr>
            <a:spLocks noGrp="1"/>
          </p:cNvSpPr>
          <p:nvPr>
            <p:ph idx="1"/>
          </p:nvPr>
        </p:nvSpPr>
        <p:spPr>
          <a:xfrm>
            <a:off x="755576" y="1452085"/>
            <a:ext cx="4519414" cy="955303"/>
          </a:xfrm>
        </p:spPr>
        <p:txBody>
          <a:bodyPr/>
          <a:lstStyle/>
          <a:p>
            <a:r>
              <a:rPr lang="en-GB" dirty="0"/>
              <a:t>Common Shared Orchestra Slots </a:t>
            </a:r>
            <a:r>
              <a:rPr lang="en-GB" b="1" dirty="0">
                <a:solidFill>
                  <a:srgbClr val="0070C0"/>
                </a:solidFill>
              </a:rPr>
              <a:t>(CS)</a:t>
            </a:r>
          </a:p>
          <a:p>
            <a:endParaRPr lang="en-GB" dirty="0"/>
          </a:p>
          <a:p>
            <a:r>
              <a:rPr lang="en-US" dirty="0">
                <a:solidFill>
                  <a:srgbClr val="5F614C">
                    <a:alpha val="35000"/>
                  </a:srgbClr>
                </a:solidFill>
              </a:rPr>
              <a:t>Receiver-based Shared Orchestra Slots </a:t>
            </a:r>
            <a:r>
              <a:rPr lang="en-US" b="1" dirty="0">
                <a:solidFill>
                  <a:srgbClr val="0070C0">
                    <a:alpha val="35000"/>
                  </a:srgbClr>
                </a:solidFill>
              </a:rPr>
              <a:t>(RBS)</a:t>
            </a:r>
          </a:p>
          <a:p>
            <a:endParaRPr lang="en-GB" dirty="0">
              <a:solidFill>
                <a:srgbClr val="5F614C">
                  <a:alpha val="35000"/>
                </a:srgbClr>
              </a:solidFill>
            </a:endParaRPr>
          </a:p>
          <a:p>
            <a:r>
              <a:rPr lang="en-US" dirty="0">
                <a:solidFill>
                  <a:srgbClr val="5F614C">
                    <a:alpha val="35000"/>
                  </a:srgbClr>
                </a:solidFill>
              </a:rPr>
              <a:t>Sender-based Shared Orchestra Slots </a:t>
            </a:r>
            <a:r>
              <a:rPr lang="en-US" b="1" dirty="0">
                <a:solidFill>
                  <a:srgbClr val="0070C0">
                    <a:alpha val="35000"/>
                  </a:srgbClr>
                </a:solidFill>
              </a:rPr>
              <a:t>(SBS)</a:t>
            </a:r>
          </a:p>
          <a:p>
            <a:endParaRPr lang="en-GB" dirty="0">
              <a:solidFill>
                <a:srgbClr val="5F614C">
                  <a:alpha val="35000"/>
                </a:srgbClr>
              </a:solidFill>
            </a:endParaRPr>
          </a:p>
          <a:p>
            <a:r>
              <a:rPr lang="en-US" dirty="0">
                <a:solidFill>
                  <a:srgbClr val="5F614C">
                    <a:alpha val="35000"/>
                  </a:srgbClr>
                </a:solidFill>
              </a:rPr>
              <a:t>Sender-based Dedicated Orchestra Slots </a:t>
            </a:r>
            <a:r>
              <a:rPr lang="en-US" b="1" dirty="0">
                <a:solidFill>
                  <a:srgbClr val="0070C0">
                    <a:alpha val="35000"/>
                  </a:srgbClr>
                </a:solidFill>
              </a:rPr>
              <a:t>(SBD)</a:t>
            </a:r>
          </a:p>
        </p:txBody>
      </p:sp>
      <p:pic>
        <p:nvPicPr>
          <p:cNvPr id="4" name="Picture 3"/>
          <p:cNvPicPr>
            <a:picLocks noChangeAspect="1"/>
          </p:cNvPicPr>
          <p:nvPr/>
        </p:nvPicPr>
        <p:blipFill>
          <a:blip r:embed="rId3"/>
          <a:stretch>
            <a:fillRect/>
          </a:stretch>
        </p:blipFill>
        <p:spPr>
          <a:xfrm>
            <a:off x="7159011" y="1825626"/>
            <a:ext cx="778669" cy="1952625"/>
          </a:xfrm>
          <a:prstGeom prst="rect">
            <a:avLst/>
          </a:prstGeom>
        </p:spPr>
      </p:pic>
      <p:pic>
        <p:nvPicPr>
          <p:cNvPr id="5" name="Picture 4"/>
          <p:cNvPicPr>
            <a:picLocks noChangeAspect="1"/>
          </p:cNvPicPr>
          <p:nvPr/>
        </p:nvPicPr>
        <p:blipFill>
          <a:blip r:embed="rId4"/>
          <a:stretch>
            <a:fillRect/>
          </a:stretch>
        </p:blipFill>
        <p:spPr>
          <a:xfrm>
            <a:off x="6037443" y="4001295"/>
            <a:ext cx="3028625" cy="1582331"/>
          </a:xfrm>
          <a:prstGeom prst="rect">
            <a:avLst/>
          </a:prstGeom>
        </p:spPr>
      </p:pic>
    </p:spTree>
    <p:extLst>
      <p:ext uri="{BB962C8B-B14F-4D97-AF65-F5344CB8AC3E}">
        <p14:creationId xmlns:p14="http://schemas.microsoft.com/office/powerpoint/2010/main" val="21694385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z="2500" dirty="0"/>
              <a:t>O</a:t>
            </a:r>
            <a:r>
              <a:rPr lang="en-US" sz="2500" dirty="0" smtClean="0"/>
              <a:t>RCHESTRA</a:t>
            </a:r>
            <a:r>
              <a:rPr lang="en-GB" sz="2500" dirty="0" smtClean="0"/>
              <a:t> </a:t>
            </a:r>
            <a:r>
              <a:rPr lang="en-GB" sz="2500" dirty="0"/>
              <a:t>SLOTS</a:t>
            </a:r>
            <a:endParaRPr lang="en-US" sz="2500" dirty="0"/>
          </a:p>
        </p:txBody>
      </p:sp>
      <p:sp>
        <p:nvSpPr>
          <p:cNvPr id="3" name="Content Placeholder 2"/>
          <p:cNvSpPr>
            <a:spLocks noGrp="1"/>
          </p:cNvSpPr>
          <p:nvPr>
            <p:ph idx="1"/>
          </p:nvPr>
        </p:nvSpPr>
        <p:spPr>
          <a:xfrm>
            <a:off x="649608" y="1467075"/>
            <a:ext cx="5418859" cy="4351338"/>
          </a:xfrm>
        </p:spPr>
        <p:txBody>
          <a:bodyPr/>
          <a:lstStyle/>
          <a:p>
            <a:r>
              <a:rPr lang="en-GB" dirty="0">
                <a:solidFill>
                  <a:srgbClr val="5F614C">
                    <a:alpha val="35000"/>
                  </a:srgbClr>
                </a:solidFill>
              </a:rPr>
              <a:t>Common Shared Orchestra Slots </a:t>
            </a:r>
            <a:r>
              <a:rPr lang="en-GB" b="1" dirty="0">
                <a:solidFill>
                  <a:srgbClr val="002060">
                    <a:alpha val="35000"/>
                  </a:srgbClr>
                </a:solidFill>
              </a:rPr>
              <a:t>(CS)</a:t>
            </a:r>
          </a:p>
          <a:p>
            <a:endParaRPr lang="en-GB" dirty="0"/>
          </a:p>
          <a:p>
            <a:r>
              <a:rPr lang="en-US" dirty="0"/>
              <a:t>Receiver-based Shared Orchestra Slots </a:t>
            </a:r>
            <a:r>
              <a:rPr lang="en-US" b="1" dirty="0">
                <a:solidFill>
                  <a:srgbClr val="0070C0"/>
                </a:solidFill>
              </a:rPr>
              <a:t>(RBS)</a:t>
            </a:r>
          </a:p>
          <a:p>
            <a:endParaRPr lang="en-GB" dirty="0"/>
          </a:p>
          <a:p>
            <a:r>
              <a:rPr lang="en-US" dirty="0">
                <a:solidFill>
                  <a:srgbClr val="5F614C">
                    <a:alpha val="35000"/>
                  </a:srgbClr>
                </a:solidFill>
              </a:rPr>
              <a:t>Sender-based Shared Orchestra Slots </a:t>
            </a:r>
            <a:r>
              <a:rPr lang="en-US" b="1" dirty="0">
                <a:solidFill>
                  <a:srgbClr val="0070C0">
                    <a:alpha val="35000"/>
                  </a:srgbClr>
                </a:solidFill>
              </a:rPr>
              <a:t>(SBS)</a:t>
            </a:r>
          </a:p>
          <a:p>
            <a:endParaRPr lang="en-GB" dirty="0">
              <a:solidFill>
                <a:srgbClr val="5F614C">
                  <a:alpha val="35000"/>
                </a:srgbClr>
              </a:solidFill>
            </a:endParaRPr>
          </a:p>
          <a:p>
            <a:r>
              <a:rPr lang="en-US" dirty="0">
                <a:solidFill>
                  <a:srgbClr val="5F614C">
                    <a:alpha val="35000"/>
                  </a:srgbClr>
                </a:solidFill>
              </a:rPr>
              <a:t>Sender-based Dedicated Orchestra Slots </a:t>
            </a:r>
            <a:r>
              <a:rPr lang="en-US" b="1" dirty="0">
                <a:solidFill>
                  <a:srgbClr val="0070C0">
                    <a:alpha val="35000"/>
                  </a:srgbClr>
                </a:solidFill>
              </a:rPr>
              <a:t>(SBD)</a:t>
            </a:r>
          </a:p>
        </p:txBody>
      </p:sp>
      <p:pic>
        <p:nvPicPr>
          <p:cNvPr id="4" name="Picture 3"/>
          <p:cNvPicPr>
            <a:picLocks noChangeAspect="1"/>
          </p:cNvPicPr>
          <p:nvPr/>
        </p:nvPicPr>
        <p:blipFill>
          <a:blip r:embed="rId3"/>
          <a:stretch>
            <a:fillRect/>
          </a:stretch>
        </p:blipFill>
        <p:spPr>
          <a:xfrm>
            <a:off x="7159011" y="1825626"/>
            <a:ext cx="778669" cy="1952625"/>
          </a:xfrm>
          <a:prstGeom prst="rect">
            <a:avLst/>
          </a:prstGeom>
        </p:spPr>
      </p:pic>
      <p:pic>
        <p:nvPicPr>
          <p:cNvPr id="6" name="Picture 5"/>
          <p:cNvPicPr>
            <a:picLocks noChangeAspect="1"/>
          </p:cNvPicPr>
          <p:nvPr/>
        </p:nvPicPr>
        <p:blipFill>
          <a:blip r:embed="rId4"/>
          <a:stretch>
            <a:fillRect/>
          </a:stretch>
        </p:blipFill>
        <p:spPr>
          <a:xfrm>
            <a:off x="6037200" y="4003201"/>
            <a:ext cx="3029400" cy="1650117"/>
          </a:xfrm>
          <a:prstGeom prst="rect">
            <a:avLst/>
          </a:prstGeom>
        </p:spPr>
      </p:pic>
    </p:spTree>
    <p:extLst>
      <p:ext uri="{BB962C8B-B14F-4D97-AF65-F5344CB8AC3E}">
        <p14:creationId xmlns:p14="http://schemas.microsoft.com/office/powerpoint/2010/main" val="34526768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574165"/>
            <a:ext cx="7886700" cy="831627"/>
          </a:xfrm>
        </p:spPr>
        <p:txBody>
          <a:bodyPr/>
          <a:lstStyle/>
          <a:p>
            <a:r>
              <a:rPr lang="x-none" sz="2500" dirty="0"/>
              <a:t>O</a:t>
            </a:r>
            <a:r>
              <a:rPr lang="en-US" sz="2500" dirty="0"/>
              <a:t>RCHESTRA</a:t>
            </a:r>
            <a:r>
              <a:rPr lang="en-GB" sz="2500" dirty="0"/>
              <a:t> SLOTS</a:t>
            </a:r>
            <a:endParaRPr lang="en-US" sz="2500" dirty="0"/>
          </a:p>
        </p:txBody>
      </p:sp>
      <p:sp>
        <p:nvSpPr>
          <p:cNvPr id="3" name="Content Placeholder 2"/>
          <p:cNvSpPr>
            <a:spLocks noGrp="1"/>
          </p:cNvSpPr>
          <p:nvPr>
            <p:ph idx="1"/>
          </p:nvPr>
        </p:nvSpPr>
        <p:spPr>
          <a:xfrm>
            <a:off x="592866" y="1415654"/>
            <a:ext cx="5418859" cy="4351338"/>
          </a:xfrm>
        </p:spPr>
        <p:txBody>
          <a:bodyPr/>
          <a:lstStyle/>
          <a:p>
            <a:r>
              <a:rPr lang="en-GB" dirty="0">
                <a:solidFill>
                  <a:srgbClr val="5F614C">
                    <a:alpha val="35000"/>
                  </a:srgbClr>
                </a:solidFill>
              </a:rPr>
              <a:t>Common Shared Orchestra Slots </a:t>
            </a:r>
            <a:r>
              <a:rPr lang="en-GB" b="1" dirty="0">
                <a:solidFill>
                  <a:srgbClr val="0070C0">
                    <a:alpha val="35000"/>
                  </a:srgbClr>
                </a:solidFill>
              </a:rPr>
              <a:t>(CS)</a:t>
            </a:r>
          </a:p>
          <a:p>
            <a:endParaRPr lang="en-GB" dirty="0"/>
          </a:p>
          <a:p>
            <a:r>
              <a:rPr lang="en-US" dirty="0">
                <a:solidFill>
                  <a:srgbClr val="5F614C">
                    <a:alpha val="35000"/>
                  </a:srgbClr>
                </a:solidFill>
              </a:rPr>
              <a:t>Receiver-based Shared Orchestra Slots </a:t>
            </a:r>
            <a:r>
              <a:rPr lang="en-US" b="1" dirty="0">
                <a:solidFill>
                  <a:srgbClr val="0070C0">
                    <a:alpha val="35000"/>
                  </a:srgbClr>
                </a:solidFill>
              </a:rPr>
              <a:t>(RBS)</a:t>
            </a:r>
          </a:p>
          <a:p>
            <a:endParaRPr lang="en-GB" dirty="0"/>
          </a:p>
          <a:p>
            <a:r>
              <a:rPr lang="en-US" dirty="0"/>
              <a:t>Sender-based Shared Orchestra Slots </a:t>
            </a:r>
            <a:r>
              <a:rPr lang="en-US" b="1" dirty="0">
                <a:solidFill>
                  <a:srgbClr val="0070C0"/>
                </a:solidFill>
              </a:rPr>
              <a:t>(SBS)</a:t>
            </a:r>
          </a:p>
          <a:p>
            <a:endParaRPr lang="en-GB" dirty="0"/>
          </a:p>
          <a:p>
            <a:r>
              <a:rPr lang="en-US" dirty="0">
                <a:solidFill>
                  <a:srgbClr val="5F614C">
                    <a:alpha val="35000"/>
                  </a:srgbClr>
                </a:solidFill>
              </a:rPr>
              <a:t>Sender-based Dedicated Orchestra Slots </a:t>
            </a:r>
            <a:r>
              <a:rPr lang="en-US" b="1" dirty="0">
                <a:solidFill>
                  <a:srgbClr val="0070C0">
                    <a:alpha val="35000"/>
                  </a:srgbClr>
                </a:solidFill>
              </a:rPr>
              <a:t>(SBD)</a:t>
            </a:r>
          </a:p>
        </p:txBody>
      </p:sp>
      <p:pic>
        <p:nvPicPr>
          <p:cNvPr id="4" name="Picture 3"/>
          <p:cNvPicPr>
            <a:picLocks noChangeAspect="1"/>
          </p:cNvPicPr>
          <p:nvPr/>
        </p:nvPicPr>
        <p:blipFill>
          <a:blip r:embed="rId3"/>
          <a:stretch>
            <a:fillRect/>
          </a:stretch>
        </p:blipFill>
        <p:spPr>
          <a:xfrm>
            <a:off x="7159011" y="1825626"/>
            <a:ext cx="778669" cy="1952625"/>
          </a:xfrm>
          <a:prstGeom prst="rect">
            <a:avLst/>
          </a:prstGeom>
        </p:spPr>
      </p:pic>
      <p:pic>
        <p:nvPicPr>
          <p:cNvPr id="6" name="Picture 5"/>
          <p:cNvPicPr>
            <a:picLocks noChangeAspect="1"/>
          </p:cNvPicPr>
          <p:nvPr/>
        </p:nvPicPr>
        <p:blipFill>
          <a:blip r:embed="rId4"/>
          <a:stretch>
            <a:fillRect/>
          </a:stretch>
        </p:blipFill>
        <p:spPr>
          <a:xfrm>
            <a:off x="6037200" y="4001295"/>
            <a:ext cx="3029400" cy="1599611"/>
          </a:xfrm>
          <a:prstGeom prst="rect">
            <a:avLst/>
          </a:prstGeom>
        </p:spPr>
      </p:pic>
      <p:pic>
        <p:nvPicPr>
          <p:cNvPr id="8" name="Picture 7"/>
          <p:cNvPicPr>
            <a:picLocks noChangeAspect="1"/>
          </p:cNvPicPr>
          <p:nvPr/>
        </p:nvPicPr>
        <p:blipFill rotWithShape="1">
          <a:blip r:embed="rId4"/>
          <a:srcRect l="16719" t="23172" r="74556" b="63089"/>
          <a:stretch/>
        </p:blipFill>
        <p:spPr>
          <a:xfrm>
            <a:off x="6542538" y="4818959"/>
            <a:ext cx="264319" cy="219766"/>
          </a:xfrm>
          <a:prstGeom prst="rect">
            <a:avLst/>
          </a:prstGeom>
        </p:spPr>
      </p:pic>
      <p:pic>
        <p:nvPicPr>
          <p:cNvPr id="10" name="Picture 9"/>
          <p:cNvPicPr>
            <a:picLocks noChangeAspect="1"/>
          </p:cNvPicPr>
          <p:nvPr/>
        </p:nvPicPr>
        <p:blipFill rotWithShape="1">
          <a:blip r:embed="rId4"/>
          <a:srcRect l="16719" t="23172" r="74556" b="63089"/>
          <a:stretch/>
        </p:blipFill>
        <p:spPr>
          <a:xfrm>
            <a:off x="6542538" y="5046766"/>
            <a:ext cx="264319" cy="219766"/>
          </a:xfrm>
          <a:prstGeom prst="rect">
            <a:avLst/>
          </a:prstGeom>
        </p:spPr>
      </p:pic>
      <p:pic>
        <p:nvPicPr>
          <p:cNvPr id="11" name="Picture 10"/>
          <p:cNvPicPr>
            <a:picLocks noChangeAspect="1"/>
          </p:cNvPicPr>
          <p:nvPr/>
        </p:nvPicPr>
        <p:blipFill rotWithShape="1">
          <a:blip r:embed="rId4"/>
          <a:srcRect l="16719" t="23172" r="74556" b="63089"/>
          <a:stretch/>
        </p:blipFill>
        <p:spPr>
          <a:xfrm>
            <a:off x="8122444" y="4822031"/>
            <a:ext cx="264319" cy="219766"/>
          </a:xfrm>
          <a:prstGeom prst="rect">
            <a:avLst/>
          </a:prstGeom>
        </p:spPr>
      </p:pic>
      <p:pic>
        <p:nvPicPr>
          <p:cNvPr id="12" name="Picture 11"/>
          <p:cNvPicPr>
            <a:picLocks noChangeAspect="1"/>
          </p:cNvPicPr>
          <p:nvPr/>
        </p:nvPicPr>
        <p:blipFill rotWithShape="1">
          <a:blip r:embed="rId4"/>
          <a:srcRect l="16719" t="23172" r="74556" b="63089"/>
          <a:stretch/>
        </p:blipFill>
        <p:spPr>
          <a:xfrm>
            <a:off x="8122444" y="5045075"/>
            <a:ext cx="264319" cy="219766"/>
          </a:xfrm>
          <a:prstGeom prst="rect">
            <a:avLst/>
          </a:prstGeom>
        </p:spPr>
      </p:pic>
    </p:spTree>
    <p:extLst>
      <p:ext uri="{BB962C8B-B14F-4D97-AF65-F5344CB8AC3E}">
        <p14:creationId xmlns:p14="http://schemas.microsoft.com/office/powerpoint/2010/main" val="27230348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z="2800" dirty="0"/>
              <a:t>O</a:t>
            </a:r>
            <a:r>
              <a:rPr lang="en-US" sz="2800" dirty="0"/>
              <a:t>RCHESTRA</a:t>
            </a:r>
            <a:r>
              <a:rPr lang="en-GB" sz="2800" dirty="0"/>
              <a:t> SLOTS</a:t>
            </a:r>
            <a:endParaRPr lang="en-US" dirty="0"/>
          </a:p>
        </p:txBody>
      </p:sp>
      <p:sp>
        <p:nvSpPr>
          <p:cNvPr id="3" name="Content Placeholder 2"/>
          <p:cNvSpPr>
            <a:spLocks noGrp="1"/>
          </p:cNvSpPr>
          <p:nvPr>
            <p:ph idx="1"/>
          </p:nvPr>
        </p:nvSpPr>
        <p:spPr>
          <a:xfrm>
            <a:off x="618341" y="1380308"/>
            <a:ext cx="5418859" cy="4351338"/>
          </a:xfrm>
        </p:spPr>
        <p:txBody>
          <a:bodyPr/>
          <a:lstStyle/>
          <a:p>
            <a:r>
              <a:rPr lang="en-GB" dirty="0">
                <a:solidFill>
                  <a:srgbClr val="5F614C">
                    <a:alpha val="35000"/>
                  </a:srgbClr>
                </a:solidFill>
              </a:rPr>
              <a:t>Common Shared Orchestra Slots </a:t>
            </a:r>
            <a:r>
              <a:rPr lang="en-GB" b="1" dirty="0">
                <a:solidFill>
                  <a:srgbClr val="0070C0">
                    <a:alpha val="35000"/>
                  </a:srgbClr>
                </a:solidFill>
              </a:rPr>
              <a:t>(CS)</a:t>
            </a:r>
          </a:p>
          <a:p>
            <a:endParaRPr lang="en-GB" dirty="0"/>
          </a:p>
          <a:p>
            <a:r>
              <a:rPr lang="en-US" dirty="0">
                <a:solidFill>
                  <a:srgbClr val="5F614C">
                    <a:alpha val="35000"/>
                  </a:srgbClr>
                </a:solidFill>
              </a:rPr>
              <a:t>Receiver-based Shared Orchestra Slots </a:t>
            </a:r>
            <a:r>
              <a:rPr lang="en-US" b="1" dirty="0">
                <a:solidFill>
                  <a:srgbClr val="0070C0">
                    <a:alpha val="35000"/>
                  </a:srgbClr>
                </a:solidFill>
              </a:rPr>
              <a:t>(RBS)</a:t>
            </a:r>
          </a:p>
          <a:p>
            <a:endParaRPr lang="en-GB" dirty="0">
              <a:solidFill>
                <a:srgbClr val="5F614C">
                  <a:alpha val="35000"/>
                </a:srgbClr>
              </a:solidFill>
            </a:endParaRPr>
          </a:p>
          <a:p>
            <a:r>
              <a:rPr lang="en-US" dirty="0">
                <a:solidFill>
                  <a:srgbClr val="5F614C">
                    <a:alpha val="35000"/>
                  </a:srgbClr>
                </a:solidFill>
              </a:rPr>
              <a:t>Sender-based Shared Orchestra Slots </a:t>
            </a:r>
            <a:r>
              <a:rPr lang="en-US" b="1" dirty="0">
                <a:solidFill>
                  <a:srgbClr val="0070C0">
                    <a:alpha val="35000"/>
                  </a:srgbClr>
                </a:solidFill>
              </a:rPr>
              <a:t>(SBS)</a:t>
            </a:r>
          </a:p>
          <a:p>
            <a:endParaRPr lang="en-GB" dirty="0"/>
          </a:p>
          <a:p>
            <a:r>
              <a:rPr lang="en-US" dirty="0"/>
              <a:t>Sender-based Dedicated Orchestra Slots </a:t>
            </a:r>
            <a:r>
              <a:rPr lang="en-US" b="1" dirty="0">
                <a:solidFill>
                  <a:srgbClr val="0070C0"/>
                </a:solidFill>
              </a:rPr>
              <a:t>(SBD)</a:t>
            </a:r>
          </a:p>
        </p:txBody>
      </p:sp>
      <p:pic>
        <p:nvPicPr>
          <p:cNvPr id="4" name="Picture 3"/>
          <p:cNvPicPr>
            <a:picLocks noChangeAspect="1"/>
          </p:cNvPicPr>
          <p:nvPr/>
        </p:nvPicPr>
        <p:blipFill>
          <a:blip r:embed="rId3"/>
          <a:stretch>
            <a:fillRect/>
          </a:stretch>
        </p:blipFill>
        <p:spPr>
          <a:xfrm>
            <a:off x="7159011" y="1825626"/>
            <a:ext cx="778669" cy="1952625"/>
          </a:xfrm>
          <a:prstGeom prst="rect">
            <a:avLst/>
          </a:prstGeom>
        </p:spPr>
      </p:pic>
      <p:pic>
        <p:nvPicPr>
          <p:cNvPr id="6" name="Picture 5"/>
          <p:cNvPicPr>
            <a:picLocks noChangeAspect="1"/>
          </p:cNvPicPr>
          <p:nvPr/>
        </p:nvPicPr>
        <p:blipFill>
          <a:blip r:embed="rId4"/>
          <a:stretch>
            <a:fillRect/>
          </a:stretch>
        </p:blipFill>
        <p:spPr>
          <a:xfrm>
            <a:off x="6037200" y="4001295"/>
            <a:ext cx="3029400" cy="1599611"/>
          </a:xfrm>
          <a:prstGeom prst="rect">
            <a:avLst/>
          </a:prstGeom>
        </p:spPr>
      </p:pic>
    </p:spTree>
    <p:extLst>
      <p:ext uri="{BB962C8B-B14F-4D97-AF65-F5344CB8AC3E}">
        <p14:creationId xmlns:p14="http://schemas.microsoft.com/office/powerpoint/2010/main" val="36380870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17" y="563119"/>
            <a:ext cx="7550975" cy="594066"/>
          </a:xfrm>
        </p:spPr>
        <p:txBody>
          <a:bodyPr>
            <a:noAutofit/>
          </a:bodyPr>
          <a:lstStyle/>
          <a:p>
            <a:pPr algn="ctr"/>
            <a:r>
              <a:rPr lang="en-US" sz="2500" b="1" dirty="0">
                <a:solidFill>
                  <a:schemeClr val="tx1"/>
                </a:solidFill>
                <a:latin typeface="+mn-lt"/>
              </a:rPr>
              <a:t>RESEARCH AND SIMULATION OF TSCH FOR WIRELESS SENSOR NETWORK</a:t>
            </a:r>
            <a:endParaRPr lang="en-US" sz="2500" dirty="0">
              <a:solidFill>
                <a:schemeClr val="tx1"/>
              </a:solidFill>
              <a:latin typeface="+mn-lt"/>
            </a:endParaRPr>
          </a:p>
        </p:txBody>
      </p:sp>
      <p:sp>
        <p:nvSpPr>
          <p:cNvPr id="5" name="TextBox 4"/>
          <p:cNvSpPr txBox="1"/>
          <p:nvPr/>
        </p:nvSpPr>
        <p:spPr>
          <a:xfrm>
            <a:off x="1835696" y="2320947"/>
            <a:ext cx="1864998" cy="347198"/>
          </a:xfrm>
          <a:prstGeom prst="rect">
            <a:avLst/>
          </a:prstGeom>
          <a:noFill/>
        </p:spPr>
        <p:txBody>
          <a:bodyPr wrap="none" rtlCol="0">
            <a:spAutoFit/>
          </a:bodyPr>
          <a:lstStyle/>
          <a:p>
            <a:r>
              <a:rPr lang="en-US" sz="2000" dirty="0"/>
              <a:t>INTRODUCTION</a:t>
            </a:r>
            <a:r>
              <a:rPr lang="en-US" sz="1200" dirty="0"/>
              <a:t> </a:t>
            </a:r>
            <a:endParaRPr lang="en-US" sz="1200" dirty="0">
              <a:solidFill>
                <a:schemeClr val="tx1">
                  <a:lumMod val="65000"/>
                  <a:lumOff val="35000"/>
                </a:schemeClr>
              </a:solidFill>
              <a:latin typeface="+mj-lt"/>
            </a:endParaRPr>
          </a:p>
        </p:txBody>
      </p:sp>
      <p:sp>
        <p:nvSpPr>
          <p:cNvPr id="8" name="TextBox 7"/>
          <p:cNvSpPr txBox="1"/>
          <p:nvPr/>
        </p:nvSpPr>
        <p:spPr>
          <a:xfrm>
            <a:off x="1647881" y="4138289"/>
            <a:ext cx="3041795" cy="400110"/>
          </a:xfrm>
          <a:prstGeom prst="rect">
            <a:avLst/>
          </a:prstGeom>
          <a:noFill/>
        </p:spPr>
        <p:txBody>
          <a:bodyPr wrap="none" rtlCol="0">
            <a:spAutoFit/>
          </a:bodyPr>
          <a:lstStyle/>
          <a:p>
            <a:r>
              <a:rPr lang="en-US" sz="2000" dirty="0">
                <a:solidFill>
                  <a:schemeClr val="tx1">
                    <a:alpha val="36000"/>
                  </a:schemeClr>
                </a:solidFill>
              </a:rPr>
              <a:t>THEORY AND TECHNOLOGY</a:t>
            </a:r>
            <a:endParaRPr lang="en-US" sz="2000" dirty="0">
              <a:solidFill>
                <a:schemeClr val="tx1">
                  <a:alpha val="36000"/>
                </a:schemeClr>
              </a:solidFill>
              <a:latin typeface="+mj-lt"/>
            </a:endParaRPr>
          </a:p>
        </p:txBody>
      </p:sp>
      <p:sp>
        <p:nvSpPr>
          <p:cNvPr id="11" name="TextBox 10"/>
          <p:cNvSpPr txBox="1"/>
          <p:nvPr/>
        </p:nvSpPr>
        <p:spPr>
          <a:xfrm>
            <a:off x="6343747" y="2348407"/>
            <a:ext cx="2453107" cy="400110"/>
          </a:xfrm>
          <a:prstGeom prst="rect">
            <a:avLst/>
          </a:prstGeom>
          <a:noFill/>
        </p:spPr>
        <p:txBody>
          <a:bodyPr wrap="none" rtlCol="0">
            <a:spAutoFit/>
          </a:bodyPr>
          <a:lstStyle/>
          <a:p>
            <a:r>
              <a:rPr lang="en-US" sz="2000" dirty="0">
                <a:solidFill>
                  <a:schemeClr val="tx1">
                    <a:alpha val="36000"/>
                  </a:schemeClr>
                </a:solidFill>
              </a:rPr>
              <a:t>DEPLOY AND RESULTS</a:t>
            </a:r>
            <a:endParaRPr lang="en-US" sz="2000" dirty="0">
              <a:solidFill>
                <a:schemeClr val="tx1">
                  <a:alpha val="36000"/>
                </a:schemeClr>
              </a:solidFill>
              <a:latin typeface="+mj-lt"/>
            </a:endParaRPr>
          </a:p>
        </p:txBody>
      </p:sp>
      <p:sp>
        <p:nvSpPr>
          <p:cNvPr id="67" name="AutoShape 124"/>
          <p:cNvSpPr>
            <a:spLocks/>
          </p:cNvSpPr>
          <p:nvPr/>
        </p:nvSpPr>
        <p:spPr bwMode="auto">
          <a:xfrm>
            <a:off x="5094698" y="3804749"/>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6"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68" name="AutoShape 125"/>
          <p:cNvSpPr>
            <a:spLocks/>
          </p:cNvSpPr>
          <p:nvPr/>
        </p:nvSpPr>
        <p:spPr bwMode="auto">
          <a:xfrm>
            <a:off x="5126846" y="3837492"/>
            <a:ext cx="87512" cy="87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6"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48" name="TextBox 47"/>
          <p:cNvSpPr txBox="1"/>
          <p:nvPr/>
        </p:nvSpPr>
        <p:spPr>
          <a:xfrm>
            <a:off x="6721285" y="4139792"/>
            <a:ext cx="1698029" cy="400110"/>
          </a:xfrm>
          <a:prstGeom prst="rect">
            <a:avLst/>
          </a:prstGeom>
          <a:noFill/>
        </p:spPr>
        <p:txBody>
          <a:bodyPr wrap="none" rtlCol="0">
            <a:spAutoFit/>
          </a:bodyPr>
          <a:lstStyle/>
          <a:p>
            <a:r>
              <a:rPr lang="en-US" sz="2000" dirty="0">
                <a:solidFill>
                  <a:schemeClr val="tx1">
                    <a:alpha val="36000"/>
                  </a:schemeClr>
                </a:solidFill>
              </a:rPr>
              <a:t>CONCLUSTION</a:t>
            </a:r>
            <a:endParaRPr lang="en-US" sz="1200" dirty="0">
              <a:solidFill>
                <a:schemeClr val="tx1">
                  <a:alpha val="36000"/>
                </a:schemeClr>
              </a:solidFill>
              <a:latin typeface="+mj-lt"/>
            </a:endParaRPr>
          </a:p>
        </p:txBody>
      </p:sp>
      <p:sp>
        <p:nvSpPr>
          <p:cNvPr id="17" name="Freeform 16"/>
          <p:cNvSpPr/>
          <p:nvPr/>
        </p:nvSpPr>
        <p:spPr>
          <a:xfrm>
            <a:off x="385087" y="200729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smtClean="0"/>
              <a:t>1.</a:t>
            </a:r>
            <a:endParaRPr lang="en-US" sz="3200" dirty="0"/>
          </a:p>
        </p:txBody>
      </p:sp>
      <p:sp>
        <p:nvSpPr>
          <p:cNvPr id="18" name="Freeform 17"/>
          <p:cNvSpPr/>
          <p:nvPr/>
        </p:nvSpPr>
        <p:spPr>
          <a:xfrm>
            <a:off x="379882" y="3804749"/>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alpha val="36000"/>
                  </a:schemeClr>
                </a:solidFill>
              </a:rPr>
              <a:t>2</a:t>
            </a:r>
            <a:r>
              <a:rPr lang="en-US" sz="3200" dirty="0" smtClean="0">
                <a:solidFill>
                  <a:schemeClr val="bg1">
                    <a:alpha val="36000"/>
                  </a:schemeClr>
                </a:solidFill>
              </a:rPr>
              <a:t>.</a:t>
            </a:r>
            <a:endParaRPr lang="en-US" sz="3200" dirty="0">
              <a:solidFill>
                <a:schemeClr val="bg1">
                  <a:alpha val="36000"/>
                </a:schemeClr>
              </a:solidFill>
            </a:endParaRPr>
          </a:p>
        </p:txBody>
      </p:sp>
      <p:sp>
        <p:nvSpPr>
          <p:cNvPr id="19" name="Freeform 18"/>
          <p:cNvSpPr/>
          <p:nvPr/>
        </p:nvSpPr>
        <p:spPr>
          <a:xfrm>
            <a:off x="4860032" y="195507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alpha val="36000"/>
                  </a:schemeClr>
                </a:solidFill>
              </a:rPr>
              <a:t>3</a:t>
            </a:r>
            <a:r>
              <a:rPr lang="en-US" sz="3200" dirty="0" smtClean="0">
                <a:solidFill>
                  <a:schemeClr val="bg1">
                    <a:alpha val="36000"/>
                  </a:schemeClr>
                </a:solidFill>
              </a:rPr>
              <a:t>.</a:t>
            </a:r>
            <a:endParaRPr lang="en-US" sz="3200" dirty="0">
              <a:solidFill>
                <a:schemeClr val="bg1">
                  <a:alpha val="36000"/>
                </a:schemeClr>
              </a:solidFill>
            </a:endParaRPr>
          </a:p>
        </p:txBody>
      </p:sp>
      <p:sp>
        <p:nvSpPr>
          <p:cNvPr id="20" name="Freeform 19"/>
          <p:cNvSpPr/>
          <p:nvPr/>
        </p:nvSpPr>
        <p:spPr>
          <a:xfrm>
            <a:off x="4860860" y="378997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alpha val="36000"/>
                  </a:schemeClr>
                </a:solidFill>
              </a:rPr>
              <a:t>4</a:t>
            </a:r>
            <a:r>
              <a:rPr lang="en-US" sz="3200" dirty="0" smtClean="0">
                <a:solidFill>
                  <a:schemeClr val="bg1">
                    <a:alpha val="36000"/>
                  </a:schemeClr>
                </a:solidFill>
              </a:rPr>
              <a:t>.</a:t>
            </a:r>
            <a:endParaRPr lang="en-US" sz="3200" dirty="0">
              <a:solidFill>
                <a:schemeClr val="bg1">
                  <a:alpha val="36000"/>
                </a:schemeClr>
              </a:solidFill>
            </a:endParaRPr>
          </a:p>
        </p:txBody>
      </p:sp>
    </p:spTree>
    <p:extLst>
      <p:ext uri="{BB962C8B-B14F-4D97-AF65-F5344CB8AC3E}">
        <p14:creationId xmlns:p14="http://schemas.microsoft.com/office/powerpoint/2010/main" val="11727960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3399" y="640789"/>
            <a:ext cx="7488832" cy="409881"/>
          </a:xfrm>
          <a:prstGeom prst="rect">
            <a:avLst/>
          </a:prstGeom>
        </p:spPr>
        <p:txBody>
          <a:bodyPr>
            <a:noAutofit/>
          </a:bodyPr>
          <a:lstStyle>
            <a:lvl1pPr algn="l" defTabSz="685800" rtl="0" eaLnBrk="1" latinLnBrk="0" hangingPunct="1">
              <a:lnSpc>
                <a:spcPct val="90000"/>
              </a:lnSpc>
              <a:spcBef>
                <a:spcPct val="0"/>
              </a:spcBef>
              <a:buNone/>
              <a:defRPr sz="2700" kern="1200">
                <a:solidFill>
                  <a:schemeClr val="tx1">
                    <a:lumMod val="65000"/>
                    <a:lumOff val="35000"/>
                  </a:schemeClr>
                </a:solidFill>
                <a:latin typeface="+mj-lt"/>
                <a:ea typeface="+mj-ea"/>
                <a:cs typeface="+mj-cs"/>
              </a:defRPr>
            </a:lvl1pPr>
          </a:lstStyle>
          <a:p>
            <a:pPr>
              <a:lnSpc>
                <a:spcPct val="107000"/>
              </a:lnSpc>
              <a:spcBef>
                <a:spcPts val="0"/>
              </a:spcBef>
              <a:spcAft>
                <a:spcPts val="800"/>
              </a:spcAft>
            </a:pPr>
            <a:r>
              <a:rPr lang="x-none" sz="2500" dirty="0">
                <a:solidFill>
                  <a:schemeClr val="tx1">
                    <a:lumMod val="95000"/>
                    <a:lumOff val="5000"/>
                  </a:schemeClr>
                </a:solidFill>
              </a:rPr>
              <a:t>O</a:t>
            </a:r>
            <a:r>
              <a:rPr lang="en-US" sz="2500" dirty="0">
                <a:solidFill>
                  <a:schemeClr val="tx1">
                    <a:lumMod val="95000"/>
                    <a:lumOff val="5000"/>
                  </a:schemeClr>
                </a:solidFill>
              </a:rPr>
              <a:t>RCHESTRA</a:t>
            </a:r>
            <a:r>
              <a:rPr lang="en-GB" sz="2500" dirty="0">
                <a:solidFill>
                  <a:schemeClr val="tx1">
                    <a:lumMod val="95000"/>
                    <a:lumOff val="5000"/>
                  </a:schemeClr>
                </a:solidFill>
              </a:rPr>
              <a:t> </a:t>
            </a:r>
            <a:r>
              <a:rPr lang="en-GB" sz="2500" dirty="0" smtClean="0">
                <a:solidFill>
                  <a:schemeClr val="tx1">
                    <a:lumMod val="95000"/>
                    <a:lumOff val="5000"/>
                  </a:schemeClr>
                </a:solidFill>
              </a:rPr>
              <a:t>SLOTFRAME</a:t>
            </a:r>
            <a:endParaRPr lang="en-US" sz="2500" b="1" dirty="0">
              <a:solidFill>
                <a:schemeClr val="tx1">
                  <a:lumMod val="95000"/>
                  <a:lumOff val="5000"/>
                </a:schemeClr>
              </a:solidFill>
              <a:ea typeface="Calibri" panose="020F0502020204030204" pitchFamily="34" charset="0"/>
              <a:cs typeface="Times New Roman" panose="02020603050405020304" pitchFamily="18" charset="0"/>
            </a:endParaRPr>
          </a:p>
        </p:txBody>
      </p:sp>
      <p:sp>
        <p:nvSpPr>
          <p:cNvPr id="7" name="Rectangle 6"/>
          <p:cNvSpPr/>
          <p:nvPr/>
        </p:nvSpPr>
        <p:spPr>
          <a:xfrm>
            <a:off x="1081288" y="1665675"/>
            <a:ext cx="6625074" cy="646331"/>
          </a:xfrm>
          <a:prstGeom prst="rect">
            <a:avLst/>
          </a:prstGeom>
        </p:spPr>
        <p:txBody>
          <a:bodyPr wrap="square">
            <a:spAutoFit/>
          </a:bodyPr>
          <a:lstStyle/>
          <a:p>
            <a:r>
              <a:rPr lang="en-US" dirty="0">
                <a:solidFill>
                  <a:schemeClr val="bg2">
                    <a:lumMod val="25000"/>
                  </a:schemeClr>
                </a:solidFill>
                <a:latin typeface="Times New Roman" panose="02020603050405020304" pitchFamily="18" charset="0"/>
                <a:ea typeface="Calibri" panose="020F0502020204030204" pitchFamily="34" charset="0"/>
              </a:rPr>
              <a:t>The length of a </a:t>
            </a:r>
            <a:r>
              <a:rPr lang="en-US" dirty="0" err="1">
                <a:solidFill>
                  <a:schemeClr val="bg2">
                    <a:lumMod val="25000"/>
                  </a:schemeClr>
                </a:solidFill>
                <a:latin typeface="Times New Roman" panose="02020603050405020304" pitchFamily="18" charset="0"/>
                <a:ea typeface="Calibri" panose="020F0502020204030204" pitchFamily="34" charset="0"/>
              </a:rPr>
              <a:t>slotframe</a:t>
            </a:r>
            <a:r>
              <a:rPr lang="en-US" dirty="0">
                <a:solidFill>
                  <a:schemeClr val="bg2">
                    <a:lumMod val="25000"/>
                  </a:schemeClr>
                </a:solidFill>
                <a:latin typeface="Times New Roman" panose="02020603050405020304" pitchFamily="18" charset="0"/>
                <a:ea typeface="Calibri" panose="020F0502020204030204" pitchFamily="34" charset="0"/>
              </a:rPr>
              <a:t> introduces a trade-off in traffic capacity, network latency and energy </a:t>
            </a:r>
            <a:r>
              <a:rPr lang="en-US" dirty="0" smtClean="0">
                <a:solidFill>
                  <a:schemeClr val="bg2">
                    <a:lumMod val="25000"/>
                  </a:schemeClr>
                </a:solidFill>
                <a:latin typeface="Times New Roman" panose="02020603050405020304" pitchFamily="18" charset="0"/>
                <a:ea typeface="Calibri" panose="020F0502020204030204" pitchFamily="34" charset="0"/>
              </a:rPr>
              <a:t>consumption.</a:t>
            </a:r>
            <a:endParaRPr lang="en-US" dirty="0">
              <a:solidFill>
                <a:schemeClr val="bg2">
                  <a:lumMod val="25000"/>
                </a:schemeClr>
              </a:solidFill>
            </a:endParaRPr>
          </a:p>
        </p:txBody>
      </p:sp>
      <p:sp>
        <p:nvSpPr>
          <p:cNvPr id="9" name="Rectangle 8"/>
          <p:cNvSpPr/>
          <p:nvPr/>
        </p:nvSpPr>
        <p:spPr>
          <a:xfrm>
            <a:off x="5742339" y="2924943"/>
            <a:ext cx="2687668" cy="31786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Energy </a:t>
            </a:r>
            <a:r>
              <a:rPr lang="en-US" sz="2000" b="1" dirty="0" smtClean="0"/>
              <a:t>Consumption</a:t>
            </a:r>
          </a:p>
          <a:p>
            <a:pPr algn="ctr"/>
            <a:endParaRPr lang="en-US" sz="1400" b="1" dirty="0" smtClean="0"/>
          </a:p>
          <a:p>
            <a:pPr algn="ctr"/>
            <a:endParaRPr lang="en-US" sz="1400" b="1" dirty="0"/>
          </a:p>
          <a:p>
            <a:pPr algn="ctr"/>
            <a:endParaRPr lang="en-US" sz="1400" b="1" dirty="0"/>
          </a:p>
          <a:p>
            <a:pPr algn="ctr"/>
            <a:r>
              <a:rPr lang="en-US" sz="1600" dirty="0"/>
              <a:t>Similarly, the shorter the </a:t>
            </a:r>
            <a:r>
              <a:rPr lang="en-US" sz="1600" dirty="0" err="1"/>
              <a:t>slotframe</a:t>
            </a:r>
            <a:r>
              <a:rPr lang="en-US" sz="1600" dirty="0"/>
              <a:t>, the more often nodes have to wake up to listen or transmit, resulting in higher energy baseline</a:t>
            </a:r>
            <a:endParaRPr lang="vi-VN" sz="1600" dirty="0"/>
          </a:p>
        </p:txBody>
      </p:sp>
      <p:sp>
        <p:nvSpPr>
          <p:cNvPr id="10" name="Rectangle 9"/>
          <p:cNvSpPr/>
          <p:nvPr/>
        </p:nvSpPr>
        <p:spPr>
          <a:xfrm>
            <a:off x="467544" y="2924944"/>
            <a:ext cx="2603742" cy="31786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Traffic </a:t>
            </a:r>
            <a:r>
              <a:rPr lang="en-US" sz="2000" b="1" dirty="0" smtClean="0"/>
              <a:t>Capacity</a:t>
            </a:r>
          </a:p>
          <a:p>
            <a:pPr algn="ctr"/>
            <a:endParaRPr lang="en-US" sz="1400" b="1" dirty="0" smtClean="0"/>
          </a:p>
          <a:p>
            <a:pPr algn="ctr"/>
            <a:endParaRPr lang="en-US" sz="1400" b="1" dirty="0"/>
          </a:p>
          <a:p>
            <a:pPr algn="ctr"/>
            <a:endParaRPr lang="en-US" sz="1400" b="1" dirty="0"/>
          </a:p>
          <a:p>
            <a:pPr algn="ctr"/>
            <a:r>
              <a:rPr lang="en-US" sz="1600" dirty="0"/>
              <a:t>Shorter </a:t>
            </a:r>
            <a:r>
              <a:rPr lang="en-US" sz="1600" dirty="0" err="1"/>
              <a:t>slotframes</a:t>
            </a:r>
            <a:r>
              <a:rPr lang="en-US" sz="1600" dirty="0"/>
              <a:t> have their slots repeat more often, resulting in higher traffic capacity</a:t>
            </a:r>
            <a:endParaRPr lang="vi-VN" sz="1600" dirty="0"/>
          </a:p>
        </p:txBody>
      </p:sp>
      <p:sp>
        <p:nvSpPr>
          <p:cNvPr id="11" name="Rectangle 10"/>
          <p:cNvSpPr/>
          <p:nvPr/>
        </p:nvSpPr>
        <p:spPr>
          <a:xfrm>
            <a:off x="3049991" y="2924944"/>
            <a:ext cx="2687668" cy="31786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Network </a:t>
            </a:r>
            <a:r>
              <a:rPr lang="en-US" sz="2000" b="1" dirty="0" smtClean="0"/>
              <a:t>Latency</a:t>
            </a:r>
          </a:p>
          <a:p>
            <a:pPr algn="ctr"/>
            <a:endParaRPr lang="en-US" sz="2000" b="1" dirty="0" smtClean="0"/>
          </a:p>
          <a:p>
            <a:pPr algn="ctr"/>
            <a:endParaRPr lang="en-US" sz="2000" b="1" dirty="0"/>
          </a:p>
          <a:p>
            <a:pPr algn="ctr"/>
            <a:r>
              <a:rPr lang="en-US" sz="1600" dirty="0"/>
              <a:t>The per-hop latency on a given traffic plane is basically proportional to the length of the </a:t>
            </a:r>
            <a:r>
              <a:rPr lang="en-US" sz="1600" dirty="0" err="1"/>
              <a:t>slotframe</a:t>
            </a:r>
            <a:r>
              <a:rPr lang="en-US" sz="1600" dirty="0"/>
              <a:t> for this particular traffic plane</a:t>
            </a:r>
            <a:endParaRPr lang="vi-VN" sz="1600" dirty="0"/>
          </a:p>
        </p:txBody>
      </p:sp>
    </p:spTree>
    <p:extLst>
      <p:ext uri="{BB962C8B-B14F-4D97-AF65-F5344CB8AC3E}">
        <p14:creationId xmlns:p14="http://schemas.microsoft.com/office/powerpoint/2010/main" val="3216637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vertical)">
                                      <p:cBhvr>
                                        <p:cTn id="10" dur="500"/>
                                        <p:tgtEl>
                                          <p:spTgt spid="11"/>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63960" y="798430"/>
            <a:ext cx="7488832" cy="409881"/>
          </a:xfrm>
          <a:prstGeom prst="rect">
            <a:avLst/>
          </a:prstGeom>
        </p:spPr>
        <p:txBody>
          <a:bodyPr>
            <a:normAutofit fontScale="82500" lnSpcReduction="20000"/>
          </a:bodyPr>
          <a:lstStyle>
            <a:lvl1pPr algn="l" defTabSz="685800" rtl="0" eaLnBrk="1" latinLnBrk="0" hangingPunct="1">
              <a:lnSpc>
                <a:spcPct val="90000"/>
              </a:lnSpc>
              <a:spcBef>
                <a:spcPct val="0"/>
              </a:spcBef>
              <a:buNone/>
              <a:defRPr sz="2700" kern="1200">
                <a:solidFill>
                  <a:schemeClr val="tx1">
                    <a:lumMod val="65000"/>
                    <a:lumOff val="35000"/>
                  </a:schemeClr>
                </a:solidFill>
                <a:latin typeface="+mj-lt"/>
                <a:ea typeface="+mj-ea"/>
                <a:cs typeface="+mj-cs"/>
              </a:defRPr>
            </a:lvl1pPr>
          </a:lstStyle>
          <a:p>
            <a:pPr>
              <a:lnSpc>
                <a:spcPct val="107000"/>
              </a:lnSpc>
              <a:spcBef>
                <a:spcPts val="0"/>
              </a:spcBef>
              <a:spcAft>
                <a:spcPts val="800"/>
              </a:spcAft>
            </a:pPr>
            <a:r>
              <a:rPr lang="x-none" sz="2800" dirty="0">
                <a:solidFill>
                  <a:schemeClr val="tx1">
                    <a:lumMod val="95000"/>
                    <a:lumOff val="5000"/>
                  </a:schemeClr>
                </a:solidFill>
              </a:rPr>
              <a:t>O</a:t>
            </a:r>
            <a:r>
              <a:rPr lang="en-US" sz="2800" dirty="0">
                <a:solidFill>
                  <a:schemeClr val="tx1">
                    <a:lumMod val="95000"/>
                    <a:lumOff val="5000"/>
                  </a:schemeClr>
                </a:solidFill>
              </a:rPr>
              <a:t>RCHESTRA</a:t>
            </a:r>
            <a:r>
              <a:rPr lang="en-GB" sz="2800" dirty="0">
                <a:solidFill>
                  <a:schemeClr val="tx1">
                    <a:lumMod val="95000"/>
                    <a:lumOff val="5000"/>
                  </a:schemeClr>
                </a:solidFill>
              </a:rPr>
              <a:t> </a:t>
            </a:r>
            <a:r>
              <a:rPr lang="en-GB" sz="2800" dirty="0" smtClean="0">
                <a:solidFill>
                  <a:schemeClr val="tx1">
                    <a:lumMod val="95000"/>
                    <a:lumOff val="5000"/>
                  </a:schemeClr>
                </a:solidFill>
              </a:rPr>
              <a:t>SCHEDULING RULES</a:t>
            </a:r>
            <a:endParaRPr lang="en-US" sz="2800" b="1" dirty="0">
              <a:solidFill>
                <a:schemeClr val="tx1">
                  <a:lumMod val="95000"/>
                  <a:lumOff val="5000"/>
                </a:schemeClr>
              </a:solidFill>
              <a:ea typeface="Calibri" panose="020F0502020204030204" pitchFamily="34" charset="0"/>
              <a:cs typeface="Times New Roman" panose="02020603050405020304" pitchFamily="18" charset="0"/>
            </a:endParaRPr>
          </a:p>
        </p:txBody>
      </p:sp>
      <p:sp>
        <p:nvSpPr>
          <p:cNvPr id="7" name="Rectangle 6"/>
          <p:cNvSpPr/>
          <p:nvPr/>
        </p:nvSpPr>
        <p:spPr>
          <a:xfrm>
            <a:off x="1081288" y="1556792"/>
            <a:ext cx="6625074" cy="646331"/>
          </a:xfrm>
          <a:prstGeom prst="rect">
            <a:avLst/>
          </a:prstGeom>
        </p:spPr>
        <p:txBody>
          <a:bodyPr wrap="square">
            <a:spAutoFit/>
          </a:bodyPr>
          <a:lstStyle/>
          <a:p>
            <a:r>
              <a:rPr lang="en-US" dirty="0"/>
              <a:t>Orchestra maintains its schedules using simple scheduling rules, described in this section. </a:t>
            </a:r>
            <a:endParaRPr lang="en-US" dirty="0">
              <a:solidFill>
                <a:schemeClr val="bg2">
                  <a:lumMod val="25000"/>
                </a:schemeClr>
              </a:solidFill>
            </a:endParaRPr>
          </a:p>
        </p:txBody>
      </p:sp>
      <p:sp>
        <p:nvSpPr>
          <p:cNvPr id="9" name="Rectangle 8"/>
          <p:cNvSpPr/>
          <p:nvPr/>
        </p:nvSpPr>
        <p:spPr>
          <a:xfrm>
            <a:off x="5742339" y="2924943"/>
            <a:ext cx="2687668" cy="31786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Traffic Filter (new</a:t>
            </a:r>
            <a:r>
              <a:rPr lang="en-US" sz="2000" b="1" dirty="0" smtClean="0"/>
              <a:t>)</a:t>
            </a:r>
            <a:r>
              <a:rPr lang="en-US" sz="2000" dirty="0" smtClean="0"/>
              <a:t> </a:t>
            </a:r>
            <a:endParaRPr lang="en-US" sz="1400" b="1" dirty="0" smtClean="0"/>
          </a:p>
          <a:p>
            <a:pPr algn="ctr"/>
            <a:endParaRPr lang="en-US" sz="1400" b="1" dirty="0" smtClean="0"/>
          </a:p>
          <a:p>
            <a:pPr algn="ctr"/>
            <a:endParaRPr lang="en-US" sz="1400" b="1" dirty="0"/>
          </a:p>
          <a:p>
            <a:pPr algn="ctr"/>
            <a:endParaRPr lang="en-US" sz="1400" b="1" dirty="0"/>
          </a:p>
          <a:p>
            <a:pPr algn="ctr"/>
            <a:r>
              <a:rPr lang="en-US" sz="1600" dirty="0"/>
              <a:t>The </a:t>
            </a:r>
            <a:r>
              <a:rPr lang="en-US" sz="1600" dirty="0" err="1"/>
              <a:t>trafficplane</a:t>
            </a:r>
            <a:r>
              <a:rPr lang="en-US" sz="1600" dirty="0"/>
              <a:t> the </a:t>
            </a:r>
            <a:r>
              <a:rPr lang="en-US" sz="1600" dirty="0" err="1"/>
              <a:t>slotframe</a:t>
            </a:r>
            <a:r>
              <a:rPr lang="en-US" sz="1600" dirty="0"/>
              <a:t> is intended for. Filters packet properties (e.g., unicast, broadcast) and protocols (e.g., TSCH, RPL</a:t>
            </a:r>
            <a:r>
              <a:rPr lang="en-US" sz="1600" dirty="0" smtClean="0"/>
              <a:t>).</a:t>
            </a:r>
            <a:endParaRPr lang="vi-VN" sz="1600" dirty="0"/>
          </a:p>
        </p:txBody>
      </p:sp>
      <p:sp>
        <p:nvSpPr>
          <p:cNvPr id="10" name="Rectangle 9"/>
          <p:cNvSpPr/>
          <p:nvPr/>
        </p:nvSpPr>
        <p:spPr>
          <a:xfrm>
            <a:off x="467544" y="2924944"/>
            <a:ext cx="2603742" cy="31786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Handle (</a:t>
            </a:r>
            <a:r>
              <a:rPr lang="en-US" sz="2000" b="1" dirty="0" err="1" smtClean="0"/>
              <a:t>std</a:t>
            </a:r>
            <a:r>
              <a:rPr lang="en-US" sz="2000" b="1" dirty="0" smtClean="0"/>
              <a:t>)</a:t>
            </a:r>
            <a:endParaRPr lang="en-US" sz="1400" b="1" dirty="0" smtClean="0"/>
          </a:p>
          <a:p>
            <a:pPr algn="ctr"/>
            <a:endParaRPr lang="en-US" sz="1400" b="1" dirty="0"/>
          </a:p>
          <a:p>
            <a:pPr algn="ctr"/>
            <a:endParaRPr lang="en-US" sz="1400" b="1" dirty="0" smtClean="0"/>
          </a:p>
          <a:p>
            <a:pPr algn="ctr"/>
            <a:endParaRPr lang="en-US" sz="1400" b="1" dirty="0"/>
          </a:p>
          <a:p>
            <a:pPr algn="ctr"/>
            <a:r>
              <a:rPr lang="en-US" sz="1600" dirty="0"/>
              <a:t>A unique positive integer for both </a:t>
            </a:r>
            <a:r>
              <a:rPr lang="en-US" sz="1600" dirty="0" smtClean="0"/>
              <a:t>identify </a:t>
            </a:r>
            <a:r>
              <a:rPr lang="en-US" sz="1600" dirty="0"/>
              <a:t>and priority. The smaller it is, the higher the </a:t>
            </a:r>
            <a:r>
              <a:rPr lang="en-US" sz="1600" dirty="0" smtClean="0"/>
              <a:t>priority.</a:t>
            </a:r>
            <a:endParaRPr lang="vi-VN" sz="1600" dirty="0"/>
          </a:p>
        </p:txBody>
      </p:sp>
      <p:sp>
        <p:nvSpPr>
          <p:cNvPr id="11" name="Rectangle 10"/>
          <p:cNvSpPr/>
          <p:nvPr/>
        </p:nvSpPr>
        <p:spPr>
          <a:xfrm>
            <a:off x="3049991" y="2924944"/>
            <a:ext cx="2687668" cy="31786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Length (</a:t>
            </a:r>
            <a:r>
              <a:rPr lang="en-US" sz="2000" b="1" dirty="0" err="1" smtClean="0"/>
              <a:t>ext</a:t>
            </a:r>
            <a:r>
              <a:rPr lang="en-US" sz="2000" b="1" dirty="0" smtClean="0"/>
              <a:t>)</a:t>
            </a:r>
          </a:p>
          <a:p>
            <a:pPr algn="ctr"/>
            <a:endParaRPr lang="en-US" sz="2000" b="1" dirty="0" smtClean="0"/>
          </a:p>
          <a:p>
            <a:pPr algn="ctr"/>
            <a:endParaRPr lang="en-US" sz="2000" b="1" dirty="0"/>
          </a:p>
          <a:p>
            <a:pPr algn="ctr"/>
            <a:r>
              <a:rPr lang="en-US" sz="1600" dirty="0"/>
              <a:t>The number of slots in the </a:t>
            </a:r>
            <a:r>
              <a:rPr lang="en-US" sz="1600" dirty="0" err="1"/>
              <a:t>slotframe</a:t>
            </a:r>
            <a:r>
              <a:rPr lang="en-US" sz="1600" dirty="0"/>
              <a:t>. Must be mutually prime with all other </a:t>
            </a:r>
            <a:r>
              <a:rPr lang="en-US" sz="1600" dirty="0" err="1"/>
              <a:t>slotframe</a:t>
            </a:r>
            <a:r>
              <a:rPr lang="en-US" sz="1600" dirty="0"/>
              <a:t> lengths in the </a:t>
            </a:r>
            <a:r>
              <a:rPr lang="en-US" sz="1600" dirty="0" smtClean="0"/>
              <a:t>network.</a:t>
            </a:r>
            <a:endParaRPr lang="vi-VN" sz="1600" dirty="0"/>
          </a:p>
        </p:txBody>
      </p:sp>
    </p:spTree>
    <p:extLst>
      <p:ext uri="{BB962C8B-B14F-4D97-AF65-F5344CB8AC3E}">
        <p14:creationId xmlns:p14="http://schemas.microsoft.com/office/powerpoint/2010/main" val="11751015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vertical)">
                                      <p:cBhvr>
                                        <p:cTn id="10" dur="500"/>
                                        <p:tgtEl>
                                          <p:spTgt spid="11"/>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64166"/>
            <a:ext cx="7691390" cy="789542"/>
          </a:xfrm>
        </p:spPr>
        <p:txBody>
          <a:bodyPr>
            <a:noAutofit/>
          </a:bodyPr>
          <a:lstStyle/>
          <a:p>
            <a:pPr lvl="1" algn="l" defTabSz="685800" rtl="0">
              <a:lnSpc>
                <a:spcPct val="107000"/>
              </a:lnSpc>
              <a:spcBef>
                <a:spcPct val="0"/>
              </a:spcBef>
              <a:spcAft>
                <a:spcPts val="800"/>
              </a:spcAft>
            </a:pPr>
            <a:r>
              <a:rPr lang="vi-VN" sz="2500" dirty="0" smtClean="0">
                <a:solidFill>
                  <a:schemeClr val="tx1"/>
                </a:solidFill>
                <a:latin typeface="Roboto (Headings)"/>
                <a:ea typeface="Calibri" panose="020F0502020204030204" pitchFamily="34" charset="0"/>
                <a:cs typeface="Times New Roman" panose="02020603050405020304" pitchFamily="18" charset="0"/>
              </a:rPr>
              <a:t>CONTIKI </a:t>
            </a:r>
            <a:r>
              <a:rPr lang="vi-VN" sz="2500" dirty="0">
                <a:solidFill>
                  <a:schemeClr val="tx1"/>
                </a:solidFill>
                <a:latin typeface="Roboto (Headings)"/>
                <a:ea typeface="Calibri" panose="020F0502020204030204" pitchFamily="34" charset="0"/>
                <a:cs typeface="Times New Roman" panose="02020603050405020304" pitchFamily="18" charset="0"/>
              </a:rPr>
              <a:t>OPERATING SYSTEM AND </a:t>
            </a:r>
            <a:r>
              <a:rPr lang="en-US" sz="2500" dirty="0" smtClean="0">
                <a:solidFill>
                  <a:schemeClr val="tx1"/>
                </a:solidFill>
                <a:latin typeface="Roboto (Headings)"/>
                <a:ea typeface="Calibri" panose="020F0502020204030204" pitchFamily="34" charset="0"/>
                <a:cs typeface="Times New Roman" panose="02020603050405020304" pitchFamily="18" charset="0"/>
              </a:rPr>
              <a:t/>
            </a:r>
            <a:br>
              <a:rPr lang="en-US" sz="2500" dirty="0" smtClean="0">
                <a:solidFill>
                  <a:schemeClr val="tx1"/>
                </a:solidFill>
                <a:latin typeface="Roboto (Headings)"/>
                <a:ea typeface="Calibri" panose="020F0502020204030204" pitchFamily="34" charset="0"/>
                <a:cs typeface="Times New Roman" panose="02020603050405020304" pitchFamily="18" charset="0"/>
              </a:rPr>
            </a:br>
            <a:r>
              <a:rPr lang="vi-VN" sz="2500" dirty="0" smtClean="0">
                <a:solidFill>
                  <a:schemeClr val="tx1"/>
                </a:solidFill>
                <a:latin typeface="Roboto (Headings)"/>
                <a:ea typeface="Calibri" panose="020F0502020204030204" pitchFamily="34" charset="0"/>
                <a:cs typeface="Times New Roman" panose="02020603050405020304" pitchFamily="18" charset="0"/>
              </a:rPr>
              <a:t>SIMULATION </a:t>
            </a:r>
            <a:r>
              <a:rPr lang="vi-VN" sz="2500" dirty="0">
                <a:solidFill>
                  <a:schemeClr val="tx1"/>
                </a:solidFill>
                <a:latin typeface="Roboto (Headings)"/>
                <a:ea typeface="Calibri" panose="020F0502020204030204" pitchFamily="34" charset="0"/>
                <a:cs typeface="Times New Roman" panose="02020603050405020304" pitchFamily="18" charset="0"/>
              </a:rPr>
              <a:t>COOJA</a:t>
            </a:r>
            <a:endParaRPr lang="en-US" sz="2500" dirty="0">
              <a:solidFill>
                <a:schemeClr val="tx1"/>
              </a:solidFill>
              <a:latin typeface="Roboto (Headings)"/>
              <a:ea typeface="Calibri" panose="020F0502020204030204" pitchFamily="34" charset="0"/>
              <a:cs typeface="Times New Roman" panose="02020603050405020304" pitchFamily="18" charset="0"/>
            </a:endParaRPr>
          </a:p>
        </p:txBody>
      </p:sp>
      <p:grpSp>
        <p:nvGrpSpPr>
          <p:cNvPr id="4" name="Group 3"/>
          <p:cNvGrpSpPr/>
          <p:nvPr/>
        </p:nvGrpSpPr>
        <p:grpSpPr>
          <a:xfrm>
            <a:off x="2110262" y="1933474"/>
            <a:ext cx="6120680" cy="1503422"/>
            <a:chOff x="2096754" y="2043226"/>
            <a:chExt cx="3920740" cy="1346441"/>
          </a:xfrm>
        </p:grpSpPr>
        <p:sp>
          <p:nvSpPr>
            <p:cNvPr id="5" name="TextBox 4"/>
            <p:cNvSpPr txBox="1"/>
            <p:nvPr/>
          </p:nvSpPr>
          <p:spPr>
            <a:xfrm>
              <a:off x="2144994" y="2043226"/>
              <a:ext cx="1931116" cy="330768"/>
            </a:xfrm>
            <a:prstGeom prst="rect">
              <a:avLst/>
            </a:prstGeom>
            <a:noFill/>
          </p:spPr>
          <p:txBody>
            <a:bodyPr wrap="none" rtlCol="0">
              <a:spAutoFit/>
            </a:bodyPr>
            <a:lstStyle/>
            <a:p>
              <a:pPr marL="0" lvl="1"/>
              <a:r>
                <a:rPr lang="vi-VN" b="1" dirty="0"/>
                <a:t>CONTIKI OPERATING SYSTEM.</a:t>
              </a:r>
              <a:endParaRPr lang="en-US" sz="1400" dirty="0"/>
            </a:p>
          </p:txBody>
        </p:sp>
        <p:sp>
          <p:nvSpPr>
            <p:cNvPr id="6" name="TextBox 5"/>
            <p:cNvSpPr txBox="1"/>
            <p:nvPr/>
          </p:nvSpPr>
          <p:spPr>
            <a:xfrm>
              <a:off x="2096754" y="2424928"/>
              <a:ext cx="3920740" cy="964739"/>
            </a:xfrm>
            <a:prstGeom prst="rect">
              <a:avLst/>
            </a:prstGeom>
            <a:noFill/>
          </p:spPr>
          <p:txBody>
            <a:bodyPr wrap="square" rtlCol="0">
              <a:spAutoFit/>
            </a:bodyPr>
            <a:lstStyle/>
            <a:p>
              <a:r>
                <a:rPr lang="en-US" sz="1600" dirty="0" err="1"/>
                <a:t>Contiki</a:t>
              </a:r>
              <a:r>
                <a:rPr lang="en-US" sz="1600" dirty="0"/>
                <a:t> is an open operating system designed specifically for applications with limited memory such as sensor nodes in wireless networks. </a:t>
              </a:r>
              <a:r>
                <a:rPr lang="en-US" sz="1600" dirty="0" err="1"/>
                <a:t>Contiki</a:t>
              </a:r>
              <a:r>
                <a:rPr lang="en-US" sz="1600" dirty="0"/>
                <a:t> is built on the C language, the open operating system with a small capacity and is based on the control of events.</a:t>
              </a:r>
              <a:endParaRPr lang="en-US" sz="1600" dirty="0">
                <a:solidFill>
                  <a:schemeClr val="tx1">
                    <a:lumMod val="50000"/>
                    <a:lumOff val="50000"/>
                  </a:schemeClr>
                </a:solidFill>
              </a:endParaRPr>
            </a:p>
          </p:txBody>
        </p:sp>
      </p:grpSp>
      <p:grpSp>
        <p:nvGrpSpPr>
          <p:cNvPr id="10" name="Group 9"/>
          <p:cNvGrpSpPr/>
          <p:nvPr/>
        </p:nvGrpSpPr>
        <p:grpSpPr>
          <a:xfrm>
            <a:off x="2113710" y="3655055"/>
            <a:ext cx="3969962" cy="2413934"/>
            <a:chOff x="2146924" y="4958851"/>
            <a:chExt cx="3184038" cy="2570882"/>
          </a:xfrm>
        </p:grpSpPr>
        <p:sp>
          <p:nvSpPr>
            <p:cNvPr id="11" name="TextBox 10"/>
            <p:cNvSpPr txBox="1"/>
            <p:nvPr/>
          </p:nvSpPr>
          <p:spPr>
            <a:xfrm>
              <a:off x="2234309" y="4958851"/>
              <a:ext cx="3096653" cy="393345"/>
            </a:xfrm>
            <a:prstGeom prst="rect">
              <a:avLst/>
            </a:prstGeom>
            <a:noFill/>
          </p:spPr>
          <p:txBody>
            <a:bodyPr wrap="square" rtlCol="0">
              <a:spAutoFit/>
            </a:bodyPr>
            <a:lstStyle/>
            <a:p>
              <a:pPr marL="0" lvl="2"/>
              <a:r>
                <a:rPr lang="vi-VN" b="1" dirty="0"/>
                <a:t>COOJA-SIMULATION TOOL</a:t>
              </a:r>
              <a:endParaRPr lang="en-US" sz="1200" dirty="0">
                <a:solidFill>
                  <a:schemeClr val="tx1">
                    <a:lumMod val="65000"/>
                    <a:lumOff val="35000"/>
                  </a:schemeClr>
                </a:solidFill>
                <a:latin typeface="+mj-lt"/>
              </a:endParaRPr>
            </a:p>
          </p:txBody>
        </p:sp>
        <p:sp>
          <p:nvSpPr>
            <p:cNvPr id="12" name="TextBox 11"/>
            <p:cNvSpPr txBox="1"/>
            <p:nvPr/>
          </p:nvSpPr>
          <p:spPr>
            <a:xfrm>
              <a:off x="2146924" y="5333557"/>
              <a:ext cx="2390849" cy="2196176"/>
            </a:xfrm>
            <a:prstGeom prst="rect">
              <a:avLst/>
            </a:prstGeom>
            <a:noFill/>
          </p:spPr>
          <p:txBody>
            <a:bodyPr wrap="square" rtlCol="0">
              <a:spAutoFit/>
            </a:bodyPr>
            <a:lstStyle/>
            <a:p>
              <a:r>
                <a:rPr lang="en-US" sz="1600" dirty="0"/>
                <a:t>COOJA (</a:t>
              </a:r>
              <a:r>
                <a:rPr lang="en-US" sz="1600" dirty="0" err="1"/>
                <a:t>Contiki</a:t>
              </a:r>
              <a:r>
                <a:rPr lang="en-US" sz="1600" dirty="0"/>
                <a:t> OS Java) is a simulation tool for wireless sensor network is built on the </a:t>
              </a:r>
              <a:r>
                <a:rPr lang="en-US" sz="1600" dirty="0" err="1"/>
                <a:t>Contiki</a:t>
              </a:r>
              <a:r>
                <a:rPr lang="en-US" sz="1600" dirty="0"/>
                <a:t> operating system, is the first program written in Java but allows for compilation and simulation of sensor nodes language C.</a:t>
              </a:r>
            </a:p>
          </p:txBody>
        </p:sp>
      </p:grpSp>
      <p:sp>
        <p:nvSpPr>
          <p:cNvPr id="67" name="AutoShape 124"/>
          <p:cNvSpPr>
            <a:spLocks/>
          </p:cNvSpPr>
          <p:nvPr/>
        </p:nvSpPr>
        <p:spPr bwMode="auto">
          <a:xfrm>
            <a:off x="5094698" y="3804749"/>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6"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68" name="AutoShape 125"/>
          <p:cNvSpPr>
            <a:spLocks/>
          </p:cNvSpPr>
          <p:nvPr/>
        </p:nvSpPr>
        <p:spPr bwMode="auto">
          <a:xfrm>
            <a:off x="5126846" y="3837492"/>
            <a:ext cx="87512" cy="87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6"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812" y="2254318"/>
            <a:ext cx="776564" cy="776564"/>
          </a:xfrm>
          <a:prstGeom prst="rect">
            <a:avLst/>
          </a:prstGeom>
        </p:spPr>
      </p:pic>
      <p:pic>
        <p:nvPicPr>
          <p:cNvPr id="1026" name="Picture 2" descr="Blue Number 1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812" y="3978853"/>
            <a:ext cx="801192" cy="8011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p:nvPr/>
        </p:nvPicPr>
        <p:blipFill>
          <a:blip r:embed="rId4"/>
          <a:stretch>
            <a:fillRect/>
          </a:stretch>
        </p:blipFill>
        <p:spPr>
          <a:xfrm>
            <a:off x="5374380" y="3925004"/>
            <a:ext cx="3581326" cy="2143985"/>
          </a:xfrm>
          <a:prstGeom prst="rect">
            <a:avLst/>
          </a:prstGeom>
        </p:spPr>
      </p:pic>
    </p:spTree>
    <p:extLst>
      <p:ext uri="{BB962C8B-B14F-4D97-AF65-F5344CB8AC3E}">
        <p14:creationId xmlns:p14="http://schemas.microsoft.com/office/powerpoint/2010/main" val="37849931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ppt_w*1.125000"/>
                                          </p:val>
                                        </p:tav>
                                        <p:tav tm="100000">
                                          <p:val>
                                            <p:strVal val="#ppt_x"/>
                                          </p:val>
                                        </p:tav>
                                      </p:tavLst>
                                    </p:anim>
                                    <p:animEffect transition="in" filter="wipe(righ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17" y="563119"/>
            <a:ext cx="7550975" cy="594066"/>
          </a:xfrm>
        </p:spPr>
        <p:txBody>
          <a:bodyPr>
            <a:noAutofit/>
          </a:bodyPr>
          <a:lstStyle/>
          <a:p>
            <a:pPr algn="ctr"/>
            <a:r>
              <a:rPr lang="en-US" sz="2500" b="1" dirty="0">
                <a:solidFill>
                  <a:schemeClr val="tx1"/>
                </a:solidFill>
                <a:latin typeface="+mn-lt"/>
              </a:rPr>
              <a:t>RESEARCH AND SIMULATION OF TSCH FOR WIRELESS SENSOR NETWORK</a:t>
            </a:r>
            <a:endParaRPr lang="en-US" sz="2500" dirty="0">
              <a:solidFill>
                <a:schemeClr val="tx1"/>
              </a:solidFill>
              <a:latin typeface="+mn-lt"/>
            </a:endParaRPr>
          </a:p>
        </p:txBody>
      </p:sp>
      <p:sp>
        <p:nvSpPr>
          <p:cNvPr id="5" name="TextBox 4"/>
          <p:cNvSpPr txBox="1"/>
          <p:nvPr/>
        </p:nvSpPr>
        <p:spPr>
          <a:xfrm>
            <a:off x="1835696" y="2320947"/>
            <a:ext cx="1864998" cy="400110"/>
          </a:xfrm>
          <a:prstGeom prst="rect">
            <a:avLst/>
          </a:prstGeom>
          <a:noFill/>
        </p:spPr>
        <p:txBody>
          <a:bodyPr wrap="none" rtlCol="0">
            <a:spAutoFit/>
          </a:bodyPr>
          <a:lstStyle/>
          <a:p>
            <a:r>
              <a:rPr lang="en-US" sz="2000" dirty="0">
                <a:solidFill>
                  <a:schemeClr val="tx1">
                    <a:alpha val="37000"/>
                  </a:schemeClr>
                </a:solidFill>
              </a:rPr>
              <a:t>INTRODUCTION</a:t>
            </a:r>
            <a:r>
              <a:rPr lang="en-US" sz="1200" dirty="0">
                <a:solidFill>
                  <a:schemeClr val="tx1">
                    <a:alpha val="37000"/>
                  </a:schemeClr>
                </a:solidFill>
              </a:rPr>
              <a:t> </a:t>
            </a:r>
            <a:endParaRPr lang="en-US" sz="1200" dirty="0">
              <a:solidFill>
                <a:schemeClr val="tx1">
                  <a:alpha val="37000"/>
                </a:schemeClr>
              </a:solidFill>
              <a:latin typeface="+mj-lt"/>
            </a:endParaRPr>
          </a:p>
        </p:txBody>
      </p:sp>
      <p:sp>
        <p:nvSpPr>
          <p:cNvPr id="8" name="TextBox 7"/>
          <p:cNvSpPr txBox="1"/>
          <p:nvPr/>
        </p:nvSpPr>
        <p:spPr>
          <a:xfrm>
            <a:off x="1647881" y="4138289"/>
            <a:ext cx="3041795" cy="400110"/>
          </a:xfrm>
          <a:prstGeom prst="rect">
            <a:avLst/>
          </a:prstGeom>
          <a:noFill/>
        </p:spPr>
        <p:txBody>
          <a:bodyPr wrap="none" rtlCol="0">
            <a:spAutoFit/>
          </a:bodyPr>
          <a:lstStyle/>
          <a:p>
            <a:r>
              <a:rPr lang="en-US" sz="2000" dirty="0">
                <a:solidFill>
                  <a:schemeClr val="tx1">
                    <a:alpha val="37000"/>
                  </a:schemeClr>
                </a:solidFill>
              </a:rPr>
              <a:t>THEORY AND TECHNOLOGY</a:t>
            </a:r>
            <a:endParaRPr lang="en-US" sz="2000" dirty="0">
              <a:solidFill>
                <a:schemeClr val="tx1">
                  <a:alpha val="37000"/>
                </a:schemeClr>
              </a:solidFill>
              <a:latin typeface="+mj-lt"/>
            </a:endParaRPr>
          </a:p>
        </p:txBody>
      </p:sp>
      <p:sp>
        <p:nvSpPr>
          <p:cNvPr id="11" name="TextBox 10"/>
          <p:cNvSpPr txBox="1"/>
          <p:nvPr/>
        </p:nvSpPr>
        <p:spPr>
          <a:xfrm>
            <a:off x="6343747" y="2348407"/>
            <a:ext cx="2453107" cy="400110"/>
          </a:xfrm>
          <a:prstGeom prst="rect">
            <a:avLst/>
          </a:prstGeom>
          <a:noFill/>
        </p:spPr>
        <p:txBody>
          <a:bodyPr wrap="none" rtlCol="0">
            <a:spAutoFit/>
          </a:bodyPr>
          <a:lstStyle/>
          <a:p>
            <a:r>
              <a:rPr lang="en-US" sz="2000" dirty="0"/>
              <a:t>DEPLOY AND RESULTS</a:t>
            </a:r>
            <a:endParaRPr lang="en-US" sz="2000" dirty="0">
              <a:latin typeface="+mj-lt"/>
            </a:endParaRPr>
          </a:p>
        </p:txBody>
      </p:sp>
      <p:sp>
        <p:nvSpPr>
          <p:cNvPr id="67" name="AutoShape 124"/>
          <p:cNvSpPr>
            <a:spLocks/>
          </p:cNvSpPr>
          <p:nvPr/>
        </p:nvSpPr>
        <p:spPr bwMode="auto">
          <a:xfrm>
            <a:off x="5094698" y="3804749"/>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6"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68" name="AutoShape 125"/>
          <p:cNvSpPr>
            <a:spLocks/>
          </p:cNvSpPr>
          <p:nvPr/>
        </p:nvSpPr>
        <p:spPr bwMode="auto">
          <a:xfrm>
            <a:off x="5126846" y="3837492"/>
            <a:ext cx="87512" cy="87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6"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48" name="TextBox 47"/>
          <p:cNvSpPr txBox="1"/>
          <p:nvPr/>
        </p:nvSpPr>
        <p:spPr>
          <a:xfrm>
            <a:off x="6721285" y="4139792"/>
            <a:ext cx="1698029" cy="400110"/>
          </a:xfrm>
          <a:prstGeom prst="rect">
            <a:avLst/>
          </a:prstGeom>
          <a:noFill/>
        </p:spPr>
        <p:txBody>
          <a:bodyPr wrap="none" rtlCol="0">
            <a:spAutoFit/>
          </a:bodyPr>
          <a:lstStyle/>
          <a:p>
            <a:r>
              <a:rPr lang="en-US" sz="2000" dirty="0">
                <a:solidFill>
                  <a:schemeClr val="tx1">
                    <a:alpha val="36000"/>
                  </a:schemeClr>
                </a:solidFill>
              </a:rPr>
              <a:t>CONCLUSTION</a:t>
            </a:r>
            <a:endParaRPr lang="en-US" sz="1200" dirty="0">
              <a:solidFill>
                <a:schemeClr val="tx1">
                  <a:alpha val="36000"/>
                </a:schemeClr>
              </a:solidFill>
              <a:latin typeface="+mj-lt"/>
            </a:endParaRPr>
          </a:p>
        </p:txBody>
      </p:sp>
      <p:sp>
        <p:nvSpPr>
          <p:cNvPr id="17" name="Freeform 16"/>
          <p:cNvSpPr/>
          <p:nvPr/>
        </p:nvSpPr>
        <p:spPr>
          <a:xfrm>
            <a:off x="385087" y="200729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6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smtClean="0">
                <a:solidFill>
                  <a:schemeClr val="lt1">
                    <a:alpha val="37000"/>
                  </a:schemeClr>
                </a:solidFill>
              </a:rPr>
              <a:t>1.</a:t>
            </a:r>
            <a:endParaRPr lang="en-US" sz="3200" dirty="0">
              <a:solidFill>
                <a:schemeClr val="lt1">
                  <a:alpha val="37000"/>
                </a:schemeClr>
              </a:solidFill>
            </a:endParaRPr>
          </a:p>
        </p:txBody>
      </p:sp>
      <p:sp>
        <p:nvSpPr>
          <p:cNvPr id="18" name="Freeform 17"/>
          <p:cNvSpPr/>
          <p:nvPr/>
        </p:nvSpPr>
        <p:spPr>
          <a:xfrm>
            <a:off x="379882" y="3804749"/>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6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alpha val="36000"/>
                  </a:schemeClr>
                </a:solidFill>
              </a:rPr>
              <a:t>2</a:t>
            </a:r>
            <a:r>
              <a:rPr lang="en-US" sz="3200" dirty="0" smtClean="0">
                <a:solidFill>
                  <a:schemeClr val="bg1">
                    <a:alpha val="36000"/>
                  </a:schemeClr>
                </a:solidFill>
              </a:rPr>
              <a:t>.</a:t>
            </a:r>
            <a:endParaRPr lang="en-US" sz="3200" dirty="0">
              <a:solidFill>
                <a:schemeClr val="bg1">
                  <a:alpha val="36000"/>
                </a:schemeClr>
              </a:solidFill>
            </a:endParaRPr>
          </a:p>
        </p:txBody>
      </p:sp>
      <p:sp>
        <p:nvSpPr>
          <p:cNvPr id="19" name="Freeform 18"/>
          <p:cNvSpPr/>
          <p:nvPr/>
        </p:nvSpPr>
        <p:spPr>
          <a:xfrm>
            <a:off x="4860032" y="195507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solidFill>
              </a:rPr>
              <a:t>3</a:t>
            </a:r>
            <a:r>
              <a:rPr lang="en-US" sz="3200" dirty="0" smtClean="0">
                <a:solidFill>
                  <a:schemeClr val="bg1"/>
                </a:solidFill>
              </a:rPr>
              <a:t>.</a:t>
            </a:r>
            <a:endParaRPr lang="en-US" sz="3200" dirty="0">
              <a:solidFill>
                <a:schemeClr val="bg1"/>
              </a:solidFill>
            </a:endParaRPr>
          </a:p>
        </p:txBody>
      </p:sp>
      <p:sp>
        <p:nvSpPr>
          <p:cNvPr id="20" name="Freeform 19"/>
          <p:cNvSpPr/>
          <p:nvPr/>
        </p:nvSpPr>
        <p:spPr>
          <a:xfrm>
            <a:off x="4860860" y="378997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alpha val="36000"/>
                  </a:schemeClr>
                </a:solidFill>
              </a:rPr>
              <a:t>4</a:t>
            </a:r>
            <a:r>
              <a:rPr lang="en-US" sz="3200" dirty="0" smtClean="0">
                <a:solidFill>
                  <a:schemeClr val="bg1">
                    <a:alpha val="36000"/>
                  </a:schemeClr>
                </a:solidFill>
              </a:rPr>
              <a:t>.</a:t>
            </a:r>
            <a:endParaRPr lang="en-US" sz="3200" dirty="0">
              <a:solidFill>
                <a:schemeClr val="bg1">
                  <a:alpha val="36000"/>
                </a:schemeClr>
              </a:solidFill>
            </a:endParaRPr>
          </a:p>
        </p:txBody>
      </p:sp>
    </p:spTree>
    <p:extLst>
      <p:ext uri="{BB962C8B-B14F-4D97-AF65-F5344CB8AC3E}">
        <p14:creationId xmlns:p14="http://schemas.microsoft.com/office/powerpoint/2010/main" val="40930147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smtClean="0"/>
              <a:t>GOAL OF DEPLOYMENT</a:t>
            </a:r>
            <a:endParaRPr lang="en-US" sz="2500" dirty="0"/>
          </a:p>
        </p:txBody>
      </p:sp>
      <p:sp>
        <p:nvSpPr>
          <p:cNvPr id="3" name="Content Placeholder 2"/>
          <p:cNvSpPr>
            <a:spLocks noGrp="1"/>
          </p:cNvSpPr>
          <p:nvPr>
            <p:ph idx="1"/>
          </p:nvPr>
        </p:nvSpPr>
        <p:spPr>
          <a:xfrm>
            <a:off x="611560" y="1471462"/>
            <a:ext cx="7886700" cy="4351338"/>
          </a:xfrm>
        </p:spPr>
        <p:txBody>
          <a:bodyPr/>
          <a:lstStyle/>
          <a:p>
            <a:r>
              <a:rPr lang="en-US" dirty="0" smtClean="0"/>
              <a:t>Deploy a network to observe change in </a:t>
            </a:r>
            <a:r>
              <a:rPr lang="en-US" dirty="0" err="1" smtClean="0"/>
              <a:t>QoS</a:t>
            </a:r>
            <a:r>
              <a:rPr lang="en-US" dirty="0" smtClean="0"/>
              <a:t> in an Orchestra-RPL-TSCH network</a:t>
            </a:r>
          </a:p>
          <a:p>
            <a:pPr lvl="1"/>
            <a:r>
              <a:rPr lang="en-US" dirty="0" smtClean="0"/>
              <a:t>Approach: By changing the length of unicast </a:t>
            </a:r>
            <a:r>
              <a:rPr lang="en-US" dirty="0" err="1" smtClean="0"/>
              <a:t>slotframe</a:t>
            </a:r>
            <a:endParaRPr lang="en-US" dirty="0" smtClean="0"/>
          </a:p>
          <a:p>
            <a:pPr lvl="1"/>
            <a:r>
              <a:rPr lang="en-US" dirty="0" smtClean="0"/>
              <a:t>Results: Comparison of 2 levels of </a:t>
            </a:r>
            <a:r>
              <a:rPr lang="en-US" dirty="0" err="1" smtClean="0"/>
              <a:t>QoS</a:t>
            </a:r>
            <a:r>
              <a:rPr lang="en-US" dirty="0" smtClean="0"/>
              <a:t> in terms of</a:t>
            </a:r>
          </a:p>
          <a:p>
            <a:pPr marL="989013" marR="0" lvl="0" indent="-358775" algn="just">
              <a:lnSpc>
                <a:spcPct val="107000"/>
              </a:lnSpc>
              <a:spcBef>
                <a:spcPts val="0"/>
              </a:spcBef>
              <a:spcAft>
                <a:spcPts val="0"/>
              </a:spcAft>
              <a:buFont typeface="Wingdings" panose="05000000000000000000" pitchFamily="2" charset="2"/>
              <a:buChar char=""/>
            </a:pP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QoS</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0: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Length of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slotframe</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of unicast is set default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89013" marR="0" lvl="0" indent="-358775">
              <a:lnSpc>
                <a:spcPct val="107000"/>
              </a:lnSpc>
              <a:spcBef>
                <a:spcPts val="0"/>
              </a:spcBef>
              <a:spcAft>
                <a:spcPts val="800"/>
              </a:spcAft>
              <a:buFont typeface="Wingdings" panose="05000000000000000000" pitchFamily="2" charset="2"/>
              <a:buChar char=""/>
            </a:pP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QoS</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1: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Length </a:t>
            </a:r>
            <a:r>
              <a:rPr lang="en-US" sz="1600" dirty="0">
                <a:latin typeface="Times New Roman" panose="02020603050405020304" pitchFamily="18" charset="0"/>
                <a:ea typeface="Calibri" panose="020F0502020204030204" pitchFamily="34" charset="0"/>
                <a:cs typeface="Times New Roman" panose="02020603050405020304" pitchFamily="18" charset="0"/>
              </a:rPr>
              <a:t>of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slotframe</a:t>
            </a:r>
            <a:r>
              <a:rPr lang="en-US" sz="1600" dirty="0">
                <a:latin typeface="Times New Roman" panose="02020603050405020304" pitchFamily="18" charset="0"/>
                <a:ea typeface="Calibri" panose="020F0502020204030204" pitchFamily="34" charset="0"/>
                <a:cs typeface="Times New Roman" panose="02020603050405020304" pitchFamily="18" charset="0"/>
              </a:rPr>
              <a:t> of unicast is 27</a:t>
            </a:r>
            <a:endParaRPr lang="en-US" dirty="0" smtClean="0"/>
          </a:p>
          <a:p>
            <a:pPr lvl="2"/>
            <a:r>
              <a:rPr lang="en-US" dirty="0" smtClean="0"/>
              <a:t>Latency is </a:t>
            </a:r>
            <a:r>
              <a:rPr lang="en-US" dirty="0"/>
              <a:t>average time of sending packet from Node to </a:t>
            </a:r>
            <a:r>
              <a:rPr lang="en-US" dirty="0" smtClean="0"/>
              <a:t>Coordinator (</a:t>
            </a:r>
            <a:r>
              <a:rPr lang="en-US" dirty="0" err="1" smtClean="0"/>
              <a:t>ms</a:t>
            </a:r>
            <a:r>
              <a:rPr lang="en-US" dirty="0" smtClean="0"/>
              <a:t>)</a:t>
            </a:r>
          </a:p>
          <a:p>
            <a:pPr lvl="2"/>
            <a:r>
              <a:rPr lang="en-US" dirty="0" smtClean="0"/>
              <a:t>PDR is ratio of successfully sending packet (%)</a:t>
            </a:r>
          </a:p>
          <a:p>
            <a:pPr lvl="2"/>
            <a:r>
              <a:rPr lang="en-US" dirty="0" smtClean="0"/>
              <a:t>Energy Consumption is indirectly calculated through percentage of time Nodes wake in total time Nodes operate</a:t>
            </a:r>
          </a:p>
        </p:txBody>
      </p:sp>
    </p:spTree>
    <p:extLst>
      <p:ext uri="{BB962C8B-B14F-4D97-AF65-F5344CB8AC3E}">
        <p14:creationId xmlns:p14="http://schemas.microsoft.com/office/powerpoint/2010/main" val="25143569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7886700" cy="831627"/>
          </a:xfrm>
        </p:spPr>
        <p:txBody>
          <a:bodyPr/>
          <a:lstStyle/>
          <a:p>
            <a:r>
              <a:rPr lang="en-US" sz="2500" dirty="0" smtClean="0"/>
              <a:t>GOAL OF DEPLOYMENT</a:t>
            </a:r>
            <a:endParaRPr lang="en-US" sz="2500" dirty="0"/>
          </a:p>
        </p:txBody>
      </p:sp>
      <p:sp>
        <p:nvSpPr>
          <p:cNvPr id="3" name="Content Placeholder 2"/>
          <p:cNvSpPr>
            <a:spLocks noGrp="1"/>
          </p:cNvSpPr>
          <p:nvPr>
            <p:ph idx="1"/>
          </p:nvPr>
        </p:nvSpPr>
        <p:spPr>
          <a:xfrm>
            <a:off x="683568" y="1556792"/>
            <a:ext cx="7886700" cy="4063306"/>
          </a:xfrm>
        </p:spPr>
        <p:txBody>
          <a:bodyPr/>
          <a:lstStyle/>
          <a:p>
            <a:pPr marL="0" lvl="1" indent="0">
              <a:spcBef>
                <a:spcPts val="750"/>
              </a:spcBef>
              <a:buNone/>
            </a:pPr>
            <a:r>
              <a:rPr lang="en-US" dirty="0"/>
              <a:t>Each client node has UDP packets to send over a predefined period to the coordinator (root)</a:t>
            </a:r>
          </a:p>
          <a:p>
            <a:r>
              <a:rPr lang="en-US" dirty="0" smtClean="0"/>
              <a:t>Scenario:</a:t>
            </a:r>
          </a:p>
          <a:p>
            <a:pPr marL="539750" indent="269875">
              <a:lnSpc>
                <a:spcPct val="107000"/>
              </a:lnSpc>
              <a:spcBef>
                <a:spcPts val="0"/>
              </a:spcBef>
            </a:pPr>
            <a:r>
              <a:rPr lang="en-US" sz="2400" dirty="0" smtClean="0"/>
              <a:t>After </a:t>
            </a:r>
            <a:r>
              <a:rPr lang="en-US" sz="2400" dirty="0"/>
              <a:t>each 10 seconds the client nodes will send data to coordinator simultaneously.</a:t>
            </a:r>
          </a:p>
          <a:p>
            <a:pPr marL="539750" indent="269875">
              <a:lnSpc>
                <a:spcPct val="107000"/>
              </a:lnSpc>
              <a:spcBef>
                <a:spcPts val="0"/>
              </a:spcBef>
              <a:spcAft>
                <a:spcPts val="800"/>
              </a:spcAft>
            </a:pPr>
            <a:r>
              <a:rPr lang="en-US" sz="2400" dirty="0"/>
              <a:t>After each 5 seconds the client nodes will send data to coordinator simultaneously.</a:t>
            </a:r>
          </a:p>
          <a:p>
            <a:pPr marL="539750" indent="269875"/>
            <a:r>
              <a:rPr lang="en-US" sz="2400" dirty="0"/>
              <a:t>After each 1 seconds the client nodes will send data to coordinator simultaneously.</a:t>
            </a:r>
          </a:p>
          <a:p>
            <a:pPr lvl="1"/>
            <a:endParaRPr lang="en-US" dirty="0"/>
          </a:p>
        </p:txBody>
      </p:sp>
    </p:spTree>
    <p:extLst>
      <p:ext uri="{BB962C8B-B14F-4D97-AF65-F5344CB8AC3E}">
        <p14:creationId xmlns:p14="http://schemas.microsoft.com/office/powerpoint/2010/main" val="12035513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683568" y="620688"/>
            <a:ext cx="3960440" cy="439906"/>
          </a:xfrm>
          <a:prstGeom prst="rect">
            <a:avLst/>
          </a:prstGeom>
        </p:spPr>
        <p:txBody>
          <a:bodyPr>
            <a:noAutofit/>
          </a:bodyPr>
          <a:lstStyle>
            <a:lvl1pPr algn="l" defTabSz="685800" rtl="0" eaLnBrk="1" latinLnBrk="0" hangingPunct="1">
              <a:lnSpc>
                <a:spcPct val="90000"/>
              </a:lnSpc>
              <a:spcBef>
                <a:spcPct val="0"/>
              </a:spcBef>
              <a:buNone/>
              <a:defRPr sz="2700" kern="1200">
                <a:solidFill>
                  <a:schemeClr val="tx1">
                    <a:lumMod val="65000"/>
                    <a:lumOff val="35000"/>
                  </a:schemeClr>
                </a:solidFill>
                <a:latin typeface="+mj-lt"/>
                <a:ea typeface="+mj-ea"/>
                <a:cs typeface="+mj-cs"/>
              </a:defRPr>
            </a:lvl1pPr>
          </a:lstStyle>
          <a:p>
            <a:r>
              <a:rPr lang="en-US" sz="2500" dirty="0">
                <a:solidFill>
                  <a:schemeClr val="tx1">
                    <a:lumMod val="95000"/>
                    <a:lumOff val="5000"/>
                  </a:schemeClr>
                </a:solidFill>
              </a:rPr>
              <a:t>DEPLOY AND RESULTS</a:t>
            </a:r>
          </a:p>
        </p:txBody>
      </p:sp>
      <p:sp>
        <p:nvSpPr>
          <p:cNvPr id="2" name="Rectangle 1"/>
          <p:cNvSpPr/>
          <p:nvPr/>
        </p:nvSpPr>
        <p:spPr>
          <a:xfrm>
            <a:off x="1511969" y="1736573"/>
            <a:ext cx="2605009" cy="468077"/>
          </a:xfrm>
          <a:prstGeom prst="rect">
            <a:avLst/>
          </a:prstGeom>
        </p:spPr>
        <p:txBody>
          <a:bodyPr wrap="none">
            <a:spAutoFit/>
          </a:bodyPr>
          <a:lstStyle/>
          <a:p>
            <a:pPr marR="0" lvl="0">
              <a:lnSpc>
                <a:spcPct val="107000"/>
              </a:lnSpc>
              <a:spcBef>
                <a:spcPts val="0"/>
              </a:spcBef>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Network Topology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251520" y="2780928"/>
            <a:ext cx="5125908" cy="2339340"/>
          </a:xfrm>
          <a:prstGeom prst="rect">
            <a:avLst/>
          </a:prstGeom>
        </p:spPr>
      </p:pic>
      <p:sp>
        <p:nvSpPr>
          <p:cNvPr id="9" name="Rectangle 8"/>
          <p:cNvSpPr/>
          <p:nvPr/>
        </p:nvSpPr>
        <p:spPr>
          <a:xfrm>
            <a:off x="1876716" y="5511880"/>
            <a:ext cx="1875513" cy="369332"/>
          </a:xfrm>
          <a:prstGeom prst="rect">
            <a:avLst/>
          </a:prstGeom>
        </p:spPr>
        <p:txBody>
          <a:bodyPr wrap="none">
            <a:spAutoFit/>
          </a:bodyPr>
          <a:lstStyle/>
          <a:p>
            <a:r>
              <a:rPr lang="en-US" i="1" dirty="0" smtClean="0">
                <a:latin typeface="Times New Roman" panose="02020603050405020304" pitchFamily="18" charset="0"/>
                <a:ea typeface="Calibri" panose="020F0502020204030204" pitchFamily="34" charset="0"/>
              </a:rPr>
              <a:t>Network </a:t>
            </a:r>
            <a:r>
              <a:rPr lang="en-US" i="1" dirty="0">
                <a:latin typeface="Times New Roman" panose="02020603050405020304" pitchFamily="18" charset="0"/>
                <a:ea typeface="Calibri" panose="020F0502020204030204" pitchFamily="34" charset="0"/>
              </a:rPr>
              <a:t>Topology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65354041"/>
              </p:ext>
            </p:extLst>
          </p:nvPr>
        </p:nvGraphicFramePr>
        <p:xfrm>
          <a:off x="5652120" y="1830278"/>
          <a:ext cx="3240360" cy="4345326"/>
        </p:xfrm>
        <a:graphic>
          <a:graphicData uri="http://schemas.openxmlformats.org/drawingml/2006/table">
            <a:tbl>
              <a:tblPr firstRow="1" bandRow="1">
                <a:tableStyleId>{5C22544A-7EE6-4342-B048-85BDC9FD1C3A}</a:tableStyleId>
              </a:tblPr>
              <a:tblGrid>
                <a:gridCol w="1620180"/>
                <a:gridCol w="1620180"/>
              </a:tblGrid>
              <a:tr h="752974">
                <a:tc>
                  <a:txBody>
                    <a:bodyPr/>
                    <a:lstStyle/>
                    <a:p>
                      <a:r>
                        <a:rPr lang="en-US" sz="1500" dirty="0" smtClean="0"/>
                        <a:t>Parameters</a:t>
                      </a:r>
                      <a:endParaRPr lang="en-US" sz="1500" dirty="0"/>
                    </a:p>
                  </a:txBody>
                  <a:tcPr/>
                </a:tc>
                <a:tc>
                  <a:txBody>
                    <a:bodyPr/>
                    <a:lstStyle/>
                    <a:p>
                      <a:endParaRPr lang="en-US" sz="1500" dirty="0"/>
                    </a:p>
                  </a:txBody>
                  <a:tcPr/>
                </a:tc>
              </a:tr>
              <a:tr h="1031069">
                <a:tc>
                  <a:txBody>
                    <a:bodyPr/>
                    <a:lstStyle/>
                    <a:p>
                      <a:r>
                        <a:rPr lang="en-US" sz="1500" dirty="0" smtClean="0"/>
                        <a:t>1 coordinate</a:t>
                      </a:r>
                      <a:r>
                        <a:rPr lang="en-US" sz="1500" baseline="0" dirty="0" smtClean="0"/>
                        <a:t> node</a:t>
                      </a:r>
                      <a:endParaRPr lang="en-US" sz="1500" dirty="0"/>
                    </a:p>
                  </a:txBody>
                  <a:tcPr/>
                </a:tc>
                <a:tc>
                  <a:txBody>
                    <a:bodyPr/>
                    <a:lstStyle/>
                    <a:p>
                      <a:r>
                        <a:rPr lang="en-US" sz="1500" dirty="0" smtClean="0"/>
                        <a:t>Node </a:t>
                      </a:r>
                      <a:r>
                        <a:rPr lang="en-US" sz="1500" baseline="0" dirty="0" smtClean="0"/>
                        <a:t> 1 in the central</a:t>
                      </a:r>
                      <a:endParaRPr lang="en-US" sz="1500" dirty="0"/>
                    </a:p>
                  </a:txBody>
                  <a:tcPr/>
                </a:tc>
              </a:tr>
              <a:tr h="1031069">
                <a:tc>
                  <a:txBody>
                    <a:bodyPr/>
                    <a:lstStyle/>
                    <a:p>
                      <a:r>
                        <a:rPr lang="en-US" sz="1500" dirty="0" smtClean="0"/>
                        <a:t>8 client nodes</a:t>
                      </a:r>
                      <a:endParaRPr lang="en-US" sz="1500" dirty="0"/>
                    </a:p>
                  </a:txBody>
                  <a:tcPr/>
                </a:tc>
                <a:tc>
                  <a:txBody>
                    <a:bodyPr/>
                    <a:lstStyle/>
                    <a:p>
                      <a:r>
                        <a:rPr lang="en-US" sz="1500" dirty="0" smtClean="0"/>
                        <a:t>8</a:t>
                      </a:r>
                      <a:r>
                        <a:rPr lang="en-US" sz="1500" baseline="0" dirty="0" smtClean="0"/>
                        <a:t> equal nodes from 2 to 9</a:t>
                      </a:r>
                      <a:endParaRPr lang="en-US" sz="1500" dirty="0"/>
                    </a:p>
                  </a:txBody>
                  <a:tcPr/>
                </a:tc>
              </a:tr>
              <a:tr h="752974">
                <a:tc>
                  <a:txBody>
                    <a:bodyPr/>
                    <a:lstStyle/>
                    <a:p>
                      <a:r>
                        <a:rPr lang="en-US" sz="1500" dirty="0" smtClean="0"/>
                        <a:t>Transmission</a:t>
                      </a:r>
                      <a:r>
                        <a:rPr lang="en-US" sz="1500" baseline="0" dirty="0" smtClean="0"/>
                        <a:t> Range</a:t>
                      </a:r>
                      <a:endParaRPr lang="en-US" sz="1500" dirty="0"/>
                    </a:p>
                  </a:txBody>
                  <a:tcPr/>
                </a:tc>
                <a:tc>
                  <a:txBody>
                    <a:bodyPr/>
                    <a:lstStyle/>
                    <a:p>
                      <a:r>
                        <a:rPr lang="en-US" sz="1500" dirty="0" smtClean="0"/>
                        <a:t>30 m / 50 m</a:t>
                      </a:r>
                      <a:endParaRPr lang="en-US" sz="1500" dirty="0"/>
                    </a:p>
                  </a:txBody>
                  <a:tcPr/>
                </a:tc>
              </a:tr>
              <a:tr h="752974">
                <a:tc>
                  <a:txBody>
                    <a:bodyPr/>
                    <a:lstStyle/>
                    <a:p>
                      <a:r>
                        <a:rPr lang="en-US" sz="1500" dirty="0" smtClean="0"/>
                        <a:t>Network</a:t>
                      </a:r>
                      <a:r>
                        <a:rPr lang="en-US" sz="1500" baseline="0" dirty="0" smtClean="0"/>
                        <a:t> Model</a:t>
                      </a:r>
                    </a:p>
                  </a:txBody>
                  <a:tcPr/>
                </a:tc>
                <a:tc>
                  <a:txBody>
                    <a:bodyPr/>
                    <a:lstStyle/>
                    <a:p>
                      <a:r>
                        <a:rPr lang="en-US" sz="1500" dirty="0" smtClean="0"/>
                        <a:t>TSCH-RPL-Orchestra</a:t>
                      </a:r>
                    </a:p>
                    <a:p>
                      <a:pPr marL="0" marR="0" indent="0" algn="l" defTabSz="685800" rtl="0" eaLnBrk="1" fontAlgn="auto" latinLnBrk="0" hangingPunct="1">
                        <a:lnSpc>
                          <a:spcPct val="100000"/>
                        </a:lnSpc>
                        <a:spcBef>
                          <a:spcPts val="0"/>
                        </a:spcBef>
                        <a:spcAft>
                          <a:spcPts val="0"/>
                        </a:spcAft>
                        <a:buClrTx/>
                        <a:buSzTx/>
                        <a:buFontTx/>
                        <a:buNone/>
                        <a:tabLst/>
                        <a:defRPr/>
                      </a:pPr>
                      <a:r>
                        <a:rPr lang="en-US" sz="1500" baseline="0" dirty="0" smtClean="0"/>
                        <a:t>No Loss</a:t>
                      </a:r>
                      <a:endParaRPr lang="en-US" sz="1500" dirty="0" smtClean="0"/>
                    </a:p>
                  </a:txBody>
                  <a:tcPr/>
                </a:tc>
              </a:tr>
            </a:tbl>
          </a:graphicData>
        </a:graphic>
      </p:graphicFrame>
    </p:spTree>
    <p:extLst>
      <p:ext uri="{BB962C8B-B14F-4D97-AF65-F5344CB8AC3E}">
        <p14:creationId xmlns:p14="http://schemas.microsoft.com/office/powerpoint/2010/main" val="31523495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251520" y="618101"/>
            <a:ext cx="6120680" cy="470998"/>
          </a:xfrm>
          <a:prstGeom prst="rect">
            <a:avLst/>
          </a:prstGeom>
        </p:spPr>
        <p:txBody>
          <a:bodyPr>
            <a:noAutofit/>
          </a:bodyPr>
          <a:lstStyle>
            <a:lvl1pPr algn="l" defTabSz="685800" rtl="0" eaLnBrk="1" latinLnBrk="0" hangingPunct="1">
              <a:lnSpc>
                <a:spcPct val="90000"/>
              </a:lnSpc>
              <a:spcBef>
                <a:spcPct val="0"/>
              </a:spcBef>
              <a:buNone/>
              <a:defRPr sz="2700" kern="1200">
                <a:solidFill>
                  <a:schemeClr val="tx1">
                    <a:lumMod val="65000"/>
                    <a:lumOff val="35000"/>
                  </a:schemeClr>
                </a:solidFill>
                <a:latin typeface="+mj-lt"/>
                <a:ea typeface="+mj-ea"/>
                <a:cs typeface="+mj-cs"/>
              </a:defRPr>
            </a:lvl1pPr>
          </a:lstStyle>
          <a:p>
            <a:pPr marL="90488" marR="0" lvl="1" indent="179388">
              <a:lnSpc>
                <a:spcPct val="107000"/>
              </a:lnSpc>
              <a:spcBef>
                <a:spcPts val="0"/>
              </a:spcBef>
              <a:spcAft>
                <a:spcPts val="0"/>
              </a:spcAft>
            </a:pPr>
            <a:r>
              <a:rPr lang="en-US" sz="2500" dirty="0" smtClean="0">
                <a:latin typeface="+mj-lt"/>
                <a:ea typeface="Calibri" panose="020F0502020204030204" pitchFamily="34" charset="0"/>
                <a:cs typeface="Times New Roman" panose="02020603050405020304" pitchFamily="18" charset="0"/>
              </a:rPr>
              <a:t>GATHERING DATA</a:t>
            </a:r>
            <a:endParaRPr lang="en-US" sz="2500" dirty="0">
              <a:latin typeface="+mj-lt"/>
              <a:ea typeface="Calibri" panose="020F0502020204030204" pitchFamily="34"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405487" y="1502765"/>
            <a:ext cx="6408712" cy="1850596"/>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403648" y="4178300"/>
            <a:ext cx="6408712" cy="1698972"/>
          </a:xfrm>
          <a:prstGeom prst="rect">
            <a:avLst/>
          </a:prstGeom>
        </p:spPr>
      </p:pic>
      <p:sp>
        <p:nvSpPr>
          <p:cNvPr id="3" name="Rectangle 2"/>
          <p:cNvSpPr/>
          <p:nvPr/>
        </p:nvSpPr>
        <p:spPr>
          <a:xfrm>
            <a:off x="2411760" y="6053866"/>
            <a:ext cx="3296543" cy="388696"/>
          </a:xfrm>
          <a:prstGeom prst="rect">
            <a:avLst/>
          </a:prstGeom>
        </p:spPr>
        <p:txBody>
          <a:bodyPr wrap="none">
            <a:spAutoFit/>
          </a:bodyPr>
          <a:lstStyle/>
          <a:p>
            <a:pPr algn="ctr">
              <a:lnSpc>
                <a:spcPct val="107000"/>
              </a:lnSpc>
              <a:spcAft>
                <a:spcPts val="800"/>
              </a:spcAft>
            </a:pPr>
            <a:r>
              <a:rPr lang="en-US" i="1" dirty="0" smtClean="0">
                <a:latin typeface="Times New Roman" panose="02020603050405020304" pitchFamily="18" charset="0"/>
                <a:ea typeface="Calibri" panose="020F0502020204030204" pitchFamily="34" charset="0"/>
                <a:cs typeface="Times New Roman" panose="02020603050405020304" pitchFamily="18" charset="0"/>
              </a:rPr>
              <a:t>List </a:t>
            </a:r>
            <a:r>
              <a:rPr lang="en-US" i="1" dirty="0">
                <a:latin typeface="Times New Roman" panose="02020603050405020304" pitchFamily="18" charset="0"/>
                <a:ea typeface="Calibri" panose="020F0502020204030204" pitchFamily="34" charset="0"/>
                <a:cs typeface="Times New Roman" panose="02020603050405020304" pitchFamily="18" charset="0"/>
              </a:rPr>
              <a:t>message coordinator receive.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411760" y="3579742"/>
            <a:ext cx="3078535" cy="369332"/>
          </a:xfrm>
          <a:prstGeom prst="rect">
            <a:avLst/>
          </a:prstGeom>
        </p:spPr>
        <p:txBody>
          <a:bodyPr wrap="none">
            <a:spAutoFit/>
          </a:bodyPr>
          <a:lstStyle/>
          <a:p>
            <a:r>
              <a:rPr lang="en-US" i="1" dirty="0" smtClean="0">
                <a:latin typeface="Times New Roman" panose="02020603050405020304" pitchFamily="18" charset="0"/>
                <a:ea typeface="Calibri" panose="020F0502020204030204" pitchFamily="34" charset="0"/>
              </a:rPr>
              <a:t>List </a:t>
            </a:r>
            <a:r>
              <a:rPr lang="en-US" i="1" dirty="0">
                <a:latin typeface="Times New Roman" panose="02020603050405020304" pitchFamily="18" charset="0"/>
                <a:ea typeface="Calibri" panose="020F0502020204030204" pitchFamily="34" charset="0"/>
              </a:rPr>
              <a:t>message receive from node</a:t>
            </a:r>
            <a:endParaRPr lang="en-US" dirty="0"/>
          </a:p>
        </p:txBody>
      </p:sp>
    </p:spTree>
    <p:extLst>
      <p:ext uri="{BB962C8B-B14F-4D97-AF65-F5344CB8AC3E}">
        <p14:creationId xmlns:p14="http://schemas.microsoft.com/office/powerpoint/2010/main" val="6303809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251520" y="583217"/>
            <a:ext cx="6408712" cy="470998"/>
          </a:xfrm>
          <a:prstGeom prst="rect">
            <a:avLst/>
          </a:prstGeom>
        </p:spPr>
        <p:txBody>
          <a:bodyPr>
            <a:noAutofit/>
          </a:bodyPr>
          <a:lstStyle>
            <a:lvl1pPr algn="l" defTabSz="685800" rtl="0" eaLnBrk="1" latinLnBrk="0" hangingPunct="1">
              <a:lnSpc>
                <a:spcPct val="90000"/>
              </a:lnSpc>
              <a:spcBef>
                <a:spcPct val="0"/>
              </a:spcBef>
              <a:buNone/>
              <a:defRPr sz="2700" kern="1200">
                <a:solidFill>
                  <a:schemeClr val="tx1">
                    <a:lumMod val="65000"/>
                    <a:lumOff val="35000"/>
                  </a:schemeClr>
                </a:solidFill>
                <a:latin typeface="+mj-lt"/>
                <a:ea typeface="+mj-ea"/>
                <a:cs typeface="+mj-cs"/>
              </a:defRPr>
            </a:lvl1pPr>
          </a:lstStyle>
          <a:p>
            <a:pPr marL="90488" marR="0" lvl="1" indent="179388">
              <a:lnSpc>
                <a:spcPct val="107000"/>
              </a:lnSpc>
              <a:spcBef>
                <a:spcPts val="0"/>
              </a:spcBef>
              <a:spcAft>
                <a:spcPts val="0"/>
              </a:spcAft>
            </a:pPr>
            <a:r>
              <a:rPr lang="en-US" sz="2500" dirty="0">
                <a:ea typeface="Calibri" panose="020F0502020204030204" pitchFamily="34" charset="0"/>
                <a:cs typeface="Times New Roman" panose="02020603050405020304" pitchFamily="18" charset="0"/>
              </a:rPr>
              <a:t>GATHERING DATA</a:t>
            </a:r>
          </a:p>
        </p:txBody>
      </p:sp>
      <p:sp>
        <p:nvSpPr>
          <p:cNvPr id="2" name="Rectangle 1"/>
          <p:cNvSpPr/>
          <p:nvPr/>
        </p:nvSpPr>
        <p:spPr>
          <a:xfrm>
            <a:off x="755576" y="1361870"/>
            <a:ext cx="7605985" cy="369332"/>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This is snip code of coordinator and node for sending and receiving UDP packet.</a:t>
            </a:r>
            <a:endParaRPr lang="en-US"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338064" y="2038857"/>
            <a:ext cx="5826224" cy="1893358"/>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338064" y="4149080"/>
            <a:ext cx="5826224" cy="2348880"/>
          </a:xfrm>
          <a:prstGeom prst="rect">
            <a:avLst/>
          </a:prstGeom>
        </p:spPr>
      </p:pic>
      <p:sp>
        <p:nvSpPr>
          <p:cNvPr id="5" name="Rectangle 4"/>
          <p:cNvSpPr/>
          <p:nvPr/>
        </p:nvSpPr>
        <p:spPr>
          <a:xfrm>
            <a:off x="7308304" y="2347229"/>
            <a:ext cx="1584176" cy="923330"/>
          </a:xfrm>
          <a:prstGeom prst="rect">
            <a:avLst/>
          </a:prstGeom>
        </p:spPr>
        <p:txBody>
          <a:bodyPr wrap="square">
            <a:spAutoFit/>
          </a:bodyPr>
          <a:lstStyle/>
          <a:p>
            <a:r>
              <a:rPr lang="en-US" i="1" dirty="0" smtClean="0">
                <a:latin typeface="Times New Roman" panose="02020603050405020304" pitchFamily="18" charset="0"/>
                <a:ea typeface="Calibri" panose="020F0502020204030204" pitchFamily="34" charset="0"/>
              </a:rPr>
              <a:t>Snip </a:t>
            </a:r>
            <a:r>
              <a:rPr lang="en-US" i="1" dirty="0">
                <a:latin typeface="Times New Roman" panose="02020603050405020304" pitchFamily="18" charset="0"/>
                <a:ea typeface="Calibri" panose="020F0502020204030204" pitchFamily="34" charset="0"/>
              </a:rPr>
              <a:t>code for receiving UDP packet</a:t>
            </a:r>
            <a:endParaRPr lang="en-US" dirty="0"/>
          </a:p>
        </p:txBody>
      </p:sp>
      <p:sp>
        <p:nvSpPr>
          <p:cNvPr id="11" name="Rectangle 10"/>
          <p:cNvSpPr/>
          <p:nvPr/>
        </p:nvSpPr>
        <p:spPr>
          <a:xfrm>
            <a:off x="7308304" y="4509120"/>
            <a:ext cx="1584176" cy="923330"/>
          </a:xfrm>
          <a:prstGeom prst="rect">
            <a:avLst/>
          </a:prstGeom>
        </p:spPr>
        <p:txBody>
          <a:bodyPr wrap="square">
            <a:spAutoFit/>
          </a:bodyPr>
          <a:lstStyle/>
          <a:p>
            <a:r>
              <a:rPr lang="en-US" i="1" dirty="0" smtClean="0">
                <a:latin typeface="Times New Roman" panose="02020603050405020304" pitchFamily="18" charset="0"/>
                <a:ea typeface="Calibri" panose="020F0502020204030204" pitchFamily="34" charset="0"/>
              </a:rPr>
              <a:t>Snip </a:t>
            </a:r>
            <a:r>
              <a:rPr lang="en-US" i="1" dirty="0">
                <a:latin typeface="Times New Roman" panose="02020603050405020304" pitchFamily="18" charset="0"/>
                <a:ea typeface="Calibri" panose="020F0502020204030204" pitchFamily="34" charset="0"/>
              </a:rPr>
              <a:t>code for sending UDP packet</a:t>
            </a:r>
            <a:endParaRPr lang="en-US" dirty="0"/>
          </a:p>
        </p:txBody>
      </p:sp>
    </p:spTree>
    <p:extLst>
      <p:ext uri="{BB962C8B-B14F-4D97-AF65-F5344CB8AC3E}">
        <p14:creationId xmlns:p14="http://schemas.microsoft.com/office/powerpoint/2010/main" val="22489410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611560" y="620688"/>
            <a:ext cx="6408712" cy="470998"/>
          </a:xfrm>
          <a:prstGeom prst="rect">
            <a:avLst/>
          </a:prstGeom>
        </p:spPr>
        <p:txBody>
          <a:bodyPr>
            <a:noAutofit/>
          </a:bodyPr>
          <a:lstStyle>
            <a:lvl1pPr algn="l" defTabSz="685800" rtl="0" eaLnBrk="1" latinLnBrk="0" hangingPunct="1">
              <a:lnSpc>
                <a:spcPct val="90000"/>
              </a:lnSpc>
              <a:spcBef>
                <a:spcPct val="0"/>
              </a:spcBef>
              <a:buNone/>
              <a:defRPr sz="2700" kern="1200">
                <a:solidFill>
                  <a:schemeClr val="tx1">
                    <a:lumMod val="65000"/>
                    <a:lumOff val="35000"/>
                  </a:schemeClr>
                </a:solidFill>
                <a:latin typeface="+mj-lt"/>
                <a:ea typeface="+mj-ea"/>
                <a:cs typeface="+mj-cs"/>
              </a:defRPr>
            </a:lvl1pPr>
          </a:lstStyle>
          <a:p>
            <a:pPr marL="0" lvl="1">
              <a:lnSpc>
                <a:spcPct val="107000"/>
              </a:lnSpc>
            </a:pPr>
            <a:r>
              <a:rPr lang="en-US" sz="2500" dirty="0" smtClean="0">
                <a:latin typeface="+mj-lt"/>
              </a:rPr>
              <a:t>RESULTS</a:t>
            </a:r>
          </a:p>
          <a:p>
            <a:pPr lvl="1">
              <a:lnSpc>
                <a:spcPct val="107000"/>
              </a:lnSpc>
            </a:pPr>
            <a:endParaRPr lang="en-US" sz="2500" dirty="0"/>
          </a:p>
          <a:p>
            <a:pPr marR="0" lvl="1">
              <a:lnSpc>
                <a:spcPct val="107000"/>
              </a:lnSpc>
              <a:spcBef>
                <a:spcPts val="0"/>
              </a:spcBef>
              <a:spcAft>
                <a:spcPts val="0"/>
              </a:spcAft>
            </a:pPr>
            <a:endParaRPr lang="en-US" sz="25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322143" y="5574545"/>
            <a:ext cx="1980029" cy="388696"/>
          </a:xfrm>
          <a:prstGeom prst="rect">
            <a:avLst/>
          </a:prstGeom>
        </p:spPr>
        <p:txBody>
          <a:bodyPr wrap="none">
            <a:spAutoFit/>
          </a:bodyPr>
          <a:lstStyle/>
          <a:p>
            <a:pPr marL="228600" marR="0" algn="ctr">
              <a:lnSpc>
                <a:spcPct val="107000"/>
              </a:lnSpc>
              <a:spcBef>
                <a:spcPts val="0"/>
              </a:spcBef>
              <a:spcAft>
                <a:spcPts val="800"/>
              </a:spcAft>
            </a:pPr>
            <a:r>
              <a:rPr lang="en-US" i="1" dirty="0" smtClean="0">
                <a:latin typeface="Times New Roman" panose="02020603050405020304" pitchFamily="18" charset="0"/>
                <a:ea typeface="Calibri" panose="020F0502020204030204" pitchFamily="34" charset="0"/>
                <a:cs typeface="Times New Roman" panose="02020603050405020304" pitchFamily="18" charset="0"/>
              </a:rPr>
              <a:t>Chart </a:t>
            </a:r>
            <a:r>
              <a:rPr lang="en-US" i="1" dirty="0">
                <a:latin typeface="Times New Roman" panose="02020603050405020304" pitchFamily="18" charset="0"/>
                <a:ea typeface="Calibri" panose="020F0502020204030204" pitchFamily="34" charset="0"/>
                <a:cs typeface="Times New Roman" panose="02020603050405020304" pitchFamily="18" charset="0"/>
              </a:rPr>
              <a:t>of Latency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123950" y="1538287"/>
            <a:ext cx="6896100" cy="3781425"/>
          </a:xfrm>
          <a:prstGeom prst="rect">
            <a:avLst/>
          </a:prstGeom>
        </p:spPr>
      </p:pic>
    </p:spTree>
    <p:extLst>
      <p:ext uri="{BB962C8B-B14F-4D97-AF65-F5344CB8AC3E}">
        <p14:creationId xmlns:p14="http://schemas.microsoft.com/office/powerpoint/2010/main" val="25342711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667" y="334707"/>
            <a:ext cx="7956376" cy="894928"/>
          </a:xfrm>
        </p:spPr>
        <p:txBody>
          <a:bodyPr/>
          <a:lstStyle/>
          <a:p>
            <a:r>
              <a:rPr lang="en-US" dirty="0"/>
              <a:t/>
            </a:r>
            <a:br>
              <a:rPr lang="en-US" dirty="0"/>
            </a:br>
            <a:r>
              <a:rPr lang="en-US" dirty="0" smtClean="0"/>
              <a:t>WSN is </a:t>
            </a:r>
            <a:r>
              <a:rPr lang="en-US" dirty="0"/>
              <a:t>a</a:t>
            </a:r>
            <a:r>
              <a:rPr lang="en-US" dirty="0" smtClean="0"/>
              <a:t> network </a:t>
            </a:r>
            <a:r>
              <a:rPr lang="en-US" dirty="0"/>
              <a:t>of autonomous sensor nodes</a:t>
            </a:r>
          </a:p>
        </p:txBody>
      </p:sp>
      <p:sp>
        <p:nvSpPr>
          <p:cNvPr id="3" name="Content Placeholder 2"/>
          <p:cNvSpPr>
            <a:spLocks noGrp="1"/>
          </p:cNvSpPr>
          <p:nvPr>
            <p:ph idx="1"/>
          </p:nvPr>
        </p:nvSpPr>
        <p:spPr>
          <a:xfrm>
            <a:off x="701667" y="1564341"/>
            <a:ext cx="8458200" cy="1576627"/>
          </a:xfrm>
        </p:spPr>
        <p:txBody>
          <a:bodyPr>
            <a:normAutofit/>
          </a:bodyPr>
          <a:lstStyle/>
          <a:p>
            <a:pPr>
              <a:buFont typeface="Arial" panose="020B0604020202020204" pitchFamily="34" charset="0"/>
              <a:buChar char="•"/>
            </a:pPr>
            <a:r>
              <a:rPr lang="en-US" dirty="0" smtClean="0"/>
              <a:t>to</a:t>
            </a:r>
            <a:r>
              <a:rPr lang="en-US" dirty="0"/>
              <a:t> </a:t>
            </a:r>
            <a:r>
              <a:rPr lang="en-US" i="1" dirty="0"/>
              <a:t>monitor</a:t>
            </a:r>
            <a:r>
              <a:rPr lang="en-US" dirty="0"/>
              <a:t> </a:t>
            </a:r>
            <a:r>
              <a:rPr lang="en-US" dirty="0" smtClean="0"/>
              <a:t>environmental conditions </a:t>
            </a:r>
          </a:p>
          <a:p>
            <a:pPr>
              <a:buFont typeface="Arial" panose="020B0604020202020204" pitchFamily="34" charset="0"/>
              <a:buChar char="•"/>
            </a:pPr>
            <a:r>
              <a:rPr lang="en-US" dirty="0"/>
              <a:t>to </a:t>
            </a:r>
            <a:r>
              <a:rPr lang="en-US" i="1" dirty="0"/>
              <a:t>communicate</a:t>
            </a:r>
            <a:r>
              <a:rPr lang="en-US" dirty="0"/>
              <a:t> through wireless medium</a:t>
            </a:r>
          </a:p>
          <a:p>
            <a:pPr>
              <a:buFont typeface="Arial" panose="020B0604020202020204" pitchFamily="34" charset="0"/>
              <a:buChar char="•"/>
            </a:pPr>
            <a:r>
              <a:rPr lang="en-US" dirty="0" smtClean="0"/>
              <a:t>to </a:t>
            </a:r>
            <a:r>
              <a:rPr lang="en-US" i="1" dirty="0"/>
              <a:t>cooperatively </a:t>
            </a:r>
            <a:r>
              <a:rPr lang="en-US" i="1" dirty="0" smtClean="0"/>
              <a:t>relay</a:t>
            </a:r>
            <a:r>
              <a:rPr lang="en-US" dirty="0" smtClean="0"/>
              <a:t> data to </a:t>
            </a:r>
            <a:r>
              <a:rPr lang="en-US" dirty="0"/>
              <a:t>a </a:t>
            </a:r>
            <a:r>
              <a:rPr lang="en-US" dirty="0" smtClean="0"/>
              <a:t>collection point</a:t>
            </a:r>
            <a:endParaRPr lang="en-US" dirty="0">
              <a:solidFill>
                <a:srgbClr val="FF3300"/>
              </a:solidFill>
            </a:endParaRPr>
          </a:p>
        </p:txBody>
      </p:sp>
      <p:sp>
        <p:nvSpPr>
          <p:cNvPr id="4" name="Slide Number Placeholder 3"/>
          <p:cNvSpPr>
            <a:spLocks noGrp="1"/>
          </p:cNvSpPr>
          <p:nvPr>
            <p:ph type="sldNum" sz="quarter" idx="12"/>
          </p:nvPr>
        </p:nvSpPr>
        <p:spPr/>
        <p:txBody>
          <a:bodyPr/>
          <a:lstStyle/>
          <a:p>
            <a:fld id="{C023DE97-3E2E-4E69-99EF-FA64B60C7412}" type="slidenum">
              <a:rPr lang="en-US" smtClean="0"/>
              <a:pPr/>
              <a:t>3</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59"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276600"/>
            <a:ext cx="509058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67143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2548" y="5370432"/>
            <a:ext cx="1378904" cy="369332"/>
          </a:xfrm>
          <a:prstGeom prst="rect">
            <a:avLst/>
          </a:prstGeom>
        </p:spPr>
        <p:txBody>
          <a:bodyPr wrap="none">
            <a:spAutoFit/>
          </a:bodyPr>
          <a:lstStyle/>
          <a:p>
            <a:r>
              <a:rPr lang="en-US" i="1" dirty="0" smtClean="0"/>
              <a:t>Chart </a:t>
            </a:r>
            <a:r>
              <a:rPr lang="en-US" i="1" dirty="0"/>
              <a:t>of PDR</a:t>
            </a:r>
            <a:endParaRPr lang="en-US" dirty="0"/>
          </a:p>
        </p:txBody>
      </p:sp>
      <p:pic>
        <p:nvPicPr>
          <p:cNvPr id="4" name="Picture 3"/>
          <p:cNvPicPr>
            <a:picLocks noChangeAspect="1"/>
          </p:cNvPicPr>
          <p:nvPr/>
        </p:nvPicPr>
        <p:blipFill>
          <a:blip r:embed="rId2"/>
          <a:stretch>
            <a:fillRect/>
          </a:stretch>
        </p:blipFill>
        <p:spPr>
          <a:xfrm>
            <a:off x="1109662" y="2043112"/>
            <a:ext cx="6924675" cy="2771775"/>
          </a:xfrm>
          <a:prstGeom prst="rect">
            <a:avLst/>
          </a:prstGeom>
        </p:spPr>
      </p:pic>
      <p:sp>
        <p:nvSpPr>
          <p:cNvPr id="7" name="Title 1"/>
          <p:cNvSpPr txBox="1">
            <a:spLocks/>
          </p:cNvSpPr>
          <p:nvPr/>
        </p:nvSpPr>
        <p:spPr>
          <a:xfrm>
            <a:off x="611560" y="620688"/>
            <a:ext cx="6408712" cy="470998"/>
          </a:xfrm>
          <a:prstGeom prst="rect">
            <a:avLst/>
          </a:prstGeom>
        </p:spPr>
        <p:txBody>
          <a:bodyPr>
            <a:noAutofit/>
          </a:bodyPr>
          <a:lstStyle>
            <a:lvl1pPr algn="l" defTabSz="685800" rtl="0" eaLnBrk="1" latinLnBrk="0" hangingPunct="1">
              <a:lnSpc>
                <a:spcPct val="90000"/>
              </a:lnSpc>
              <a:spcBef>
                <a:spcPct val="0"/>
              </a:spcBef>
              <a:buNone/>
              <a:defRPr sz="2700" kern="1200">
                <a:solidFill>
                  <a:schemeClr val="tx1">
                    <a:lumMod val="65000"/>
                    <a:lumOff val="35000"/>
                  </a:schemeClr>
                </a:solidFill>
                <a:latin typeface="+mj-lt"/>
                <a:ea typeface="+mj-ea"/>
                <a:cs typeface="+mj-cs"/>
              </a:defRPr>
            </a:lvl1pPr>
          </a:lstStyle>
          <a:p>
            <a:pPr marL="0" lvl="1">
              <a:lnSpc>
                <a:spcPct val="107000"/>
              </a:lnSpc>
            </a:pPr>
            <a:r>
              <a:rPr lang="en-US" sz="2500" dirty="0" smtClean="0">
                <a:latin typeface="+mj-lt"/>
              </a:rPr>
              <a:t>RESULTS</a:t>
            </a:r>
          </a:p>
          <a:p>
            <a:pPr lvl="1">
              <a:lnSpc>
                <a:spcPct val="107000"/>
              </a:lnSpc>
            </a:pPr>
            <a:endParaRPr lang="en-US" sz="2500" dirty="0"/>
          </a:p>
          <a:p>
            <a:pPr marR="0" lvl="1">
              <a:lnSpc>
                <a:spcPct val="107000"/>
              </a:lnSpc>
              <a:spcBef>
                <a:spcPts val="0"/>
              </a:spcBef>
              <a:spcAft>
                <a:spcPts val="0"/>
              </a:spcAft>
            </a:pPr>
            <a:endParaRPr lang="en-US" sz="25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52381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1800" y="5574545"/>
            <a:ext cx="2918043" cy="369332"/>
          </a:xfrm>
          <a:prstGeom prst="rect">
            <a:avLst/>
          </a:prstGeom>
        </p:spPr>
        <p:txBody>
          <a:bodyPr wrap="none">
            <a:spAutoFit/>
          </a:bodyPr>
          <a:lstStyle/>
          <a:p>
            <a:r>
              <a:rPr lang="en-US" i="1" dirty="0" smtClean="0"/>
              <a:t>Chart </a:t>
            </a:r>
            <a:r>
              <a:rPr lang="en-US" i="1" dirty="0"/>
              <a:t>of Energy Consumption</a:t>
            </a:r>
            <a:endParaRPr lang="en-US" dirty="0"/>
          </a:p>
        </p:txBody>
      </p:sp>
      <p:pic>
        <p:nvPicPr>
          <p:cNvPr id="3" name="Picture 2"/>
          <p:cNvPicPr>
            <a:picLocks noChangeAspect="1"/>
          </p:cNvPicPr>
          <p:nvPr/>
        </p:nvPicPr>
        <p:blipFill>
          <a:blip r:embed="rId2"/>
          <a:stretch>
            <a:fillRect/>
          </a:stretch>
        </p:blipFill>
        <p:spPr>
          <a:xfrm>
            <a:off x="1309687" y="1595437"/>
            <a:ext cx="6524625" cy="3667125"/>
          </a:xfrm>
          <a:prstGeom prst="rect">
            <a:avLst/>
          </a:prstGeom>
        </p:spPr>
      </p:pic>
      <p:sp>
        <p:nvSpPr>
          <p:cNvPr id="7" name="Title 1"/>
          <p:cNvSpPr txBox="1">
            <a:spLocks/>
          </p:cNvSpPr>
          <p:nvPr/>
        </p:nvSpPr>
        <p:spPr>
          <a:xfrm>
            <a:off x="611560" y="620688"/>
            <a:ext cx="6408712" cy="470998"/>
          </a:xfrm>
          <a:prstGeom prst="rect">
            <a:avLst/>
          </a:prstGeom>
        </p:spPr>
        <p:txBody>
          <a:bodyPr>
            <a:noAutofit/>
          </a:bodyPr>
          <a:lstStyle>
            <a:lvl1pPr algn="l" defTabSz="685800" rtl="0" eaLnBrk="1" latinLnBrk="0" hangingPunct="1">
              <a:lnSpc>
                <a:spcPct val="90000"/>
              </a:lnSpc>
              <a:spcBef>
                <a:spcPct val="0"/>
              </a:spcBef>
              <a:buNone/>
              <a:defRPr sz="2700" kern="1200">
                <a:solidFill>
                  <a:schemeClr val="tx1">
                    <a:lumMod val="65000"/>
                    <a:lumOff val="35000"/>
                  </a:schemeClr>
                </a:solidFill>
                <a:latin typeface="+mj-lt"/>
                <a:ea typeface="+mj-ea"/>
                <a:cs typeface="+mj-cs"/>
              </a:defRPr>
            </a:lvl1pPr>
          </a:lstStyle>
          <a:p>
            <a:pPr marL="0" lvl="1">
              <a:lnSpc>
                <a:spcPct val="107000"/>
              </a:lnSpc>
            </a:pPr>
            <a:r>
              <a:rPr lang="en-US" sz="2500" dirty="0" smtClean="0">
                <a:latin typeface="+mj-lt"/>
              </a:rPr>
              <a:t>RESULTS</a:t>
            </a:r>
          </a:p>
          <a:p>
            <a:pPr lvl="1">
              <a:lnSpc>
                <a:spcPct val="107000"/>
              </a:lnSpc>
            </a:pPr>
            <a:endParaRPr lang="en-US" sz="2500" dirty="0"/>
          </a:p>
          <a:p>
            <a:pPr marR="0" lvl="1">
              <a:lnSpc>
                <a:spcPct val="107000"/>
              </a:lnSpc>
              <a:spcBef>
                <a:spcPts val="0"/>
              </a:spcBef>
              <a:spcAft>
                <a:spcPts val="0"/>
              </a:spcAft>
            </a:pPr>
            <a:endParaRPr lang="en-US" sz="25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4022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17" y="563119"/>
            <a:ext cx="7550975" cy="594066"/>
          </a:xfrm>
        </p:spPr>
        <p:txBody>
          <a:bodyPr>
            <a:noAutofit/>
          </a:bodyPr>
          <a:lstStyle/>
          <a:p>
            <a:pPr algn="ctr"/>
            <a:r>
              <a:rPr lang="en-US" sz="2500" b="1" dirty="0">
                <a:solidFill>
                  <a:schemeClr val="tx1"/>
                </a:solidFill>
                <a:latin typeface="+mn-lt"/>
              </a:rPr>
              <a:t>RESEARCH AND SIMULATION OF TSCH FOR WIRELESS SENSOR NETWORK</a:t>
            </a:r>
            <a:endParaRPr lang="en-US" sz="2500" dirty="0">
              <a:solidFill>
                <a:schemeClr val="tx1"/>
              </a:solidFill>
              <a:latin typeface="+mn-lt"/>
            </a:endParaRPr>
          </a:p>
        </p:txBody>
      </p:sp>
      <p:sp>
        <p:nvSpPr>
          <p:cNvPr id="5" name="TextBox 4"/>
          <p:cNvSpPr txBox="1"/>
          <p:nvPr/>
        </p:nvSpPr>
        <p:spPr>
          <a:xfrm>
            <a:off x="1835696" y="2320947"/>
            <a:ext cx="1864998" cy="400110"/>
          </a:xfrm>
          <a:prstGeom prst="rect">
            <a:avLst/>
          </a:prstGeom>
          <a:noFill/>
        </p:spPr>
        <p:txBody>
          <a:bodyPr wrap="none" rtlCol="0">
            <a:spAutoFit/>
          </a:bodyPr>
          <a:lstStyle/>
          <a:p>
            <a:r>
              <a:rPr lang="en-US" sz="2000" dirty="0">
                <a:solidFill>
                  <a:schemeClr val="tx1">
                    <a:alpha val="35000"/>
                  </a:schemeClr>
                </a:solidFill>
              </a:rPr>
              <a:t>INTRODUCTION</a:t>
            </a:r>
            <a:r>
              <a:rPr lang="en-US" sz="1200" dirty="0">
                <a:solidFill>
                  <a:schemeClr val="tx1">
                    <a:alpha val="35000"/>
                  </a:schemeClr>
                </a:solidFill>
              </a:rPr>
              <a:t> </a:t>
            </a:r>
            <a:endParaRPr lang="en-US" sz="1200" dirty="0">
              <a:solidFill>
                <a:schemeClr val="tx1">
                  <a:alpha val="35000"/>
                </a:schemeClr>
              </a:solidFill>
              <a:latin typeface="+mj-lt"/>
            </a:endParaRPr>
          </a:p>
        </p:txBody>
      </p:sp>
      <p:sp>
        <p:nvSpPr>
          <p:cNvPr id="8" name="TextBox 7"/>
          <p:cNvSpPr txBox="1"/>
          <p:nvPr/>
        </p:nvSpPr>
        <p:spPr>
          <a:xfrm>
            <a:off x="1647881" y="4138289"/>
            <a:ext cx="3041795" cy="400110"/>
          </a:xfrm>
          <a:prstGeom prst="rect">
            <a:avLst/>
          </a:prstGeom>
          <a:noFill/>
        </p:spPr>
        <p:txBody>
          <a:bodyPr wrap="none" rtlCol="0">
            <a:spAutoFit/>
          </a:bodyPr>
          <a:lstStyle/>
          <a:p>
            <a:r>
              <a:rPr lang="en-US" sz="2000" dirty="0">
                <a:solidFill>
                  <a:schemeClr val="tx1">
                    <a:alpha val="36000"/>
                  </a:schemeClr>
                </a:solidFill>
              </a:rPr>
              <a:t>THEORY AND TECHNOLOGY</a:t>
            </a:r>
            <a:endParaRPr lang="en-US" sz="2000" dirty="0">
              <a:solidFill>
                <a:schemeClr val="tx1">
                  <a:alpha val="36000"/>
                </a:schemeClr>
              </a:solidFill>
              <a:latin typeface="+mj-lt"/>
            </a:endParaRPr>
          </a:p>
        </p:txBody>
      </p:sp>
      <p:sp>
        <p:nvSpPr>
          <p:cNvPr id="11" name="TextBox 10"/>
          <p:cNvSpPr txBox="1"/>
          <p:nvPr/>
        </p:nvSpPr>
        <p:spPr>
          <a:xfrm>
            <a:off x="6343747" y="2348407"/>
            <a:ext cx="2453107" cy="400110"/>
          </a:xfrm>
          <a:prstGeom prst="rect">
            <a:avLst/>
          </a:prstGeom>
          <a:noFill/>
        </p:spPr>
        <p:txBody>
          <a:bodyPr wrap="none" rtlCol="0">
            <a:spAutoFit/>
          </a:bodyPr>
          <a:lstStyle/>
          <a:p>
            <a:r>
              <a:rPr lang="en-US" sz="2000" dirty="0">
                <a:solidFill>
                  <a:schemeClr val="tx1">
                    <a:alpha val="36000"/>
                  </a:schemeClr>
                </a:solidFill>
              </a:rPr>
              <a:t>DEPLOY AND RESULTS</a:t>
            </a:r>
            <a:endParaRPr lang="en-US" sz="2000" dirty="0">
              <a:solidFill>
                <a:schemeClr val="tx1">
                  <a:alpha val="36000"/>
                </a:schemeClr>
              </a:solidFill>
              <a:latin typeface="+mj-lt"/>
            </a:endParaRPr>
          </a:p>
        </p:txBody>
      </p:sp>
      <p:sp>
        <p:nvSpPr>
          <p:cNvPr id="67" name="AutoShape 124"/>
          <p:cNvSpPr>
            <a:spLocks/>
          </p:cNvSpPr>
          <p:nvPr/>
        </p:nvSpPr>
        <p:spPr bwMode="auto">
          <a:xfrm>
            <a:off x="5094698" y="3804749"/>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6"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68" name="AutoShape 125"/>
          <p:cNvSpPr>
            <a:spLocks/>
          </p:cNvSpPr>
          <p:nvPr/>
        </p:nvSpPr>
        <p:spPr bwMode="auto">
          <a:xfrm>
            <a:off x="5126846" y="3837492"/>
            <a:ext cx="87512" cy="87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6"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48" name="TextBox 47"/>
          <p:cNvSpPr txBox="1"/>
          <p:nvPr/>
        </p:nvSpPr>
        <p:spPr>
          <a:xfrm>
            <a:off x="6721285" y="4139792"/>
            <a:ext cx="1698029" cy="400110"/>
          </a:xfrm>
          <a:prstGeom prst="rect">
            <a:avLst/>
          </a:prstGeom>
          <a:noFill/>
        </p:spPr>
        <p:txBody>
          <a:bodyPr wrap="none" rtlCol="0">
            <a:spAutoFit/>
          </a:bodyPr>
          <a:lstStyle/>
          <a:p>
            <a:r>
              <a:rPr lang="en-US" sz="2000" dirty="0"/>
              <a:t>CONCLUSTION</a:t>
            </a:r>
            <a:endParaRPr lang="en-US" sz="1200" dirty="0">
              <a:latin typeface="+mj-lt"/>
            </a:endParaRPr>
          </a:p>
        </p:txBody>
      </p:sp>
      <p:sp>
        <p:nvSpPr>
          <p:cNvPr id="17" name="Freeform 16"/>
          <p:cNvSpPr/>
          <p:nvPr/>
        </p:nvSpPr>
        <p:spPr>
          <a:xfrm>
            <a:off x="385087" y="200729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6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smtClean="0">
                <a:solidFill>
                  <a:schemeClr val="lt1">
                    <a:alpha val="34000"/>
                  </a:schemeClr>
                </a:solidFill>
              </a:rPr>
              <a:t>1.</a:t>
            </a:r>
            <a:endParaRPr lang="en-US" sz="3200" dirty="0">
              <a:solidFill>
                <a:schemeClr val="lt1">
                  <a:alpha val="34000"/>
                </a:schemeClr>
              </a:solidFill>
            </a:endParaRPr>
          </a:p>
        </p:txBody>
      </p:sp>
      <p:sp>
        <p:nvSpPr>
          <p:cNvPr id="18" name="Freeform 17"/>
          <p:cNvSpPr/>
          <p:nvPr/>
        </p:nvSpPr>
        <p:spPr>
          <a:xfrm>
            <a:off x="379882" y="3804749"/>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alpha val="36000"/>
                  </a:schemeClr>
                </a:solidFill>
              </a:rPr>
              <a:t>2</a:t>
            </a:r>
            <a:r>
              <a:rPr lang="en-US" sz="3200" dirty="0" smtClean="0">
                <a:solidFill>
                  <a:schemeClr val="bg1">
                    <a:alpha val="36000"/>
                  </a:schemeClr>
                </a:solidFill>
              </a:rPr>
              <a:t>.</a:t>
            </a:r>
            <a:endParaRPr lang="en-US" sz="3200" dirty="0">
              <a:solidFill>
                <a:schemeClr val="bg1">
                  <a:alpha val="36000"/>
                </a:schemeClr>
              </a:solidFill>
            </a:endParaRPr>
          </a:p>
        </p:txBody>
      </p:sp>
      <p:sp>
        <p:nvSpPr>
          <p:cNvPr id="19" name="Freeform 18"/>
          <p:cNvSpPr/>
          <p:nvPr/>
        </p:nvSpPr>
        <p:spPr>
          <a:xfrm>
            <a:off x="4860032" y="195507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alpha val="36000"/>
                  </a:schemeClr>
                </a:solidFill>
              </a:rPr>
              <a:t>3</a:t>
            </a:r>
            <a:r>
              <a:rPr lang="en-US" sz="3200" dirty="0" smtClean="0">
                <a:solidFill>
                  <a:schemeClr val="bg1">
                    <a:alpha val="36000"/>
                  </a:schemeClr>
                </a:solidFill>
              </a:rPr>
              <a:t>.</a:t>
            </a:r>
            <a:endParaRPr lang="en-US" sz="3200" dirty="0">
              <a:solidFill>
                <a:schemeClr val="bg1">
                  <a:alpha val="36000"/>
                </a:schemeClr>
              </a:solidFill>
            </a:endParaRPr>
          </a:p>
        </p:txBody>
      </p:sp>
      <p:sp>
        <p:nvSpPr>
          <p:cNvPr id="20" name="Freeform 19"/>
          <p:cNvSpPr/>
          <p:nvPr/>
        </p:nvSpPr>
        <p:spPr>
          <a:xfrm>
            <a:off x="4860860" y="378997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solidFill>
              </a:rPr>
              <a:t>4</a:t>
            </a:r>
            <a:r>
              <a:rPr lang="en-US" sz="3200" dirty="0" smtClean="0">
                <a:solidFill>
                  <a:schemeClr val="bg1"/>
                </a:solidFill>
              </a:rPr>
              <a:t>.</a:t>
            </a:r>
            <a:endParaRPr lang="en-US" sz="3200" dirty="0">
              <a:solidFill>
                <a:schemeClr val="bg1"/>
              </a:solidFill>
            </a:endParaRPr>
          </a:p>
        </p:txBody>
      </p:sp>
    </p:spTree>
    <p:extLst>
      <p:ext uri="{BB962C8B-B14F-4D97-AF65-F5344CB8AC3E}">
        <p14:creationId xmlns:p14="http://schemas.microsoft.com/office/powerpoint/2010/main" val="24828341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611560" y="620688"/>
            <a:ext cx="3528392" cy="506244"/>
          </a:xfrm>
          <a:prstGeom prst="rect">
            <a:avLst/>
          </a:prstGeom>
        </p:spPr>
        <p:txBody>
          <a:bodyPr>
            <a:normAutofit fontScale="97500"/>
          </a:bodyPr>
          <a:lstStyle>
            <a:lvl1pPr algn="l" defTabSz="685800" rtl="0" eaLnBrk="1" latinLnBrk="0" hangingPunct="1">
              <a:lnSpc>
                <a:spcPct val="90000"/>
              </a:lnSpc>
              <a:spcBef>
                <a:spcPct val="0"/>
              </a:spcBef>
              <a:buNone/>
              <a:defRPr sz="2700" kern="1200">
                <a:solidFill>
                  <a:schemeClr val="tx1">
                    <a:lumMod val="65000"/>
                    <a:lumOff val="35000"/>
                  </a:schemeClr>
                </a:solidFill>
                <a:latin typeface="+mj-lt"/>
                <a:ea typeface="+mj-ea"/>
                <a:cs typeface="+mj-cs"/>
              </a:defRPr>
            </a:lvl1pPr>
          </a:lstStyle>
          <a:p>
            <a:r>
              <a:rPr lang="en-US" sz="2600" dirty="0" smtClean="0">
                <a:solidFill>
                  <a:schemeClr val="bg2">
                    <a:lumMod val="25000"/>
                  </a:schemeClr>
                </a:solidFill>
              </a:rPr>
              <a:t>CONCLUSION</a:t>
            </a:r>
            <a:endParaRPr lang="en-US" sz="2600" dirty="0">
              <a:solidFill>
                <a:schemeClr val="bg2">
                  <a:lumMod val="25000"/>
                </a:schemeClr>
              </a:solidFill>
              <a:latin typeface="+mn-lt"/>
            </a:endParaRPr>
          </a:p>
        </p:txBody>
      </p:sp>
      <p:sp>
        <p:nvSpPr>
          <p:cNvPr id="2" name="Rectangle 1"/>
          <p:cNvSpPr/>
          <p:nvPr/>
        </p:nvSpPr>
        <p:spPr>
          <a:xfrm>
            <a:off x="611560" y="1340768"/>
            <a:ext cx="7005107" cy="646331"/>
          </a:xfrm>
          <a:prstGeom prst="rect">
            <a:avLst/>
          </a:prstGeom>
        </p:spPr>
        <p:txBody>
          <a:bodyPr wrap="square">
            <a:spAutoFit/>
          </a:bodyPr>
          <a:lstStyle/>
          <a:p>
            <a:r>
              <a:rPr lang="en-US" dirty="0">
                <a:ea typeface="Calibri" panose="020F0502020204030204" pitchFamily="34" charset="0"/>
              </a:rPr>
              <a:t>To sum up, networks have a crucial influence in changing the Quality of Service. We need to find suitable standards for each network</a:t>
            </a:r>
            <a:endParaRPr lang="en-US" dirty="0"/>
          </a:p>
        </p:txBody>
      </p:sp>
      <p:sp>
        <p:nvSpPr>
          <p:cNvPr id="6" name="Rectangle 5"/>
          <p:cNvSpPr/>
          <p:nvPr/>
        </p:nvSpPr>
        <p:spPr>
          <a:xfrm>
            <a:off x="611560" y="2348880"/>
            <a:ext cx="7149124" cy="2208297"/>
          </a:xfrm>
          <a:prstGeom prst="rect">
            <a:avLst/>
          </a:prstGeom>
        </p:spPr>
        <p:txBody>
          <a:bodyPr wrap="square">
            <a:spAutoFit/>
          </a:bodyPr>
          <a:lstStyle/>
          <a:p>
            <a:pPr indent="14288" algn="just">
              <a:lnSpc>
                <a:spcPct val="150000"/>
              </a:lnSpc>
              <a:spcAft>
                <a:spcPts val="130"/>
              </a:spcAft>
            </a:pPr>
            <a:r>
              <a:rPr lang="en-US" dirty="0">
                <a:ea typeface="Calibri" panose="020F0502020204030204" pitchFamily="34" charset="0"/>
                <a:cs typeface="Times New Roman" panose="02020603050405020304" pitchFamily="18" charset="0"/>
              </a:rPr>
              <a:t>However, there are some limitations in implementation:</a:t>
            </a:r>
          </a:p>
          <a:p>
            <a:pPr marL="285750" indent="-285750" algn="just">
              <a:lnSpc>
                <a:spcPct val="150000"/>
              </a:lnSpc>
              <a:spcAft>
                <a:spcPts val="130"/>
              </a:spcAft>
              <a:buFont typeface="Arial" panose="020B0604020202020204" pitchFamily="34" charset="0"/>
              <a:buChar char="•"/>
            </a:pPr>
            <a:r>
              <a:rPr lang="en-US" dirty="0" smtClean="0">
                <a:ea typeface="Calibri" panose="020F0502020204030204" pitchFamily="34" charset="0"/>
                <a:cs typeface="Times New Roman" panose="02020603050405020304" pitchFamily="18" charset="0"/>
              </a:rPr>
              <a:t>The </a:t>
            </a:r>
            <a:r>
              <a:rPr lang="en-US" dirty="0">
                <a:ea typeface="Calibri" panose="020F0502020204030204" pitchFamily="34" charset="0"/>
                <a:cs typeface="Times New Roman" panose="02020603050405020304" pitchFamily="18" charset="0"/>
              </a:rPr>
              <a:t>new test results are only made on the simulator not put into reality. </a:t>
            </a:r>
          </a:p>
          <a:p>
            <a:pPr marL="285750" indent="-285750" algn="just">
              <a:lnSpc>
                <a:spcPct val="150000"/>
              </a:lnSpc>
              <a:spcAft>
                <a:spcPts val="130"/>
              </a:spcAft>
              <a:buFont typeface="Arial" panose="020B0604020202020204" pitchFamily="34" charset="0"/>
              <a:buChar char="•"/>
            </a:pPr>
            <a:r>
              <a:rPr lang="en-US" dirty="0" smtClean="0">
                <a:ea typeface="Calibri" panose="020F0502020204030204" pitchFamily="34" charset="0"/>
                <a:cs typeface="Times New Roman" panose="02020603050405020304" pitchFamily="18" charset="0"/>
              </a:rPr>
              <a:t>The </a:t>
            </a:r>
            <a:r>
              <a:rPr lang="en-US" dirty="0">
                <a:ea typeface="Calibri" panose="020F0502020204030204" pitchFamily="34" charset="0"/>
                <a:cs typeface="Times New Roman" panose="02020603050405020304" pitchFamily="18" charset="0"/>
              </a:rPr>
              <a:t>test has few nodes, because the broadcast control message has not yet been executed but only unicast from the coordinator to each node. </a:t>
            </a:r>
          </a:p>
          <a:p>
            <a:pPr marL="285750" indent="-285750" algn="just">
              <a:lnSpc>
                <a:spcPct val="150000"/>
              </a:lnSpc>
              <a:spcAft>
                <a:spcPts val="130"/>
              </a:spcAft>
              <a:buFont typeface="Arial" panose="020B0604020202020204" pitchFamily="34" charset="0"/>
              <a:buChar char="•"/>
            </a:pPr>
            <a:r>
              <a:rPr lang="en-US" dirty="0" smtClean="0">
                <a:ea typeface="Calibri" panose="020F0502020204030204" pitchFamily="34" charset="0"/>
                <a:cs typeface="Times New Roman" panose="02020603050405020304" pitchFamily="18" charset="0"/>
              </a:rPr>
              <a:t>The </a:t>
            </a:r>
            <a:r>
              <a:rPr lang="en-US" dirty="0">
                <a:ea typeface="Calibri" panose="020F0502020204030204" pitchFamily="34" charset="0"/>
                <a:cs typeface="Times New Roman" panose="02020603050405020304" pitchFamily="18" charset="0"/>
              </a:rPr>
              <a:t>mobile gateway was not included in the test. </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8842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732" y="620688"/>
            <a:ext cx="7886700" cy="648072"/>
          </a:xfrm>
        </p:spPr>
        <p:txBody>
          <a:bodyPr/>
          <a:lstStyle/>
          <a:p>
            <a:r>
              <a:rPr lang="en-US" sz="2500" dirty="0" smtClean="0"/>
              <a:t>DISCUSSION</a:t>
            </a:r>
            <a:endParaRPr lang="en-US" sz="2500" dirty="0"/>
          </a:p>
        </p:txBody>
      </p:sp>
      <p:sp>
        <p:nvSpPr>
          <p:cNvPr id="4" name="TextBox 3"/>
          <p:cNvSpPr txBox="1"/>
          <p:nvPr/>
        </p:nvSpPr>
        <p:spPr>
          <a:xfrm>
            <a:off x="611560" y="1844824"/>
            <a:ext cx="3740768" cy="553998"/>
          </a:xfrm>
          <a:prstGeom prst="rect">
            <a:avLst/>
          </a:prstGeom>
          <a:noFill/>
        </p:spPr>
        <p:txBody>
          <a:bodyPr wrap="none" rtlCol="0">
            <a:spAutoFit/>
          </a:bodyPr>
          <a:lstStyle/>
          <a:p>
            <a:r>
              <a:rPr lang="en-US" sz="3000" dirty="0" smtClean="0"/>
              <a:t>Please raise questions!</a:t>
            </a:r>
            <a:endParaRPr lang="en-US" sz="3000" dirty="0"/>
          </a:p>
        </p:txBody>
      </p:sp>
    </p:spTree>
    <p:extLst>
      <p:ext uri="{BB962C8B-B14F-4D97-AF65-F5344CB8AC3E}">
        <p14:creationId xmlns:p14="http://schemas.microsoft.com/office/powerpoint/2010/main" val="13309961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611560" y="620688"/>
            <a:ext cx="2890305" cy="439906"/>
          </a:xfrm>
          <a:prstGeom prst="rect">
            <a:avLst/>
          </a:prstGeom>
        </p:spPr>
        <p:txBody>
          <a:bodyPr>
            <a:noAutofit/>
          </a:bodyPr>
          <a:lstStyle>
            <a:lvl1pPr algn="l" defTabSz="685800" rtl="0" eaLnBrk="1" latinLnBrk="0" hangingPunct="1">
              <a:lnSpc>
                <a:spcPct val="90000"/>
              </a:lnSpc>
              <a:spcBef>
                <a:spcPct val="0"/>
              </a:spcBef>
              <a:buNone/>
              <a:defRPr sz="2700" kern="1200">
                <a:solidFill>
                  <a:schemeClr val="tx1">
                    <a:lumMod val="65000"/>
                    <a:lumOff val="35000"/>
                  </a:schemeClr>
                </a:solidFill>
                <a:latin typeface="+mj-lt"/>
                <a:ea typeface="+mj-ea"/>
                <a:cs typeface="+mj-cs"/>
              </a:defRPr>
            </a:lvl1pPr>
          </a:lstStyle>
          <a:p>
            <a:r>
              <a:rPr lang="en-US" sz="2500" dirty="0">
                <a:solidFill>
                  <a:schemeClr val="bg2">
                    <a:lumMod val="25000"/>
                  </a:schemeClr>
                </a:solidFill>
              </a:rPr>
              <a:t>REFERENCES</a:t>
            </a:r>
            <a:endParaRPr lang="en-US" sz="2500" dirty="0">
              <a:solidFill>
                <a:schemeClr val="bg2">
                  <a:lumMod val="25000"/>
                </a:schemeClr>
              </a:solidFill>
              <a:latin typeface="+mn-lt"/>
            </a:endParaRPr>
          </a:p>
        </p:txBody>
      </p:sp>
      <p:sp>
        <p:nvSpPr>
          <p:cNvPr id="3" name="Rectangle 2"/>
          <p:cNvSpPr/>
          <p:nvPr/>
        </p:nvSpPr>
        <p:spPr>
          <a:xfrm>
            <a:off x="755576" y="1556792"/>
            <a:ext cx="6912768" cy="3945054"/>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dirty="0">
                <a:solidFill>
                  <a:schemeClr val="tx1">
                    <a:lumMod val="95000"/>
                    <a:lumOff val="5000"/>
                  </a:schemeClr>
                </a:solidFill>
                <a:latin typeface="Calibri (Body)"/>
                <a:ea typeface="Calibri" panose="020F0502020204030204" pitchFamily="34" charset="0"/>
                <a:cs typeface="Times New Roman" panose="02020603050405020304" pitchFamily="18" charset="0"/>
              </a:rPr>
              <a:t>https://wirelessmeshsensornetworks.wordpress.com/2014/02/18/characteristics-of-a-wireless-sensor-networks</a:t>
            </a:r>
            <a:r>
              <a:rPr lang="en-US" dirty="0" smtClean="0">
                <a:solidFill>
                  <a:schemeClr val="tx1">
                    <a:lumMod val="95000"/>
                    <a:lumOff val="5000"/>
                  </a:schemeClr>
                </a:solidFill>
                <a:latin typeface="Calibri (Body)"/>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endParaRPr lang="en-US" dirty="0">
              <a:solidFill>
                <a:schemeClr val="tx1">
                  <a:lumMod val="95000"/>
                  <a:lumOff val="5000"/>
                </a:schemeClr>
              </a:solidFill>
              <a:latin typeface="Calibri (Body)"/>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solidFill>
                  <a:schemeClr val="tx1">
                    <a:lumMod val="95000"/>
                    <a:lumOff val="5000"/>
                  </a:schemeClr>
                </a:solidFill>
                <a:latin typeface="Calibri (Body)"/>
                <a:ea typeface="Calibri" panose="020F0502020204030204" pitchFamily="34" charset="0"/>
                <a:cs typeface="Times New Roman" panose="02020603050405020304" pitchFamily="18" charset="0"/>
              </a:rPr>
              <a:t>https://</a:t>
            </a:r>
            <a:r>
              <a:rPr lang="en-US" dirty="0" smtClean="0">
                <a:solidFill>
                  <a:schemeClr val="tx1">
                    <a:lumMod val="95000"/>
                    <a:lumOff val="5000"/>
                  </a:schemeClr>
                </a:solidFill>
                <a:latin typeface="Calibri (Body)"/>
                <a:ea typeface="Calibri" panose="020F0502020204030204" pitchFamily="34" charset="0"/>
                <a:cs typeface="Times New Roman" panose="02020603050405020304" pitchFamily="18" charset="0"/>
              </a:rPr>
              <a:t>en.wikipedia.org/wiki/IEEE_802.15.4</a:t>
            </a:r>
          </a:p>
          <a:p>
            <a:pPr marL="342900" marR="0" lvl="0" indent="-342900">
              <a:lnSpc>
                <a:spcPct val="107000"/>
              </a:lnSpc>
              <a:spcBef>
                <a:spcPts val="0"/>
              </a:spcBef>
              <a:spcAft>
                <a:spcPts val="0"/>
              </a:spcAft>
              <a:buFont typeface="+mj-lt"/>
              <a:buAutoNum type="arabicPeriod"/>
            </a:pPr>
            <a:endParaRPr lang="en-US" dirty="0">
              <a:solidFill>
                <a:schemeClr val="tx1">
                  <a:lumMod val="95000"/>
                  <a:lumOff val="5000"/>
                </a:schemeClr>
              </a:solidFill>
              <a:latin typeface="Calibri (Body)"/>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solidFill>
                  <a:schemeClr val="tx1">
                    <a:lumMod val="95000"/>
                    <a:lumOff val="5000"/>
                  </a:schemeClr>
                </a:solidFill>
                <a:latin typeface="Calibri (Body)"/>
                <a:ea typeface="Calibri" panose="020F0502020204030204" pitchFamily="34" charset="0"/>
                <a:cs typeface="Times New Roman" panose="02020603050405020304" pitchFamily="18" charset="0"/>
              </a:rPr>
              <a:t>https://</a:t>
            </a:r>
            <a:r>
              <a:rPr lang="en-US" dirty="0" smtClean="0">
                <a:solidFill>
                  <a:schemeClr val="tx1">
                    <a:lumMod val="95000"/>
                    <a:lumOff val="5000"/>
                  </a:schemeClr>
                </a:solidFill>
                <a:latin typeface="Calibri (Body)"/>
                <a:ea typeface="Calibri" panose="020F0502020204030204" pitchFamily="34" charset="0"/>
                <a:cs typeface="Times New Roman" panose="02020603050405020304" pitchFamily="18" charset="0"/>
              </a:rPr>
              <a:t>en.wikipedia.org/wiki/Time_Slotted_Channel_Hopping</a:t>
            </a:r>
          </a:p>
          <a:p>
            <a:pPr marL="342900" marR="0" lvl="0" indent="-342900">
              <a:lnSpc>
                <a:spcPct val="107000"/>
              </a:lnSpc>
              <a:spcBef>
                <a:spcPts val="0"/>
              </a:spcBef>
              <a:spcAft>
                <a:spcPts val="0"/>
              </a:spcAft>
              <a:buFont typeface="+mj-lt"/>
              <a:buAutoNum type="arabicPeriod"/>
            </a:pPr>
            <a:endParaRPr lang="en-US" dirty="0">
              <a:solidFill>
                <a:schemeClr val="bg2">
                  <a:lumMod val="25000"/>
                </a:schemeClr>
              </a:solidFill>
              <a:latin typeface="Calibri (Body)"/>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err="1">
                <a:latin typeface="Calibri (Body)"/>
                <a:ea typeface="Calibri" panose="020F0502020204030204" pitchFamily="34" charset="0"/>
                <a:cs typeface="Times New Roman" panose="02020603050405020304" pitchFamily="18" charset="0"/>
              </a:rPr>
              <a:t>Contiki</a:t>
            </a:r>
            <a:r>
              <a:rPr lang="en-US" dirty="0">
                <a:latin typeface="Calibri (Body)"/>
                <a:ea typeface="Calibri" panose="020F0502020204030204" pitchFamily="34" charset="0"/>
                <a:cs typeface="Times New Roman" panose="02020603050405020304" pitchFamily="18" charset="0"/>
              </a:rPr>
              <a:t>: The Open Source OS for the Internet of Things, http://www.contikios.org/, last visited May 2017</a:t>
            </a:r>
            <a:r>
              <a:rPr lang="en-US" dirty="0" smtClean="0">
                <a:latin typeface="Calibri (Body)"/>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endParaRPr lang="en-US" dirty="0">
              <a:latin typeface="Calibri (Body)"/>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dirty="0">
                <a:latin typeface="Calibri (Body)"/>
                <a:ea typeface="Calibri" panose="020F0502020204030204" pitchFamily="34" charset="0"/>
                <a:cs typeface="Times New Roman" panose="02020603050405020304" pitchFamily="18" charset="0"/>
              </a:rPr>
              <a:t>Simon </a:t>
            </a:r>
            <a:r>
              <a:rPr lang="en-US" dirty="0" err="1">
                <a:latin typeface="Calibri (Body)"/>
                <a:ea typeface="Calibri" panose="020F0502020204030204" pitchFamily="34" charset="0"/>
                <a:cs typeface="Times New Roman" panose="02020603050405020304" pitchFamily="18" charset="0"/>
              </a:rPr>
              <a:t>Duquennoy</a:t>
            </a:r>
            <a:r>
              <a:rPr lang="en-US" dirty="0">
                <a:latin typeface="Calibri (Body)"/>
                <a:ea typeface="Calibri" panose="020F0502020204030204" pitchFamily="34" charset="0"/>
                <a:cs typeface="Times New Roman" panose="02020603050405020304" pitchFamily="18" charset="0"/>
              </a:rPr>
              <a:t>, </a:t>
            </a:r>
            <a:r>
              <a:rPr lang="en-US" dirty="0" err="1">
                <a:latin typeface="Calibri (Body)"/>
                <a:ea typeface="Calibri" panose="020F0502020204030204" pitchFamily="34" charset="0"/>
                <a:cs typeface="Times New Roman" panose="02020603050405020304" pitchFamily="18" charset="0"/>
              </a:rPr>
              <a:t>Beshr</a:t>
            </a:r>
            <a:r>
              <a:rPr lang="en-US" dirty="0">
                <a:latin typeface="Calibri (Body)"/>
                <a:ea typeface="Calibri" panose="020F0502020204030204" pitchFamily="34" charset="0"/>
                <a:cs typeface="Times New Roman" panose="02020603050405020304" pitchFamily="18" charset="0"/>
              </a:rPr>
              <a:t> Al </a:t>
            </a:r>
            <a:r>
              <a:rPr lang="en-US" dirty="0" err="1">
                <a:latin typeface="Calibri (Body)"/>
                <a:ea typeface="Calibri" panose="020F0502020204030204" pitchFamily="34" charset="0"/>
                <a:cs typeface="Times New Roman" panose="02020603050405020304" pitchFamily="18" charset="0"/>
              </a:rPr>
              <a:t>Nahas</a:t>
            </a:r>
            <a:r>
              <a:rPr lang="en-US" dirty="0">
                <a:latin typeface="Calibri (Body)"/>
                <a:ea typeface="Calibri" panose="020F0502020204030204" pitchFamily="34" charset="0"/>
                <a:cs typeface="Times New Roman" panose="02020603050405020304" pitchFamily="18" charset="0"/>
              </a:rPr>
              <a:t>, Olaf </a:t>
            </a:r>
            <a:r>
              <a:rPr lang="en-US" dirty="0" err="1">
                <a:latin typeface="Calibri (Body)"/>
                <a:ea typeface="Calibri" panose="020F0502020204030204" pitchFamily="34" charset="0"/>
                <a:cs typeface="Times New Roman" panose="02020603050405020304" pitchFamily="18" charset="0"/>
              </a:rPr>
              <a:t>Landsiedel</a:t>
            </a:r>
            <a:r>
              <a:rPr lang="en-US" dirty="0">
                <a:latin typeface="Calibri (Body)"/>
                <a:ea typeface="Calibri" panose="020F0502020204030204" pitchFamily="34" charset="0"/>
                <a:cs typeface="Times New Roman" panose="02020603050405020304" pitchFamily="18" charset="0"/>
              </a:rPr>
              <a:t>, Thomas </a:t>
            </a:r>
            <a:r>
              <a:rPr lang="en-US" dirty="0" err="1">
                <a:latin typeface="Calibri (Body)"/>
                <a:ea typeface="Calibri" panose="020F0502020204030204" pitchFamily="34" charset="0"/>
                <a:cs typeface="Times New Roman" panose="02020603050405020304" pitchFamily="18" charset="0"/>
              </a:rPr>
              <a:t>Watteyne</a:t>
            </a:r>
            <a:r>
              <a:rPr lang="en-US" dirty="0">
                <a:latin typeface="Calibri (Body)"/>
                <a:ea typeface="Calibri" panose="020F0502020204030204" pitchFamily="34" charset="0"/>
                <a:cs typeface="Times New Roman" panose="02020603050405020304" pitchFamily="18" charset="0"/>
              </a:rPr>
              <a:t>, Orchestra: Robust Mesh Networks Through Autonomously Scheduled TSCH, ACM, 2015.</a:t>
            </a:r>
            <a:endParaRPr lang="en-US" dirty="0">
              <a:effectLst/>
              <a:latin typeface="Calibri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74811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8293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001000" cy="1981200"/>
          </a:xfrm>
        </p:spPr>
        <p:txBody>
          <a:bodyPr/>
          <a:lstStyle/>
          <a:p>
            <a:r>
              <a:rPr lang="en-US" dirty="0" smtClean="0"/>
              <a:t/>
            </a:r>
            <a:br>
              <a:rPr lang="en-US" dirty="0" smtClean="0"/>
            </a:br>
            <a:r>
              <a:rPr lang="en-US" dirty="0" smtClean="0"/>
              <a:t>IEEE 802.15.4 – </a:t>
            </a:r>
            <a:br>
              <a:rPr lang="en-US" dirty="0" smtClean="0"/>
            </a:br>
            <a:r>
              <a:rPr lang="en-US" dirty="0" smtClean="0"/>
              <a:t>Low rate wireless personal area network</a:t>
            </a:r>
            <a:endParaRPr lang="en-US" dirty="0"/>
          </a:p>
        </p:txBody>
      </p:sp>
      <p:sp>
        <p:nvSpPr>
          <p:cNvPr id="4" name="Slide Number Placeholder 3"/>
          <p:cNvSpPr>
            <a:spLocks noGrp="1"/>
          </p:cNvSpPr>
          <p:nvPr>
            <p:ph type="sldNum" sz="quarter" idx="12"/>
          </p:nvPr>
        </p:nvSpPr>
        <p:spPr/>
        <p:txBody>
          <a:bodyPr/>
          <a:lstStyle/>
          <a:p>
            <a:fld id="{C023DE97-3E2E-4E69-99EF-FA64B60C7412}" type="slidenum">
              <a:rPr lang="en-US" smtClean="0"/>
              <a:pPr/>
              <a:t>4</a:t>
            </a:fld>
            <a:endParaRPr lang="en-US"/>
          </a:p>
        </p:txBody>
      </p:sp>
      <p:sp>
        <p:nvSpPr>
          <p:cNvPr id="3" name="TextBox 2"/>
          <p:cNvSpPr txBox="1"/>
          <p:nvPr/>
        </p:nvSpPr>
        <p:spPr>
          <a:xfrm>
            <a:off x="0" y="6138148"/>
            <a:ext cx="1474699" cy="369332"/>
          </a:xfrm>
          <a:prstGeom prst="rect">
            <a:avLst/>
          </a:prstGeom>
          <a:noFill/>
        </p:spPr>
        <p:txBody>
          <a:bodyPr wrap="none" rtlCol="0">
            <a:spAutoFit/>
          </a:bodyPr>
          <a:lstStyle/>
          <a:p>
            <a:r>
              <a:rPr lang="en-US" dirty="0" smtClean="0"/>
              <a:t>Source: Eaton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1095"/>
          <a:stretch/>
        </p:blipFill>
        <p:spPr>
          <a:xfrm>
            <a:off x="532836" y="2514600"/>
            <a:ext cx="8078328" cy="2104292"/>
          </a:xfrm>
          <a:prstGeom prst="rect">
            <a:avLst/>
          </a:prstGeom>
        </p:spPr>
      </p:pic>
    </p:spTree>
    <p:extLst>
      <p:ext uri="{BB962C8B-B14F-4D97-AF65-F5344CB8AC3E}">
        <p14:creationId xmlns:p14="http://schemas.microsoft.com/office/powerpoint/2010/main" val="806314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node is resource-constrained</a:t>
            </a:r>
            <a:endParaRPr lang="en-US" dirty="0"/>
          </a:p>
        </p:txBody>
      </p:sp>
      <p:pic>
        <p:nvPicPr>
          <p:cNvPr id="6" name="Content Placeholder 5"/>
          <p:cNvPicPr>
            <a:picLocks noGrp="1"/>
          </p:cNvPicPr>
          <p:nvPr>
            <p:ph idx="1"/>
          </p:nvPr>
        </p:nvPicPr>
        <p:blipFill>
          <a:blip r:embed="rId3" cstate="print"/>
          <a:stretch>
            <a:fillRect/>
          </a:stretch>
        </p:blipFill>
        <p:spPr>
          <a:xfrm>
            <a:off x="56630" y="3429001"/>
            <a:ext cx="1133829" cy="728540"/>
          </a:xfrm>
          <a:prstGeom prst="rect">
            <a:avLst/>
          </a:prstGeom>
        </p:spPr>
      </p:pic>
      <p:sp>
        <p:nvSpPr>
          <p:cNvPr id="4" name="Slide Number Placeholder 3"/>
          <p:cNvSpPr>
            <a:spLocks noGrp="1"/>
          </p:cNvSpPr>
          <p:nvPr>
            <p:ph type="sldNum" sz="quarter" idx="12"/>
          </p:nvPr>
        </p:nvSpPr>
        <p:spPr/>
        <p:txBody>
          <a:bodyPr/>
          <a:lstStyle/>
          <a:p>
            <a:fld id="{C023DE97-3E2E-4E69-99EF-FA64B60C7412}" type="slidenum">
              <a:rPr lang="en-US" smtClean="0"/>
              <a:pPr/>
              <a:t>5</a:t>
            </a:fld>
            <a:endParaRPr lang="en-US"/>
          </a:p>
        </p:txBody>
      </p:sp>
      <p:pic>
        <p:nvPicPr>
          <p:cNvPr id="8" name="Picture 7"/>
          <p:cNvPicPr/>
          <p:nvPr/>
        </p:nvPicPr>
        <p:blipFill>
          <a:blip r:embed="rId4"/>
          <a:stretch>
            <a:fillRect/>
          </a:stretch>
        </p:blipFill>
        <p:spPr>
          <a:xfrm>
            <a:off x="666230" y="2125358"/>
            <a:ext cx="934211" cy="770242"/>
          </a:xfrm>
          <a:prstGeom prst="rect">
            <a:avLst/>
          </a:prstGeom>
        </p:spPr>
      </p:pic>
      <p:pic>
        <p:nvPicPr>
          <p:cNvPr id="9" name="Picture 8"/>
          <p:cNvPicPr/>
          <p:nvPr/>
        </p:nvPicPr>
        <p:blipFill>
          <a:blip r:embed="rId5" cstate="print"/>
          <a:stretch>
            <a:fillRect/>
          </a:stretch>
        </p:blipFill>
        <p:spPr>
          <a:xfrm>
            <a:off x="1123430" y="4191000"/>
            <a:ext cx="877342" cy="729938"/>
          </a:xfrm>
          <a:prstGeom prst="rect">
            <a:avLst/>
          </a:prstGeom>
        </p:spPr>
      </p:pic>
      <p:pic>
        <p:nvPicPr>
          <p:cNvPr id="10" name="Picture 9"/>
          <p:cNvPicPr/>
          <p:nvPr/>
        </p:nvPicPr>
        <p:blipFill>
          <a:blip r:embed="rId6">
            <a:extLst>
              <a:ext uri="{28A0092B-C50C-407E-A947-70E740481C1C}">
                <a14:useLocalDpi xmlns:a14="http://schemas.microsoft.com/office/drawing/2010/main" val="0"/>
              </a:ext>
            </a:extLst>
          </a:blip>
          <a:stretch>
            <a:fillRect/>
          </a:stretch>
        </p:blipFill>
        <p:spPr>
          <a:xfrm>
            <a:off x="2020561" y="2667000"/>
            <a:ext cx="688366" cy="625822"/>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6541" y="3694526"/>
            <a:ext cx="1180059" cy="861443"/>
          </a:xfrm>
          <a:prstGeom prst="rect">
            <a:avLst/>
          </a:prstGeom>
        </p:spPr>
      </p:pic>
      <p:sp>
        <p:nvSpPr>
          <p:cNvPr id="12" name="TextBox 11"/>
          <p:cNvSpPr txBox="1"/>
          <p:nvPr/>
        </p:nvSpPr>
        <p:spPr>
          <a:xfrm>
            <a:off x="3505200" y="1184731"/>
            <a:ext cx="2437077" cy="5139869"/>
          </a:xfrm>
          <a:prstGeom prst="rect">
            <a:avLst/>
          </a:prstGeom>
          <a:noFill/>
        </p:spPr>
        <p:txBody>
          <a:bodyPr wrap="none" rtlCol="0">
            <a:spAutoFit/>
          </a:bodyPr>
          <a:lstStyle/>
          <a:p>
            <a:endParaRPr lang="en-US" sz="2400" dirty="0">
              <a:latin typeface="Cambria" panose="02040503050406030204" pitchFamily="18" charset="0"/>
            </a:endParaRPr>
          </a:p>
          <a:p>
            <a:r>
              <a:rPr lang="en-US" sz="2800" dirty="0" smtClean="0">
                <a:latin typeface="Calibri" panose="020F0502020204030204" pitchFamily="34" charset="0"/>
              </a:rPr>
              <a:t>Low memory </a:t>
            </a:r>
          </a:p>
          <a:p>
            <a:endParaRPr lang="en-US" sz="2800" dirty="0" smtClean="0">
              <a:latin typeface="Calibri" panose="020F0502020204030204" pitchFamily="34" charset="0"/>
            </a:endParaRPr>
          </a:p>
          <a:p>
            <a:endParaRPr lang="en-US" sz="2800" dirty="0">
              <a:latin typeface="Calibri" panose="020F0502020204030204" pitchFamily="34" charset="0"/>
            </a:endParaRPr>
          </a:p>
          <a:p>
            <a:r>
              <a:rPr lang="en-US" sz="2800" dirty="0" smtClean="0">
                <a:latin typeface="Calibri" panose="020F0502020204030204" pitchFamily="34" charset="0"/>
              </a:rPr>
              <a:t>Low processing</a:t>
            </a:r>
          </a:p>
          <a:p>
            <a:r>
              <a:rPr lang="en-US" sz="2800" dirty="0" smtClean="0">
                <a:latin typeface="Calibri" panose="020F0502020204030204" pitchFamily="34" charset="0"/>
              </a:rPr>
              <a:t>capability</a:t>
            </a:r>
          </a:p>
          <a:p>
            <a:endParaRPr lang="en-US" sz="2800" dirty="0">
              <a:latin typeface="Calibri" panose="020F0502020204030204" pitchFamily="34" charset="0"/>
            </a:endParaRPr>
          </a:p>
          <a:p>
            <a:r>
              <a:rPr lang="en-US" sz="2800" dirty="0" smtClean="0">
                <a:latin typeface="Calibri" panose="020F0502020204030204" pitchFamily="34" charset="0"/>
              </a:rPr>
              <a:t>Low bandwidth</a:t>
            </a:r>
          </a:p>
          <a:p>
            <a:endParaRPr lang="en-US" sz="2800" dirty="0" smtClean="0">
              <a:latin typeface="Calibri" panose="020F0502020204030204" pitchFamily="34" charset="0"/>
            </a:endParaRPr>
          </a:p>
          <a:p>
            <a:endParaRPr lang="en-US" sz="2800" dirty="0">
              <a:latin typeface="Calibri" panose="020F0502020204030204" pitchFamily="34" charset="0"/>
            </a:endParaRPr>
          </a:p>
          <a:p>
            <a:r>
              <a:rPr lang="en-US" sz="2800" dirty="0">
                <a:latin typeface="Calibri" panose="020F0502020204030204" pitchFamily="34" charset="0"/>
              </a:rPr>
              <a:t>Low power </a:t>
            </a:r>
            <a:endParaRPr lang="en-US" sz="2800" dirty="0" smtClean="0">
              <a:latin typeface="Calibri" panose="020F0502020204030204" pitchFamily="34" charset="0"/>
            </a:endParaRPr>
          </a:p>
          <a:p>
            <a:endParaRPr lang="en-US" sz="2400" dirty="0">
              <a:latin typeface="Cambria" panose="02040503050406030204" pitchFamily="18" charset="0"/>
            </a:endParaRPr>
          </a:p>
        </p:txBody>
      </p:sp>
      <p:sp>
        <p:nvSpPr>
          <p:cNvPr id="13" name="TextBox 12"/>
          <p:cNvSpPr txBox="1"/>
          <p:nvPr/>
        </p:nvSpPr>
        <p:spPr>
          <a:xfrm>
            <a:off x="6159266" y="1183422"/>
            <a:ext cx="2844048" cy="5139869"/>
          </a:xfrm>
          <a:prstGeom prst="rect">
            <a:avLst/>
          </a:prstGeom>
          <a:noFill/>
        </p:spPr>
        <p:txBody>
          <a:bodyPr wrap="none" rtlCol="0">
            <a:spAutoFit/>
          </a:bodyPr>
          <a:lstStyle/>
          <a:p>
            <a:endParaRPr lang="en-US" sz="2400" dirty="0">
              <a:latin typeface="Cambria" panose="02040503050406030204" pitchFamily="18" charset="0"/>
            </a:endParaRPr>
          </a:p>
          <a:p>
            <a:r>
              <a:rPr lang="en-US" sz="2800" dirty="0" smtClean="0">
                <a:latin typeface="Calibri" panose="020F0502020204030204" pitchFamily="34" charset="0"/>
              </a:rPr>
              <a:t>~10KB RAM</a:t>
            </a:r>
            <a:r>
              <a:rPr lang="en-US" sz="2800" dirty="0">
                <a:latin typeface="Calibri" panose="020F0502020204030204" pitchFamily="34" charset="0"/>
              </a:rPr>
              <a:t> </a:t>
            </a:r>
            <a:endParaRPr lang="en-US" sz="2800" dirty="0" smtClean="0">
              <a:latin typeface="Calibri" panose="020F0502020204030204" pitchFamily="34" charset="0"/>
            </a:endParaRPr>
          </a:p>
          <a:p>
            <a:r>
              <a:rPr lang="en-US" sz="2800" dirty="0" smtClean="0">
                <a:latin typeface="Calibri" panose="020F0502020204030204" pitchFamily="34" charset="0"/>
              </a:rPr>
              <a:t>~100KB ROM</a:t>
            </a:r>
          </a:p>
          <a:p>
            <a:endParaRPr lang="en-US" sz="2800" dirty="0">
              <a:latin typeface="Calibri" panose="020F0502020204030204" pitchFamily="34" charset="0"/>
            </a:endParaRPr>
          </a:p>
          <a:p>
            <a:r>
              <a:rPr lang="en-US" sz="2800" dirty="0" smtClean="0">
                <a:latin typeface="Calibri" panose="020F0502020204030204" pitchFamily="34" charset="0"/>
              </a:rPr>
              <a:t>(4</a:t>
            </a:r>
            <a:r>
              <a:rPr lang="en-US" sz="2800" dirty="0">
                <a:latin typeface="Calibri" panose="020F0502020204030204" pitchFamily="34" charset="0"/>
              </a:rPr>
              <a:t> </a:t>
            </a:r>
            <a:r>
              <a:rPr lang="en-US" sz="2800" dirty="0" smtClean="0">
                <a:latin typeface="Calibri" panose="020F0502020204030204" pitchFamily="34" charset="0"/>
              </a:rPr>
              <a:t>or 8 or 16 MHz)</a:t>
            </a:r>
          </a:p>
          <a:p>
            <a:endParaRPr lang="en-US" sz="2800" dirty="0" smtClean="0">
              <a:latin typeface="Calibri" panose="020F0502020204030204" pitchFamily="34" charset="0"/>
            </a:endParaRPr>
          </a:p>
          <a:p>
            <a:endParaRPr lang="en-US" sz="2800" dirty="0">
              <a:latin typeface="Calibri" panose="020F0502020204030204" pitchFamily="34" charset="0"/>
            </a:endParaRPr>
          </a:p>
          <a:p>
            <a:r>
              <a:rPr lang="en-US" sz="2800" dirty="0" smtClean="0">
                <a:latin typeface="Calibri" panose="020F0502020204030204" pitchFamily="34" charset="0"/>
              </a:rPr>
              <a:t>(max 250 Kbps)</a:t>
            </a:r>
          </a:p>
          <a:p>
            <a:endParaRPr lang="en-US" sz="2800" dirty="0" smtClean="0">
              <a:latin typeface="Calibri" panose="020F0502020204030204" pitchFamily="34" charset="0"/>
            </a:endParaRPr>
          </a:p>
          <a:p>
            <a:endParaRPr lang="en-US" sz="2800" dirty="0">
              <a:latin typeface="Calibri" panose="020F0502020204030204" pitchFamily="34" charset="0"/>
            </a:endParaRPr>
          </a:p>
          <a:p>
            <a:r>
              <a:rPr lang="en-US" sz="2800" dirty="0" smtClean="0">
                <a:latin typeface="Calibri" panose="020F0502020204030204" pitchFamily="34" charset="0"/>
              </a:rPr>
              <a:t>2-3 AA batteries</a:t>
            </a:r>
            <a:endParaRPr lang="en-US" sz="2800" dirty="0">
              <a:latin typeface="Calibri" panose="020F0502020204030204" pitchFamily="34" charset="0"/>
            </a:endParaRPr>
          </a:p>
          <a:p>
            <a:endParaRPr lang="en-US" sz="2400" dirty="0">
              <a:latin typeface="Cambria" panose="02040503050406030204" pitchFamily="18" charset="0"/>
            </a:endParaRPr>
          </a:p>
        </p:txBody>
      </p:sp>
    </p:spTree>
    <p:extLst>
      <p:ext uri="{BB962C8B-B14F-4D97-AF65-F5344CB8AC3E}">
        <p14:creationId xmlns:p14="http://schemas.microsoft.com/office/powerpoint/2010/main" val="19461861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2467471"/>
          </a:xfrm>
        </p:spPr>
        <p:txBody>
          <a:bodyPr>
            <a:noAutofit/>
          </a:bodyPr>
          <a:lstStyle/>
          <a:p>
            <a:pPr marL="0" indent="0" algn="just">
              <a:buNone/>
            </a:pPr>
            <a:r>
              <a:rPr lang="en-US" sz="3600" dirty="0" smtClean="0"/>
              <a:t>“</a:t>
            </a:r>
            <a:r>
              <a:rPr lang="en-US" sz="3600" dirty="0"/>
              <a:t>How to provide </a:t>
            </a:r>
            <a:r>
              <a:rPr lang="en-US" sz="3600" dirty="0" smtClean="0">
                <a:solidFill>
                  <a:srgbClr val="FF3300"/>
                </a:solidFill>
              </a:rPr>
              <a:t>energy-efficient </a:t>
            </a:r>
            <a:r>
              <a:rPr lang="en-US" sz="3600" dirty="0">
                <a:solidFill>
                  <a:srgbClr val="FF3300"/>
                </a:solidFill>
              </a:rPr>
              <a:t>and reliable </a:t>
            </a:r>
            <a:r>
              <a:rPr lang="en-US" sz="3600" dirty="0" smtClean="0">
                <a:solidFill>
                  <a:srgbClr val="FF3300"/>
                </a:solidFill>
              </a:rPr>
              <a:t>delivery of a large amount of data </a:t>
            </a:r>
            <a:r>
              <a:rPr lang="en-US" sz="3600" dirty="0" smtClean="0"/>
              <a:t>in WSNs that have </a:t>
            </a:r>
            <a:r>
              <a:rPr lang="en-US" sz="3600" dirty="0" smtClean="0">
                <a:solidFill>
                  <a:srgbClr val="FF3300"/>
                </a:solidFill>
              </a:rPr>
              <a:t>limited resources?”</a:t>
            </a:r>
            <a:endParaRPr lang="en-US" sz="3600" dirty="0">
              <a:solidFill>
                <a:srgbClr val="FF3300"/>
              </a:solidFill>
            </a:endParaRPr>
          </a:p>
        </p:txBody>
      </p:sp>
      <p:sp>
        <p:nvSpPr>
          <p:cNvPr id="4" name="Slide Number Placeholder 3"/>
          <p:cNvSpPr>
            <a:spLocks noGrp="1"/>
          </p:cNvSpPr>
          <p:nvPr>
            <p:ph type="sldNum" sz="quarter" idx="12"/>
          </p:nvPr>
        </p:nvSpPr>
        <p:spPr/>
        <p:txBody>
          <a:bodyPr/>
          <a:lstStyle/>
          <a:p>
            <a:fld id="{C023DE97-3E2E-4E69-99EF-FA64B60C7412}" type="slidenum">
              <a:rPr lang="en-US" smtClean="0"/>
              <a:pPr/>
              <a:t>6</a:t>
            </a:fld>
            <a:endParaRPr lang="en-US"/>
          </a:p>
        </p:txBody>
      </p:sp>
    </p:spTree>
    <p:extLst>
      <p:ext uri="{BB962C8B-B14F-4D97-AF65-F5344CB8AC3E}">
        <p14:creationId xmlns:p14="http://schemas.microsoft.com/office/powerpoint/2010/main" val="27689278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is energy-greedy</a:t>
            </a:r>
            <a:endParaRPr lang="en-US" dirty="0"/>
          </a:p>
        </p:txBody>
      </p:sp>
      <p:sp>
        <p:nvSpPr>
          <p:cNvPr id="4" name="Slide Number Placeholder 3"/>
          <p:cNvSpPr>
            <a:spLocks noGrp="1"/>
          </p:cNvSpPr>
          <p:nvPr>
            <p:ph type="sldNum" sz="quarter" idx="12"/>
          </p:nvPr>
        </p:nvSpPr>
        <p:spPr/>
        <p:txBody>
          <a:bodyPr/>
          <a:lstStyle/>
          <a:p>
            <a:fld id="{C023DE97-3E2E-4E69-99EF-FA64B60C7412}" type="slidenum">
              <a:rPr lang="en-US" smtClean="0"/>
              <a:pPr/>
              <a:t>7</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071338"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6321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17" y="563119"/>
            <a:ext cx="7550975" cy="594066"/>
          </a:xfrm>
        </p:spPr>
        <p:txBody>
          <a:bodyPr>
            <a:noAutofit/>
          </a:bodyPr>
          <a:lstStyle/>
          <a:p>
            <a:pPr algn="ctr"/>
            <a:r>
              <a:rPr lang="en-US" sz="2500" b="1" dirty="0">
                <a:solidFill>
                  <a:schemeClr val="tx1"/>
                </a:solidFill>
                <a:latin typeface="+mn-lt"/>
              </a:rPr>
              <a:t>RESEARCH AND SIMULATION OF TSCH FOR WIRELESS SENSOR NETWORK</a:t>
            </a:r>
            <a:endParaRPr lang="en-US" sz="2500" dirty="0">
              <a:solidFill>
                <a:schemeClr val="tx1"/>
              </a:solidFill>
              <a:latin typeface="+mn-lt"/>
            </a:endParaRPr>
          </a:p>
        </p:txBody>
      </p:sp>
      <p:sp>
        <p:nvSpPr>
          <p:cNvPr id="5" name="TextBox 4"/>
          <p:cNvSpPr txBox="1"/>
          <p:nvPr/>
        </p:nvSpPr>
        <p:spPr>
          <a:xfrm>
            <a:off x="1835696" y="2320947"/>
            <a:ext cx="1864998" cy="400110"/>
          </a:xfrm>
          <a:prstGeom prst="rect">
            <a:avLst/>
          </a:prstGeom>
          <a:noFill/>
        </p:spPr>
        <p:txBody>
          <a:bodyPr wrap="none" rtlCol="0">
            <a:spAutoFit/>
          </a:bodyPr>
          <a:lstStyle/>
          <a:p>
            <a:r>
              <a:rPr lang="en-US" sz="2000" dirty="0">
                <a:solidFill>
                  <a:schemeClr val="tx1">
                    <a:alpha val="37000"/>
                  </a:schemeClr>
                </a:solidFill>
              </a:rPr>
              <a:t>INTRODUCTION</a:t>
            </a:r>
            <a:r>
              <a:rPr lang="en-US" sz="1200" dirty="0">
                <a:solidFill>
                  <a:schemeClr val="tx1">
                    <a:alpha val="37000"/>
                  </a:schemeClr>
                </a:solidFill>
              </a:rPr>
              <a:t> </a:t>
            </a:r>
            <a:endParaRPr lang="en-US" sz="1200" dirty="0">
              <a:solidFill>
                <a:schemeClr val="tx1">
                  <a:alpha val="37000"/>
                </a:schemeClr>
              </a:solidFill>
              <a:latin typeface="+mj-lt"/>
            </a:endParaRPr>
          </a:p>
        </p:txBody>
      </p:sp>
      <p:sp>
        <p:nvSpPr>
          <p:cNvPr id="8" name="TextBox 7"/>
          <p:cNvSpPr txBox="1"/>
          <p:nvPr/>
        </p:nvSpPr>
        <p:spPr>
          <a:xfrm>
            <a:off x="1647881" y="4138289"/>
            <a:ext cx="3041795" cy="400110"/>
          </a:xfrm>
          <a:prstGeom prst="rect">
            <a:avLst/>
          </a:prstGeom>
          <a:noFill/>
        </p:spPr>
        <p:txBody>
          <a:bodyPr wrap="none" rtlCol="0">
            <a:spAutoFit/>
          </a:bodyPr>
          <a:lstStyle/>
          <a:p>
            <a:r>
              <a:rPr lang="en-US" sz="2000" dirty="0"/>
              <a:t>THEORY AND TECHNOLOGY</a:t>
            </a:r>
            <a:endParaRPr lang="en-US" sz="2000" dirty="0">
              <a:latin typeface="+mj-lt"/>
            </a:endParaRPr>
          </a:p>
        </p:txBody>
      </p:sp>
      <p:sp>
        <p:nvSpPr>
          <p:cNvPr id="11" name="TextBox 10"/>
          <p:cNvSpPr txBox="1"/>
          <p:nvPr/>
        </p:nvSpPr>
        <p:spPr>
          <a:xfrm>
            <a:off x="6343747" y="2348407"/>
            <a:ext cx="2453107" cy="400110"/>
          </a:xfrm>
          <a:prstGeom prst="rect">
            <a:avLst/>
          </a:prstGeom>
          <a:noFill/>
        </p:spPr>
        <p:txBody>
          <a:bodyPr wrap="none" rtlCol="0">
            <a:spAutoFit/>
          </a:bodyPr>
          <a:lstStyle/>
          <a:p>
            <a:r>
              <a:rPr lang="en-US" sz="2000" dirty="0">
                <a:solidFill>
                  <a:schemeClr val="tx1">
                    <a:alpha val="36000"/>
                  </a:schemeClr>
                </a:solidFill>
              </a:rPr>
              <a:t>DEPLOY AND RESULTS</a:t>
            </a:r>
            <a:endParaRPr lang="en-US" sz="2000" dirty="0">
              <a:solidFill>
                <a:schemeClr val="tx1">
                  <a:alpha val="36000"/>
                </a:schemeClr>
              </a:solidFill>
              <a:latin typeface="+mj-lt"/>
            </a:endParaRPr>
          </a:p>
        </p:txBody>
      </p:sp>
      <p:sp>
        <p:nvSpPr>
          <p:cNvPr id="67" name="AutoShape 124"/>
          <p:cNvSpPr>
            <a:spLocks/>
          </p:cNvSpPr>
          <p:nvPr/>
        </p:nvSpPr>
        <p:spPr bwMode="auto">
          <a:xfrm>
            <a:off x="5094698" y="3804749"/>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6"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68" name="AutoShape 125"/>
          <p:cNvSpPr>
            <a:spLocks/>
          </p:cNvSpPr>
          <p:nvPr/>
        </p:nvSpPr>
        <p:spPr bwMode="auto">
          <a:xfrm>
            <a:off x="5126846" y="3837492"/>
            <a:ext cx="87512" cy="87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6"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48" name="TextBox 47"/>
          <p:cNvSpPr txBox="1"/>
          <p:nvPr/>
        </p:nvSpPr>
        <p:spPr>
          <a:xfrm>
            <a:off x="6721285" y="4139792"/>
            <a:ext cx="1698029" cy="400110"/>
          </a:xfrm>
          <a:prstGeom prst="rect">
            <a:avLst/>
          </a:prstGeom>
          <a:noFill/>
        </p:spPr>
        <p:txBody>
          <a:bodyPr wrap="none" rtlCol="0">
            <a:spAutoFit/>
          </a:bodyPr>
          <a:lstStyle/>
          <a:p>
            <a:r>
              <a:rPr lang="en-US" sz="2000" dirty="0">
                <a:solidFill>
                  <a:schemeClr val="tx1">
                    <a:alpha val="36000"/>
                  </a:schemeClr>
                </a:solidFill>
              </a:rPr>
              <a:t>CONCLUSTION</a:t>
            </a:r>
            <a:endParaRPr lang="en-US" sz="1200" dirty="0">
              <a:solidFill>
                <a:schemeClr val="tx1">
                  <a:alpha val="36000"/>
                </a:schemeClr>
              </a:solidFill>
              <a:latin typeface="+mj-lt"/>
            </a:endParaRPr>
          </a:p>
        </p:txBody>
      </p:sp>
      <p:sp>
        <p:nvSpPr>
          <p:cNvPr id="17" name="Freeform 16"/>
          <p:cNvSpPr/>
          <p:nvPr/>
        </p:nvSpPr>
        <p:spPr>
          <a:xfrm>
            <a:off x="385087" y="200729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smtClean="0"/>
              <a:t>1.</a:t>
            </a:r>
            <a:endParaRPr lang="en-US" sz="3200" dirty="0"/>
          </a:p>
        </p:txBody>
      </p:sp>
      <p:sp>
        <p:nvSpPr>
          <p:cNvPr id="18" name="Freeform 17"/>
          <p:cNvSpPr/>
          <p:nvPr/>
        </p:nvSpPr>
        <p:spPr>
          <a:xfrm>
            <a:off x="379882" y="3804749"/>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solidFill>
              </a:rPr>
              <a:t>2</a:t>
            </a:r>
            <a:r>
              <a:rPr lang="en-US" sz="3200" dirty="0" smtClean="0">
                <a:solidFill>
                  <a:schemeClr val="bg1"/>
                </a:solidFill>
              </a:rPr>
              <a:t>.</a:t>
            </a:r>
            <a:endParaRPr lang="en-US" sz="3200" dirty="0">
              <a:solidFill>
                <a:schemeClr val="bg1"/>
              </a:solidFill>
            </a:endParaRPr>
          </a:p>
        </p:txBody>
      </p:sp>
      <p:sp>
        <p:nvSpPr>
          <p:cNvPr id="19" name="Freeform 18"/>
          <p:cNvSpPr/>
          <p:nvPr/>
        </p:nvSpPr>
        <p:spPr>
          <a:xfrm>
            <a:off x="4860032" y="195507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alpha val="36000"/>
                  </a:schemeClr>
                </a:solidFill>
              </a:rPr>
              <a:t>3</a:t>
            </a:r>
            <a:r>
              <a:rPr lang="en-US" sz="3200" dirty="0" smtClean="0">
                <a:solidFill>
                  <a:schemeClr val="bg1">
                    <a:alpha val="36000"/>
                  </a:schemeClr>
                </a:solidFill>
              </a:rPr>
              <a:t>.</a:t>
            </a:r>
            <a:endParaRPr lang="en-US" sz="3200" dirty="0">
              <a:solidFill>
                <a:schemeClr val="bg1">
                  <a:alpha val="36000"/>
                </a:schemeClr>
              </a:solidFill>
            </a:endParaRPr>
          </a:p>
        </p:txBody>
      </p:sp>
      <p:sp>
        <p:nvSpPr>
          <p:cNvPr id="20" name="Freeform 19"/>
          <p:cNvSpPr/>
          <p:nvPr/>
        </p:nvSpPr>
        <p:spPr>
          <a:xfrm>
            <a:off x="4860860" y="3789972"/>
            <a:ext cx="1096815" cy="1099749"/>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3">
              <a:lumMod val="75000"/>
              <a:alpha val="3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09" tIns="126509" rIns="126509" bIns="126509" numCol="1" spcCol="1270" anchor="ctr" anchorCtr="0">
            <a:noAutofit/>
          </a:bodyPr>
          <a:lstStyle/>
          <a:p>
            <a:pPr algn="ctr" defTabSz="800080">
              <a:lnSpc>
                <a:spcPct val="90000"/>
              </a:lnSpc>
              <a:spcBef>
                <a:spcPct val="0"/>
              </a:spcBef>
              <a:spcAft>
                <a:spcPct val="35000"/>
              </a:spcAft>
            </a:pPr>
            <a:r>
              <a:rPr lang="en-US" sz="3200" dirty="0">
                <a:solidFill>
                  <a:schemeClr val="bg1">
                    <a:alpha val="36000"/>
                  </a:schemeClr>
                </a:solidFill>
              </a:rPr>
              <a:t>4</a:t>
            </a:r>
            <a:r>
              <a:rPr lang="en-US" sz="3200" dirty="0" smtClean="0">
                <a:solidFill>
                  <a:schemeClr val="bg1">
                    <a:alpha val="36000"/>
                  </a:schemeClr>
                </a:solidFill>
              </a:rPr>
              <a:t>.</a:t>
            </a:r>
            <a:endParaRPr lang="en-US" sz="3200" dirty="0">
              <a:solidFill>
                <a:schemeClr val="bg1">
                  <a:alpha val="36000"/>
                </a:schemeClr>
              </a:solidFill>
            </a:endParaRPr>
          </a:p>
        </p:txBody>
      </p:sp>
    </p:spTree>
    <p:extLst>
      <p:ext uri="{BB962C8B-B14F-4D97-AF65-F5344CB8AC3E}">
        <p14:creationId xmlns:p14="http://schemas.microsoft.com/office/powerpoint/2010/main" val="39263953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46030"/>
            <a:ext cx="7488832" cy="409881"/>
          </a:xfrm>
        </p:spPr>
        <p:txBody>
          <a:bodyPr>
            <a:normAutofit fontScale="90000"/>
          </a:bodyPr>
          <a:lstStyle/>
          <a:p>
            <a:pPr marR="0" lvl="0">
              <a:lnSpc>
                <a:spcPct val="107000"/>
              </a:lnSpc>
              <a:spcBef>
                <a:spcPts val="0"/>
              </a:spcBef>
              <a:spcAft>
                <a:spcPts val="800"/>
              </a:spcAft>
            </a:pPr>
            <a:r>
              <a:rPr lang="en-US" sz="2800" dirty="0" smtClean="0">
                <a:solidFill>
                  <a:schemeClr val="tx1"/>
                </a:solidFill>
              </a:rPr>
              <a:t>TIME </a:t>
            </a:r>
            <a:r>
              <a:rPr lang="en-US" sz="2800" dirty="0">
                <a:solidFill>
                  <a:schemeClr val="tx1"/>
                </a:solidFill>
              </a:rPr>
              <a:t>SLOTTED CHANNEL HOPPING (TSCH)</a:t>
            </a:r>
            <a:endParaRPr lang="en-US" sz="2800" b="1" dirty="0">
              <a:solidFill>
                <a:schemeClr val="tx1"/>
              </a:solidFill>
              <a:ea typeface="Calibri" panose="020F0502020204030204" pitchFamily="34" charset="0"/>
              <a:cs typeface="Times New Roman" panose="02020603050405020304" pitchFamily="18" charset="0"/>
            </a:endParaRPr>
          </a:p>
        </p:txBody>
      </p:sp>
      <p:sp>
        <p:nvSpPr>
          <p:cNvPr id="3" name="Rectangle 2"/>
          <p:cNvSpPr/>
          <p:nvPr/>
        </p:nvSpPr>
        <p:spPr>
          <a:xfrm>
            <a:off x="1187624" y="1376933"/>
            <a:ext cx="6480720" cy="923330"/>
          </a:xfrm>
          <a:prstGeom prst="rect">
            <a:avLst/>
          </a:prstGeom>
        </p:spPr>
        <p:txBody>
          <a:bodyPr wrap="square">
            <a:spAutoFit/>
          </a:bodyPr>
          <a:lstStyle/>
          <a:p>
            <a:pPr algn="ctr"/>
            <a:r>
              <a:rPr lang="en-US" dirty="0">
                <a:solidFill>
                  <a:schemeClr val="bg2">
                    <a:lumMod val="25000"/>
                  </a:schemeClr>
                </a:solidFill>
                <a:latin typeface="Times New Roman" panose="02020603050405020304" pitchFamily="18" charset="0"/>
                <a:ea typeface="Calibri" panose="020F0502020204030204" pitchFamily="34" charset="0"/>
              </a:rPr>
              <a:t>TSCH is used by Low-Power devices to communicate using a wireless link. It is designed for low-power and </a:t>
            </a:r>
            <a:r>
              <a:rPr lang="en-US" dirty="0" err="1">
                <a:solidFill>
                  <a:schemeClr val="bg2">
                    <a:lumMod val="25000"/>
                  </a:schemeClr>
                </a:solidFill>
                <a:latin typeface="Times New Roman" panose="02020603050405020304" pitchFamily="18" charset="0"/>
                <a:ea typeface="Calibri" panose="020F0502020204030204" pitchFamily="34" charset="0"/>
              </a:rPr>
              <a:t>lossy</a:t>
            </a:r>
            <a:r>
              <a:rPr lang="en-US" dirty="0">
                <a:solidFill>
                  <a:schemeClr val="bg2">
                    <a:lumMod val="25000"/>
                  </a:schemeClr>
                </a:solidFill>
                <a:latin typeface="Times New Roman" panose="02020603050405020304" pitchFamily="18" charset="0"/>
                <a:ea typeface="Calibri" panose="020F0502020204030204" pitchFamily="34" charset="0"/>
              </a:rPr>
              <a:t> networks (LLNs) and aims at providing a reliable Media access control </a:t>
            </a:r>
            <a:r>
              <a:rPr lang="en-US" dirty="0" smtClean="0">
                <a:solidFill>
                  <a:schemeClr val="bg2">
                    <a:lumMod val="25000"/>
                  </a:schemeClr>
                </a:solidFill>
                <a:latin typeface="Times New Roman" panose="02020603050405020304" pitchFamily="18" charset="0"/>
                <a:ea typeface="Calibri" panose="020F0502020204030204" pitchFamily="34" charset="0"/>
              </a:rPr>
              <a:t>layer.</a:t>
            </a:r>
            <a:endParaRPr lang="en-US" dirty="0">
              <a:solidFill>
                <a:schemeClr val="bg2">
                  <a:lumMod val="25000"/>
                </a:schemeClr>
              </a:solidFill>
            </a:endParaRPr>
          </a:p>
        </p:txBody>
      </p:sp>
      <p:sp>
        <p:nvSpPr>
          <p:cNvPr id="5" name="Rectangle 4"/>
          <p:cNvSpPr/>
          <p:nvPr/>
        </p:nvSpPr>
        <p:spPr>
          <a:xfrm>
            <a:off x="827584" y="2419535"/>
            <a:ext cx="5579436" cy="507831"/>
          </a:xfrm>
          <a:prstGeom prst="rect">
            <a:avLst/>
          </a:prstGeom>
        </p:spPr>
        <p:txBody>
          <a:bodyPr wrap="square">
            <a:spAutoFit/>
          </a:bodyPr>
          <a:lstStyle/>
          <a:p>
            <a:pPr marL="0" marR="0" lvl="2" algn="just">
              <a:lnSpc>
                <a:spcPct val="150000"/>
              </a:lnSpc>
              <a:spcBef>
                <a:spcPts val="0"/>
              </a:spcBef>
              <a:spcAft>
                <a:spcPts val="130"/>
              </a:spcAft>
            </a:pPr>
            <a:r>
              <a:rPr lang="en-US" b="1" dirty="0" err="1" smtClean="0">
                <a:solidFill>
                  <a:schemeClr val="bg2">
                    <a:lumMod val="25000"/>
                  </a:schemeClr>
                </a:solidFill>
                <a:latin typeface="Times New Roman" panose="02020603050405020304" pitchFamily="18" charset="0"/>
                <a:ea typeface="Calibri" panose="020F0502020204030204" pitchFamily="34" charset="0"/>
              </a:rPr>
              <a:t>Slotframe</a:t>
            </a:r>
            <a:r>
              <a:rPr lang="en-US" b="1" dirty="0" smtClean="0">
                <a:solidFill>
                  <a:schemeClr val="bg2">
                    <a:lumMod val="25000"/>
                  </a:schemeClr>
                </a:solidFill>
                <a:latin typeface="Times New Roman" panose="02020603050405020304" pitchFamily="18" charset="0"/>
                <a:ea typeface="Calibri" panose="020F0502020204030204" pitchFamily="34" charset="0"/>
              </a:rPr>
              <a:t> </a:t>
            </a:r>
            <a:r>
              <a:rPr lang="en-US" b="1" dirty="0">
                <a:solidFill>
                  <a:schemeClr val="bg2">
                    <a:lumMod val="25000"/>
                  </a:schemeClr>
                </a:solidFill>
                <a:latin typeface="Times New Roman" panose="02020603050405020304" pitchFamily="18" charset="0"/>
                <a:ea typeface="Calibri" panose="020F0502020204030204" pitchFamily="34" charset="0"/>
              </a:rPr>
              <a:t>structure and synchronization</a:t>
            </a:r>
          </a:p>
        </p:txBody>
      </p:sp>
      <p:pic>
        <p:nvPicPr>
          <p:cNvPr id="15" name="Picture 14"/>
          <p:cNvPicPr/>
          <p:nvPr/>
        </p:nvPicPr>
        <p:blipFill>
          <a:blip r:embed="rId2">
            <a:extLst>
              <a:ext uri="{28A0092B-C50C-407E-A947-70E740481C1C}">
                <a14:useLocalDpi xmlns:a14="http://schemas.microsoft.com/office/drawing/2010/main" val="0"/>
              </a:ext>
            </a:extLst>
          </a:blip>
          <a:stretch>
            <a:fillRect/>
          </a:stretch>
        </p:blipFill>
        <p:spPr>
          <a:xfrm>
            <a:off x="2231740" y="3983023"/>
            <a:ext cx="4392488" cy="1728192"/>
          </a:xfrm>
          <a:prstGeom prst="rect">
            <a:avLst/>
          </a:prstGeom>
        </p:spPr>
      </p:pic>
      <p:sp>
        <p:nvSpPr>
          <p:cNvPr id="6" name="Rectangle 5"/>
          <p:cNvSpPr/>
          <p:nvPr/>
        </p:nvSpPr>
        <p:spPr>
          <a:xfrm>
            <a:off x="1187624" y="3021830"/>
            <a:ext cx="6912768" cy="646331"/>
          </a:xfrm>
          <a:prstGeom prst="rect">
            <a:avLst/>
          </a:prstGeom>
        </p:spPr>
        <p:txBody>
          <a:bodyPr wrap="square">
            <a:spAutoFit/>
          </a:bodyPr>
          <a:lstStyle/>
          <a:p>
            <a:r>
              <a:rPr lang="en-US" dirty="0">
                <a:solidFill>
                  <a:schemeClr val="bg2">
                    <a:lumMod val="25000"/>
                  </a:schemeClr>
                </a:solidFill>
                <a:latin typeface="Times New Roman" panose="02020603050405020304" pitchFamily="18" charset="0"/>
                <a:ea typeface="Calibri" panose="020F0502020204030204" pitchFamily="34" charset="0"/>
              </a:rPr>
              <a:t>In the </a:t>
            </a:r>
            <a:r>
              <a:rPr lang="en-US" dirty="0" smtClean="0">
                <a:solidFill>
                  <a:schemeClr val="bg2">
                    <a:lumMod val="25000"/>
                  </a:schemeClr>
                </a:solidFill>
                <a:latin typeface="Times New Roman" panose="02020603050405020304" pitchFamily="18" charset="0"/>
                <a:ea typeface="Calibri" panose="020F0502020204030204" pitchFamily="34" charset="0"/>
              </a:rPr>
              <a:t>TSCH, </a:t>
            </a:r>
            <a:r>
              <a:rPr lang="en-US" dirty="0">
                <a:solidFill>
                  <a:schemeClr val="bg2">
                    <a:lumMod val="25000"/>
                  </a:schemeClr>
                </a:solidFill>
                <a:latin typeface="Times New Roman" panose="02020603050405020304" pitchFamily="18" charset="0"/>
                <a:ea typeface="Calibri" panose="020F0502020204030204" pitchFamily="34" charset="0"/>
              </a:rPr>
              <a:t>mode nodes synchronize on a periodic </a:t>
            </a:r>
            <a:r>
              <a:rPr lang="en-US" dirty="0" err="1">
                <a:solidFill>
                  <a:schemeClr val="bg2">
                    <a:lumMod val="25000"/>
                  </a:schemeClr>
                </a:solidFill>
                <a:latin typeface="Times New Roman" panose="02020603050405020304" pitchFamily="18" charset="0"/>
                <a:ea typeface="Calibri" panose="020F0502020204030204" pitchFamily="34" charset="0"/>
              </a:rPr>
              <a:t>slotframe</a:t>
            </a:r>
            <a:r>
              <a:rPr lang="en-US" dirty="0">
                <a:solidFill>
                  <a:schemeClr val="bg2">
                    <a:lumMod val="25000"/>
                  </a:schemeClr>
                </a:solidFill>
                <a:latin typeface="Times New Roman" panose="02020603050405020304" pitchFamily="18" charset="0"/>
                <a:ea typeface="Calibri" panose="020F0502020204030204" pitchFamily="34" charset="0"/>
              </a:rPr>
              <a:t> consisting of a number of </a:t>
            </a:r>
            <a:r>
              <a:rPr lang="en-US" dirty="0" smtClean="0">
                <a:solidFill>
                  <a:schemeClr val="bg2">
                    <a:lumMod val="25000"/>
                  </a:schemeClr>
                </a:solidFill>
                <a:latin typeface="Times New Roman" panose="02020603050405020304" pitchFamily="18" charset="0"/>
                <a:ea typeface="Calibri" panose="020F0502020204030204" pitchFamily="34" charset="0"/>
              </a:rPr>
              <a:t>timeslots:</a:t>
            </a:r>
            <a:endParaRPr lang="en-US" dirty="0">
              <a:solidFill>
                <a:schemeClr val="bg2">
                  <a:lumMod val="25000"/>
                </a:schemeClr>
              </a:solidFill>
            </a:endParaRPr>
          </a:p>
        </p:txBody>
      </p:sp>
      <p:sp>
        <p:nvSpPr>
          <p:cNvPr id="7" name="Rectangle 6"/>
          <p:cNvSpPr/>
          <p:nvPr/>
        </p:nvSpPr>
        <p:spPr>
          <a:xfrm>
            <a:off x="3177388" y="5953084"/>
            <a:ext cx="1858201" cy="369332"/>
          </a:xfrm>
          <a:prstGeom prst="rect">
            <a:avLst/>
          </a:prstGeom>
        </p:spPr>
        <p:txBody>
          <a:bodyPr wrap="none">
            <a:spAutoFit/>
          </a:bodyPr>
          <a:lstStyle/>
          <a:p>
            <a:r>
              <a:rPr lang="en-US" i="1" dirty="0" err="1">
                <a:latin typeface="Times New Roman" panose="02020603050405020304" pitchFamily="18" charset="0"/>
                <a:ea typeface="Calibri" panose="020F0502020204030204" pitchFamily="34" charset="0"/>
              </a:rPr>
              <a:t>S</a:t>
            </a:r>
            <a:r>
              <a:rPr lang="en-US" i="1" dirty="0" err="1" smtClean="0">
                <a:latin typeface="Times New Roman" panose="02020603050405020304" pitchFamily="18" charset="0"/>
                <a:ea typeface="Calibri" panose="020F0502020204030204" pitchFamily="34" charset="0"/>
              </a:rPr>
              <a:t>lotframe</a:t>
            </a:r>
            <a:r>
              <a:rPr lang="en-US" i="1" dirty="0" smtClean="0">
                <a:latin typeface="Times New Roman" panose="02020603050405020304" pitchFamily="18" charset="0"/>
                <a:ea typeface="Calibri" panose="020F0502020204030204" pitchFamily="34" charset="0"/>
              </a:rPr>
              <a:t> </a:t>
            </a:r>
            <a:r>
              <a:rPr lang="en-US" i="1" dirty="0">
                <a:latin typeface="Times New Roman" panose="02020603050405020304" pitchFamily="18" charset="0"/>
                <a:ea typeface="Calibri" panose="020F0502020204030204" pitchFamily="34" charset="0"/>
              </a:rPr>
              <a:t>(TSCH)</a:t>
            </a:r>
            <a:endParaRPr lang="en-US" dirty="0"/>
          </a:p>
        </p:txBody>
      </p:sp>
    </p:spTree>
    <p:extLst>
      <p:ext uri="{BB962C8B-B14F-4D97-AF65-F5344CB8AC3E}">
        <p14:creationId xmlns:p14="http://schemas.microsoft.com/office/powerpoint/2010/main" val="42190508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Blue Version">
  <a:themeElements>
    <a:clrScheme name="Custom 126">
      <a:dk1>
        <a:sysClr val="windowText" lastClr="000000"/>
      </a:dk1>
      <a:lt1>
        <a:sysClr val="window" lastClr="FFFFFF"/>
      </a:lt1>
      <a:dk2>
        <a:srgbClr val="44546A"/>
      </a:dk2>
      <a:lt2>
        <a:srgbClr val="E7E6E6"/>
      </a:lt2>
      <a:accent1>
        <a:srgbClr val="005390"/>
      </a:accent1>
      <a:accent2>
        <a:srgbClr val="0070C0"/>
      </a:accent2>
      <a:accent3>
        <a:srgbClr val="00B0F0"/>
      </a:accent3>
      <a:accent4>
        <a:srgbClr val="4472C4"/>
      </a:accent4>
      <a:accent5>
        <a:srgbClr val="4472C4"/>
      </a:accent5>
      <a:accent6>
        <a:srgbClr val="70AD47"/>
      </a:accent6>
      <a:hlink>
        <a:srgbClr val="0563C1"/>
      </a:hlink>
      <a:folHlink>
        <a:srgbClr val="954F72"/>
      </a:folHlink>
    </a:clrScheme>
    <a:fontScheme name="Custom 2">
      <a:majorFont>
        <a:latin typeface="Robot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Version</Template>
  <TotalTime>3471</TotalTime>
  <Words>2050</Words>
  <Application>Microsoft Office PowerPoint</Application>
  <PresentationFormat>On-screen Show (4:3)</PresentationFormat>
  <Paragraphs>316</Paragraphs>
  <Slides>36</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.VnArial</vt:lpstr>
      <vt:lpstr>Calibri (Body)</vt:lpstr>
      <vt:lpstr>Gill Sans</vt:lpstr>
      <vt:lpstr>ＭＳ Ｐゴシック</vt:lpstr>
      <vt:lpstr>Roboto</vt:lpstr>
      <vt:lpstr>Roboto (Headings)</vt:lpstr>
      <vt:lpstr>Arial</vt:lpstr>
      <vt:lpstr>Calibri</vt:lpstr>
      <vt:lpstr>Cambria</vt:lpstr>
      <vt:lpstr>Cambria Math</vt:lpstr>
      <vt:lpstr>Times New Roman</vt:lpstr>
      <vt:lpstr>Wingdings</vt:lpstr>
      <vt:lpstr>Blue Version</vt:lpstr>
      <vt:lpstr>PowerPoint Presentation</vt:lpstr>
      <vt:lpstr>RESEARCH AND SIMULATION OF TSCH FOR WIRELESS SENSOR NETWORK</vt:lpstr>
      <vt:lpstr> WSN is a network of autonomous sensor nodes</vt:lpstr>
      <vt:lpstr> IEEE 802.15.4 –  Low rate wireless personal area network</vt:lpstr>
      <vt:lpstr>Sensor node is resource-constrained</vt:lpstr>
      <vt:lpstr>PowerPoint Presentation</vt:lpstr>
      <vt:lpstr>Communication is energy-greedy</vt:lpstr>
      <vt:lpstr>RESEARCH AND SIMULATION OF TSCH FOR WIRELESS SENSOR NETWORK</vt:lpstr>
      <vt:lpstr>TIME SLOTTED CHANNEL HOPPING (TSCH)</vt:lpstr>
      <vt:lpstr>TIME SLOTTED CHANNEL HOPPING (TSCH)</vt:lpstr>
      <vt:lpstr>TSCH</vt:lpstr>
      <vt:lpstr>TSCH Schedule</vt:lpstr>
      <vt:lpstr>TSCH</vt:lpstr>
      <vt:lpstr>PowerPoint Presentation</vt:lpstr>
      <vt:lpstr>ORCHESTRA: BIG PICTURE</vt:lpstr>
      <vt:lpstr>ORCHESTRA SLOTS</vt:lpstr>
      <vt:lpstr>ORCHESTRA SLOTS</vt:lpstr>
      <vt:lpstr>ORCHESTRA SLOTS</vt:lpstr>
      <vt:lpstr>ORCHESTRA SLOTS</vt:lpstr>
      <vt:lpstr>PowerPoint Presentation</vt:lpstr>
      <vt:lpstr>PowerPoint Presentation</vt:lpstr>
      <vt:lpstr>CONTIKI OPERATING SYSTEM AND  SIMULATION COOJA</vt:lpstr>
      <vt:lpstr>RESEARCH AND SIMULATION OF TSCH FOR WIRELESS SENSOR NETWORK</vt:lpstr>
      <vt:lpstr>GOAL OF DEPLOYMENT</vt:lpstr>
      <vt:lpstr>GOAL OF DEPLOYMENT</vt:lpstr>
      <vt:lpstr>PowerPoint Presentation</vt:lpstr>
      <vt:lpstr>PowerPoint Presentation</vt:lpstr>
      <vt:lpstr>PowerPoint Presentation</vt:lpstr>
      <vt:lpstr>PowerPoint Presentation</vt:lpstr>
      <vt:lpstr>PowerPoint Presentation</vt:lpstr>
      <vt:lpstr>PowerPoint Presentation</vt:lpstr>
      <vt:lpstr>RESEARCH AND SIMULATION OF TSCH FOR WIRELESS SENSOR NETWORK</vt:lpstr>
      <vt:lpstr>PowerPoint Presentation</vt:lpstr>
      <vt:lpstr>DISCUSSION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Tien Dung</dc:creator>
  <cp:lastModifiedBy>Nguyễn Thảo</cp:lastModifiedBy>
  <cp:revision>354</cp:revision>
  <dcterms:created xsi:type="dcterms:W3CDTF">2014-09-22T14:05:42Z</dcterms:created>
  <dcterms:modified xsi:type="dcterms:W3CDTF">2018-01-13T20:03:13Z</dcterms:modified>
</cp:coreProperties>
</file>