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5" r:id="rId4"/>
    <p:sldId id="286" r:id="rId5"/>
    <p:sldId id="287" r:id="rId6"/>
    <p:sldId id="288" r:id="rId7"/>
    <p:sldId id="289" r:id="rId8"/>
    <p:sldId id="290" r:id="rId9"/>
    <p:sldId id="293" r:id="rId10"/>
    <p:sldId id="294" r:id="rId11"/>
    <p:sldId id="295" r:id="rId12"/>
    <p:sldId id="296" r:id="rId13"/>
    <p:sldId id="297" r:id="rId14"/>
    <p:sldId id="299" r:id="rId15"/>
    <p:sldId id="300" r:id="rId16"/>
    <p:sldId id="301" r:id="rId17"/>
    <p:sldId id="291" r:id="rId18"/>
    <p:sldId id="302" r:id="rId19"/>
    <p:sldId id="292" r:id="rId20"/>
    <p:sldId id="281" r:id="rId2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p:txBody>
          <a:bodyPr lIns="0" tIns="0" rIns="0" bIns="0"/>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p:txBody>
          <a:bodyPr lIns="0" tIns="0" rIns="0" bIns="0"/>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7" name="Holder 7"/>
          <p:cNvSpPr>
            <a:spLocks noGrp="1"/>
          </p:cNvSpPr>
          <p:nvPr>
            <p:ph type="sldNum" sz="quarter" idx="7"/>
          </p:nvPr>
        </p:nvSpPr>
        <p:spPr/>
        <p:txBody>
          <a:bodyPr lIns="0" tIns="0" rIns="0" bIns="0"/>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5" name="Holder 5"/>
          <p:cNvSpPr>
            <a:spLocks noGrp="1"/>
          </p:cNvSpPr>
          <p:nvPr>
            <p:ph type="sldNum" sz="quarter" idx="7"/>
          </p:nvPr>
        </p:nvSpPr>
        <p:spPr/>
        <p:txBody>
          <a:bodyPr lIns="0" tIns="0" rIns="0" bIns="0"/>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4" name="Holder 4"/>
          <p:cNvSpPr>
            <a:spLocks noGrp="1"/>
          </p:cNvSpPr>
          <p:nvPr>
            <p:ph type="sldNum" sz="quarter" idx="7"/>
          </p:nvPr>
        </p:nvSpPr>
        <p:spPr/>
        <p:txBody>
          <a:bodyPr lIns="0" tIns="0" rIns="0" bIns="0"/>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612937"/>
          </a:xfrm>
          <a:prstGeom prst="rect">
            <a:avLst/>
          </a:prstGeom>
        </p:spPr>
      </p:pic>
      <p:sp>
        <p:nvSpPr>
          <p:cNvPr id="2" name="Holder 2"/>
          <p:cNvSpPr>
            <a:spLocks noGrp="1"/>
          </p:cNvSpPr>
          <p:nvPr>
            <p:ph type="title"/>
          </p:nvPr>
        </p:nvSpPr>
        <p:spPr>
          <a:xfrm>
            <a:off x="521614" y="57099"/>
            <a:ext cx="8050530" cy="1301115"/>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5940" y="1535633"/>
            <a:ext cx="7764780" cy="4396105"/>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a:xfrm>
            <a:off x="8230234" y="6522211"/>
            <a:ext cx="244475" cy="177800"/>
          </a:xfrm>
          <a:prstGeom prst="rect">
            <a:avLst/>
          </a:prstGeom>
        </p:spPr>
        <p:txBody>
          <a:bodyPr wrap="square" lIns="0" tIns="0" rIns="0" bIns="0">
            <a:spAutoFit/>
          </a:bodyPr>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6"/>
          </a:xfrm>
          <a:prstGeom prst="rect">
            <a:avLst/>
          </a:prstGeom>
        </p:spPr>
      </p:pic>
      <p:sp>
        <p:nvSpPr>
          <p:cNvPr id="8" name="TextBox 7">
            <a:extLst>
              <a:ext uri="{FF2B5EF4-FFF2-40B4-BE49-F238E27FC236}">
                <a16:creationId xmlns:a16="http://schemas.microsoft.com/office/drawing/2014/main" id="{A9E60631-A99E-4941-BFF7-48F4011A0C44}"/>
              </a:ext>
            </a:extLst>
          </p:cNvPr>
          <p:cNvSpPr txBox="1"/>
          <p:nvPr/>
        </p:nvSpPr>
        <p:spPr>
          <a:xfrm>
            <a:off x="800099" y="1295400"/>
            <a:ext cx="7543800" cy="5013104"/>
          </a:xfrm>
          <a:prstGeom prst="rect">
            <a:avLst/>
          </a:prstGeom>
          <a:noFill/>
        </p:spPr>
        <p:txBody>
          <a:bodyPr wrap="square">
            <a:spAutoFit/>
          </a:bodyPr>
          <a:lstStyle/>
          <a:p>
            <a:pPr algn="ctr">
              <a:lnSpc>
                <a:spcPct val="115000"/>
              </a:lnSpc>
            </a:pPr>
            <a:r>
              <a:rPr lang="en-US" sz="3200" b="1" dirty="0">
                <a:solidFill>
                  <a:schemeClr val="bg1"/>
                </a:solidFill>
                <a:effectLst/>
                <a:latin typeface="Times New Roman" panose="02020603050405020304" pitchFamily="18" charset="0"/>
                <a:ea typeface="Times New Roman" panose="02020603050405020304" pitchFamily="18" charset="0"/>
              </a:rPr>
              <a:t>XÂY DỰNG HỆ THỐNG QUẢN LÝ VĂN BẢN CHO DOANH NGHIỆP</a:t>
            </a:r>
            <a:r>
              <a:rPr lang="en-US" sz="1800" b="1" dirty="0">
                <a:solidFill>
                  <a:schemeClr val="bg1"/>
                </a:solidFill>
                <a:effectLst/>
                <a:latin typeface="Times New Roman" panose="02020603050405020304" pitchFamily="18" charset="0"/>
                <a:ea typeface="Times New Roman" panose="02020603050405020304" pitchFamily="18" charset="0"/>
              </a:rPr>
              <a:t> </a:t>
            </a:r>
            <a:endParaRPr lang="en-US" sz="1000" dirty="0">
              <a:solidFill>
                <a:schemeClr val="bg1"/>
              </a:solidFill>
              <a:effectLst/>
              <a:latin typeface="Arial" panose="020B0604020202020204" pitchFamily="34" charset="0"/>
              <a:ea typeface="Arial" panose="020B0604020202020204" pitchFamily="34" charset="0"/>
            </a:endParaRPr>
          </a:p>
          <a:p>
            <a:pPr>
              <a:lnSpc>
                <a:spcPct val="115000"/>
              </a:lnSpc>
            </a:pPr>
            <a:endParaRPr lang="en-US" sz="2400" b="1" dirty="0">
              <a:solidFill>
                <a:schemeClr val="bg1"/>
              </a:solidFill>
              <a:effectLst/>
              <a:latin typeface="Times New Roman" panose="02020603050405020304" pitchFamily="18" charset="0"/>
              <a:ea typeface="Times New Roman" panose="02020603050405020304" pitchFamily="18" charset="0"/>
            </a:endParaRPr>
          </a:p>
          <a:p>
            <a:pPr>
              <a:lnSpc>
                <a:spcPct val="115000"/>
              </a:lnSpc>
            </a:pPr>
            <a:r>
              <a:rPr lang="en-US" sz="2400" b="1" dirty="0" err="1">
                <a:solidFill>
                  <a:schemeClr val="bg1"/>
                </a:solidFill>
                <a:effectLst/>
                <a:latin typeface="Times New Roman" panose="02020603050405020304" pitchFamily="18" charset="0"/>
                <a:ea typeface="Times New Roman" panose="02020603050405020304" pitchFamily="18" charset="0"/>
              </a:rPr>
              <a:t>Môn</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học</a:t>
            </a:r>
            <a:r>
              <a:rPr lang="vi-VN" sz="2400" b="1" dirty="0">
                <a:solidFill>
                  <a:schemeClr val="bg1"/>
                </a:solidFill>
                <a:effectLst/>
                <a:latin typeface="Times New Roman" panose="02020603050405020304" pitchFamily="18" charset="0"/>
                <a:ea typeface="Times New Roman" panose="02020603050405020304" pitchFamily="18" charset="0"/>
              </a:rPr>
              <a:t>:</a:t>
            </a:r>
            <a:r>
              <a:rPr lang="vi-VN"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Thực</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hành</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cơ</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sở</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dữ</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liệu</a:t>
            </a:r>
            <a:endParaRPr lang="en-US" sz="1600" dirty="0">
              <a:solidFill>
                <a:schemeClr val="bg1"/>
              </a:solidFill>
              <a:effectLst/>
              <a:latin typeface="Arial" panose="020B0604020202020204" pitchFamily="34" charset="0"/>
              <a:ea typeface="Arial" panose="020B0604020202020204" pitchFamily="34" charset="0"/>
            </a:endParaRPr>
          </a:p>
          <a:p>
            <a:pPr>
              <a:lnSpc>
                <a:spcPct val="115000"/>
              </a:lnSpc>
            </a:pPr>
            <a:r>
              <a:rPr lang="vi-VN" sz="2400" b="1" dirty="0">
                <a:solidFill>
                  <a:schemeClr val="bg1"/>
                </a:solidFill>
                <a:effectLst/>
                <a:latin typeface="Times New Roman" panose="02020603050405020304" pitchFamily="18" charset="0"/>
                <a:ea typeface="Times New Roman" panose="02020603050405020304" pitchFamily="18" charset="0"/>
              </a:rPr>
              <a:t>Mã học phần:</a:t>
            </a:r>
            <a:r>
              <a:rPr lang="vi-VN" sz="2400" dirty="0">
                <a:solidFill>
                  <a:schemeClr val="bg1"/>
                </a:solidFill>
                <a:effectLst/>
                <a:latin typeface="Times New Roman" panose="02020603050405020304" pitchFamily="18" charset="0"/>
                <a:ea typeface="Times New Roman" panose="02020603050405020304" pitchFamily="18" charset="0"/>
              </a:rPr>
              <a:t> IT3290</a:t>
            </a:r>
            <a:endParaRPr lang="en-US" sz="1600" dirty="0">
              <a:solidFill>
                <a:schemeClr val="bg1"/>
              </a:solidFill>
              <a:effectLst/>
              <a:latin typeface="Arial" panose="020B0604020202020204" pitchFamily="34" charset="0"/>
              <a:ea typeface="Arial" panose="020B0604020202020204" pitchFamily="34" charset="0"/>
            </a:endParaRPr>
          </a:p>
          <a:p>
            <a:pPr>
              <a:lnSpc>
                <a:spcPct val="115000"/>
              </a:lnSpc>
            </a:pPr>
            <a:r>
              <a:rPr lang="vi-VN" sz="2400" b="1" dirty="0">
                <a:solidFill>
                  <a:schemeClr val="bg1"/>
                </a:solidFill>
                <a:effectLst/>
                <a:latin typeface="Times New Roman" panose="02020603050405020304" pitchFamily="18" charset="0"/>
                <a:ea typeface="Times New Roman" panose="02020603050405020304" pitchFamily="18" charset="0"/>
              </a:rPr>
              <a:t>Mã lớp:</a:t>
            </a:r>
            <a:r>
              <a:rPr lang="vi-VN" sz="2400" dirty="0">
                <a:solidFill>
                  <a:schemeClr val="bg1"/>
                </a:solidFill>
                <a:effectLst/>
                <a:latin typeface="Times New Roman" panose="02020603050405020304" pitchFamily="18" charset="0"/>
                <a:ea typeface="Times New Roman" panose="02020603050405020304" pitchFamily="18" charset="0"/>
              </a:rPr>
              <a:t> 147782</a:t>
            </a:r>
            <a:endParaRPr lang="en-US" sz="2400" dirty="0">
              <a:solidFill>
                <a:schemeClr val="bg1"/>
              </a:solidFill>
              <a:effectLst/>
              <a:latin typeface="Times New Roman" panose="02020603050405020304" pitchFamily="18" charset="0"/>
              <a:ea typeface="Times New Roman" panose="02020603050405020304" pitchFamily="18" charset="0"/>
            </a:endParaRPr>
          </a:p>
          <a:p>
            <a:pPr>
              <a:lnSpc>
                <a:spcPct val="115000"/>
              </a:lnSpc>
            </a:pPr>
            <a:r>
              <a:rPr lang="en-US" sz="2400" b="1" dirty="0" err="1">
                <a:solidFill>
                  <a:schemeClr val="bg1"/>
                </a:solidFill>
                <a:effectLst/>
                <a:latin typeface="Times New Roman" panose="02020603050405020304" pitchFamily="18" charset="0"/>
                <a:ea typeface="Times New Roman" panose="02020603050405020304" pitchFamily="18" charset="0"/>
              </a:rPr>
              <a:t>Giá</a:t>
            </a:r>
            <a:r>
              <a:rPr lang="en-US" sz="2400" b="1" dirty="0" err="1">
                <a:solidFill>
                  <a:schemeClr val="bg1"/>
                </a:solidFill>
                <a:latin typeface="Times New Roman" panose="02020603050405020304" pitchFamily="18" charset="0"/>
                <a:ea typeface="Times New Roman" panose="02020603050405020304" pitchFamily="18" charset="0"/>
              </a:rPr>
              <a:t>o</a:t>
            </a:r>
            <a:r>
              <a:rPr lang="en-US" sz="2400" b="1" dirty="0">
                <a:solidFill>
                  <a:schemeClr val="bg1"/>
                </a:solidFill>
                <a:latin typeface="Times New Roman" panose="02020603050405020304" pitchFamily="18" charset="0"/>
                <a:ea typeface="Times New Roman" panose="02020603050405020304" pitchFamily="18" charset="0"/>
              </a:rPr>
              <a:t> </a:t>
            </a:r>
            <a:r>
              <a:rPr lang="en-US" sz="2400" b="1" dirty="0" err="1">
                <a:solidFill>
                  <a:schemeClr val="bg1"/>
                </a:solidFill>
                <a:latin typeface="Times New Roman" panose="02020603050405020304" pitchFamily="18" charset="0"/>
                <a:ea typeface="Times New Roman" panose="02020603050405020304" pitchFamily="18" charset="0"/>
              </a:rPr>
              <a:t>viên</a:t>
            </a:r>
            <a:r>
              <a:rPr lang="en-US" sz="2400" b="1" dirty="0">
                <a:solidFill>
                  <a:schemeClr val="bg1"/>
                </a:solidFill>
                <a:latin typeface="Times New Roman" panose="02020603050405020304" pitchFamily="18" charset="0"/>
                <a:ea typeface="Times New Roman" panose="02020603050405020304" pitchFamily="18" charset="0"/>
              </a:rPr>
              <a:t> </a:t>
            </a:r>
            <a:r>
              <a:rPr lang="en-US" sz="2400" b="1" dirty="0" err="1">
                <a:solidFill>
                  <a:schemeClr val="bg1"/>
                </a:solidFill>
                <a:latin typeface="Times New Roman" panose="02020603050405020304" pitchFamily="18" charset="0"/>
                <a:ea typeface="Times New Roman" panose="02020603050405020304" pitchFamily="18" charset="0"/>
              </a:rPr>
              <a:t>hướng</a:t>
            </a:r>
            <a:r>
              <a:rPr lang="en-US" sz="2400" b="1" dirty="0">
                <a:solidFill>
                  <a:schemeClr val="bg1"/>
                </a:solidFill>
                <a:latin typeface="Times New Roman" panose="02020603050405020304" pitchFamily="18" charset="0"/>
                <a:ea typeface="Times New Roman" panose="02020603050405020304" pitchFamily="18" charset="0"/>
              </a:rPr>
              <a:t> </a:t>
            </a:r>
            <a:r>
              <a:rPr lang="en-US" sz="2400" b="1" dirty="0" err="1">
                <a:solidFill>
                  <a:schemeClr val="bg1"/>
                </a:solidFill>
                <a:latin typeface="Times New Roman" panose="02020603050405020304" pitchFamily="18" charset="0"/>
                <a:ea typeface="Times New Roman" panose="02020603050405020304" pitchFamily="18" charset="0"/>
              </a:rPr>
              <a:t>dẫn</a:t>
            </a:r>
            <a:r>
              <a:rPr lang="vi-VN" sz="2400" b="1" dirty="0">
                <a:solidFill>
                  <a:schemeClr val="bg1"/>
                </a:solidFill>
                <a:effectLst/>
                <a:latin typeface="Times New Roman" panose="02020603050405020304" pitchFamily="18" charset="0"/>
                <a:ea typeface="Times New Roman" panose="02020603050405020304" pitchFamily="18" charset="0"/>
              </a:rPr>
              <a:t>:</a:t>
            </a:r>
            <a:r>
              <a:rPr lang="vi-VN"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Nguyễn</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Thị</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Oanh</a:t>
            </a:r>
            <a:endParaRPr lang="en-US" sz="2400" dirty="0">
              <a:solidFill>
                <a:schemeClr val="bg1"/>
              </a:solidFill>
              <a:effectLst/>
              <a:latin typeface="Times New Roman" panose="02020603050405020304" pitchFamily="18" charset="0"/>
              <a:ea typeface="Times New Roman" panose="02020603050405020304" pitchFamily="18" charset="0"/>
            </a:endParaRPr>
          </a:p>
          <a:p>
            <a:pPr>
              <a:lnSpc>
                <a:spcPct val="115000"/>
              </a:lnSpc>
            </a:pPr>
            <a:r>
              <a:rPr lang="vi-VN" sz="2400" b="1" dirty="0">
                <a:solidFill>
                  <a:schemeClr val="bg1"/>
                </a:solidFill>
                <a:effectLst/>
                <a:latin typeface="Times New Roman" panose="02020603050405020304" pitchFamily="18" charset="0"/>
                <a:ea typeface="Times New Roman" panose="02020603050405020304" pitchFamily="18" charset="0"/>
              </a:rPr>
              <a:t>Nhóm:</a:t>
            </a:r>
            <a:r>
              <a:rPr lang="vi-VN" sz="2400" dirty="0">
                <a:solidFill>
                  <a:schemeClr val="bg1"/>
                </a:solidFill>
                <a:effectLst/>
                <a:latin typeface="Times New Roman" panose="02020603050405020304" pitchFamily="18" charset="0"/>
                <a:ea typeface="Times New Roman" panose="02020603050405020304" pitchFamily="18" charset="0"/>
              </a:rPr>
              <a:t> 8</a:t>
            </a:r>
            <a:endParaRPr lang="en-US" sz="2400" dirty="0">
              <a:solidFill>
                <a:schemeClr val="bg1"/>
              </a:solidFill>
              <a:effectLst/>
              <a:latin typeface="Times New Roman" panose="02020603050405020304" pitchFamily="18" charset="0"/>
              <a:ea typeface="Times New Roman" panose="02020603050405020304" pitchFamily="18" charset="0"/>
            </a:endParaRPr>
          </a:p>
          <a:p>
            <a:pPr>
              <a:lnSpc>
                <a:spcPct val="115000"/>
              </a:lnSpc>
            </a:pPr>
            <a:r>
              <a:rPr lang="en-US" sz="2400" b="1" dirty="0" err="1">
                <a:solidFill>
                  <a:schemeClr val="bg1"/>
                </a:solidFill>
                <a:effectLst/>
                <a:latin typeface="Times New Roman" panose="02020603050405020304" pitchFamily="18" charset="0"/>
                <a:ea typeface="Times New Roman" panose="02020603050405020304" pitchFamily="18" charset="0"/>
              </a:rPr>
              <a:t>Các</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thành</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viên</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nhóm</a:t>
            </a:r>
            <a:r>
              <a:rPr lang="vi-VN" sz="2400" b="1" dirty="0">
                <a:solidFill>
                  <a:schemeClr val="bg1"/>
                </a:solidFill>
                <a:effectLst/>
                <a:latin typeface="Times New Roman" panose="02020603050405020304" pitchFamily="18" charset="0"/>
                <a:ea typeface="Times New Roman" panose="02020603050405020304" pitchFamily="18" charset="0"/>
              </a:rPr>
              <a:t>:</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Phạm</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Trần</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Nguyên</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Phú</a:t>
            </a:r>
            <a:endParaRPr lang="en-US" sz="2400" dirty="0">
              <a:solidFill>
                <a:schemeClr val="bg1"/>
              </a:solidFill>
              <a:effectLst/>
              <a:latin typeface="Times New Roman" panose="02020603050405020304" pitchFamily="18" charset="0"/>
              <a:ea typeface="Times New Roman" panose="02020603050405020304" pitchFamily="18" charset="0"/>
            </a:endParaRPr>
          </a:p>
          <a:p>
            <a:pPr>
              <a:lnSpc>
                <a:spcPct val="115000"/>
              </a:lnSpc>
            </a:pPr>
            <a:r>
              <a:rPr lang="en-US" sz="2400" dirty="0">
                <a:solidFill>
                  <a:schemeClr val="bg1"/>
                </a:solidFill>
                <a:latin typeface="Times New Roman" panose="02020603050405020304" pitchFamily="18" charset="0"/>
                <a:ea typeface="Arial" panose="020B0604020202020204" pitchFamily="34" charset="0"/>
              </a:rPr>
              <a:t>			   </a:t>
            </a:r>
            <a:r>
              <a:rPr lang="en-US" sz="2400" dirty="0" err="1">
                <a:solidFill>
                  <a:schemeClr val="bg1"/>
                </a:solidFill>
                <a:latin typeface="Times New Roman" panose="02020603050405020304" pitchFamily="18" charset="0"/>
                <a:ea typeface="Arial" panose="020B0604020202020204" pitchFamily="34" charset="0"/>
              </a:rPr>
              <a:t>Phạm</a:t>
            </a:r>
            <a:r>
              <a:rPr lang="en-US" sz="2400" dirty="0">
                <a:solidFill>
                  <a:schemeClr val="bg1"/>
                </a:solidFill>
                <a:latin typeface="Times New Roman" panose="02020603050405020304" pitchFamily="18" charset="0"/>
                <a:ea typeface="Arial" panose="020B0604020202020204" pitchFamily="34" charset="0"/>
              </a:rPr>
              <a:t> </a:t>
            </a:r>
            <a:r>
              <a:rPr lang="en-US" sz="2400" dirty="0" err="1">
                <a:solidFill>
                  <a:schemeClr val="bg1"/>
                </a:solidFill>
                <a:latin typeface="Times New Roman" panose="02020603050405020304" pitchFamily="18" charset="0"/>
                <a:ea typeface="Arial" panose="020B0604020202020204" pitchFamily="34" charset="0"/>
              </a:rPr>
              <a:t>Thái</a:t>
            </a:r>
            <a:r>
              <a:rPr lang="en-US" sz="2400" dirty="0">
                <a:solidFill>
                  <a:schemeClr val="bg1"/>
                </a:solidFill>
                <a:latin typeface="Times New Roman" panose="02020603050405020304" pitchFamily="18" charset="0"/>
                <a:ea typeface="Arial" panose="020B0604020202020204" pitchFamily="34" charset="0"/>
              </a:rPr>
              <a:t> </a:t>
            </a:r>
            <a:r>
              <a:rPr lang="en-US" sz="2400" dirty="0" err="1">
                <a:solidFill>
                  <a:schemeClr val="bg1"/>
                </a:solidFill>
                <a:latin typeface="Times New Roman" panose="02020603050405020304" pitchFamily="18" charset="0"/>
                <a:ea typeface="Arial" panose="020B0604020202020204" pitchFamily="34" charset="0"/>
              </a:rPr>
              <a:t>Sơn</a:t>
            </a:r>
            <a:endParaRPr lang="en-US" sz="2400" dirty="0">
              <a:solidFill>
                <a:schemeClr val="bg1"/>
              </a:solidFill>
              <a:latin typeface="Times New Roman" panose="02020603050405020304" pitchFamily="18" charset="0"/>
              <a:ea typeface="Arial" panose="020B0604020202020204" pitchFamily="34" charset="0"/>
            </a:endParaRPr>
          </a:p>
          <a:p>
            <a:pPr>
              <a:lnSpc>
                <a:spcPct val="115000"/>
              </a:lnSpc>
            </a:pPr>
            <a:r>
              <a:rPr lang="en-US" sz="2400" dirty="0">
                <a:solidFill>
                  <a:schemeClr val="bg1"/>
                </a:solidFill>
                <a:effectLst/>
                <a:latin typeface="Times New Roman" panose="02020603050405020304" pitchFamily="18" charset="0"/>
                <a:ea typeface="Arial" panose="020B0604020202020204" pitchFamily="34" charset="0"/>
              </a:rPr>
              <a:t>			</a:t>
            </a:r>
            <a:r>
              <a:rPr lang="en-US" sz="2400" dirty="0">
                <a:solidFill>
                  <a:schemeClr val="bg1"/>
                </a:solidFill>
                <a:latin typeface="Times New Roman" panose="02020603050405020304" pitchFamily="18" charset="0"/>
                <a:ea typeface="Arial" panose="020B0604020202020204" pitchFamily="34" charset="0"/>
              </a:rPr>
              <a:t>   </a:t>
            </a:r>
            <a:r>
              <a:rPr lang="en-US" sz="2400" dirty="0" err="1">
                <a:solidFill>
                  <a:schemeClr val="bg1"/>
                </a:solidFill>
                <a:latin typeface="Times New Roman" panose="02020603050405020304" pitchFamily="18" charset="0"/>
                <a:ea typeface="Arial" panose="020B0604020202020204" pitchFamily="34" charset="0"/>
              </a:rPr>
              <a:t>Đào</a:t>
            </a:r>
            <a:r>
              <a:rPr lang="en-US" sz="2400" dirty="0">
                <a:solidFill>
                  <a:schemeClr val="bg1"/>
                </a:solidFill>
                <a:latin typeface="Times New Roman" panose="02020603050405020304" pitchFamily="18" charset="0"/>
                <a:ea typeface="Arial" panose="020B0604020202020204" pitchFamily="34" charset="0"/>
              </a:rPr>
              <a:t> </a:t>
            </a:r>
            <a:r>
              <a:rPr lang="en-US" sz="2400" dirty="0" err="1">
                <a:solidFill>
                  <a:schemeClr val="bg1"/>
                </a:solidFill>
                <a:latin typeface="Times New Roman" panose="02020603050405020304" pitchFamily="18" charset="0"/>
                <a:ea typeface="Arial" panose="020B0604020202020204" pitchFamily="34" charset="0"/>
              </a:rPr>
              <a:t>Ngọc</a:t>
            </a:r>
            <a:r>
              <a:rPr lang="en-US" sz="2400" dirty="0">
                <a:solidFill>
                  <a:schemeClr val="bg1"/>
                </a:solidFill>
                <a:latin typeface="Times New Roman" panose="02020603050405020304" pitchFamily="18" charset="0"/>
                <a:ea typeface="Arial" panose="020B0604020202020204" pitchFamily="34" charset="0"/>
              </a:rPr>
              <a:t> Quang</a:t>
            </a:r>
            <a:endParaRPr lang="en-US" sz="1600" dirty="0">
              <a:solidFill>
                <a:schemeClr val="bg1"/>
              </a:solidFill>
              <a:effectLst/>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omputer&#10;&#10;Description automatically generated">
            <a:extLst>
              <a:ext uri="{FF2B5EF4-FFF2-40B4-BE49-F238E27FC236}">
                <a16:creationId xmlns:a16="http://schemas.microsoft.com/office/drawing/2014/main" id="{E238B926-39E8-4354-AA01-DC3916099C45}"/>
              </a:ext>
            </a:extLst>
          </p:cNvPr>
          <p:cNvPicPr/>
          <p:nvPr/>
        </p:nvPicPr>
        <p:blipFill>
          <a:blip r:embed="rId2">
            <a:extLst>
              <a:ext uri="{28A0092B-C50C-407E-A947-70E740481C1C}">
                <a14:useLocalDpi xmlns:a14="http://schemas.microsoft.com/office/drawing/2010/main" val="0"/>
              </a:ext>
            </a:extLst>
          </a:blip>
          <a:stretch>
            <a:fillRect/>
          </a:stretch>
        </p:blipFill>
        <p:spPr>
          <a:xfrm>
            <a:off x="723900" y="152400"/>
            <a:ext cx="7696200" cy="5943600"/>
          </a:xfrm>
          <a:prstGeom prst="rect">
            <a:avLst/>
          </a:prstGeom>
        </p:spPr>
      </p:pic>
    </p:spTree>
    <p:extLst>
      <p:ext uri="{BB962C8B-B14F-4D97-AF65-F5344CB8AC3E}">
        <p14:creationId xmlns:p14="http://schemas.microsoft.com/office/powerpoint/2010/main" val="284464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8CD58E-AFA8-4184-BD2B-328F3AAAE060}"/>
              </a:ext>
            </a:extLst>
          </p:cNvPr>
          <p:cNvGraphicFramePr>
            <a:graphicFrameLocks noGrp="1"/>
          </p:cNvGraphicFramePr>
          <p:nvPr>
            <p:extLst>
              <p:ext uri="{D42A27DB-BD31-4B8C-83A1-F6EECF244321}">
                <p14:modId xmlns:p14="http://schemas.microsoft.com/office/powerpoint/2010/main" val="3090013245"/>
              </p:ext>
            </p:extLst>
          </p:nvPr>
        </p:nvGraphicFramePr>
        <p:xfrm>
          <a:off x="1524000" y="1295400"/>
          <a:ext cx="6292532" cy="3871404"/>
        </p:xfrm>
        <a:graphic>
          <a:graphicData uri="http://schemas.openxmlformats.org/drawingml/2006/table">
            <a:tbl>
              <a:tblPr firstRow="1" firstCol="1" bandRow="1">
                <a:tableStyleId>{5C22544A-7EE6-4342-B048-85BDC9FD1C3A}</a:tableStyleId>
              </a:tblPr>
              <a:tblGrid>
                <a:gridCol w="1442140">
                  <a:extLst>
                    <a:ext uri="{9D8B030D-6E8A-4147-A177-3AD203B41FA5}">
                      <a16:colId xmlns:a16="http://schemas.microsoft.com/office/drawing/2014/main" val="4081827426"/>
                    </a:ext>
                  </a:extLst>
                </a:gridCol>
                <a:gridCol w="1159573">
                  <a:extLst>
                    <a:ext uri="{9D8B030D-6E8A-4147-A177-3AD203B41FA5}">
                      <a16:colId xmlns:a16="http://schemas.microsoft.com/office/drawing/2014/main" val="2682077533"/>
                    </a:ext>
                  </a:extLst>
                </a:gridCol>
                <a:gridCol w="422107">
                  <a:extLst>
                    <a:ext uri="{9D8B030D-6E8A-4147-A177-3AD203B41FA5}">
                      <a16:colId xmlns:a16="http://schemas.microsoft.com/office/drawing/2014/main" val="2830491108"/>
                    </a:ext>
                  </a:extLst>
                </a:gridCol>
                <a:gridCol w="422107">
                  <a:extLst>
                    <a:ext uri="{9D8B030D-6E8A-4147-A177-3AD203B41FA5}">
                      <a16:colId xmlns:a16="http://schemas.microsoft.com/office/drawing/2014/main" val="2216391484"/>
                    </a:ext>
                  </a:extLst>
                </a:gridCol>
                <a:gridCol w="477225">
                  <a:extLst>
                    <a:ext uri="{9D8B030D-6E8A-4147-A177-3AD203B41FA5}">
                      <a16:colId xmlns:a16="http://schemas.microsoft.com/office/drawing/2014/main" val="1242691524"/>
                    </a:ext>
                  </a:extLst>
                </a:gridCol>
                <a:gridCol w="759095">
                  <a:extLst>
                    <a:ext uri="{9D8B030D-6E8A-4147-A177-3AD203B41FA5}">
                      <a16:colId xmlns:a16="http://schemas.microsoft.com/office/drawing/2014/main" val="1171499406"/>
                    </a:ext>
                  </a:extLst>
                </a:gridCol>
                <a:gridCol w="1610285">
                  <a:extLst>
                    <a:ext uri="{9D8B030D-6E8A-4147-A177-3AD203B41FA5}">
                      <a16:colId xmlns:a16="http://schemas.microsoft.com/office/drawing/2014/main" val="913382529"/>
                    </a:ext>
                  </a:extLst>
                </a:gridCol>
              </a:tblGrid>
              <a:tr h="97251">
                <a:tc>
                  <a:txBody>
                    <a:bodyPr/>
                    <a:lstStyle/>
                    <a:p>
                      <a:pPr>
                        <a:lnSpc>
                          <a:spcPct val="115000"/>
                        </a:lnSpc>
                      </a:pPr>
                      <a:r>
                        <a:rPr lang="en-US" sz="1400" dirty="0" err="1">
                          <a:effectLst/>
                        </a:rPr>
                        <a:t>Tên</a:t>
                      </a:r>
                      <a:r>
                        <a:rPr lang="en-US" sz="1400" dirty="0">
                          <a:effectLst/>
                        </a:rPr>
                        <a:t> </a:t>
                      </a:r>
                      <a:r>
                        <a:rPr lang="en-US" sz="1400" dirty="0" err="1">
                          <a:effectLst/>
                        </a:rPr>
                        <a:t>trường</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dirty="0" err="1">
                          <a:effectLst/>
                        </a:rPr>
                        <a:t>Kiểu</a:t>
                      </a:r>
                      <a:r>
                        <a:rPr lang="en-US" sz="1400" dirty="0">
                          <a:effectLst/>
                        </a:rPr>
                        <a:t> </a:t>
                      </a:r>
                      <a:r>
                        <a:rPr lang="en-US" sz="1400" dirty="0" err="1">
                          <a:effectLst/>
                        </a:rPr>
                        <a:t>dữ</a:t>
                      </a:r>
                      <a:r>
                        <a:rPr lang="en-US" sz="1400" dirty="0">
                          <a:effectLst/>
                        </a:rPr>
                        <a:t> </a:t>
                      </a:r>
                      <a:r>
                        <a:rPr lang="en-US" sz="1400" dirty="0" err="1">
                          <a:effectLst/>
                        </a:rPr>
                        <a:t>liệu</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dirty="0">
                          <a:effectLst/>
                        </a:rPr>
                        <a:t>PK</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dirty="0">
                          <a:effectLst/>
                        </a:rPr>
                        <a:t>FK</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Not null</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Unique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Mô tả</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08698820"/>
                  </a:ext>
                </a:extLst>
              </a:tr>
              <a:tr h="241220">
                <a:tc>
                  <a:txBody>
                    <a:bodyPr/>
                    <a:lstStyle/>
                    <a:p>
                      <a:pPr>
                        <a:lnSpc>
                          <a:spcPct val="115000"/>
                        </a:lnSpc>
                      </a:pPr>
                      <a:r>
                        <a:rPr lang="en-US" sz="1400" dirty="0" err="1">
                          <a:effectLst/>
                        </a:rPr>
                        <a:t>user_id</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Mã users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19668541"/>
                  </a:ext>
                </a:extLst>
              </a:tr>
              <a:tr h="499054">
                <a:tc>
                  <a:txBody>
                    <a:bodyPr/>
                    <a:lstStyle/>
                    <a:p>
                      <a:pPr>
                        <a:lnSpc>
                          <a:spcPct val="115000"/>
                        </a:lnSpc>
                      </a:pPr>
                      <a:r>
                        <a:rPr lang="en-US" sz="1400">
                          <a:effectLst/>
                        </a:rPr>
                        <a:t>username</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varchar(100)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Tên users</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620415102"/>
                  </a:ext>
                </a:extLst>
              </a:tr>
              <a:tr h="352320">
                <a:tc>
                  <a:txBody>
                    <a:bodyPr/>
                    <a:lstStyle/>
                    <a:p>
                      <a:pPr>
                        <a:lnSpc>
                          <a:spcPct val="115000"/>
                        </a:lnSpc>
                      </a:pPr>
                      <a:r>
                        <a:rPr lang="en-US" sz="1400">
                          <a:effectLst/>
                        </a:rPr>
                        <a:t>org_id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varchar(3)</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Mã đơn vị</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321348164"/>
                  </a:ext>
                </a:extLst>
              </a:tr>
              <a:tr h="2303893">
                <a:tc>
                  <a:txBody>
                    <a:bodyPr/>
                    <a:lstStyle/>
                    <a:p>
                      <a:pPr>
                        <a:lnSpc>
                          <a:spcPct val="115000"/>
                        </a:lnSpc>
                      </a:pPr>
                      <a:r>
                        <a:rPr lang="en-US" sz="1400">
                          <a:effectLst/>
                        </a:rPr>
                        <a:t>role_id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varchar(2)</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 </a:t>
                      </a:r>
                      <a:r>
                        <a:rPr lang="en-US" sz="1400" dirty="0" err="1">
                          <a:effectLst/>
                        </a:rPr>
                        <a:t>Mã</a:t>
                      </a:r>
                      <a:r>
                        <a:rPr lang="en-US" sz="1400" dirty="0">
                          <a:effectLst/>
                        </a:rPr>
                        <a:t> </a:t>
                      </a:r>
                      <a:r>
                        <a:rPr lang="en-US" sz="1400" dirty="0" err="1">
                          <a:effectLst/>
                        </a:rPr>
                        <a:t>chức</a:t>
                      </a:r>
                      <a:r>
                        <a:rPr lang="en-US" sz="1400" dirty="0">
                          <a:effectLst/>
                        </a:rPr>
                        <a:t> </a:t>
                      </a:r>
                      <a:r>
                        <a:rPr lang="en-US" sz="1400" dirty="0" err="1">
                          <a:effectLst/>
                        </a:rPr>
                        <a:t>vụ</a:t>
                      </a:r>
                      <a:r>
                        <a:rPr lang="en-US" sz="1400" dirty="0">
                          <a:effectLst/>
                        </a:rPr>
                        <a:t> </a:t>
                      </a:r>
                      <a:endParaRPr lang="en-US" sz="1100" dirty="0">
                        <a:effectLst/>
                      </a:endParaRPr>
                    </a:p>
                    <a:p>
                      <a:pPr>
                        <a:lnSpc>
                          <a:spcPct val="115000"/>
                        </a:lnSpc>
                      </a:pPr>
                      <a:r>
                        <a:rPr lang="en-US" sz="1400" dirty="0">
                          <a:effectLst/>
                        </a:rPr>
                        <a:t> (01: </a:t>
                      </a:r>
                      <a:r>
                        <a:rPr lang="en-US" sz="1400" dirty="0" err="1">
                          <a:effectLst/>
                        </a:rPr>
                        <a:t>Lãnh</a:t>
                      </a:r>
                      <a:r>
                        <a:rPr lang="en-US" sz="1400" dirty="0">
                          <a:effectLst/>
                        </a:rPr>
                        <a:t> </a:t>
                      </a:r>
                      <a:r>
                        <a:rPr lang="en-US" sz="1400" dirty="0" err="1">
                          <a:effectLst/>
                        </a:rPr>
                        <a:t>đạo</a:t>
                      </a:r>
                      <a:r>
                        <a:rPr lang="en-US" sz="1400" dirty="0">
                          <a:effectLst/>
                        </a:rPr>
                        <a:t> </a:t>
                      </a:r>
                      <a:r>
                        <a:rPr lang="en-US" sz="1400" dirty="0" err="1">
                          <a:effectLst/>
                        </a:rPr>
                        <a:t>đơn</a:t>
                      </a:r>
                      <a:r>
                        <a:rPr lang="en-US" sz="1400" dirty="0">
                          <a:effectLst/>
                        </a:rPr>
                        <a:t> </a:t>
                      </a:r>
                      <a:r>
                        <a:rPr lang="en-US" sz="1400" dirty="0" err="1">
                          <a:effectLst/>
                        </a:rPr>
                        <a:t>vị</a:t>
                      </a:r>
                      <a:r>
                        <a:rPr lang="en-US" sz="1400" dirty="0">
                          <a:effectLst/>
                        </a:rPr>
                        <a:t>, 02: </a:t>
                      </a:r>
                      <a:r>
                        <a:rPr lang="en-US" sz="1400" dirty="0" err="1">
                          <a:effectLst/>
                        </a:rPr>
                        <a:t>Nhân</a:t>
                      </a:r>
                      <a:r>
                        <a:rPr lang="en-US" sz="1400" dirty="0">
                          <a:effectLst/>
                        </a:rPr>
                        <a:t> </a:t>
                      </a:r>
                      <a:r>
                        <a:rPr lang="en-US" sz="1400" dirty="0" err="1">
                          <a:effectLst/>
                        </a:rPr>
                        <a:t>viên</a:t>
                      </a:r>
                      <a:r>
                        <a:rPr lang="en-US" sz="1400" dirty="0">
                          <a:effectLst/>
                        </a:rPr>
                        <a:t>, 03: </a:t>
                      </a:r>
                      <a:r>
                        <a:rPr lang="en-US" sz="1400" dirty="0" err="1">
                          <a:effectLst/>
                        </a:rPr>
                        <a:t>Văn</a:t>
                      </a:r>
                      <a:r>
                        <a:rPr lang="en-US" sz="1400" dirty="0">
                          <a:effectLst/>
                        </a:rPr>
                        <a:t> </a:t>
                      </a:r>
                      <a:r>
                        <a:rPr lang="en-US" sz="1400" dirty="0" err="1">
                          <a:effectLst/>
                        </a:rPr>
                        <a:t>thư</a:t>
                      </a:r>
                      <a:r>
                        <a:rPr lang="en-US" sz="1400" dirty="0">
                          <a:effectLst/>
                        </a:rPr>
                        <a:t>, 04: </a:t>
                      </a:r>
                      <a:r>
                        <a:rPr lang="en-US" sz="1400" dirty="0" err="1">
                          <a:effectLst/>
                        </a:rPr>
                        <a:t>Quản</a:t>
                      </a:r>
                      <a:r>
                        <a:rPr lang="en-US" sz="1400" dirty="0">
                          <a:effectLst/>
                        </a:rPr>
                        <a:t> </a:t>
                      </a:r>
                      <a:r>
                        <a:rPr lang="en-US" sz="1400" dirty="0" err="1">
                          <a:effectLst/>
                        </a:rPr>
                        <a:t>trị</a:t>
                      </a:r>
                      <a:r>
                        <a:rPr lang="en-US" sz="1400" dirty="0">
                          <a:effectLst/>
                        </a:rPr>
                        <a:t> </a:t>
                      </a:r>
                      <a:r>
                        <a:rPr lang="en-US" sz="1400" dirty="0" err="1">
                          <a:effectLst/>
                        </a:rPr>
                        <a:t>hệ</a:t>
                      </a:r>
                      <a:r>
                        <a:rPr lang="en-US" sz="1400" dirty="0">
                          <a:effectLst/>
                        </a:rPr>
                        <a:t> </a:t>
                      </a:r>
                      <a:r>
                        <a:rPr lang="en-US" sz="1400" dirty="0" err="1">
                          <a:effectLst/>
                        </a:rPr>
                        <a:t>thống</a:t>
                      </a:r>
                      <a:r>
                        <a:rPr lang="en-US" sz="1400" dirty="0">
                          <a:effectLst/>
                        </a:rPr>
                        <a:t> </a:t>
                      </a:r>
                      <a:r>
                        <a:rPr lang="en-US" sz="1400" dirty="0" err="1">
                          <a:effectLst/>
                        </a:rPr>
                        <a:t>mức</a:t>
                      </a:r>
                      <a:r>
                        <a:rPr lang="en-US" sz="1400" dirty="0">
                          <a:effectLst/>
                        </a:rPr>
                        <a:t> </a:t>
                      </a:r>
                      <a:r>
                        <a:rPr lang="en-US" sz="1400" dirty="0" err="1">
                          <a:effectLst/>
                        </a:rPr>
                        <a:t>đơn</a:t>
                      </a:r>
                      <a:r>
                        <a:rPr lang="en-US" sz="1400" dirty="0">
                          <a:effectLst/>
                        </a:rPr>
                        <a:t> </a:t>
                      </a:r>
                      <a:r>
                        <a:rPr lang="en-US" sz="1400" dirty="0" err="1">
                          <a:effectLst/>
                        </a:rPr>
                        <a:t>vị</a:t>
                      </a:r>
                      <a:r>
                        <a:rPr lang="en-US" sz="1400" dirty="0">
                          <a:effectLst/>
                        </a:rPr>
                        <a:t>, 05: </a:t>
                      </a:r>
                      <a:r>
                        <a:rPr lang="en-US" sz="1400" dirty="0" err="1">
                          <a:effectLst/>
                        </a:rPr>
                        <a:t>Quản</a:t>
                      </a:r>
                      <a:r>
                        <a:rPr lang="en-US" sz="1400" dirty="0">
                          <a:effectLst/>
                        </a:rPr>
                        <a:t> </a:t>
                      </a:r>
                      <a:r>
                        <a:rPr lang="en-US" sz="1400" dirty="0" err="1">
                          <a:effectLst/>
                        </a:rPr>
                        <a:t>trị</a:t>
                      </a:r>
                      <a:r>
                        <a:rPr lang="en-US" sz="1400" dirty="0">
                          <a:effectLst/>
                        </a:rPr>
                        <a:t> </a:t>
                      </a:r>
                      <a:r>
                        <a:rPr lang="en-US" sz="1400" dirty="0" err="1">
                          <a:effectLst/>
                        </a:rPr>
                        <a:t>hệ</a:t>
                      </a:r>
                      <a:r>
                        <a:rPr lang="en-US" sz="1400" dirty="0">
                          <a:effectLst/>
                        </a:rPr>
                        <a:t> </a:t>
                      </a:r>
                      <a:r>
                        <a:rPr lang="en-US" sz="1400" dirty="0" err="1">
                          <a:effectLst/>
                        </a:rPr>
                        <a:t>thống</a:t>
                      </a:r>
                      <a:r>
                        <a:rPr lang="en-US" sz="1400" dirty="0">
                          <a:effectLst/>
                        </a:rPr>
                        <a:t> </a:t>
                      </a:r>
                      <a:r>
                        <a:rPr lang="en-US" sz="1400" dirty="0" err="1">
                          <a:effectLst/>
                        </a:rPr>
                        <a:t>mức</a:t>
                      </a:r>
                      <a:r>
                        <a:rPr lang="en-US" sz="1400" dirty="0">
                          <a:effectLst/>
                        </a:rPr>
                        <a:t> </a:t>
                      </a:r>
                      <a:r>
                        <a:rPr lang="en-US" sz="1400" dirty="0" err="1">
                          <a:effectLst/>
                        </a:rPr>
                        <a:t>toàn</a:t>
                      </a:r>
                      <a:r>
                        <a:rPr lang="en-US" sz="1400" dirty="0">
                          <a:effectLst/>
                        </a:rPr>
                        <a:t> </a:t>
                      </a:r>
                      <a:r>
                        <a:rPr lang="en-US" sz="1400" dirty="0" err="1">
                          <a:effectLst/>
                        </a:rPr>
                        <a:t>hàng</a:t>
                      </a:r>
                      <a:r>
                        <a:rPr lang="en-US" sz="1400" dirty="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584230554"/>
                  </a:ext>
                </a:extLst>
              </a:tr>
            </a:tbl>
          </a:graphicData>
        </a:graphic>
      </p:graphicFrame>
      <p:sp>
        <p:nvSpPr>
          <p:cNvPr id="7" name="TextBox 6">
            <a:extLst>
              <a:ext uri="{FF2B5EF4-FFF2-40B4-BE49-F238E27FC236}">
                <a16:creationId xmlns:a16="http://schemas.microsoft.com/office/drawing/2014/main" id="{79CCA924-01AA-40C2-9725-7A6085100B6E}"/>
              </a:ext>
            </a:extLst>
          </p:cNvPr>
          <p:cNvSpPr txBox="1"/>
          <p:nvPr/>
        </p:nvSpPr>
        <p:spPr>
          <a:xfrm>
            <a:off x="609599" y="381000"/>
            <a:ext cx="5727065" cy="417550"/>
          </a:xfrm>
          <a:prstGeom prst="rect">
            <a:avLst/>
          </a:prstGeom>
          <a:noFill/>
        </p:spPr>
        <p:txBody>
          <a:bodyPr wrap="square">
            <a:spAutoFit/>
          </a:bodyPr>
          <a:lstStyle/>
          <a:p>
            <a:pPr>
              <a:lnSpc>
                <a:spcPct val="115000"/>
              </a:lnSpc>
            </a:pPr>
            <a:r>
              <a:rPr lang="vi-VN" sz="2000" dirty="0">
                <a:effectLst/>
                <a:latin typeface="Times New Roman" panose="02020603050405020304" pitchFamily="18" charset="0"/>
                <a:ea typeface="Times New Roman" panose="02020603050405020304" pitchFamily="18" charset="0"/>
              </a:rPr>
              <a:t>Bảng quản lý người sử dụng</a:t>
            </a:r>
            <a:r>
              <a:rPr lang="en-US" sz="1600" dirty="0">
                <a:latin typeface="Arial" panose="020B0604020202020204" pitchFamily="34" charset="0"/>
                <a:ea typeface="Times New Roman" panose="02020603050405020304" pitchFamily="18" charset="0"/>
              </a:rPr>
              <a:t> </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Tên</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bảng</a:t>
            </a:r>
            <a:r>
              <a:rPr lang="fr-FR" sz="2000" dirty="0">
                <a:effectLst/>
                <a:latin typeface="Times New Roman" panose="02020603050405020304" pitchFamily="18" charset="0"/>
                <a:ea typeface="Times New Roman" panose="02020603050405020304" pitchFamily="18" charset="0"/>
              </a:rPr>
              <a:t>: </a:t>
            </a:r>
            <a:r>
              <a:rPr lang="fr-FR" sz="2000" b="1" dirty="0" err="1">
                <a:effectLst/>
                <a:latin typeface="Times New Roman" panose="02020603050405020304" pitchFamily="18" charset="0"/>
                <a:ea typeface="Times New Roman" panose="02020603050405020304" pitchFamily="18" charset="0"/>
              </a:rPr>
              <a:t>users</a:t>
            </a:r>
            <a:r>
              <a:rPr lang="fr-FR" sz="2000" b="1"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02190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75D7D3C-2AC1-4A22-BFBA-E47CEBADEF56}"/>
              </a:ext>
            </a:extLst>
          </p:cNvPr>
          <p:cNvGraphicFramePr>
            <a:graphicFrameLocks noGrp="1"/>
          </p:cNvGraphicFramePr>
          <p:nvPr>
            <p:extLst>
              <p:ext uri="{D42A27DB-BD31-4B8C-83A1-F6EECF244321}">
                <p14:modId xmlns:p14="http://schemas.microsoft.com/office/powerpoint/2010/main" val="677185864"/>
              </p:ext>
            </p:extLst>
          </p:nvPr>
        </p:nvGraphicFramePr>
        <p:xfrm>
          <a:off x="1333500" y="2209800"/>
          <a:ext cx="6477000" cy="1981199"/>
        </p:xfrm>
        <a:graphic>
          <a:graphicData uri="http://schemas.openxmlformats.org/drawingml/2006/table">
            <a:tbl>
              <a:tblPr firstRow="1" firstCol="1" bandRow="1">
                <a:tableStyleId>{5C22544A-7EE6-4342-B048-85BDC9FD1C3A}</a:tableStyleId>
              </a:tblPr>
              <a:tblGrid>
                <a:gridCol w="1484417">
                  <a:extLst>
                    <a:ext uri="{9D8B030D-6E8A-4147-A177-3AD203B41FA5}">
                      <a16:colId xmlns:a16="http://schemas.microsoft.com/office/drawing/2014/main" val="1173033449"/>
                    </a:ext>
                  </a:extLst>
                </a:gridCol>
                <a:gridCol w="1193566">
                  <a:extLst>
                    <a:ext uri="{9D8B030D-6E8A-4147-A177-3AD203B41FA5}">
                      <a16:colId xmlns:a16="http://schemas.microsoft.com/office/drawing/2014/main" val="2665048843"/>
                    </a:ext>
                  </a:extLst>
                </a:gridCol>
                <a:gridCol w="434481">
                  <a:extLst>
                    <a:ext uri="{9D8B030D-6E8A-4147-A177-3AD203B41FA5}">
                      <a16:colId xmlns:a16="http://schemas.microsoft.com/office/drawing/2014/main" val="1353471425"/>
                    </a:ext>
                  </a:extLst>
                </a:gridCol>
                <a:gridCol w="434481">
                  <a:extLst>
                    <a:ext uri="{9D8B030D-6E8A-4147-A177-3AD203B41FA5}">
                      <a16:colId xmlns:a16="http://schemas.microsoft.com/office/drawing/2014/main" val="1219038459"/>
                    </a:ext>
                  </a:extLst>
                </a:gridCol>
                <a:gridCol w="491215">
                  <a:extLst>
                    <a:ext uri="{9D8B030D-6E8A-4147-A177-3AD203B41FA5}">
                      <a16:colId xmlns:a16="http://schemas.microsoft.com/office/drawing/2014/main" val="2271169892"/>
                    </a:ext>
                  </a:extLst>
                </a:gridCol>
                <a:gridCol w="781348">
                  <a:extLst>
                    <a:ext uri="{9D8B030D-6E8A-4147-A177-3AD203B41FA5}">
                      <a16:colId xmlns:a16="http://schemas.microsoft.com/office/drawing/2014/main" val="2440598819"/>
                    </a:ext>
                  </a:extLst>
                </a:gridCol>
                <a:gridCol w="1657492">
                  <a:extLst>
                    <a:ext uri="{9D8B030D-6E8A-4147-A177-3AD203B41FA5}">
                      <a16:colId xmlns:a16="http://schemas.microsoft.com/office/drawing/2014/main" val="1638017005"/>
                    </a:ext>
                  </a:extLst>
                </a:gridCol>
              </a:tblGrid>
              <a:tr h="573191">
                <a:tc>
                  <a:txBody>
                    <a:bodyPr/>
                    <a:lstStyle/>
                    <a:p>
                      <a:pPr>
                        <a:lnSpc>
                          <a:spcPct val="115000"/>
                        </a:lnSpc>
                      </a:pPr>
                      <a:r>
                        <a:rPr lang="en-US" sz="1400">
                          <a:effectLst/>
                        </a:rPr>
                        <a:t>Tên trường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Kiểu dữ liệu</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PK</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FK</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Not null</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Unique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Mô tả</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785397677"/>
                  </a:ext>
                </a:extLst>
              </a:tr>
              <a:tr h="261627">
                <a:tc>
                  <a:txBody>
                    <a:bodyPr/>
                    <a:lstStyle/>
                    <a:p>
                      <a:pPr>
                        <a:lnSpc>
                          <a:spcPct val="115000"/>
                        </a:lnSpc>
                      </a:pPr>
                      <a:r>
                        <a:rPr lang="en-US" sz="1400" dirty="0" err="1">
                          <a:effectLst/>
                        </a:rPr>
                        <a:t>org_id</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varchar(3)</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 </a:t>
                      </a:r>
                      <a:r>
                        <a:rPr lang="en-US" sz="1400" dirty="0" err="1">
                          <a:effectLst/>
                        </a:rPr>
                        <a:t>Mã</a:t>
                      </a:r>
                      <a:r>
                        <a:rPr lang="en-US" sz="1400" dirty="0">
                          <a:effectLst/>
                        </a:rPr>
                        <a:t> </a:t>
                      </a:r>
                      <a:r>
                        <a:rPr lang="en-US" sz="1400" dirty="0" err="1">
                          <a:effectLst/>
                        </a:rPr>
                        <a:t>đơn</a:t>
                      </a:r>
                      <a:r>
                        <a:rPr lang="en-US" sz="1400" dirty="0">
                          <a:effectLst/>
                        </a:rPr>
                        <a:t> </a:t>
                      </a:r>
                      <a:r>
                        <a:rPr lang="en-US" sz="1400" dirty="0" err="1">
                          <a:effectLst/>
                        </a:rPr>
                        <a:t>vị</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35951757"/>
                  </a:ext>
                </a:extLst>
              </a:tr>
              <a:tr h="382127">
                <a:tc>
                  <a:txBody>
                    <a:bodyPr/>
                    <a:lstStyle/>
                    <a:p>
                      <a:pPr>
                        <a:lnSpc>
                          <a:spcPct val="115000"/>
                        </a:lnSpc>
                      </a:pPr>
                      <a:r>
                        <a:rPr lang="en-US" sz="1400">
                          <a:effectLst/>
                        </a:rPr>
                        <a:t>org_name</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varchar(100)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Tên đơn vị</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750852000"/>
                  </a:ext>
                </a:extLst>
              </a:tr>
              <a:tr h="382127">
                <a:tc>
                  <a:txBody>
                    <a:bodyPr/>
                    <a:lstStyle/>
                    <a:p>
                      <a:pPr>
                        <a:lnSpc>
                          <a:spcPct val="115000"/>
                        </a:lnSpc>
                      </a:pPr>
                      <a:r>
                        <a:rPr lang="en-US" sz="1400">
                          <a:effectLst/>
                        </a:rPr>
                        <a:t>address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varchar(200)</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Địa chỉ đơn vị</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796660289"/>
                  </a:ext>
                </a:extLst>
              </a:tr>
              <a:tr h="382127">
                <a:tc>
                  <a:txBody>
                    <a:bodyPr/>
                    <a:lstStyle/>
                    <a:p>
                      <a:pPr>
                        <a:lnSpc>
                          <a:spcPct val="115000"/>
                        </a:lnSpc>
                      </a:pPr>
                      <a:r>
                        <a:rPr lang="en-US" sz="1400">
                          <a:effectLst/>
                        </a:rPr>
                        <a:t>description</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varchar(200)</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 </a:t>
                      </a:r>
                      <a:r>
                        <a:rPr lang="en-US" sz="1400" dirty="0" err="1">
                          <a:effectLst/>
                        </a:rPr>
                        <a:t>Mô</a:t>
                      </a:r>
                      <a:r>
                        <a:rPr lang="en-US" sz="1400" dirty="0">
                          <a:effectLst/>
                        </a:rPr>
                        <a:t> </a:t>
                      </a:r>
                      <a:r>
                        <a:rPr lang="en-US" sz="1400" dirty="0" err="1">
                          <a:effectLst/>
                        </a:rPr>
                        <a:t>tả</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258364641"/>
                  </a:ext>
                </a:extLst>
              </a:tr>
            </a:tbl>
          </a:graphicData>
        </a:graphic>
      </p:graphicFrame>
      <p:sp>
        <p:nvSpPr>
          <p:cNvPr id="6" name="TextBox 5">
            <a:extLst>
              <a:ext uri="{FF2B5EF4-FFF2-40B4-BE49-F238E27FC236}">
                <a16:creationId xmlns:a16="http://schemas.microsoft.com/office/drawing/2014/main" id="{7EAF061E-341F-4129-851A-8A092B032E68}"/>
              </a:ext>
            </a:extLst>
          </p:cNvPr>
          <p:cNvSpPr txBox="1"/>
          <p:nvPr/>
        </p:nvSpPr>
        <p:spPr>
          <a:xfrm>
            <a:off x="685800" y="914400"/>
            <a:ext cx="6705600" cy="417550"/>
          </a:xfrm>
          <a:prstGeom prst="rect">
            <a:avLst/>
          </a:prstGeom>
          <a:noFill/>
        </p:spPr>
        <p:txBody>
          <a:bodyPr wrap="square">
            <a:spAutoFit/>
          </a:bodyPr>
          <a:lstStyle/>
          <a:p>
            <a:pPr>
              <a:lnSpc>
                <a:spcPct val="115000"/>
              </a:lnSpc>
            </a:pPr>
            <a:r>
              <a:rPr lang="vi-VN" sz="2000" dirty="0">
                <a:effectLst/>
                <a:latin typeface="Times New Roman" panose="02020603050405020304" pitchFamily="18" charset="0"/>
                <a:ea typeface="Times New Roman" panose="02020603050405020304" pitchFamily="18" charset="0"/>
              </a:rPr>
              <a:t>Bảng quản lý </a:t>
            </a:r>
            <a:r>
              <a:rPr lang="en-US" sz="2000" dirty="0" err="1">
                <a:effectLst/>
                <a:latin typeface="Times New Roman" panose="02020603050405020304" pitchFamily="18" charset="0"/>
                <a:ea typeface="Times New Roman" panose="02020603050405020304" pitchFamily="18" charset="0"/>
              </a:rPr>
              <a:t>đơn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vị</a:t>
            </a:r>
            <a:r>
              <a:rPr lang="en-US" sz="2000" dirty="0">
                <a:latin typeface="Arial" panose="020B0604020202020204" pitchFamily="34"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organizations</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60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11FE1E1-2C8D-4DE6-8418-4DC46EE91D23}"/>
              </a:ext>
            </a:extLst>
          </p:cNvPr>
          <p:cNvGraphicFramePr>
            <a:graphicFrameLocks noGrp="1"/>
          </p:cNvGraphicFramePr>
          <p:nvPr>
            <p:extLst>
              <p:ext uri="{D42A27DB-BD31-4B8C-83A1-F6EECF244321}">
                <p14:modId xmlns:p14="http://schemas.microsoft.com/office/powerpoint/2010/main" val="1316288334"/>
              </p:ext>
            </p:extLst>
          </p:nvPr>
        </p:nvGraphicFramePr>
        <p:xfrm>
          <a:off x="1371600" y="1559145"/>
          <a:ext cx="6400800" cy="3739709"/>
        </p:xfrm>
        <a:graphic>
          <a:graphicData uri="http://schemas.openxmlformats.org/drawingml/2006/table">
            <a:tbl>
              <a:tblPr firstRow="1" firstCol="1" bandRow="1">
                <a:tableStyleId>{5C22544A-7EE6-4342-B048-85BDC9FD1C3A}</a:tableStyleId>
              </a:tblPr>
              <a:tblGrid>
                <a:gridCol w="1378951">
                  <a:extLst>
                    <a:ext uri="{9D8B030D-6E8A-4147-A177-3AD203B41FA5}">
                      <a16:colId xmlns:a16="http://schemas.microsoft.com/office/drawing/2014/main" val="3898869373"/>
                    </a:ext>
                  </a:extLst>
                </a:gridCol>
                <a:gridCol w="1179524">
                  <a:extLst>
                    <a:ext uri="{9D8B030D-6E8A-4147-A177-3AD203B41FA5}">
                      <a16:colId xmlns:a16="http://schemas.microsoft.com/office/drawing/2014/main" val="2508954637"/>
                    </a:ext>
                  </a:extLst>
                </a:gridCol>
                <a:gridCol w="567761">
                  <a:extLst>
                    <a:ext uri="{9D8B030D-6E8A-4147-A177-3AD203B41FA5}">
                      <a16:colId xmlns:a16="http://schemas.microsoft.com/office/drawing/2014/main" val="1086822764"/>
                    </a:ext>
                  </a:extLst>
                </a:gridCol>
                <a:gridCol w="638732">
                  <a:extLst>
                    <a:ext uri="{9D8B030D-6E8A-4147-A177-3AD203B41FA5}">
                      <a16:colId xmlns:a16="http://schemas.microsoft.com/office/drawing/2014/main" val="1497301299"/>
                    </a:ext>
                  </a:extLst>
                </a:gridCol>
                <a:gridCol w="662861">
                  <a:extLst>
                    <a:ext uri="{9D8B030D-6E8A-4147-A177-3AD203B41FA5}">
                      <a16:colId xmlns:a16="http://schemas.microsoft.com/office/drawing/2014/main" val="3210985877"/>
                    </a:ext>
                  </a:extLst>
                </a:gridCol>
                <a:gridCol w="1972971">
                  <a:extLst>
                    <a:ext uri="{9D8B030D-6E8A-4147-A177-3AD203B41FA5}">
                      <a16:colId xmlns:a16="http://schemas.microsoft.com/office/drawing/2014/main" val="1869498259"/>
                    </a:ext>
                  </a:extLst>
                </a:gridCol>
              </a:tblGrid>
              <a:tr h="531715">
                <a:tc>
                  <a:txBody>
                    <a:bodyPr/>
                    <a:lstStyle/>
                    <a:p>
                      <a:pPr>
                        <a:lnSpc>
                          <a:spcPct val="115000"/>
                        </a:lnSpc>
                      </a:pPr>
                      <a:r>
                        <a:rPr lang="en-US" sz="1400" dirty="0" err="1">
                          <a:effectLst/>
                        </a:rPr>
                        <a:t>Tên</a:t>
                      </a:r>
                      <a:r>
                        <a:rPr lang="en-US" sz="1400" dirty="0">
                          <a:effectLst/>
                        </a:rPr>
                        <a:t> </a:t>
                      </a:r>
                      <a:r>
                        <a:rPr lang="en-US" sz="1400" dirty="0" err="1">
                          <a:effectLst/>
                        </a:rPr>
                        <a:t>trường</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err="1">
                          <a:effectLst/>
                        </a:rPr>
                        <a:t>Kiểu</a:t>
                      </a:r>
                      <a:r>
                        <a:rPr lang="en-US" sz="1400" dirty="0">
                          <a:effectLst/>
                        </a:rPr>
                        <a:t> </a:t>
                      </a:r>
                      <a:r>
                        <a:rPr lang="en-US" sz="1400" dirty="0" err="1">
                          <a:effectLst/>
                        </a:rPr>
                        <a:t>dữ</a:t>
                      </a:r>
                      <a:r>
                        <a:rPr lang="en-US" sz="1400" dirty="0">
                          <a:effectLst/>
                        </a:rPr>
                        <a:t> </a:t>
                      </a:r>
                      <a:r>
                        <a:rPr lang="en-US" sz="1400" dirty="0" err="1">
                          <a:effectLst/>
                        </a:rPr>
                        <a:t>liệu</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PK</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FK</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Not null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Mô tả</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292278994"/>
                  </a:ext>
                </a:extLst>
              </a:tr>
              <a:tr h="257007">
                <a:tc>
                  <a:txBody>
                    <a:bodyPr/>
                    <a:lstStyle/>
                    <a:p>
                      <a:pPr>
                        <a:lnSpc>
                          <a:spcPct val="115000"/>
                        </a:lnSpc>
                      </a:pPr>
                      <a:r>
                        <a:rPr lang="en-US" sz="1400">
                          <a:effectLst/>
                        </a:rPr>
                        <a:t>textbook_id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serial4</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Id</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12253003"/>
                  </a:ext>
                </a:extLst>
              </a:tr>
              <a:tr h="531715">
                <a:tc>
                  <a:txBody>
                    <a:bodyPr/>
                    <a:lstStyle/>
                    <a:p>
                      <a:pPr>
                        <a:lnSpc>
                          <a:spcPct val="115000"/>
                        </a:lnSpc>
                      </a:pPr>
                      <a:r>
                        <a:rPr lang="en-US" sz="1400">
                          <a:effectLst/>
                        </a:rPr>
                        <a:t>textbook_name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varchar(20)</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Tên sổ</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975815270"/>
                  </a:ext>
                </a:extLst>
              </a:tr>
              <a:tr h="806424">
                <a:tc>
                  <a:txBody>
                    <a:bodyPr/>
                    <a:lstStyle/>
                    <a:p>
                      <a:pPr>
                        <a:lnSpc>
                          <a:spcPct val="115000"/>
                        </a:lnSpc>
                      </a:pPr>
                      <a:r>
                        <a:rPr lang="en-US" sz="1400">
                          <a:effectLst/>
                        </a:rPr>
                        <a:t>textbook_type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varchar(1)</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‘1’: Sổ văn bản đi</a:t>
                      </a:r>
                      <a:endParaRPr lang="en-US" sz="1100">
                        <a:effectLst/>
                      </a:endParaRPr>
                    </a:p>
                    <a:p>
                      <a:pPr>
                        <a:lnSpc>
                          <a:spcPct val="115000"/>
                        </a:lnSpc>
                      </a:pPr>
                      <a:r>
                        <a:rPr lang="en-US" sz="1400">
                          <a:effectLst/>
                        </a:rPr>
                        <a:t>‘2’: Sổ văn bản đến</a:t>
                      </a:r>
                      <a:endParaRPr lang="en-US" sz="1100">
                        <a:effectLst/>
                      </a:endParaRPr>
                    </a:p>
                    <a:p>
                      <a:pPr>
                        <a:lnSpc>
                          <a:spcPct val="115000"/>
                        </a:lnSpc>
                      </a:pPr>
                      <a:r>
                        <a:rPr lang="en-US" sz="1400">
                          <a:effectLst/>
                        </a:rPr>
                        <a:t>‘3’: Sổ văn bản nội bộ</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870815116"/>
                  </a:ext>
                </a:extLst>
              </a:tr>
              <a:tr h="257007">
                <a:tc>
                  <a:txBody>
                    <a:bodyPr/>
                    <a:lstStyle/>
                    <a:p>
                      <a:pPr>
                        <a:lnSpc>
                          <a:spcPct val="115000"/>
                        </a:lnSpc>
                      </a:pPr>
                      <a:r>
                        <a:rPr lang="en-US" sz="1400">
                          <a:effectLst/>
                        </a:rPr>
                        <a:t>org_id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varchar(3)</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 x</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Cơ quan ban hành sổ</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99066301"/>
                  </a:ext>
                </a:extLst>
              </a:tr>
              <a:tr h="1355841">
                <a:tc>
                  <a:txBody>
                    <a:bodyPr/>
                    <a:lstStyle/>
                    <a:p>
                      <a:pPr>
                        <a:lnSpc>
                          <a:spcPct val="115000"/>
                        </a:lnSpc>
                      </a:pPr>
                      <a:r>
                        <a:rPr lang="en-US" sz="1400">
                          <a:effectLst/>
                        </a:rPr>
                        <a:t>user_id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varchar(20)</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 x</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User </a:t>
                      </a:r>
                      <a:r>
                        <a:rPr lang="en-US" sz="1400" dirty="0" err="1">
                          <a:effectLst/>
                        </a:rPr>
                        <a:t>văn</a:t>
                      </a:r>
                      <a:r>
                        <a:rPr lang="en-US" sz="1400" dirty="0">
                          <a:effectLst/>
                        </a:rPr>
                        <a:t> </a:t>
                      </a:r>
                      <a:r>
                        <a:rPr lang="en-US" sz="1400" dirty="0" err="1">
                          <a:effectLst/>
                        </a:rPr>
                        <a:t>thư</a:t>
                      </a:r>
                      <a:r>
                        <a:rPr lang="en-US" sz="1400" dirty="0">
                          <a:effectLst/>
                        </a:rPr>
                        <a:t> </a:t>
                      </a:r>
                      <a:r>
                        <a:rPr lang="en-US" sz="1400" dirty="0" err="1">
                          <a:effectLst/>
                        </a:rPr>
                        <a:t>phụ</a:t>
                      </a:r>
                      <a:r>
                        <a:rPr lang="en-US" sz="1400" dirty="0">
                          <a:effectLst/>
                        </a:rPr>
                        <a:t> </a:t>
                      </a:r>
                      <a:r>
                        <a:rPr lang="en-US" sz="1400" dirty="0" err="1">
                          <a:effectLst/>
                        </a:rPr>
                        <a:t>trách</a:t>
                      </a:r>
                      <a:r>
                        <a:rPr lang="en-US" sz="1400" dirty="0">
                          <a:effectLst/>
                        </a:rPr>
                        <a:t> </a:t>
                      </a:r>
                      <a:r>
                        <a:rPr lang="en-US" sz="1400" dirty="0" err="1">
                          <a:effectLst/>
                        </a:rPr>
                        <a:t>sổ</a:t>
                      </a:r>
                      <a:r>
                        <a:rPr lang="en-US" sz="1400" dirty="0">
                          <a:effectLst/>
                        </a:rPr>
                        <a:t> </a:t>
                      </a:r>
                      <a:r>
                        <a:rPr lang="en-US" sz="1400" dirty="0" err="1">
                          <a:effectLst/>
                        </a:rPr>
                        <a:t>khai</a:t>
                      </a:r>
                      <a:r>
                        <a:rPr lang="en-US" sz="1400" dirty="0">
                          <a:effectLst/>
                        </a:rPr>
                        <a:t> </a:t>
                      </a:r>
                      <a:r>
                        <a:rPr lang="en-US" sz="1400" dirty="0" err="1">
                          <a:effectLst/>
                        </a:rPr>
                        <a:t>báo</a:t>
                      </a:r>
                      <a:r>
                        <a:rPr lang="en-US" sz="1400" dirty="0">
                          <a:effectLst/>
                        </a:rPr>
                        <a:t> </a:t>
                      </a:r>
                      <a:r>
                        <a:rPr lang="en-US" sz="1400" dirty="0" err="1">
                          <a:effectLst/>
                        </a:rPr>
                        <a:t>tại</a:t>
                      </a:r>
                      <a:r>
                        <a:rPr lang="en-US" sz="1400" dirty="0">
                          <a:effectLst/>
                        </a:rPr>
                        <a:t> </a:t>
                      </a:r>
                      <a:r>
                        <a:rPr lang="en-US" sz="1400" dirty="0" err="1">
                          <a:effectLst/>
                        </a:rPr>
                        <a:t>đây</a:t>
                      </a:r>
                      <a:r>
                        <a:rPr lang="en-US" sz="1400" dirty="0">
                          <a:effectLst/>
                        </a:rPr>
                        <a:t> ( </a:t>
                      </a:r>
                      <a:r>
                        <a:rPr lang="en-US" sz="1400" dirty="0" err="1">
                          <a:effectLst/>
                        </a:rPr>
                        <a:t>dành</a:t>
                      </a:r>
                      <a:r>
                        <a:rPr lang="en-US" sz="1400" dirty="0">
                          <a:effectLst/>
                        </a:rPr>
                        <a:t> </a:t>
                      </a:r>
                      <a:r>
                        <a:rPr lang="en-US" sz="1400" dirty="0" err="1">
                          <a:effectLst/>
                        </a:rPr>
                        <a:t>cho</a:t>
                      </a:r>
                      <a:r>
                        <a:rPr lang="en-US" sz="1400" dirty="0">
                          <a:effectLst/>
                        </a:rPr>
                        <a:t> </a:t>
                      </a:r>
                      <a:r>
                        <a:rPr lang="en-US" sz="1400" dirty="0" err="1">
                          <a:effectLst/>
                        </a:rPr>
                        <a:t>đơn</a:t>
                      </a:r>
                      <a:r>
                        <a:rPr lang="en-US" sz="1400" dirty="0">
                          <a:effectLst/>
                        </a:rPr>
                        <a:t> </a:t>
                      </a:r>
                      <a:r>
                        <a:rPr lang="en-US" sz="1400" dirty="0" err="1">
                          <a:effectLst/>
                        </a:rPr>
                        <a:t>vị</a:t>
                      </a:r>
                      <a:r>
                        <a:rPr lang="en-US" sz="1400" dirty="0">
                          <a:effectLst/>
                        </a:rPr>
                        <a:t> </a:t>
                      </a:r>
                      <a:r>
                        <a:rPr lang="en-US" sz="1400" dirty="0" err="1">
                          <a:effectLst/>
                        </a:rPr>
                        <a:t>có</a:t>
                      </a:r>
                      <a:r>
                        <a:rPr lang="en-US" sz="1400" dirty="0">
                          <a:effectLst/>
                        </a:rPr>
                        <a:t> </a:t>
                      </a:r>
                      <a:r>
                        <a:rPr lang="en-US" sz="1400" dirty="0" err="1">
                          <a:effectLst/>
                        </a:rPr>
                        <a:t>văn</a:t>
                      </a:r>
                      <a:r>
                        <a:rPr lang="en-US" sz="1400" dirty="0">
                          <a:effectLst/>
                        </a:rPr>
                        <a:t> </a:t>
                      </a:r>
                      <a:r>
                        <a:rPr lang="en-US" sz="1400" dirty="0" err="1">
                          <a:effectLst/>
                        </a:rPr>
                        <a:t>thư</a:t>
                      </a:r>
                      <a:r>
                        <a:rPr lang="en-US" sz="14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583161613"/>
                  </a:ext>
                </a:extLst>
              </a:tr>
            </a:tbl>
          </a:graphicData>
        </a:graphic>
      </p:graphicFrame>
      <p:sp>
        <p:nvSpPr>
          <p:cNvPr id="6" name="TextBox 5">
            <a:extLst>
              <a:ext uri="{FF2B5EF4-FFF2-40B4-BE49-F238E27FC236}">
                <a16:creationId xmlns:a16="http://schemas.microsoft.com/office/drawing/2014/main" id="{A8A4360B-7B3B-4E73-A061-19B5A1AC9150}"/>
              </a:ext>
            </a:extLst>
          </p:cNvPr>
          <p:cNvSpPr txBox="1"/>
          <p:nvPr/>
        </p:nvSpPr>
        <p:spPr>
          <a:xfrm>
            <a:off x="762000" y="762000"/>
            <a:ext cx="5334000" cy="417550"/>
          </a:xfrm>
          <a:prstGeom prst="rect">
            <a:avLst/>
          </a:prstGeom>
          <a:noFill/>
        </p:spPr>
        <p:txBody>
          <a:bodyPr wrap="square">
            <a:spAutoFit/>
          </a:bodyPr>
          <a:lstStyle/>
          <a:p>
            <a:pPr>
              <a:lnSpc>
                <a:spcPct val="115000"/>
              </a:lnSpc>
            </a:pPr>
            <a:r>
              <a:rPr lang="vi-VN" sz="2000" dirty="0">
                <a:effectLst/>
                <a:latin typeface="Times New Roman" panose="02020603050405020304" pitchFamily="18" charset="0"/>
                <a:ea typeface="Times New Roman" panose="02020603050405020304" pitchFamily="18" charset="0"/>
              </a:rPr>
              <a:t>Bảng quản lý </a:t>
            </a:r>
            <a:r>
              <a:rPr lang="en-US" sz="2000" dirty="0" err="1">
                <a:effectLst/>
                <a:latin typeface="Times New Roman" panose="02020603050405020304" pitchFamily="18" charset="0"/>
                <a:ea typeface="Times New Roman" panose="02020603050405020304" pitchFamily="18" charset="0"/>
              </a:rPr>
              <a:t>đơn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vị</a:t>
            </a:r>
            <a:r>
              <a:rPr lang="en-US" sz="2000" dirty="0">
                <a:latin typeface="Arial" panose="020B0604020202020204" pitchFamily="34"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textbook</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6469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79F1564-F90A-4086-9FEB-A2CD9C74A3BE}"/>
              </a:ext>
            </a:extLst>
          </p:cNvPr>
          <p:cNvGraphicFramePr>
            <a:graphicFrameLocks noGrp="1"/>
          </p:cNvGraphicFramePr>
          <p:nvPr>
            <p:extLst>
              <p:ext uri="{D42A27DB-BD31-4B8C-83A1-F6EECF244321}">
                <p14:modId xmlns:p14="http://schemas.microsoft.com/office/powerpoint/2010/main" val="2554404887"/>
              </p:ext>
            </p:extLst>
          </p:nvPr>
        </p:nvGraphicFramePr>
        <p:xfrm>
          <a:off x="1040606" y="592648"/>
          <a:ext cx="7265194" cy="5473403"/>
        </p:xfrm>
        <a:graphic>
          <a:graphicData uri="http://schemas.openxmlformats.org/drawingml/2006/table">
            <a:tbl>
              <a:tblPr firstRow="1" firstCol="1" bandRow="1">
                <a:tableStyleId>{5C22544A-7EE6-4342-B048-85BDC9FD1C3A}</a:tableStyleId>
              </a:tblPr>
              <a:tblGrid>
                <a:gridCol w="1722607">
                  <a:extLst>
                    <a:ext uri="{9D8B030D-6E8A-4147-A177-3AD203B41FA5}">
                      <a16:colId xmlns:a16="http://schemas.microsoft.com/office/drawing/2014/main" val="2867145968"/>
                    </a:ext>
                  </a:extLst>
                </a:gridCol>
                <a:gridCol w="1194244">
                  <a:extLst>
                    <a:ext uri="{9D8B030D-6E8A-4147-A177-3AD203B41FA5}">
                      <a16:colId xmlns:a16="http://schemas.microsoft.com/office/drawing/2014/main" val="2991816144"/>
                    </a:ext>
                  </a:extLst>
                </a:gridCol>
                <a:gridCol w="553294">
                  <a:extLst>
                    <a:ext uri="{9D8B030D-6E8A-4147-A177-3AD203B41FA5}">
                      <a16:colId xmlns:a16="http://schemas.microsoft.com/office/drawing/2014/main" val="3705123008"/>
                    </a:ext>
                  </a:extLst>
                </a:gridCol>
                <a:gridCol w="506650">
                  <a:extLst>
                    <a:ext uri="{9D8B030D-6E8A-4147-A177-3AD203B41FA5}">
                      <a16:colId xmlns:a16="http://schemas.microsoft.com/office/drawing/2014/main" val="1862487077"/>
                    </a:ext>
                  </a:extLst>
                </a:gridCol>
                <a:gridCol w="579030">
                  <a:extLst>
                    <a:ext uri="{9D8B030D-6E8A-4147-A177-3AD203B41FA5}">
                      <a16:colId xmlns:a16="http://schemas.microsoft.com/office/drawing/2014/main" val="539112438"/>
                    </a:ext>
                  </a:extLst>
                </a:gridCol>
                <a:gridCol w="2709369">
                  <a:extLst>
                    <a:ext uri="{9D8B030D-6E8A-4147-A177-3AD203B41FA5}">
                      <a16:colId xmlns:a16="http://schemas.microsoft.com/office/drawing/2014/main" val="4254538727"/>
                    </a:ext>
                  </a:extLst>
                </a:gridCol>
              </a:tblGrid>
              <a:tr h="458465">
                <a:tc>
                  <a:txBody>
                    <a:bodyPr/>
                    <a:lstStyle/>
                    <a:p>
                      <a:pPr>
                        <a:lnSpc>
                          <a:spcPct val="115000"/>
                        </a:lnSpc>
                      </a:pPr>
                      <a:r>
                        <a:rPr lang="en-US" sz="1400">
                          <a:effectLst/>
                        </a:rPr>
                        <a:t>Tên trường</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Kiểu dữ liệu</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PK</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FK</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Not null</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dirty="0" err="1">
                          <a:effectLst/>
                        </a:rPr>
                        <a:t>Mô</a:t>
                      </a:r>
                      <a:r>
                        <a:rPr lang="en-US" sz="1400" dirty="0">
                          <a:effectLst/>
                        </a:rPr>
                        <a:t> </a:t>
                      </a:r>
                      <a:r>
                        <a:rPr lang="en-US" sz="1400" dirty="0" err="1">
                          <a:effectLst/>
                        </a:rPr>
                        <a:t>tả</a:t>
                      </a:r>
                      <a:endParaRPr lang="en-US" sz="1100" dirty="0">
                        <a:effectLst/>
                        <a:latin typeface="Arial" panose="020B0604020202020204" pitchFamily="34" charset="0"/>
                        <a:ea typeface="Arial" panose="020B0604020202020204" pitchFamily="34" charset="0"/>
                      </a:endParaRPr>
                    </a:p>
                  </a:txBody>
                  <a:tcPr marL="51178" marR="51178" marT="0" marB="0"/>
                </a:tc>
                <a:extLst>
                  <a:ext uri="{0D108BD9-81ED-4DB2-BD59-A6C34878D82A}">
                    <a16:rowId xmlns:a16="http://schemas.microsoft.com/office/drawing/2014/main" val="1832504242"/>
                  </a:ext>
                </a:extLst>
              </a:tr>
              <a:tr h="221601">
                <a:tc>
                  <a:txBody>
                    <a:bodyPr/>
                    <a:lstStyle/>
                    <a:p>
                      <a:pPr>
                        <a:lnSpc>
                          <a:spcPct val="115000"/>
                        </a:lnSpc>
                      </a:pPr>
                      <a:r>
                        <a:rPr lang="en-US" sz="1400">
                          <a:effectLst/>
                        </a:rPr>
                        <a:t>doc_id</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bigserial</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gn="ctr">
                        <a:lnSpc>
                          <a:spcPct val="115000"/>
                        </a:lnSpc>
                      </a:pPr>
                      <a:r>
                        <a:rPr lang="en-US" sz="1400" dirty="0">
                          <a:effectLst/>
                        </a:rPr>
                        <a:t>x</a:t>
                      </a:r>
                      <a:endParaRPr lang="en-US" sz="1100" dirty="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gn="ctr">
                        <a:lnSpc>
                          <a:spcPct val="115000"/>
                        </a:lnSpc>
                      </a:pPr>
                      <a:r>
                        <a:rPr lang="en-US" sz="1400" dirty="0">
                          <a:effectLst/>
                        </a:rPr>
                        <a:t>x</a:t>
                      </a:r>
                      <a:endParaRPr lang="en-US" sz="1100" dirty="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endParaRPr lang="en-US" sz="1100">
                        <a:effectLst/>
                        <a:latin typeface="Arial" panose="020B0604020202020204" pitchFamily="34" charset="0"/>
                      </a:endParaRPr>
                    </a:p>
                  </a:txBody>
                  <a:tcPr marL="51178" marR="51178" marT="0" marB="0"/>
                </a:tc>
                <a:extLst>
                  <a:ext uri="{0D108BD9-81ED-4DB2-BD59-A6C34878D82A}">
                    <a16:rowId xmlns:a16="http://schemas.microsoft.com/office/drawing/2014/main" val="321846361"/>
                  </a:ext>
                </a:extLst>
              </a:tr>
              <a:tr h="431781">
                <a:tc>
                  <a:txBody>
                    <a:bodyPr/>
                    <a:lstStyle/>
                    <a:p>
                      <a:pPr>
                        <a:lnSpc>
                          <a:spcPct val="115000"/>
                        </a:lnSpc>
                      </a:pPr>
                      <a:r>
                        <a:rPr lang="en-US" sz="1400">
                          <a:effectLst/>
                        </a:rPr>
                        <a:t>doc_name</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varchar(50)</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gn="ct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vi-VN" sz="1400">
                          <a:effectLst/>
                        </a:rPr>
                        <a:t>Trích yếu nội dung văn bản</a:t>
                      </a: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2445553889"/>
                  </a:ext>
                </a:extLst>
              </a:tr>
              <a:tr h="221601">
                <a:tc>
                  <a:txBody>
                    <a:bodyPr/>
                    <a:lstStyle/>
                    <a:p>
                      <a:pPr>
                        <a:lnSpc>
                          <a:spcPct val="115000"/>
                        </a:lnSpc>
                      </a:pPr>
                      <a:r>
                        <a:rPr lang="en-US" sz="1400">
                          <a:effectLst/>
                        </a:rPr>
                        <a:t>doc_content</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text</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gn="ctr">
                        <a:lnSpc>
                          <a:spcPct val="115000"/>
                        </a:lnSpc>
                      </a:pPr>
                      <a:r>
                        <a:rPr lang="en-US" sz="1400" dirty="0">
                          <a:effectLst/>
                        </a:rPr>
                        <a:t> </a:t>
                      </a:r>
                      <a:endParaRPr lang="en-US" sz="1100" dirty="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r>
                        <a:rPr lang="vi-VN" sz="1400">
                          <a:effectLst/>
                        </a:rPr>
                        <a:t>Nội dung văn bản</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3688442546"/>
                  </a:ext>
                </a:extLst>
              </a:tr>
              <a:tr h="458465">
                <a:tc>
                  <a:txBody>
                    <a:bodyPr/>
                    <a:lstStyle/>
                    <a:p>
                      <a:pPr>
                        <a:lnSpc>
                          <a:spcPct val="115000"/>
                        </a:lnSpc>
                      </a:pPr>
                      <a:r>
                        <a:rPr lang="en-US" sz="1400">
                          <a:effectLst/>
                        </a:rPr>
                        <a:t>textbook_id</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integer</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gn="ctr">
                        <a:lnSpc>
                          <a:spcPct val="115000"/>
                        </a:lnSpc>
                      </a:pPr>
                      <a:r>
                        <a:rPr lang="en-US" sz="1400" dirty="0">
                          <a:effectLst/>
                        </a:rPr>
                        <a:t> x</a:t>
                      </a:r>
                      <a:endParaRPr lang="en-US" sz="1100" dirty="0">
                        <a:effectLst/>
                        <a:latin typeface="Arial" panose="020B0604020202020204" pitchFamily="34" charset="0"/>
                        <a:ea typeface="Arial" panose="020B0604020202020204" pitchFamily="34" charset="0"/>
                      </a:endParaRPr>
                    </a:p>
                  </a:txBody>
                  <a:tcPr marL="51178" marR="51178" marT="0" marB="0"/>
                </a:tc>
                <a:tc>
                  <a:txBody>
                    <a:bodyPr/>
                    <a:lstStyle/>
                    <a:p>
                      <a:pPr algn="ctr">
                        <a:lnSpc>
                          <a:spcPct val="115000"/>
                        </a:lnSpc>
                      </a:pPr>
                      <a:r>
                        <a:rPr lang="en-US" sz="1400" dirty="0">
                          <a:effectLst/>
                        </a:rPr>
                        <a:t> </a:t>
                      </a:r>
                      <a:endParaRPr lang="en-US" sz="1100" dirty="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Id sổ văn bản, mapping với bản textbook</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1332150165"/>
                  </a:ext>
                </a:extLst>
              </a:tr>
              <a:tr h="221601">
                <a:tc>
                  <a:txBody>
                    <a:bodyPr/>
                    <a:lstStyle/>
                    <a:p>
                      <a:pPr>
                        <a:lnSpc>
                          <a:spcPct val="115000"/>
                        </a:lnSpc>
                      </a:pPr>
                      <a:r>
                        <a:rPr lang="en-US" sz="1400">
                          <a:effectLst/>
                        </a:rPr>
                        <a:t>user_id</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varchar(5)</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gn="ctr">
                        <a:lnSpc>
                          <a:spcPct val="115000"/>
                        </a:lnSpc>
                      </a:pPr>
                      <a:r>
                        <a:rPr lang="en-US" sz="1400" dirty="0">
                          <a:effectLst/>
                        </a:rPr>
                        <a:t> x</a:t>
                      </a:r>
                      <a:endParaRPr lang="en-US" sz="1100" dirty="0">
                        <a:effectLst/>
                        <a:latin typeface="Arial" panose="020B0604020202020204" pitchFamily="34" charset="0"/>
                        <a:ea typeface="Arial" panose="020B0604020202020204" pitchFamily="34" charset="0"/>
                      </a:endParaRPr>
                    </a:p>
                  </a:txBody>
                  <a:tcPr marL="51178" marR="51178" marT="0" marB="0"/>
                </a:tc>
                <a:tc>
                  <a:txBody>
                    <a:bodyPr/>
                    <a:lstStyle/>
                    <a:p>
                      <a:pPr algn="ctr">
                        <a:lnSpc>
                          <a:spcPct val="115000"/>
                        </a:lnSpc>
                      </a:pPr>
                      <a:r>
                        <a:rPr lang="en-US" sz="1400" dirty="0">
                          <a:effectLst/>
                        </a:rPr>
                        <a:t> </a:t>
                      </a:r>
                      <a:endParaRPr lang="en-US" sz="1100" dirty="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dirty="0">
                          <a:effectLst/>
                        </a:rPr>
                        <a:t> User </a:t>
                      </a:r>
                      <a:r>
                        <a:rPr lang="en-US" sz="1400" dirty="0" err="1">
                          <a:effectLst/>
                        </a:rPr>
                        <a:t>của</a:t>
                      </a:r>
                      <a:r>
                        <a:rPr lang="en-US" sz="1400" dirty="0">
                          <a:effectLst/>
                        </a:rPr>
                        <a:t> </a:t>
                      </a:r>
                      <a:r>
                        <a:rPr lang="en-US" sz="1400" dirty="0" err="1">
                          <a:effectLst/>
                        </a:rPr>
                        <a:t>văn</a:t>
                      </a:r>
                      <a:r>
                        <a:rPr lang="en-US" sz="1400" dirty="0">
                          <a:effectLst/>
                        </a:rPr>
                        <a:t> </a:t>
                      </a:r>
                      <a:r>
                        <a:rPr lang="en-US" sz="1400" dirty="0" err="1">
                          <a:effectLst/>
                        </a:rPr>
                        <a:t>thư</a:t>
                      </a:r>
                      <a:r>
                        <a:rPr lang="en-US" sz="1400" dirty="0">
                          <a:effectLst/>
                        </a:rPr>
                        <a:t> </a:t>
                      </a:r>
                      <a:r>
                        <a:rPr lang="en-US" sz="1400" dirty="0" err="1">
                          <a:effectLst/>
                        </a:rPr>
                        <a:t>đơn</a:t>
                      </a:r>
                      <a:r>
                        <a:rPr lang="en-US" sz="1400" dirty="0">
                          <a:effectLst/>
                        </a:rPr>
                        <a:t> </a:t>
                      </a:r>
                      <a:r>
                        <a:rPr lang="en-US" sz="1400" dirty="0" err="1">
                          <a:effectLst/>
                        </a:rPr>
                        <a:t>vị</a:t>
                      </a:r>
                      <a:endParaRPr lang="en-US" sz="1100" dirty="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2723992357"/>
                  </a:ext>
                </a:extLst>
              </a:tr>
              <a:tr h="221601">
                <a:tc>
                  <a:txBody>
                    <a:bodyPr/>
                    <a:lstStyle/>
                    <a:p>
                      <a:pPr>
                        <a:lnSpc>
                          <a:spcPct val="115000"/>
                        </a:lnSpc>
                      </a:pPr>
                      <a:r>
                        <a:rPr lang="en-US" sz="1400">
                          <a:effectLst/>
                        </a:rPr>
                        <a:t>user_maker</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varchar(5)</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gn="ctr">
                        <a:lnSpc>
                          <a:spcPct val="115000"/>
                        </a:lnSpc>
                      </a:pPr>
                      <a:r>
                        <a:rPr lang="en-US" sz="1400" dirty="0">
                          <a:effectLst/>
                        </a:rPr>
                        <a:t> x</a:t>
                      </a:r>
                      <a:endParaRPr lang="en-US" sz="1100" dirty="0">
                        <a:effectLst/>
                        <a:latin typeface="Arial" panose="020B0604020202020204" pitchFamily="34" charset="0"/>
                        <a:ea typeface="Arial" panose="020B0604020202020204" pitchFamily="34" charset="0"/>
                      </a:endParaRPr>
                    </a:p>
                  </a:txBody>
                  <a:tcPr marL="51178" marR="51178" marT="0" marB="0"/>
                </a:tc>
                <a:tc>
                  <a:txBody>
                    <a:bodyPr/>
                    <a:lstStyle/>
                    <a:p>
                      <a:pPr algn="ct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dirty="0">
                          <a:effectLst/>
                        </a:rPr>
                        <a:t>User </a:t>
                      </a:r>
                      <a:r>
                        <a:rPr lang="en-US" sz="1400" dirty="0" err="1">
                          <a:effectLst/>
                        </a:rPr>
                        <a:t>của</a:t>
                      </a:r>
                      <a:r>
                        <a:rPr lang="en-US" sz="1400" dirty="0">
                          <a:effectLst/>
                        </a:rPr>
                        <a:t> </a:t>
                      </a:r>
                      <a:r>
                        <a:rPr lang="en-US" sz="1400" dirty="0" err="1">
                          <a:effectLst/>
                        </a:rPr>
                        <a:t>nhân</a:t>
                      </a:r>
                      <a:r>
                        <a:rPr lang="en-US" sz="1400" dirty="0">
                          <a:effectLst/>
                        </a:rPr>
                        <a:t> </a:t>
                      </a:r>
                      <a:r>
                        <a:rPr lang="en-US" sz="1400" dirty="0" err="1">
                          <a:effectLst/>
                        </a:rPr>
                        <a:t>viên</a:t>
                      </a:r>
                      <a:endParaRPr lang="en-US" sz="1100" dirty="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937878183"/>
                  </a:ext>
                </a:extLst>
              </a:tr>
              <a:tr h="221601">
                <a:tc>
                  <a:txBody>
                    <a:bodyPr/>
                    <a:lstStyle/>
                    <a:p>
                      <a:pPr>
                        <a:lnSpc>
                          <a:spcPct val="115000"/>
                        </a:lnSpc>
                      </a:pPr>
                      <a:r>
                        <a:rPr lang="en-US" sz="1400">
                          <a:effectLst/>
                        </a:rPr>
                        <a:t>user_checker</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varchar(5)</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gn="ctr">
                        <a:lnSpc>
                          <a:spcPct val="115000"/>
                        </a:lnSpc>
                      </a:pPr>
                      <a:r>
                        <a:rPr lang="en-US" sz="1400" dirty="0">
                          <a:effectLst/>
                        </a:rPr>
                        <a:t> x</a:t>
                      </a:r>
                      <a:endParaRPr lang="en-US" sz="1100" dirty="0">
                        <a:effectLst/>
                        <a:latin typeface="Arial" panose="020B0604020202020204" pitchFamily="34" charset="0"/>
                        <a:ea typeface="Arial" panose="020B0604020202020204" pitchFamily="34" charset="0"/>
                      </a:endParaRPr>
                    </a:p>
                  </a:txBody>
                  <a:tcPr marL="51178" marR="51178" marT="0" marB="0"/>
                </a:tc>
                <a:tc>
                  <a:txBody>
                    <a:bodyPr/>
                    <a:lstStyle/>
                    <a:p>
                      <a:pPr algn="ctr">
                        <a:lnSpc>
                          <a:spcPct val="115000"/>
                        </a:lnSpc>
                      </a:pPr>
                      <a:r>
                        <a:rPr lang="en-US" sz="1400" dirty="0">
                          <a:effectLst/>
                        </a:rPr>
                        <a:t> </a:t>
                      </a:r>
                      <a:endParaRPr lang="en-US" sz="1100" dirty="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User lãnh đạo đơn vị</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1896192513"/>
                  </a:ext>
                </a:extLst>
              </a:tr>
              <a:tr h="272343">
                <a:tc>
                  <a:txBody>
                    <a:bodyPr/>
                    <a:lstStyle/>
                    <a:p>
                      <a:pPr>
                        <a:lnSpc>
                          <a:spcPct val="115000"/>
                        </a:lnSpc>
                      </a:pPr>
                      <a:r>
                        <a:rPr lang="en-US" sz="1400">
                          <a:effectLst/>
                        </a:rPr>
                        <a:t>org_sender</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varchar(3)</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gn="ctr">
                        <a:lnSpc>
                          <a:spcPct val="115000"/>
                        </a:lnSpc>
                      </a:pPr>
                      <a:r>
                        <a:rPr lang="en-US" sz="1400" dirty="0">
                          <a:effectLst/>
                        </a:rPr>
                        <a:t> x</a:t>
                      </a:r>
                      <a:endParaRPr lang="en-US" sz="1100" dirty="0">
                        <a:effectLst/>
                        <a:latin typeface="Arial" panose="020B0604020202020204" pitchFamily="34" charset="0"/>
                        <a:ea typeface="Arial" panose="020B0604020202020204" pitchFamily="34" charset="0"/>
                      </a:endParaRPr>
                    </a:p>
                  </a:txBody>
                  <a:tcPr marL="51178" marR="51178" marT="0" marB="0"/>
                </a:tc>
                <a:tc>
                  <a:txBody>
                    <a:bodyPr/>
                    <a:lstStyle/>
                    <a:p>
                      <a:pPr algn="ctr">
                        <a:lnSpc>
                          <a:spcPct val="115000"/>
                        </a:lnSpc>
                      </a:pPr>
                      <a:r>
                        <a:rPr lang="en-US" sz="1400" dirty="0">
                          <a:effectLst/>
                          <a:latin typeface="Arial" panose="020B0604020202020204" pitchFamily="34" charset="0"/>
                          <a:ea typeface="Arial" panose="020B0604020202020204" pitchFamily="34" charset="0"/>
                        </a:rPr>
                        <a:t>x</a:t>
                      </a:r>
                      <a:endParaRPr lang="en-US" sz="1100" dirty="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Mã đơn vị gửi</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3719794622"/>
                  </a:ext>
                </a:extLst>
              </a:tr>
              <a:tr h="221601">
                <a:tc>
                  <a:txBody>
                    <a:bodyPr/>
                    <a:lstStyle/>
                    <a:p>
                      <a:pPr>
                        <a:lnSpc>
                          <a:spcPct val="115000"/>
                        </a:lnSpc>
                      </a:pPr>
                      <a:r>
                        <a:rPr lang="en-US" sz="1400">
                          <a:effectLst/>
                        </a:rPr>
                        <a:t>org_receiver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varchar(3)</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gn="ctr">
                        <a:lnSpc>
                          <a:spcPct val="115000"/>
                        </a:lnSpc>
                      </a:pPr>
                      <a:r>
                        <a:rPr lang="en-US" sz="1400" dirty="0">
                          <a:effectLst/>
                        </a:rPr>
                        <a:t> x</a:t>
                      </a:r>
                      <a:endParaRPr lang="en-US" sz="1100" dirty="0">
                        <a:effectLst/>
                        <a:latin typeface="Arial" panose="020B0604020202020204" pitchFamily="34" charset="0"/>
                        <a:ea typeface="Arial" panose="020B0604020202020204" pitchFamily="34" charset="0"/>
                      </a:endParaRPr>
                    </a:p>
                  </a:txBody>
                  <a:tcPr marL="51178" marR="51178" marT="0" marB="0"/>
                </a:tc>
                <a:tc>
                  <a:txBody>
                    <a:bodyPr/>
                    <a:lstStyle/>
                    <a:p>
                      <a:pPr algn="ctr">
                        <a:lnSpc>
                          <a:spcPct val="115000"/>
                        </a:lnSpc>
                      </a:pPr>
                      <a:r>
                        <a:rPr lang="en-US" sz="1400" dirty="0">
                          <a:effectLst/>
                          <a:latin typeface="Arial" panose="020B0604020202020204" pitchFamily="34" charset="0"/>
                          <a:ea typeface="Arial" panose="020B0604020202020204" pitchFamily="34" charset="0"/>
                        </a:rPr>
                        <a:t>x </a:t>
                      </a:r>
                      <a:endParaRPr lang="en-US" sz="1100" dirty="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dirty="0" err="1">
                          <a:effectLst/>
                        </a:rPr>
                        <a:t>Mã</a:t>
                      </a:r>
                      <a:r>
                        <a:rPr lang="en-US" sz="1400" dirty="0">
                          <a:effectLst/>
                        </a:rPr>
                        <a:t> </a:t>
                      </a:r>
                      <a:r>
                        <a:rPr lang="en-US" sz="1400" dirty="0" err="1">
                          <a:effectLst/>
                        </a:rPr>
                        <a:t>đơn</a:t>
                      </a:r>
                      <a:r>
                        <a:rPr lang="en-US" sz="1400" dirty="0">
                          <a:effectLst/>
                        </a:rPr>
                        <a:t> </a:t>
                      </a:r>
                      <a:r>
                        <a:rPr lang="en-US" sz="1400" dirty="0" err="1">
                          <a:effectLst/>
                        </a:rPr>
                        <a:t>vị</a:t>
                      </a:r>
                      <a:r>
                        <a:rPr lang="en-US" sz="1400" dirty="0">
                          <a:effectLst/>
                        </a:rPr>
                        <a:t> </a:t>
                      </a:r>
                      <a:r>
                        <a:rPr lang="en-US" sz="1400" dirty="0" err="1">
                          <a:effectLst/>
                        </a:rPr>
                        <a:t>nhận</a:t>
                      </a:r>
                      <a:endParaRPr lang="en-US" sz="1100" dirty="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312545566"/>
                  </a:ext>
                </a:extLst>
              </a:tr>
              <a:tr h="695330">
                <a:tc>
                  <a:txBody>
                    <a:bodyPr/>
                    <a:lstStyle/>
                    <a:p>
                      <a:pPr>
                        <a:lnSpc>
                          <a:spcPct val="115000"/>
                        </a:lnSpc>
                      </a:pPr>
                      <a:r>
                        <a:rPr lang="en-US" sz="1400">
                          <a:effectLst/>
                        </a:rPr>
                        <a:t>doc_type</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varchar(1)</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dirty="0">
                          <a:effectLst/>
                        </a:rPr>
                        <a:t> </a:t>
                      </a:r>
                      <a:endParaRPr lang="en-US" sz="1100" dirty="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dirty="0">
                          <a:effectLst/>
                        </a:rPr>
                        <a:t> </a:t>
                      </a:r>
                      <a:endParaRPr lang="en-US" sz="1100" dirty="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‘1’: Thường</a:t>
                      </a:r>
                      <a:endParaRPr lang="en-US" sz="1100">
                        <a:effectLst/>
                      </a:endParaRPr>
                    </a:p>
                    <a:p>
                      <a:pPr>
                        <a:lnSpc>
                          <a:spcPct val="115000"/>
                        </a:lnSpc>
                      </a:pPr>
                      <a:r>
                        <a:rPr lang="en-US" sz="1400">
                          <a:effectLst/>
                        </a:rPr>
                        <a:t>‘2’: Khẩn</a:t>
                      </a:r>
                      <a:endParaRPr lang="en-US" sz="1100">
                        <a:effectLst/>
                      </a:endParaRPr>
                    </a:p>
                    <a:p>
                      <a:pPr>
                        <a:lnSpc>
                          <a:spcPct val="115000"/>
                        </a:lnSpc>
                      </a:pPr>
                      <a:r>
                        <a:rPr lang="en-US" sz="1400">
                          <a:effectLst/>
                        </a:rPr>
                        <a:t>‘3’: Hỏa tốc </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3236287661"/>
                  </a:ext>
                </a:extLst>
              </a:tr>
              <a:tr h="1262740">
                <a:tc>
                  <a:txBody>
                    <a:bodyPr/>
                    <a:lstStyle/>
                    <a:p>
                      <a:pPr>
                        <a:lnSpc>
                          <a:spcPct val="115000"/>
                        </a:lnSpc>
                      </a:pPr>
                      <a:r>
                        <a:rPr lang="en-US" sz="1400">
                          <a:effectLst/>
                        </a:rPr>
                        <a:t>status</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varchar(1)</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rowSpan="2">
                  <a:txBody>
                    <a:bodyPr/>
                    <a:lstStyle/>
                    <a:p>
                      <a:pPr>
                        <a:lnSpc>
                          <a:spcPct val="115000"/>
                        </a:lnSpc>
                      </a:pPr>
                      <a:r>
                        <a:rPr lang="en-US" sz="1400" dirty="0">
                          <a:effectLst/>
                        </a:rPr>
                        <a:t> </a:t>
                      </a:r>
                      <a:endParaRPr lang="en-US" sz="1100" dirty="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dirty="0">
                          <a:effectLst/>
                        </a:rPr>
                        <a:t>‘1’: </a:t>
                      </a:r>
                      <a:r>
                        <a:rPr lang="en-US" sz="1400" dirty="0" err="1">
                          <a:effectLst/>
                        </a:rPr>
                        <a:t>Chưa</a:t>
                      </a:r>
                      <a:r>
                        <a:rPr lang="en-US" sz="1400" dirty="0">
                          <a:effectLst/>
                        </a:rPr>
                        <a:t> </a:t>
                      </a:r>
                      <a:r>
                        <a:rPr lang="en-US" sz="1400" dirty="0" err="1">
                          <a:effectLst/>
                        </a:rPr>
                        <a:t>duyệt</a:t>
                      </a:r>
                      <a:r>
                        <a:rPr lang="en-US" sz="1400" dirty="0">
                          <a:effectLst/>
                        </a:rPr>
                        <a:t> </a:t>
                      </a:r>
                      <a:r>
                        <a:rPr lang="en-US" sz="1400" dirty="0" err="1">
                          <a:effectLst/>
                        </a:rPr>
                        <a:t>văn</a:t>
                      </a:r>
                      <a:r>
                        <a:rPr lang="en-US" sz="1400" dirty="0">
                          <a:effectLst/>
                        </a:rPr>
                        <a:t> </a:t>
                      </a:r>
                      <a:r>
                        <a:rPr lang="en-US" sz="1400" dirty="0" err="1">
                          <a:effectLst/>
                        </a:rPr>
                        <a:t>bản</a:t>
                      </a:r>
                      <a:r>
                        <a:rPr lang="en-US" sz="1400" dirty="0">
                          <a:effectLst/>
                        </a:rPr>
                        <a:t> </a:t>
                      </a:r>
                      <a:r>
                        <a:rPr lang="en-US" sz="1400" dirty="0" err="1">
                          <a:effectLst/>
                        </a:rPr>
                        <a:t>đi</a:t>
                      </a:r>
                      <a:endParaRPr lang="en-US" sz="1100" dirty="0">
                        <a:effectLst/>
                      </a:endParaRPr>
                    </a:p>
                    <a:p>
                      <a:pPr>
                        <a:lnSpc>
                          <a:spcPct val="115000"/>
                        </a:lnSpc>
                      </a:pPr>
                      <a:r>
                        <a:rPr lang="en-US" sz="1400" dirty="0">
                          <a:effectLst/>
                        </a:rPr>
                        <a:t>‘2’: </a:t>
                      </a:r>
                      <a:r>
                        <a:rPr lang="en-US" sz="1400" dirty="0" err="1">
                          <a:effectLst/>
                        </a:rPr>
                        <a:t>Đã</a:t>
                      </a:r>
                      <a:r>
                        <a:rPr lang="en-US" sz="1400" dirty="0">
                          <a:effectLst/>
                        </a:rPr>
                        <a:t> </a:t>
                      </a:r>
                      <a:r>
                        <a:rPr lang="en-US" sz="1400" dirty="0" err="1">
                          <a:effectLst/>
                        </a:rPr>
                        <a:t>phê</a:t>
                      </a:r>
                      <a:r>
                        <a:rPr lang="en-US" sz="1400" dirty="0">
                          <a:effectLst/>
                        </a:rPr>
                        <a:t> </a:t>
                      </a:r>
                      <a:r>
                        <a:rPr lang="en-US" sz="1400" dirty="0" err="1">
                          <a:effectLst/>
                        </a:rPr>
                        <a:t>duyệt</a:t>
                      </a:r>
                      <a:r>
                        <a:rPr lang="en-US" sz="1400" dirty="0">
                          <a:effectLst/>
                        </a:rPr>
                        <a:t> </a:t>
                      </a:r>
                      <a:r>
                        <a:rPr lang="en-US" sz="1400" dirty="0" err="1">
                          <a:effectLst/>
                        </a:rPr>
                        <a:t>văn</a:t>
                      </a:r>
                      <a:r>
                        <a:rPr lang="en-US" sz="1400" dirty="0">
                          <a:effectLst/>
                        </a:rPr>
                        <a:t> </a:t>
                      </a:r>
                      <a:r>
                        <a:rPr lang="en-US" sz="1400" dirty="0" err="1">
                          <a:effectLst/>
                        </a:rPr>
                        <a:t>bản</a:t>
                      </a:r>
                      <a:r>
                        <a:rPr lang="en-US" sz="1400" dirty="0">
                          <a:effectLst/>
                        </a:rPr>
                        <a:t> </a:t>
                      </a:r>
                      <a:r>
                        <a:rPr lang="en-US" sz="1400" dirty="0" err="1">
                          <a:effectLst/>
                        </a:rPr>
                        <a:t>đi</a:t>
                      </a:r>
                      <a:endParaRPr lang="en-US" sz="1100" dirty="0">
                        <a:effectLst/>
                      </a:endParaRPr>
                    </a:p>
                    <a:p>
                      <a:pPr>
                        <a:lnSpc>
                          <a:spcPct val="115000"/>
                        </a:lnSpc>
                      </a:pPr>
                      <a:r>
                        <a:rPr lang="en-US" sz="1400" dirty="0">
                          <a:effectLst/>
                        </a:rPr>
                        <a:t>‘3’: </a:t>
                      </a:r>
                      <a:r>
                        <a:rPr lang="en-US" sz="1400" dirty="0" err="1">
                          <a:effectLst/>
                        </a:rPr>
                        <a:t>Từ</a:t>
                      </a:r>
                      <a:r>
                        <a:rPr lang="en-US" sz="1400" dirty="0">
                          <a:effectLst/>
                        </a:rPr>
                        <a:t> </a:t>
                      </a:r>
                      <a:r>
                        <a:rPr lang="en-US" sz="1400" dirty="0" err="1">
                          <a:effectLst/>
                        </a:rPr>
                        <a:t>chối</a:t>
                      </a:r>
                      <a:r>
                        <a:rPr lang="en-US" sz="1400" dirty="0">
                          <a:effectLst/>
                        </a:rPr>
                        <a:t> </a:t>
                      </a:r>
                      <a:r>
                        <a:rPr lang="en-US" sz="1400" dirty="0" err="1">
                          <a:effectLst/>
                        </a:rPr>
                        <a:t>phê</a:t>
                      </a:r>
                      <a:r>
                        <a:rPr lang="en-US" sz="1400" dirty="0">
                          <a:effectLst/>
                        </a:rPr>
                        <a:t> </a:t>
                      </a:r>
                      <a:r>
                        <a:rPr lang="en-US" sz="1400" dirty="0" err="1">
                          <a:effectLst/>
                        </a:rPr>
                        <a:t>duyệt</a:t>
                      </a:r>
                      <a:r>
                        <a:rPr lang="en-US" sz="1400" dirty="0">
                          <a:effectLst/>
                        </a:rPr>
                        <a:t> </a:t>
                      </a:r>
                      <a:r>
                        <a:rPr lang="en-US" sz="1400" dirty="0" err="1">
                          <a:effectLst/>
                        </a:rPr>
                        <a:t>văn</a:t>
                      </a:r>
                      <a:r>
                        <a:rPr lang="en-US" sz="1400" dirty="0">
                          <a:effectLst/>
                        </a:rPr>
                        <a:t> </a:t>
                      </a:r>
                      <a:r>
                        <a:rPr lang="en-US" sz="1400" dirty="0" err="1">
                          <a:effectLst/>
                        </a:rPr>
                        <a:t>bản</a:t>
                      </a:r>
                      <a:r>
                        <a:rPr lang="en-US" sz="1400" dirty="0">
                          <a:effectLst/>
                        </a:rPr>
                        <a:t> </a:t>
                      </a:r>
                      <a:r>
                        <a:rPr lang="en-US" sz="1400" dirty="0" err="1">
                          <a:effectLst/>
                        </a:rPr>
                        <a:t>đi</a:t>
                      </a:r>
                      <a:endParaRPr lang="en-US" sz="1100" dirty="0">
                        <a:effectLst/>
                      </a:endParaRPr>
                    </a:p>
                    <a:p>
                      <a:pPr>
                        <a:lnSpc>
                          <a:spcPct val="115000"/>
                        </a:lnSpc>
                      </a:pPr>
                      <a:r>
                        <a:rPr lang="en-US" sz="1400" dirty="0">
                          <a:effectLst/>
                        </a:rPr>
                        <a:t>‘4’: </a:t>
                      </a:r>
                      <a:r>
                        <a:rPr lang="en-US" sz="1400" dirty="0" err="1">
                          <a:effectLst/>
                        </a:rPr>
                        <a:t>Đã</a:t>
                      </a:r>
                      <a:r>
                        <a:rPr lang="en-US" sz="1400" dirty="0">
                          <a:effectLst/>
                        </a:rPr>
                        <a:t> </a:t>
                      </a:r>
                      <a:r>
                        <a:rPr lang="en-US" sz="1400" dirty="0" err="1">
                          <a:effectLst/>
                        </a:rPr>
                        <a:t>phát</a:t>
                      </a:r>
                      <a:r>
                        <a:rPr lang="en-US" sz="1400" dirty="0">
                          <a:effectLst/>
                        </a:rPr>
                        <a:t> </a:t>
                      </a:r>
                      <a:r>
                        <a:rPr lang="en-US" sz="1400" dirty="0" err="1">
                          <a:effectLst/>
                        </a:rPr>
                        <a:t>hành</a:t>
                      </a:r>
                      <a:r>
                        <a:rPr lang="en-US" sz="1400" dirty="0">
                          <a:effectLst/>
                        </a:rPr>
                        <a:t> </a:t>
                      </a:r>
                      <a:r>
                        <a:rPr lang="en-US" sz="1400" dirty="0" err="1">
                          <a:effectLst/>
                        </a:rPr>
                        <a:t>văn</a:t>
                      </a:r>
                      <a:r>
                        <a:rPr lang="en-US" sz="1400" dirty="0">
                          <a:effectLst/>
                        </a:rPr>
                        <a:t> </a:t>
                      </a:r>
                      <a:r>
                        <a:rPr lang="en-US" sz="1400" dirty="0" err="1">
                          <a:effectLst/>
                        </a:rPr>
                        <a:t>bản</a:t>
                      </a:r>
                      <a:r>
                        <a:rPr lang="en-US" sz="1400" dirty="0">
                          <a:effectLst/>
                        </a:rPr>
                        <a:t> </a:t>
                      </a:r>
                      <a:r>
                        <a:rPr lang="en-US" sz="1400" dirty="0" err="1">
                          <a:effectLst/>
                        </a:rPr>
                        <a:t>đi</a:t>
                      </a:r>
                      <a:endParaRPr lang="en-US" sz="1100" dirty="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2478699173"/>
                  </a:ext>
                </a:extLst>
              </a:tr>
              <a:tr h="221601">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vMerge="1">
                  <a:txBody>
                    <a:bodyPr/>
                    <a:lstStyle/>
                    <a:p>
                      <a:endParaRPr lang="en-US"/>
                    </a:p>
                  </a:txBody>
                  <a:tcPr/>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4066378299"/>
                  </a:ext>
                </a:extLst>
              </a:tr>
              <a:tr h="221601">
                <a:tc>
                  <a:txBody>
                    <a:bodyPr/>
                    <a:lstStyle/>
                    <a:p>
                      <a:pPr>
                        <a:lnSpc>
                          <a:spcPct val="115000"/>
                        </a:lnSpc>
                      </a:pPr>
                      <a:r>
                        <a:rPr lang="en-US" sz="1400">
                          <a:effectLst/>
                        </a:rPr>
                        <a:t>date_out</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date</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dirty="0" err="1">
                          <a:effectLst/>
                        </a:rPr>
                        <a:t>Ngày</a:t>
                      </a:r>
                      <a:r>
                        <a:rPr lang="en-US" sz="1400" dirty="0">
                          <a:effectLst/>
                        </a:rPr>
                        <a:t> </a:t>
                      </a:r>
                      <a:r>
                        <a:rPr lang="en-US" sz="1400" dirty="0" err="1">
                          <a:effectLst/>
                        </a:rPr>
                        <a:t>văn</a:t>
                      </a:r>
                      <a:r>
                        <a:rPr lang="en-US" sz="1400" dirty="0">
                          <a:effectLst/>
                        </a:rPr>
                        <a:t> </a:t>
                      </a:r>
                      <a:r>
                        <a:rPr lang="en-US" sz="1400" dirty="0" err="1">
                          <a:effectLst/>
                        </a:rPr>
                        <a:t>bản</a:t>
                      </a:r>
                      <a:r>
                        <a:rPr lang="en-US" sz="1400" dirty="0">
                          <a:effectLst/>
                        </a:rPr>
                        <a:t> </a:t>
                      </a:r>
                      <a:r>
                        <a:rPr lang="en-US" sz="1400" dirty="0" err="1">
                          <a:effectLst/>
                        </a:rPr>
                        <a:t>đi</a:t>
                      </a:r>
                      <a:endParaRPr lang="en-US" sz="1100" dirty="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1532261735"/>
                  </a:ext>
                </a:extLst>
              </a:tr>
            </a:tbl>
          </a:graphicData>
        </a:graphic>
      </p:graphicFrame>
      <p:sp>
        <p:nvSpPr>
          <p:cNvPr id="8" name="TextBox 7">
            <a:extLst>
              <a:ext uri="{FF2B5EF4-FFF2-40B4-BE49-F238E27FC236}">
                <a16:creationId xmlns:a16="http://schemas.microsoft.com/office/drawing/2014/main" id="{FB53DC88-4BF6-4F24-B0CF-F23646660427}"/>
              </a:ext>
            </a:extLst>
          </p:cNvPr>
          <p:cNvSpPr txBox="1"/>
          <p:nvPr/>
        </p:nvSpPr>
        <p:spPr>
          <a:xfrm>
            <a:off x="228600" y="152400"/>
            <a:ext cx="5562600" cy="417550"/>
          </a:xfrm>
          <a:prstGeom prst="rect">
            <a:avLst/>
          </a:prstGeom>
          <a:noFill/>
        </p:spPr>
        <p:txBody>
          <a:bodyPr wrap="square">
            <a:spAutoFit/>
          </a:bodyPr>
          <a:lstStyle/>
          <a:p>
            <a:pPr>
              <a:lnSpc>
                <a:spcPct val="115000"/>
              </a:lnSpc>
            </a:pP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văn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đi</a:t>
            </a:r>
            <a:r>
              <a:rPr lang="en-US" sz="2000" dirty="0">
                <a:latin typeface="Arial" panose="020B0604020202020204" pitchFamily="34"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document_out</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9690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7ADF30-E640-4456-8FBE-735F0D507DD0}"/>
              </a:ext>
            </a:extLst>
          </p:cNvPr>
          <p:cNvGraphicFramePr>
            <a:graphicFrameLocks noGrp="1"/>
          </p:cNvGraphicFramePr>
          <p:nvPr>
            <p:extLst>
              <p:ext uri="{D42A27DB-BD31-4B8C-83A1-F6EECF244321}">
                <p14:modId xmlns:p14="http://schemas.microsoft.com/office/powerpoint/2010/main" val="3253979139"/>
              </p:ext>
            </p:extLst>
          </p:nvPr>
        </p:nvGraphicFramePr>
        <p:xfrm>
          <a:off x="990600" y="791792"/>
          <a:ext cx="7315200" cy="5228008"/>
        </p:xfrm>
        <a:graphic>
          <a:graphicData uri="http://schemas.openxmlformats.org/drawingml/2006/table">
            <a:tbl>
              <a:tblPr firstRow="1" firstCol="1" bandRow="1">
                <a:tableStyleId>{5C22544A-7EE6-4342-B048-85BDC9FD1C3A}</a:tableStyleId>
              </a:tblPr>
              <a:tblGrid>
                <a:gridCol w="1734465">
                  <a:extLst>
                    <a:ext uri="{9D8B030D-6E8A-4147-A177-3AD203B41FA5}">
                      <a16:colId xmlns:a16="http://schemas.microsoft.com/office/drawing/2014/main" val="3740775271"/>
                    </a:ext>
                  </a:extLst>
                </a:gridCol>
                <a:gridCol w="1202465">
                  <a:extLst>
                    <a:ext uri="{9D8B030D-6E8A-4147-A177-3AD203B41FA5}">
                      <a16:colId xmlns:a16="http://schemas.microsoft.com/office/drawing/2014/main" val="2587269939"/>
                    </a:ext>
                  </a:extLst>
                </a:gridCol>
                <a:gridCol w="557102">
                  <a:extLst>
                    <a:ext uri="{9D8B030D-6E8A-4147-A177-3AD203B41FA5}">
                      <a16:colId xmlns:a16="http://schemas.microsoft.com/office/drawing/2014/main" val="1711512879"/>
                    </a:ext>
                  </a:extLst>
                </a:gridCol>
                <a:gridCol w="510136">
                  <a:extLst>
                    <a:ext uri="{9D8B030D-6E8A-4147-A177-3AD203B41FA5}">
                      <a16:colId xmlns:a16="http://schemas.microsoft.com/office/drawing/2014/main" val="3302824105"/>
                    </a:ext>
                  </a:extLst>
                </a:gridCol>
                <a:gridCol w="583015">
                  <a:extLst>
                    <a:ext uri="{9D8B030D-6E8A-4147-A177-3AD203B41FA5}">
                      <a16:colId xmlns:a16="http://schemas.microsoft.com/office/drawing/2014/main" val="274281933"/>
                    </a:ext>
                  </a:extLst>
                </a:gridCol>
                <a:gridCol w="2728017">
                  <a:extLst>
                    <a:ext uri="{9D8B030D-6E8A-4147-A177-3AD203B41FA5}">
                      <a16:colId xmlns:a16="http://schemas.microsoft.com/office/drawing/2014/main" val="1733664069"/>
                    </a:ext>
                  </a:extLst>
                </a:gridCol>
              </a:tblGrid>
              <a:tr h="429240">
                <a:tc>
                  <a:txBody>
                    <a:bodyPr/>
                    <a:lstStyle/>
                    <a:p>
                      <a:pPr>
                        <a:lnSpc>
                          <a:spcPct val="115000"/>
                        </a:lnSpc>
                      </a:pPr>
                      <a:r>
                        <a:rPr lang="en-US" sz="1200">
                          <a:effectLst/>
                        </a:rPr>
                        <a:t>Tên trường</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Kiểu dữ liệu</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PK</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FK</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Not null</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Mô tả</a:t>
                      </a:r>
                      <a:endParaRPr lang="en-US" sz="1100">
                        <a:effectLst/>
                        <a:latin typeface="Arial" panose="020B0604020202020204" pitchFamily="34" charset="0"/>
                        <a:ea typeface="Arial" panose="020B0604020202020204" pitchFamily="34" charset="0"/>
                      </a:endParaRPr>
                    </a:p>
                  </a:txBody>
                  <a:tcPr marL="41042" marR="41042" marT="0" marB="0"/>
                </a:tc>
                <a:extLst>
                  <a:ext uri="{0D108BD9-81ED-4DB2-BD59-A6C34878D82A}">
                    <a16:rowId xmlns:a16="http://schemas.microsoft.com/office/drawing/2014/main" val="2240862637"/>
                  </a:ext>
                </a:extLst>
              </a:tr>
              <a:tr h="207490">
                <a:tc>
                  <a:txBody>
                    <a:bodyPr/>
                    <a:lstStyle/>
                    <a:p>
                      <a:pPr>
                        <a:lnSpc>
                          <a:spcPct val="115000"/>
                        </a:lnSpc>
                      </a:pPr>
                      <a:r>
                        <a:rPr lang="en-US" sz="1200">
                          <a:effectLst/>
                        </a:rPr>
                        <a:t>doc_id</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bigserial</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a:effectLst/>
                        </a:rPr>
                        <a:t>x</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gn="ctr">
                        <a:lnSpc>
                          <a:spcPct val="115000"/>
                        </a:lnSpc>
                      </a:pPr>
                      <a:r>
                        <a:rPr lang="en-US" sz="1200">
                          <a:effectLst/>
                        </a:rPr>
                        <a:t>x</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endParaRPr lang="en-US" sz="1100">
                        <a:effectLst/>
                        <a:latin typeface="Arial" panose="020B0604020202020204" pitchFamily="34" charset="0"/>
                      </a:endParaRPr>
                    </a:p>
                  </a:txBody>
                  <a:tcPr marL="41042" marR="41042" marT="0" marB="0"/>
                </a:tc>
                <a:extLst>
                  <a:ext uri="{0D108BD9-81ED-4DB2-BD59-A6C34878D82A}">
                    <a16:rowId xmlns:a16="http://schemas.microsoft.com/office/drawing/2014/main" val="2775135946"/>
                  </a:ext>
                </a:extLst>
              </a:tr>
              <a:tr h="297108">
                <a:tc>
                  <a:txBody>
                    <a:bodyPr/>
                    <a:lstStyle/>
                    <a:p>
                      <a:pPr>
                        <a:lnSpc>
                          <a:spcPct val="115000"/>
                        </a:lnSpc>
                      </a:pPr>
                      <a:r>
                        <a:rPr lang="en-US" sz="1200" dirty="0" err="1">
                          <a:effectLst/>
                        </a:rPr>
                        <a:t>doc_name</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varchar(50)</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gn="ctr">
                        <a:lnSpc>
                          <a:spcPct val="115000"/>
                        </a:lnSpc>
                      </a:pPr>
                      <a:r>
                        <a:rPr lang="en-US" sz="1200">
                          <a:effectLst/>
                        </a:rPr>
                        <a:t>x</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vi-VN" sz="1200">
                          <a:effectLst/>
                        </a:rPr>
                        <a:t>Trích yếu nội dung văn bản</a:t>
                      </a: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3546930295"/>
                  </a:ext>
                </a:extLst>
              </a:tr>
              <a:tr h="207490">
                <a:tc>
                  <a:txBody>
                    <a:bodyPr/>
                    <a:lstStyle/>
                    <a:p>
                      <a:pPr>
                        <a:lnSpc>
                          <a:spcPct val="115000"/>
                        </a:lnSpc>
                      </a:pPr>
                      <a:r>
                        <a:rPr lang="en-US" sz="1200">
                          <a:effectLst/>
                        </a:rPr>
                        <a:t>doc_content</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text</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 </a:t>
                      </a:r>
                      <a:r>
                        <a:rPr lang="vi-VN" sz="1200" dirty="0">
                          <a:effectLst/>
                        </a:rPr>
                        <a:t>Nội dung văn bản</a:t>
                      </a:r>
                      <a:endParaRPr lang="en-US" sz="1100" dirty="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2894483449"/>
                  </a:ext>
                </a:extLst>
              </a:tr>
              <a:tr h="253082">
                <a:tc>
                  <a:txBody>
                    <a:bodyPr/>
                    <a:lstStyle/>
                    <a:p>
                      <a:pPr>
                        <a:lnSpc>
                          <a:spcPct val="115000"/>
                        </a:lnSpc>
                      </a:pPr>
                      <a:r>
                        <a:rPr lang="en-US" sz="1200">
                          <a:effectLst/>
                        </a:rPr>
                        <a:t>textbook_id</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integer</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dirty="0">
                          <a:effectLst/>
                        </a:rPr>
                        <a:t> x</a:t>
                      </a:r>
                      <a:endParaRPr lang="en-US" sz="1100" dirty="0">
                        <a:effectLst/>
                        <a:latin typeface="Arial" panose="020B0604020202020204" pitchFamily="34" charset="0"/>
                        <a:ea typeface="Arial" panose="020B0604020202020204" pitchFamily="34" charset="0"/>
                      </a:endParaRPr>
                    </a:p>
                  </a:txBody>
                  <a:tcPr marL="41042" marR="41042" marT="0" marB="0"/>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Id sổ văn bản, mapping với bản textbook</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422551855"/>
                  </a:ext>
                </a:extLst>
              </a:tr>
              <a:tr h="297108">
                <a:tc>
                  <a:txBody>
                    <a:bodyPr/>
                    <a:lstStyle/>
                    <a:p>
                      <a:pPr>
                        <a:lnSpc>
                          <a:spcPct val="115000"/>
                        </a:lnSpc>
                      </a:pPr>
                      <a:r>
                        <a:rPr lang="en-US" sz="1200">
                          <a:effectLst/>
                        </a:rPr>
                        <a:t>user_id</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varchar(5)</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dirty="0">
                          <a:effectLst/>
                        </a:rPr>
                        <a:t> x</a:t>
                      </a:r>
                      <a:endParaRPr lang="en-US" sz="1100" dirty="0">
                        <a:effectLst/>
                        <a:latin typeface="Arial" panose="020B0604020202020204" pitchFamily="34" charset="0"/>
                        <a:ea typeface="Arial" panose="020B0604020202020204" pitchFamily="34" charset="0"/>
                      </a:endParaRPr>
                    </a:p>
                  </a:txBody>
                  <a:tcPr marL="41042" marR="41042" marT="0" marB="0"/>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User của văn thư đơn vị</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755678338"/>
                  </a:ext>
                </a:extLst>
              </a:tr>
              <a:tr h="297108">
                <a:tc>
                  <a:txBody>
                    <a:bodyPr/>
                    <a:lstStyle/>
                    <a:p>
                      <a:pPr>
                        <a:lnSpc>
                          <a:spcPct val="115000"/>
                        </a:lnSpc>
                      </a:pPr>
                      <a:r>
                        <a:rPr lang="en-US" sz="1200" dirty="0" err="1">
                          <a:effectLst/>
                        </a:rPr>
                        <a:t>user_maker</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varchar(5)</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dirty="0">
                          <a:effectLst/>
                        </a:rPr>
                        <a:t> x</a:t>
                      </a:r>
                      <a:endParaRPr lang="en-US" sz="1100" dirty="0">
                        <a:effectLst/>
                        <a:latin typeface="Arial" panose="020B0604020202020204" pitchFamily="34" charset="0"/>
                        <a:ea typeface="Arial" panose="020B0604020202020204" pitchFamily="34" charset="0"/>
                      </a:endParaRPr>
                    </a:p>
                  </a:txBody>
                  <a:tcPr marL="41042" marR="41042" marT="0" marB="0"/>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User của nhân viên</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2080812571"/>
                  </a:ext>
                </a:extLst>
              </a:tr>
              <a:tr h="297108">
                <a:tc>
                  <a:txBody>
                    <a:bodyPr/>
                    <a:lstStyle/>
                    <a:p>
                      <a:pPr>
                        <a:lnSpc>
                          <a:spcPct val="115000"/>
                        </a:lnSpc>
                      </a:pPr>
                      <a:r>
                        <a:rPr lang="en-US" sz="1200">
                          <a:effectLst/>
                        </a:rPr>
                        <a:t>user_checker</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varchar(5)</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dirty="0">
                          <a:effectLst/>
                        </a:rPr>
                        <a:t> x</a:t>
                      </a:r>
                      <a:endParaRPr lang="en-US" sz="1100" dirty="0">
                        <a:effectLst/>
                        <a:latin typeface="Arial" panose="020B0604020202020204" pitchFamily="34" charset="0"/>
                        <a:ea typeface="Arial" panose="020B0604020202020204" pitchFamily="34" charset="0"/>
                      </a:endParaRPr>
                    </a:p>
                  </a:txBody>
                  <a:tcPr marL="41042" marR="41042" marT="0" marB="0"/>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User lãnh đạo đơn vị</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966547980"/>
                  </a:ext>
                </a:extLst>
              </a:tr>
              <a:tr h="405804">
                <a:tc>
                  <a:txBody>
                    <a:bodyPr/>
                    <a:lstStyle/>
                    <a:p>
                      <a:pPr>
                        <a:lnSpc>
                          <a:spcPct val="115000"/>
                        </a:lnSpc>
                      </a:pPr>
                      <a:r>
                        <a:rPr lang="en-US" sz="1200">
                          <a:effectLst/>
                        </a:rPr>
                        <a:t>org_sender</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varchar(3)</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dirty="0">
                          <a:effectLst/>
                        </a:rPr>
                        <a:t> x</a:t>
                      </a:r>
                      <a:endParaRPr lang="en-US" sz="1100" dirty="0">
                        <a:effectLst/>
                        <a:latin typeface="Arial" panose="020B0604020202020204" pitchFamily="34" charset="0"/>
                        <a:ea typeface="Arial" panose="020B0604020202020204" pitchFamily="34" charset="0"/>
                      </a:endParaRPr>
                    </a:p>
                  </a:txBody>
                  <a:tcPr marL="41042" marR="41042" marT="0" marB="0"/>
                </a:tc>
                <a:tc>
                  <a:txBody>
                    <a:bodyPr/>
                    <a:lstStyle/>
                    <a:p>
                      <a:pPr algn="ctr">
                        <a:lnSpc>
                          <a:spcPct val="115000"/>
                        </a:lnSpc>
                      </a:pPr>
                      <a:r>
                        <a:rPr lang="en-US" sz="1200" dirty="0">
                          <a:effectLst/>
                          <a:latin typeface="Arial" panose="020B0604020202020204" pitchFamily="34" charset="0"/>
                          <a:ea typeface="Arial" panose="020B0604020202020204" pitchFamily="34" charset="0"/>
                        </a:rPr>
                        <a:t>x</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Mã đơn vị gửi</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845270813"/>
                  </a:ext>
                </a:extLst>
              </a:tr>
              <a:tr h="297108">
                <a:tc>
                  <a:txBody>
                    <a:bodyPr/>
                    <a:lstStyle/>
                    <a:p>
                      <a:pPr>
                        <a:lnSpc>
                          <a:spcPct val="115000"/>
                        </a:lnSpc>
                      </a:pPr>
                      <a:r>
                        <a:rPr lang="en-US" sz="1200">
                          <a:effectLst/>
                        </a:rPr>
                        <a:t>org_receiver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varchar(3)</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gn="ctr">
                        <a:lnSpc>
                          <a:spcPct val="115000"/>
                        </a:lnSpc>
                      </a:pPr>
                      <a:r>
                        <a:rPr lang="en-US" sz="1200" dirty="0">
                          <a:effectLst/>
                        </a:rPr>
                        <a:t> x</a:t>
                      </a:r>
                      <a:endParaRPr lang="en-US" sz="1100" dirty="0">
                        <a:effectLst/>
                        <a:latin typeface="Arial" panose="020B0604020202020204" pitchFamily="34" charset="0"/>
                        <a:ea typeface="Arial" panose="020B0604020202020204" pitchFamily="34" charset="0"/>
                      </a:endParaRPr>
                    </a:p>
                  </a:txBody>
                  <a:tcPr marL="41042" marR="41042" marT="0" marB="0"/>
                </a:tc>
                <a:tc>
                  <a:txBody>
                    <a:bodyPr/>
                    <a:lstStyle/>
                    <a:p>
                      <a:pPr algn="ctr">
                        <a:lnSpc>
                          <a:spcPct val="115000"/>
                        </a:lnSpc>
                      </a:pPr>
                      <a:r>
                        <a:rPr lang="en-US" sz="1200" dirty="0">
                          <a:effectLst/>
                          <a:latin typeface="Arial" panose="020B0604020202020204" pitchFamily="34" charset="0"/>
                          <a:ea typeface="Arial" panose="020B0604020202020204" pitchFamily="34" charset="0"/>
                        </a:rPr>
                        <a:t>x</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err="1">
                          <a:effectLst/>
                        </a:rPr>
                        <a:t>Mã</a:t>
                      </a:r>
                      <a:r>
                        <a:rPr lang="en-US" sz="1200" dirty="0">
                          <a:effectLst/>
                        </a:rPr>
                        <a:t> </a:t>
                      </a:r>
                      <a:r>
                        <a:rPr lang="en-US" sz="1200" dirty="0" err="1">
                          <a:effectLst/>
                        </a:rPr>
                        <a:t>đơn</a:t>
                      </a:r>
                      <a:r>
                        <a:rPr lang="en-US" sz="1200" dirty="0">
                          <a:effectLst/>
                        </a:rPr>
                        <a:t> </a:t>
                      </a:r>
                      <a:r>
                        <a:rPr lang="en-US" sz="1200" dirty="0" err="1">
                          <a:effectLst/>
                        </a:rPr>
                        <a:t>vị</a:t>
                      </a:r>
                      <a:r>
                        <a:rPr lang="en-US" sz="1200" dirty="0">
                          <a:effectLst/>
                        </a:rPr>
                        <a:t> </a:t>
                      </a:r>
                      <a:r>
                        <a:rPr lang="en-US" sz="1200" dirty="0" err="1">
                          <a:effectLst/>
                        </a:rPr>
                        <a:t>nhận</a:t>
                      </a:r>
                      <a:endParaRPr lang="en-US" sz="1100" dirty="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405443356"/>
                  </a:ext>
                </a:extLst>
              </a:tr>
              <a:tr h="650990">
                <a:tc>
                  <a:txBody>
                    <a:bodyPr/>
                    <a:lstStyle/>
                    <a:p>
                      <a:pPr>
                        <a:lnSpc>
                          <a:spcPct val="115000"/>
                        </a:lnSpc>
                      </a:pPr>
                      <a:r>
                        <a:rPr lang="en-US" sz="1200">
                          <a:effectLst/>
                        </a:rPr>
                        <a:t>doc_type</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varchar(1)</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‘1’: Thường</a:t>
                      </a:r>
                      <a:endParaRPr lang="en-US" sz="1100">
                        <a:effectLst/>
                      </a:endParaRPr>
                    </a:p>
                    <a:p>
                      <a:pPr>
                        <a:lnSpc>
                          <a:spcPct val="115000"/>
                        </a:lnSpc>
                      </a:pPr>
                      <a:r>
                        <a:rPr lang="en-US" sz="1200">
                          <a:effectLst/>
                        </a:rPr>
                        <a:t>‘2’: Khẩn</a:t>
                      </a:r>
                      <a:endParaRPr lang="en-US" sz="1100">
                        <a:effectLst/>
                      </a:endParaRPr>
                    </a:p>
                    <a:p>
                      <a:pPr>
                        <a:lnSpc>
                          <a:spcPct val="115000"/>
                        </a:lnSpc>
                      </a:pPr>
                      <a:r>
                        <a:rPr lang="en-US" sz="1200">
                          <a:effectLst/>
                        </a:rPr>
                        <a:t>‘3’: Hỏa tốc </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958435959"/>
                  </a:ext>
                </a:extLst>
              </a:tr>
              <a:tr h="1380882">
                <a:tc>
                  <a:txBody>
                    <a:bodyPr/>
                    <a:lstStyle/>
                    <a:p>
                      <a:pPr>
                        <a:lnSpc>
                          <a:spcPct val="115000"/>
                        </a:lnSpc>
                      </a:pPr>
                      <a:r>
                        <a:rPr lang="en-US" sz="1200">
                          <a:effectLst/>
                        </a:rPr>
                        <a:t>status</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varchar(1)</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‘1’: Văn bản đến đang nằm tại văn thư</a:t>
                      </a:r>
                      <a:endParaRPr lang="en-US" sz="1100">
                        <a:effectLst/>
                      </a:endParaRPr>
                    </a:p>
                    <a:p>
                      <a:pPr>
                        <a:lnSpc>
                          <a:spcPct val="115000"/>
                        </a:lnSpc>
                      </a:pPr>
                      <a:r>
                        <a:rPr lang="en-US" sz="1200">
                          <a:effectLst/>
                        </a:rPr>
                        <a:t>‘2’: Văn bản đến đã được chuyển đến lãnh đạo đơn vị</a:t>
                      </a:r>
                      <a:endParaRPr lang="en-US" sz="1100">
                        <a:effectLst/>
                      </a:endParaRPr>
                    </a:p>
                    <a:p>
                      <a:pPr>
                        <a:lnSpc>
                          <a:spcPct val="115000"/>
                        </a:lnSpc>
                      </a:pPr>
                      <a:r>
                        <a:rPr lang="en-US" sz="1200">
                          <a:effectLst/>
                        </a:rPr>
                        <a:t>‘3’: Văn bản đến đã được lãnh đạo đơn vị phân giao đến nhân viên</a:t>
                      </a:r>
                      <a:endParaRPr lang="en-US" sz="1100">
                        <a:effectLst/>
                      </a:endParaRPr>
                    </a:p>
                    <a:p>
                      <a:pPr>
                        <a:lnSpc>
                          <a:spcPct val="115000"/>
                        </a:lnSpc>
                      </a:pPr>
                      <a:r>
                        <a:rPr lang="en-US" sz="1200">
                          <a:effectLst/>
                        </a:rPr>
                        <a:t>‘4’: Văn bản đến đã được nhân viên xử lý</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587039556"/>
                  </a:ext>
                </a:extLst>
              </a:tr>
              <a:tr h="207490">
                <a:tc>
                  <a:txBody>
                    <a:bodyPr/>
                    <a:lstStyle/>
                    <a:p>
                      <a:pPr>
                        <a:lnSpc>
                          <a:spcPct val="115000"/>
                        </a:lnSpc>
                      </a:pPr>
                      <a:r>
                        <a:rPr lang="en-US" sz="1200">
                          <a:effectLst/>
                        </a:rPr>
                        <a:t>date_in</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date</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err="1">
                          <a:effectLst/>
                        </a:rPr>
                        <a:t>Ngày</a:t>
                      </a:r>
                      <a:r>
                        <a:rPr lang="en-US" sz="1200" dirty="0">
                          <a:effectLst/>
                        </a:rPr>
                        <a:t> </a:t>
                      </a:r>
                      <a:r>
                        <a:rPr lang="en-US" sz="1200" dirty="0" err="1">
                          <a:effectLst/>
                        </a:rPr>
                        <a:t>văn</a:t>
                      </a:r>
                      <a:r>
                        <a:rPr lang="en-US" sz="1200" dirty="0">
                          <a:effectLst/>
                        </a:rPr>
                        <a:t> </a:t>
                      </a:r>
                      <a:r>
                        <a:rPr lang="en-US" sz="1200" dirty="0" err="1">
                          <a:effectLst/>
                        </a:rPr>
                        <a:t>bản</a:t>
                      </a:r>
                      <a:r>
                        <a:rPr lang="en-US" sz="1200" dirty="0">
                          <a:effectLst/>
                        </a:rPr>
                        <a:t> </a:t>
                      </a:r>
                      <a:r>
                        <a:rPr lang="en-US" sz="1200" dirty="0" err="1">
                          <a:effectLst/>
                        </a:rPr>
                        <a:t>đến</a:t>
                      </a:r>
                      <a:endParaRPr lang="en-US" sz="1100" dirty="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2142709695"/>
                  </a:ext>
                </a:extLst>
              </a:tr>
            </a:tbl>
          </a:graphicData>
        </a:graphic>
      </p:graphicFrame>
      <p:sp>
        <p:nvSpPr>
          <p:cNvPr id="6" name="TextBox 5">
            <a:extLst>
              <a:ext uri="{FF2B5EF4-FFF2-40B4-BE49-F238E27FC236}">
                <a16:creationId xmlns:a16="http://schemas.microsoft.com/office/drawing/2014/main" id="{20682B60-9AF0-4799-8A9D-B800B434AA29}"/>
              </a:ext>
            </a:extLst>
          </p:cNvPr>
          <p:cNvSpPr txBox="1"/>
          <p:nvPr/>
        </p:nvSpPr>
        <p:spPr>
          <a:xfrm>
            <a:off x="381000" y="251634"/>
            <a:ext cx="5676900" cy="417550"/>
          </a:xfrm>
          <a:prstGeom prst="rect">
            <a:avLst/>
          </a:prstGeom>
          <a:noFill/>
        </p:spPr>
        <p:txBody>
          <a:bodyPr wrap="square">
            <a:spAutoFit/>
          </a:bodyPr>
          <a:lstStyle/>
          <a:p>
            <a:pPr>
              <a:lnSpc>
                <a:spcPct val="115000"/>
              </a:lnSpc>
            </a:pP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văn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đến</a:t>
            </a:r>
            <a:r>
              <a:rPr lang="en-US" sz="2000" dirty="0">
                <a:latin typeface="Arial" panose="020B0604020202020204" pitchFamily="34"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document_in</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73340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2041094"/>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7" name="Text 2">
            <a:extLst>
              <a:ext uri="{FF2B5EF4-FFF2-40B4-BE49-F238E27FC236}">
                <a16:creationId xmlns:a16="http://schemas.microsoft.com/office/drawing/2014/main" id="{72C48E68-5E86-4136-9271-366844F36C88}"/>
              </a:ext>
            </a:extLst>
          </p:cNvPr>
          <p:cNvSpPr/>
          <p:nvPr/>
        </p:nvSpPr>
        <p:spPr>
          <a:xfrm>
            <a:off x="152400" y="305652"/>
            <a:ext cx="5554980" cy="694373"/>
          </a:xfrm>
          <a:prstGeom prst="rect">
            <a:avLst/>
          </a:prstGeom>
          <a:noFill/>
          <a:ln/>
        </p:spPr>
        <p:txBody>
          <a:bodyPr wrap="none" rtlCol="0" anchor="t"/>
          <a:lstStyle/>
          <a:p>
            <a:pPr marL="0" indent="0">
              <a:lnSpc>
                <a:spcPts val="5468"/>
              </a:lnSpc>
              <a:buNone/>
            </a:pPr>
            <a:r>
              <a:rPr lang="en-US" sz="4374" b="1" spc="-131" dirty="0" err="1">
                <a:solidFill>
                  <a:srgbClr val="000000"/>
                </a:solidFill>
                <a:latin typeface="Arial" panose="020B0604020202020204" pitchFamily="34" charset="0"/>
                <a:ea typeface="Inter" pitchFamily="34" charset="-122"/>
                <a:cs typeface="Arial" panose="020B0604020202020204" pitchFamily="34" charset="0"/>
              </a:rPr>
              <a:t>Ưu</a:t>
            </a:r>
            <a:r>
              <a:rPr lang="en-US" sz="4374" b="1"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điểm</a:t>
            </a:r>
            <a:r>
              <a:rPr lang="en-US" sz="4374" b="1" spc="-131" dirty="0">
                <a:solidFill>
                  <a:srgbClr val="000000"/>
                </a:solidFill>
                <a:latin typeface="Arial" panose="020B0604020202020204" pitchFamily="34" charset="0"/>
                <a:ea typeface="Inter" pitchFamily="34" charset="-122"/>
                <a:cs typeface="Arial" panose="020B0604020202020204" pitchFamily="34" charset="0"/>
              </a:rPr>
              <a:t> </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của</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hệ</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thống</a:t>
            </a:r>
            <a:endParaRPr lang="en-US" sz="4374" dirty="0">
              <a:latin typeface="Arial" panose="020B0604020202020204" pitchFamily="34" charset="0"/>
              <a:cs typeface="Arial" panose="020B0604020202020204" pitchFamily="34" charset="0"/>
            </a:endParaRPr>
          </a:p>
        </p:txBody>
      </p:sp>
      <p:sp>
        <p:nvSpPr>
          <p:cNvPr id="8" name="Text 3">
            <a:extLst>
              <a:ext uri="{FF2B5EF4-FFF2-40B4-BE49-F238E27FC236}">
                <a16:creationId xmlns:a16="http://schemas.microsoft.com/office/drawing/2014/main" id="{19D5CCC9-4E78-43FC-8DFC-015C3C346E4B}"/>
              </a:ext>
            </a:extLst>
          </p:cNvPr>
          <p:cNvSpPr/>
          <p:nvPr/>
        </p:nvSpPr>
        <p:spPr>
          <a:xfrm>
            <a:off x="152400" y="2018240"/>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Arial" panose="020B0604020202020204" pitchFamily="34" charset="0"/>
                <a:ea typeface="Inter" pitchFamily="34" charset="-122"/>
                <a:cs typeface="Arial" panose="020B0604020202020204" pitchFamily="34" charset="0"/>
              </a:rPr>
              <a:t>Số Hóa Quy Trình</a:t>
            </a:r>
            <a:endParaRPr lang="en-US" sz="2187" dirty="0">
              <a:latin typeface="Arial" panose="020B0604020202020204" pitchFamily="34" charset="0"/>
              <a:cs typeface="Arial" panose="020B0604020202020204" pitchFamily="34" charset="0"/>
            </a:endParaRPr>
          </a:p>
        </p:txBody>
      </p:sp>
      <p:sp>
        <p:nvSpPr>
          <p:cNvPr id="9" name="Text 4">
            <a:extLst>
              <a:ext uri="{FF2B5EF4-FFF2-40B4-BE49-F238E27FC236}">
                <a16:creationId xmlns:a16="http://schemas.microsoft.com/office/drawing/2014/main" id="{B1E6D211-018A-487C-8389-114CF7415DD0}"/>
              </a:ext>
            </a:extLst>
          </p:cNvPr>
          <p:cNvSpPr/>
          <p:nvPr/>
        </p:nvSpPr>
        <p:spPr>
          <a:xfrm>
            <a:off x="152401" y="2587597"/>
            <a:ext cx="2667000" cy="1685192"/>
          </a:xfrm>
          <a:prstGeom prst="rect">
            <a:avLst/>
          </a:prstGeom>
          <a:noFill/>
          <a:ln/>
        </p:spPr>
        <p:txBody>
          <a:bodyPr wrap="square" rtlCol="0" anchor="t"/>
          <a:lstStyle/>
          <a:p>
            <a:pPr marL="0" indent="0">
              <a:lnSpc>
                <a:spcPts val="2624"/>
              </a:lnSpc>
              <a:buNone/>
            </a:pP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Chuyển</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đổi</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các</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hoạt</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động</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hành</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chính</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từ</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thủ</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công</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sang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số</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hóa</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giúp</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tiết</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kiệm</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thời</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gian</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chi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phí</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và</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tăng</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hiệu</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quả</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endParaRPr lang="en-US" sz="1750" dirty="0">
              <a:latin typeface="Arial" panose="020B0604020202020204" pitchFamily="34" charset="0"/>
              <a:cs typeface="Arial" panose="020B0604020202020204" pitchFamily="34" charset="0"/>
            </a:endParaRPr>
          </a:p>
        </p:txBody>
      </p:sp>
      <p:sp>
        <p:nvSpPr>
          <p:cNvPr id="10" name="Text 5">
            <a:extLst>
              <a:ext uri="{FF2B5EF4-FFF2-40B4-BE49-F238E27FC236}">
                <a16:creationId xmlns:a16="http://schemas.microsoft.com/office/drawing/2014/main" id="{C73CA767-16BC-4740-BAD1-F10FAF92EB6C}"/>
              </a:ext>
            </a:extLst>
          </p:cNvPr>
          <p:cNvSpPr/>
          <p:nvPr/>
        </p:nvSpPr>
        <p:spPr>
          <a:xfrm>
            <a:off x="3200400" y="2016384"/>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Arial" panose="020B0604020202020204" pitchFamily="34" charset="0"/>
                <a:ea typeface="Inter" pitchFamily="34" charset="-122"/>
                <a:cs typeface="Arial" panose="020B0604020202020204" pitchFamily="34" charset="0"/>
              </a:rPr>
              <a:t>Quản Lý Tập Trung</a:t>
            </a:r>
            <a:endParaRPr lang="en-US" sz="2187" dirty="0">
              <a:latin typeface="Arial" panose="020B0604020202020204" pitchFamily="34" charset="0"/>
              <a:cs typeface="Arial" panose="020B0604020202020204" pitchFamily="34" charset="0"/>
            </a:endParaRPr>
          </a:p>
        </p:txBody>
      </p:sp>
      <p:sp>
        <p:nvSpPr>
          <p:cNvPr id="11" name="Text 6">
            <a:extLst>
              <a:ext uri="{FF2B5EF4-FFF2-40B4-BE49-F238E27FC236}">
                <a16:creationId xmlns:a16="http://schemas.microsoft.com/office/drawing/2014/main" id="{5366151D-72C2-4F48-851B-F7CCF65396EB}"/>
              </a:ext>
            </a:extLst>
          </p:cNvPr>
          <p:cNvSpPr/>
          <p:nvPr/>
        </p:nvSpPr>
        <p:spPr>
          <a:xfrm>
            <a:off x="3236831" y="2587597"/>
            <a:ext cx="2667001" cy="1837592"/>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Tập trung quản lý toàn bộ văn bản đi và đến trong một hệ thống thống nhất, giúp theo dõi và kiểm soát hiệu quả.</a:t>
            </a:r>
            <a:endParaRPr lang="en-US" sz="1750" dirty="0">
              <a:latin typeface="Arial" panose="020B0604020202020204" pitchFamily="34" charset="0"/>
              <a:cs typeface="Arial" panose="020B0604020202020204" pitchFamily="34" charset="0"/>
            </a:endParaRPr>
          </a:p>
        </p:txBody>
      </p:sp>
      <p:sp>
        <p:nvSpPr>
          <p:cNvPr id="12" name="Text 7">
            <a:extLst>
              <a:ext uri="{FF2B5EF4-FFF2-40B4-BE49-F238E27FC236}">
                <a16:creationId xmlns:a16="http://schemas.microsoft.com/office/drawing/2014/main" id="{8CA90F36-AEF8-4392-9121-36E9C58DA0E6}"/>
              </a:ext>
            </a:extLst>
          </p:cNvPr>
          <p:cNvSpPr/>
          <p:nvPr/>
        </p:nvSpPr>
        <p:spPr>
          <a:xfrm>
            <a:off x="6400800" y="2018240"/>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Arial" panose="020B0604020202020204" pitchFamily="34" charset="0"/>
                <a:ea typeface="Inter" pitchFamily="34" charset="-122"/>
                <a:cs typeface="Arial" panose="020B0604020202020204" pitchFamily="34" charset="0"/>
              </a:rPr>
              <a:t>Tăng Năng Suất</a:t>
            </a:r>
            <a:endParaRPr lang="en-US" sz="2187" dirty="0">
              <a:latin typeface="Arial" panose="020B0604020202020204" pitchFamily="34" charset="0"/>
              <a:cs typeface="Arial" panose="020B0604020202020204" pitchFamily="34" charset="0"/>
            </a:endParaRPr>
          </a:p>
        </p:txBody>
      </p:sp>
      <p:sp>
        <p:nvSpPr>
          <p:cNvPr id="13" name="Text 8">
            <a:extLst>
              <a:ext uri="{FF2B5EF4-FFF2-40B4-BE49-F238E27FC236}">
                <a16:creationId xmlns:a16="http://schemas.microsoft.com/office/drawing/2014/main" id="{385B3DB7-5AB8-44AA-B659-A28C5566E748}"/>
              </a:ext>
            </a:extLst>
          </p:cNvPr>
          <p:cNvSpPr/>
          <p:nvPr/>
        </p:nvSpPr>
        <p:spPr>
          <a:xfrm>
            <a:off x="6400801" y="2587597"/>
            <a:ext cx="2667002" cy="1989992"/>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Tự động hóa các quy trình xử lý văn bản, giảm thời gian và công sức, giúp nhân viên tập trung vào công việc chính.</a:t>
            </a:r>
            <a:endParaRPr lang="en-US"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468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2041094"/>
            <a:ext cx="7597775" cy="408702"/>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1750" dirty="0">
              <a:latin typeface="+mn-lt"/>
              <a:cs typeface="Times New Roman"/>
            </a:endParaRPr>
          </a:p>
        </p:txBody>
      </p:sp>
      <p:sp>
        <p:nvSpPr>
          <p:cNvPr id="7" name="Text 2">
            <a:extLst>
              <a:ext uri="{FF2B5EF4-FFF2-40B4-BE49-F238E27FC236}">
                <a16:creationId xmlns:a16="http://schemas.microsoft.com/office/drawing/2014/main" id="{72C48E68-5E86-4136-9271-366844F36C88}"/>
              </a:ext>
            </a:extLst>
          </p:cNvPr>
          <p:cNvSpPr/>
          <p:nvPr/>
        </p:nvSpPr>
        <p:spPr>
          <a:xfrm>
            <a:off x="152400" y="305652"/>
            <a:ext cx="5554980"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Nhược</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điểm</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c</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ủa</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h</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ệ</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t</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hống</a:t>
            </a:r>
            <a:endParaRPr lang="en-US" sz="4374" dirty="0">
              <a:latin typeface="Arial" panose="020B0604020202020204" pitchFamily="34" charset="0"/>
              <a:cs typeface="Arial" panose="020B0604020202020204" pitchFamily="34" charset="0"/>
            </a:endParaRPr>
          </a:p>
        </p:txBody>
      </p:sp>
      <p:sp>
        <p:nvSpPr>
          <p:cNvPr id="8" name="Text 3">
            <a:extLst>
              <a:ext uri="{FF2B5EF4-FFF2-40B4-BE49-F238E27FC236}">
                <a16:creationId xmlns:a16="http://schemas.microsoft.com/office/drawing/2014/main" id="{19D5CCC9-4E78-43FC-8DFC-015C3C346E4B}"/>
              </a:ext>
            </a:extLst>
          </p:cNvPr>
          <p:cNvSpPr/>
          <p:nvPr/>
        </p:nvSpPr>
        <p:spPr>
          <a:xfrm>
            <a:off x="152400" y="2018240"/>
            <a:ext cx="2777490" cy="347186"/>
          </a:xfrm>
          <a:prstGeom prst="rect">
            <a:avLst/>
          </a:prstGeom>
          <a:noFill/>
          <a:ln/>
        </p:spPr>
        <p:txBody>
          <a:bodyPr wrap="none" rtlCol="0" anchor="t"/>
          <a:lstStyle/>
          <a:p>
            <a:r>
              <a:rPr lang="vi-VN" sz="2150" b="1" dirty="0">
                <a:latin typeface="+mn-lt"/>
              </a:rPr>
              <a:t>Chưa hoàn thiện </a:t>
            </a:r>
            <a:endParaRPr lang="vi-VN" sz="2150" dirty="0">
              <a:latin typeface="+mn-lt"/>
            </a:endParaRPr>
          </a:p>
        </p:txBody>
      </p:sp>
      <p:sp>
        <p:nvSpPr>
          <p:cNvPr id="9" name="Text 4">
            <a:extLst>
              <a:ext uri="{FF2B5EF4-FFF2-40B4-BE49-F238E27FC236}">
                <a16:creationId xmlns:a16="http://schemas.microsoft.com/office/drawing/2014/main" id="{B1E6D211-018A-487C-8389-114CF7415DD0}"/>
              </a:ext>
            </a:extLst>
          </p:cNvPr>
          <p:cNvSpPr/>
          <p:nvPr/>
        </p:nvSpPr>
        <p:spPr>
          <a:xfrm>
            <a:off x="152401" y="2587597"/>
            <a:ext cx="2667000" cy="1685192"/>
          </a:xfrm>
          <a:prstGeom prst="rect">
            <a:avLst/>
          </a:prstGeom>
          <a:noFill/>
          <a:ln/>
        </p:spPr>
        <p:txBody>
          <a:bodyPr wrap="square" rtlCol="0" anchor="t"/>
          <a:lstStyle/>
          <a:p>
            <a:pPr algn="l"/>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Chương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trình</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hiện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tại</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mới</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chỉ</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đáp</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ứng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các</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chức</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năng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cơ</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bản</a:t>
            </a:r>
            <a:r>
              <a:rPr lang="en-US" sz="1750" dirty="0">
                <a:solidFill>
                  <a:schemeClr val="tx1">
                    <a:lumMod val="85000"/>
                    <a:lumOff val="15000"/>
                  </a:schemeClr>
                </a:solidFill>
                <a:latin typeface="Arial" panose="020B0604020202020204" pitchFamily="34" charset="0"/>
                <a:ea typeface="Times New Roman" panose="02020603050405020304" pitchFamily="18" charset="0"/>
                <a:cs typeface="Arial" panose="020B0604020202020204" pitchFamily="34" charset="0"/>
              </a:rPr>
              <a:t>.</a:t>
            </a:r>
            <a:endParaRPr lang="en-US" sz="175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p>
            <a:pPr>
              <a:buFont typeface="Arial" panose="020B0604020202020204" pitchFamily="34" charset="0"/>
              <a:buChar char="•"/>
            </a:pPr>
            <a:endParaRPr lang="vi-VN" sz="1750" dirty="0">
              <a:latin typeface="+mn-lt"/>
            </a:endParaRPr>
          </a:p>
        </p:txBody>
      </p:sp>
      <p:sp>
        <p:nvSpPr>
          <p:cNvPr id="10" name="Text 5">
            <a:extLst>
              <a:ext uri="{FF2B5EF4-FFF2-40B4-BE49-F238E27FC236}">
                <a16:creationId xmlns:a16="http://schemas.microsoft.com/office/drawing/2014/main" id="{C73CA767-16BC-4740-BAD1-F10FAF92EB6C}"/>
              </a:ext>
            </a:extLst>
          </p:cNvPr>
          <p:cNvSpPr/>
          <p:nvPr/>
        </p:nvSpPr>
        <p:spPr>
          <a:xfrm>
            <a:off x="3200400" y="2016384"/>
            <a:ext cx="2777490" cy="347186"/>
          </a:xfrm>
          <a:prstGeom prst="rect">
            <a:avLst/>
          </a:prstGeom>
          <a:noFill/>
          <a:ln/>
        </p:spPr>
        <p:txBody>
          <a:bodyPr wrap="none" rtlCol="0" anchor="t"/>
          <a:lstStyle/>
          <a:p>
            <a:r>
              <a:rPr lang="vi-VN" sz="2150" b="1" dirty="0">
                <a:latin typeface="+mn-lt"/>
              </a:rPr>
              <a:t>Tăng kích thước</a:t>
            </a:r>
            <a:endParaRPr lang="vi-VN" sz="2150" dirty="0">
              <a:latin typeface="+mn-lt"/>
            </a:endParaRPr>
          </a:p>
        </p:txBody>
      </p:sp>
      <p:sp>
        <p:nvSpPr>
          <p:cNvPr id="11" name="Text 6">
            <a:extLst>
              <a:ext uri="{FF2B5EF4-FFF2-40B4-BE49-F238E27FC236}">
                <a16:creationId xmlns:a16="http://schemas.microsoft.com/office/drawing/2014/main" id="{5366151D-72C2-4F48-851B-F7CCF65396EB}"/>
              </a:ext>
            </a:extLst>
          </p:cNvPr>
          <p:cNvSpPr/>
          <p:nvPr/>
        </p:nvSpPr>
        <p:spPr>
          <a:xfrm>
            <a:off x="3236831" y="2587597"/>
            <a:ext cx="2667001" cy="1837592"/>
          </a:xfrm>
          <a:prstGeom prst="rect">
            <a:avLst/>
          </a:prstGeom>
          <a:noFill/>
          <a:ln/>
        </p:spPr>
        <p:txBody>
          <a:bodyPr wrap="square" rtlCol="0" anchor="t"/>
          <a:lstStyle/>
          <a:p>
            <a:pPr algn="l"/>
            <a:r>
              <a:rPr lang="vi-VN" sz="1750" dirty="0">
                <a:solidFill>
                  <a:schemeClr val="tx1">
                    <a:lumMod val="85000"/>
                    <a:lumOff val="15000"/>
                  </a:schemeClr>
                </a:solidFill>
                <a:latin typeface="+mn-lt"/>
              </a:rPr>
              <a:t>Lưu trữ nội dung bằng trường text làm tăng kích thước và ảnh hưởng đến tốc độ truy cập.</a:t>
            </a:r>
          </a:p>
        </p:txBody>
      </p:sp>
      <p:sp>
        <p:nvSpPr>
          <p:cNvPr id="12" name="Text 7">
            <a:extLst>
              <a:ext uri="{FF2B5EF4-FFF2-40B4-BE49-F238E27FC236}">
                <a16:creationId xmlns:a16="http://schemas.microsoft.com/office/drawing/2014/main" id="{8CA90F36-AEF8-4392-9121-36E9C58DA0E6}"/>
              </a:ext>
            </a:extLst>
          </p:cNvPr>
          <p:cNvSpPr/>
          <p:nvPr/>
        </p:nvSpPr>
        <p:spPr>
          <a:xfrm>
            <a:off x="6248400" y="2018240"/>
            <a:ext cx="2777490" cy="347186"/>
          </a:xfrm>
          <a:prstGeom prst="rect">
            <a:avLst/>
          </a:prstGeom>
          <a:noFill/>
          <a:ln/>
        </p:spPr>
        <p:txBody>
          <a:bodyPr wrap="none" rtlCol="0" anchor="t"/>
          <a:lstStyle/>
          <a:p>
            <a:r>
              <a:rPr lang="en-US" sz="2150" b="1" dirty="0" err="1">
                <a:latin typeface="Arial" panose="020B0604020202020204" pitchFamily="34" charset="0"/>
                <a:cs typeface="Arial" panose="020B0604020202020204" pitchFamily="34" charset="0"/>
              </a:rPr>
              <a:t>Tải</a:t>
            </a:r>
            <a:r>
              <a:rPr lang="en-US" sz="2150" b="1" dirty="0">
                <a:latin typeface="Arial" panose="020B0604020202020204" pitchFamily="34" charset="0"/>
                <a:cs typeface="Arial" panose="020B0604020202020204" pitchFamily="34" charset="0"/>
              </a:rPr>
              <a:t> </a:t>
            </a:r>
            <a:r>
              <a:rPr lang="en-US" sz="2150" b="1" dirty="0" err="1">
                <a:latin typeface="Arial" panose="020B0604020202020204" pitchFamily="34" charset="0"/>
                <a:cs typeface="Arial" panose="020B0604020202020204" pitchFamily="34" charset="0"/>
              </a:rPr>
              <a:t>trọng</a:t>
            </a:r>
            <a:r>
              <a:rPr lang="en-US" sz="2150" b="1" dirty="0">
                <a:latin typeface="Arial" panose="020B0604020202020204" pitchFamily="34" charset="0"/>
                <a:cs typeface="Arial" panose="020B0604020202020204" pitchFamily="34" charset="0"/>
              </a:rPr>
              <a:t> </a:t>
            </a:r>
            <a:r>
              <a:rPr lang="en-US" sz="2150" b="1" dirty="0" err="1">
                <a:latin typeface="Arial" panose="020B0604020202020204" pitchFamily="34" charset="0"/>
                <a:cs typeface="Arial" panose="020B0604020202020204" pitchFamily="34" charset="0"/>
              </a:rPr>
              <a:t>hệ</a:t>
            </a:r>
            <a:r>
              <a:rPr lang="en-US" sz="2150" b="1" dirty="0">
                <a:latin typeface="Arial" panose="020B0604020202020204" pitchFamily="34" charset="0"/>
                <a:cs typeface="Arial" panose="020B0604020202020204" pitchFamily="34" charset="0"/>
              </a:rPr>
              <a:t> </a:t>
            </a:r>
            <a:r>
              <a:rPr lang="en-US" sz="2150" b="1" dirty="0" err="1">
                <a:latin typeface="Arial" panose="020B0604020202020204" pitchFamily="34" charset="0"/>
                <a:cs typeface="Arial" panose="020B0604020202020204" pitchFamily="34" charset="0"/>
              </a:rPr>
              <a:t>thống</a:t>
            </a:r>
            <a:endParaRPr lang="en-US" sz="2150" dirty="0">
              <a:latin typeface="Arial" panose="020B0604020202020204" pitchFamily="34" charset="0"/>
              <a:cs typeface="Arial" panose="020B0604020202020204" pitchFamily="34" charset="0"/>
            </a:endParaRPr>
          </a:p>
        </p:txBody>
      </p:sp>
      <p:sp>
        <p:nvSpPr>
          <p:cNvPr id="13" name="Text 8">
            <a:extLst>
              <a:ext uri="{FF2B5EF4-FFF2-40B4-BE49-F238E27FC236}">
                <a16:creationId xmlns:a16="http://schemas.microsoft.com/office/drawing/2014/main" id="{385B3DB7-5AB8-44AA-B659-A28C5566E748}"/>
              </a:ext>
            </a:extLst>
          </p:cNvPr>
          <p:cNvSpPr/>
          <p:nvPr/>
        </p:nvSpPr>
        <p:spPr>
          <a:xfrm>
            <a:off x="6248401" y="2587597"/>
            <a:ext cx="2667002" cy="1989992"/>
          </a:xfrm>
          <a:prstGeom prst="rect">
            <a:avLst/>
          </a:prstGeom>
          <a:noFill/>
          <a:ln/>
        </p:spPr>
        <p:txBody>
          <a:bodyPr wrap="square" rtlCol="0" anchor="t"/>
          <a:lstStyle/>
          <a:p>
            <a:pPr marL="0" indent="0" algn="l">
              <a:lnSpc>
                <a:spcPts val="2624"/>
              </a:lnSpc>
              <a:buNone/>
            </a:pP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Tải</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trọng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hệ</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có</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thể</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cần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được</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cải</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thiện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đặc</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biệt</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là</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khi</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số</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lượng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văn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bản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tăng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lên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nhanh</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a:t>
            </a:r>
            <a:endParaRPr lang="en-US" sz="175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671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2">
            <a:extLst>
              <a:ext uri="{FF2B5EF4-FFF2-40B4-BE49-F238E27FC236}">
                <a16:creationId xmlns:a16="http://schemas.microsoft.com/office/drawing/2014/main" id="{72C48E68-5E86-4136-9271-366844F36C88}"/>
              </a:ext>
            </a:extLst>
          </p:cNvPr>
          <p:cNvSpPr/>
          <p:nvPr/>
        </p:nvSpPr>
        <p:spPr>
          <a:xfrm>
            <a:off x="152400" y="305652"/>
            <a:ext cx="5554980" cy="694373"/>
          </a:xfrm>
          <a:prstGeom prst="rect">
            <a:avLst/>
          </a:prstGeom>
          <a:noFill/>
          <a:ln/>
        </p:spPr>
        <p:txBody>
          <a:bodyPr wrap="none" rtlCol="0" anchor="t"/>
          <a:lstStyle/>
          <a:p>
            <a:pPr marL="0" indent="0">
              <a:lnSpc>
                <a:spcPts val="5468"/>
              </a:lnSpc>
              <a:buNone/>
            </a:pPr>
            <a:r>
              <a:rPr lang="en-US" sz="4374" b="1" spc="-131" dirty="0" err="1">
                <a:solidFill>
                  <a:srgbClr val="000000"/>
                </a:solidFill>
                <a:latin typeface="Arial" panose="020B0604020202020204" pitchFamily="34" charset="0"/>
                <a:ea typeface="Inter" pitchFamily="34" charset="-122"/>
                <a:cs typeface="Arial" panose="020B0604020202020204" pitchFamily="34" charset="0"/>
              </a:rPr>
              <a:t>Đề</a:t>
            </a:r>
            <a:r>
              <a:rPr lang="en-US" sz="4374" b="1"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xuất</a:t>
            </a:r>
            <a:r>
              <a:rPr lang="en-US" sz="4374" b="1"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cải</a:t>
            </a:r>
            <a:r>
              <a:rPr lang="en-US" sz="4374" b="1"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tiến</a:t>
            </a:r>
            <a:endParaRPr lang="en-US" sz="4374" dirty="0">
              <a:latin typeface="Arial" panose="020B0604020202020204" pitchFamily="34" charset="0"/>
              <a:cs typeface="Arial" panose="020B0604020202020204" pitchFamily="34" charset="0"/>
            </a:endParaRPr>
          </a:p>
        </p:txBody>
      </p:sp>
      <p:sp>
        <p:nvSpPr>
          <p:cNvPr id="31" name="object 3">
            <a:extLst>
              <a:ext uri="{FF2B5EF4-FFF2-40B4-BE49-F238E27FC236}">
                <a16:creationId xmlns:a16="http://schemas.microsoft.com/office/drawing/2014/main" id="{B0A82CB4-6858-4F5A-B6BE-C88EBC486121}"/>
              </a:ext>
            </a:extLst>
          </p:cNvPr>
          <p:cNvSpPr txBox="1"/>
          <p:nvPr/>
        </p:nvSpPr>
        <p:spPr>
          <a:xfrm>
            <a:off x="535940" y="1578305"/>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33" name="Text 5">
            <a:extLst>
              <a:ext uri="{FF2B5EF4-FFF2-40B4-BE49-F238E27FC236}">
                <a16:creationId xmlns:a16="http://schemas.microsoft.com/office/drawing/2014/main" id="{E29A8F7F-C9AE-4DE0-9EF5-49BE6999B754}"/>
              </a:ext>
            </a:extLst>
          </p:cNvPr>
          <p:cNvSpPr/>
          <p:nvPr/>
        </p:nvSpPr>
        <p:spPr>
          <a:xfrm>
            <a:off x="533400" y="1541026"/>
            <a:ext cx="2777490" cy="347186"/>
          </a:xfrm>
          <a:prstGeom prst="rect">
            <a:avLst/>
          </a:prstGeom>
          <a:noFill/>
          <a:ln/>
        </p:spPr>
        <p:txBody>
          <a:bodyPr wrap="none" rtlCol="0" anchor="t"/>
          <a:lstStyle/>
          <a:p>
            <a:r>
              <a:rPr lang="en-US" sz="2190" b="1" dirty="0" err="1">
                <a:latin typeface="Arial" panose="020B0604020202020204" pitchFamily="34" charset="0"/>
                <a:cs typeface="Arial" panose="020B0604020202020204" pitchFamily="34" charset="0"/>
              </a:rPr>
              <a:t>Mở</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rộng</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chức</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năng</a:t>
            </a:r>
            <a:endParaRPr lang="en-US" sz="2190" dirty="0">
              <a:latin typeface="Arial" panose="020B0604020202020204" pitchFamily="34" charset="0"/>
              <a:cs typeface="Arial" panose="020B0604020202020204" pitchFamily="34" charset="0"/>
            </a:endParaRPr>
          </a:p>
        </p:txBody>
      </p:sp>
      <p:sp>
        <p:nvSpPr>
          <p:cNvPr id="34" name="Text 6">
            <a:extLst>
              <a:ext uri="{FF2B5EF4-FFF2-40B4-BE49-F238E27FC236}">
                <a16:creationId xmlns:a16="http://schemas.microsoft.com/office/drawing/2014/main" id="{2A571B3D-4CE0-4240-9333-71C7E94F67DF}"/>
              </a:ext>
            </a:extLst>
          </p:cNvPr>
          <p:cNvSpPr/>
          <p:nvPr/>
        </p:nvSpPr>
        <p:spPr>
          <a:xfrm>
            <a:off x="499943" y="2123004"/>
            <a:ext cx="3767257" cy="1217532"/>
          </a:xfrm>
          <a:prstGeom prst="rect">
            <a:avLst/>
          </a:prstGeom>
          <a:noFill/>
          <a:ln/>
        </p:spPr>
        <p:txBody>
          <a:bodyPr wrap="square" rtlCol="0" anchor="t"/>
          <a:lstStyle/>
          <a:p>
            <a:r>
              <a:rPr lang="vi-VN" sz="1750" dirty="0">
                <a:solidFill>
                  <a:schemeClr val="tx1">
                    <a:lumMod val="85000"/>
                    <a:lumOff val="15000"/>
                  </a:schemeClr>
                </a:solidFill>
                <a:latin typeface="+mn-lt"/>
              </a:rPr>
              <a:t>Thêm lưu trữ chữ ký điện tử, cho phép tải lên file .docx, .pdf...</a:t>
            </a:r>
          </a:p>
        </p:txBody>
      </p:sp>
      <p:sp>
        <p:nvSpPr>
          <p:cNvPr id="37" name="Text 9">
            <a:extLst>
              <a:ext uri="{FF2B5EF4-FFF2-40B4-BE49-F238E27FC236}">
                <a16:creationId xmlns:a16="http://schemas.microsoft.com/office/drawing/2014/main" id="{31F4C7DA-1536-4FF4-93FD-C785808C5DEF}"/>
              </a:ext>
            </a:extLst>
          </p:cNvPr>
          <p:cNvSpPr/>
          <p:nvPr/>
        </p:nvSpPr>
        <p:spPr>
          <a:xfrm>
            <a:off x="5562600" y="1163824"/>
            <a:ext cx="3045460" cy="783562"/>
          </a:xfrm>
          <a:prstGeom prst="rect">
            <a:avLst/>
          </a:prstGeom>
          <a:noFill/>
          <a:ln/>
        </p:spPr>
        <p:txBody>
          <a:bodyPr wrap="none" rtlCol="0" anchor="t"/>
          <a:lstStyle/>
          <a:p>
            <a:r>
              <a:rPr lang="vi-VN" sz="2190" b="1" dirty="0"/>
              <a:t>Thay thế phương thức </a:t>
            </a:r>
            <a:endParaRPr lang="en-US" sz="2190" b="1" dirty="0"/>
          </a:p>
          <a:p>
            <a:r>
              <a:rPr lang="vi-VN" sz="2190" b="1" dirty="0"/>
              <a:t>quản lý nội dung</a:t>
            </a:r>
            <a:endParaRPr lang="vi-VN" sz="2190" dirty="0"/>
          </a:p>
        </p:txBody>
      </p:sp>
      <p:sp>
        <p:nvSpPr>
          <p:cNvPr id="38" name="Text 10">
            <a:extLst>
              <a:ext uri="{FF2B5EF4-FFF2-40B4-BE49-F238E27FC236}">
                <a16:creationId xmlns:a16="http://schemas.microsoft.com/office/drawing/2014/main" id="{D64C8F36-C3D5-42A3-BA0F-D8744432136C}"/>
              </a:ext>
            </a:extLst>
          </p:cNvPr>
          <p:cNvSpPr/>
          <p:nvPr/>
        </p:nvSpPr>
        <p:spPr>
          <a:xfrm>
            <a:off x="5486401" y="2021443"/>
            <a:ext cx="3657600" cy="1338618"/>
          </a:xfrm>
          <a:prstGeom prst="rect">
            <a:avLst/>
          </a:prstGeom>
          <a:noFill/>
          <a:ln/>
        </p:spPr>
        <p:txBody>
          <a:bodyPr wrap="square" rtlCol="0" anchor="t"/>
          <a:lstStyle/>
          <a:p>
            <a:r>
              <a:rPr lang="vi-VN" sz="1750" dirty="0">
                <a:solidFill>
                  <a:schemeClr val="tx1">
                    <a:lumMod val="85000"/>
                    <a:lumOff val="15000"/>
                  </a:schemeClr>
                </a:solidFill>
                <a:latin typeface="+mn-lt"/>
              </a:rPr>
              <a:t>Lưu trữ trực tiếp file trên ổ cứng và thiết bị lưu trữ chuyên dụng.</a:t>
            </a:r>
          </a:p>
        </p:txBody>
      </p:sp>
      <p:sp>
        <p:nvSpPr>
          <p:cNvPr id="40" name="Text 13">
            <a:extLst>
              <a:ext uri="{FF2B5EF4-FFF2-40B4-BE49-F238E27FC236}">
                <a16:creationId xmlns:a16="http://schemas.microsoft.com/office/drawing/2014/main" id="{E056A4A7-F649-49B3-84F7-9353B5FCA696}"/>
              </a:ext>
            </a:extLst>
          </p:cNvPr>
          <p:cNvSpPr/>
          <p:nvPr/>
        </p:nvSpPr>
        <p:spPr>
          <a:xfrm>
            <a:off x="533400" y="3493293"/>
            <a:ext cx="2777490" cy="347186"/>
          </a:xfrm>
          <a:prstGeom prst="rect">
            <a:avLst/>
          </a:prstGeom>
          <a:noFill/>
          <a:ln/>
        </p:spPr>
        <p:txBody>
          <a:bodyPr wrap="none" rtlCol="0" anchor="t"/>
          <a:lstStyle/>
          <a:p>
            <a:r>
              <a:rPr lang="en-US" sz="2190" b="1" dirty="0" err="1">
                <a:latin typeface="Arial" panose="020B0604020202020204" pitchFamily="34" charset="0"/>
                <a:cs typeface="Arial" panose="020B0604020202020204" pitchFamily="34" charset="0"/>
              </a:rPr>
              <a:t>Cải</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thiện</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hiệu</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suất</a:t>
            </a:r>
            <a:r>
              <a:rPr lang="en-US" sz="2190" b="1" dirty="0">
                <a:latin typeface="Arial" panose="020B0604020202020204" pitchFamily="34" charset="0"/>
                <a:cs typeface="Arial" panose="020B0604020202020204" pitchFamily="34" charset="0"/>
              </a:rPr>
              <a:t> CSDL</a:t>
            </a:r>
            <a:endParaRPr lang="en-US" sz="2190" dirty="0">
              <a:latin typeface="Arial" panose="020B0604020202020204" pitchFamily="34" charset="0"/>
              <a:cs typeface="Arial" panose="020B0604020202020204" pitchFamily="34" charset="0"/>
            </a:endParaRPr>
          </a:p>
        </p:txBody>
      </p:sp>
      <p:sp>
        <p:nvSpPr>
          <p:cNvPr id="41" name="Text 14">
            <a:extLst>
              <a:ext uri="{FF2B5EF4-FFF2-40B4-BE49-F238E27FC236}">
                <a16:creationId xmlns:a16="http://schemas.microsoft.com/office/drawing/2014/main" id="{CFDC99BA-2330-4E05-AFD1-AEE77ACA2F66}"/>
              </a:ext>
            </a:extLst>
          </p:cNvPr>
          <p:cNvSpPr/>
          <p:nvPr/>
        </p:nvSpPr>
        <p:spPr>
          <a:xfrm>
            <a:off x="499942" y="4075212"/>
            <a:ext cx="3767257" cy="999768"/>
          </a:xfrm>
          <a:prstGeom prst="rect">
            <a:avLst/>
          </a:prstGeom>
          <a:noFill/>
          <a:ln/>
        </p:spPr>
        <p:txBody>
          <a:bodyPr wrap="square" rtlCol="0" anchor="t"/>
          <a:lstStyle/>
          <a:p>
            <a:r>
              <a:rPr lang="vi-VN" sz="1750" dirty="0">
                <a:solidFill>
                  <a:schemeClr val="tx1">
                    <a:lumMod val="85000"/>
                    <a:lumOff val="15000"/>
                  </a:schemeClr>
                </a:solidFill>
                <a:latin typeface="+mn-lt"/>
              </a:rPr>
              <a:t>Tối ưu hóa cơ sở dữ liệu, câu lệnh truy vấn, đặt index các trường dữ liệu cần thiết.</a:t>
            </a:r>
          </a:p>
        </p:txBody>
      </p:sp>
      <p:sp>
        <p:nvSpPr>
          <p:cNvPr id="44" name="Text 17">
            <a:extLst>
              <a:ext uri="{FF2B5EF4-FFF2-40B4-BE49-F238E27FC236}">
                <a16:creationId xmlns:a16="http://schemas.microsoft.com/office/drawing/2014/main" id="{4393F403-5F09-4911-A67C-01045AAA2CBC}"/>
              </a:ext>
            </a:extLst>
          </p:cNvPr>
          <p:cNvSpPr/>
          <p:nvPr/>
        </p:nvSpPr>
        <p:spPr>
          <a:xfrm>
            <a:off x="5486400" y="3493293"/>
            <a:ext cx="2777490" cy="347186"/>
          </a:xfrm>
          <a:prstGeom prst="rect">
            <a:avLst/>
          </a:prstGeom>
          <a:noFill/>
          <a:ln/>
        </p:spPr>
        <p:txBody>
          <a:bodyPr wrap="none" rtlCol="0" anchor="t"/>
          <a:lstStyle/>
          <a:p>
            <a:r>
              <a:rPr lang="vi-VN" sz="2190" b="1" dirty="0">
                <a:latin typeface="Arial" panose="020B0604020202020204" pitchFamily="34" charset="0"/>
                <a:cs typeface="Arial" panose="020B0604020202020204" pitchFamily="34" charset="0"/>
              </a:rPr>
              <a:t>Bảo mật cơ sở dữ liệu</a:t>
            </a:r>
            <a:endParaRPr lang="vi-VN" sz="2190" dirty="0">
              <a:latin typeface="Arial" panose="020B0604020202020204" pitchFamily="34" charset="0"/>
              <a:cs typeface="Arial" panose="020B0604020202020204" pitchFamily="34" charset="0"/>
            </a:endParaRPr>
          </a:p>
        </p:txBody>
      </p:sp>
      <p:sp>
        <p:nvSpPr>
          <p:cNvPr id="45" name="Text 18">
            <a:extLst>
              <a:ext uri="{FF2B5EF4-FFF2-40B4-BE49-F238E27FC236}">
                <a16:creationId xmlns:a16="http://schemas.microsoft.com/office/drawing/2014/main" id="{F48A6ED3-CF30-4B93-A15E-72D54863B399}"/>
              </a:ext>
            </a:extLst>
          </p:cNvPr>
          <p:cNvSpPr/>
          <p:nvPr/>
        </p:nvSpPr>
        <p:spPr>
          <a:xfrm>
            <a:off x="5410200" y="4029431"/>
            <a:ext cx="3429000" cy="1250263"/>
          </a:xfrm>
          <a:prstGeom prst="rect">
            <a:avLst/>
          </a:prstGeom>
          <a:noFill/>
          <a:ln/>
        </p:spPr>
        <p:txBody>
          <a:bodyPr wrap="square" rtlCol="0" anchor="t"/>
          <a:lstStyle/>
          <a:p>
            <a:r>
              <a:rPr lang="en-US" sz="1750" dirty="0" err="1">
                <a:solidFill>
                  <a:schemeClr val="tx1">
                    <a:lumMod val="85000"/>
                    <a:lumOff val="15000"/>
                  </a:schemeClr>
                </a:solidFill>
                <a:latin typeface="Arial" panose="020B0604020202020204" pitchFamily="34" charset="0"/>
                <a:cs typeface="Arial" panose="020B0604020202020204" pitchFamily="34" charset="0"/>
              </a:rPr>
              <a:t>Áp</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dụng</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các</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biện</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pháp</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bảo</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mật</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thông</a:t>
            </a:r>
            <a:r>
              <a:rPr lang="en-US" sz="1750" dirty="0">
                <a:solidFill>
                  <a:schemeClr val="tx1">
                    <a:lumMod val="85000"/>
                    <a:lumOff val="15000"/>
                  </a:schemeClr>
                </a:solidFill>
                <a:latin typeface="Arial" panose="020B0604020202020204" pitchFamily="34" charset="0"/>
                <a:cs typeface="Arial" panose="020B0604020202020204" pitchFamily="34" charset="0"/>
              </a:rPr>
              <a:t> tin.</a:t>
            </a:r>
          </a:p>
        </p:txBody>
      </p:sp>
    </p:spTree>
    <p:extLst>
      <p:ext uri="{BB962C8B-B14F-4D97-AF65-F5344CB8AC3E}">
        <p14:creationId xmlns:p14="http://schemas.microsoft.com/office/powerpoint/2010/main" val="2965392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78305"/>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7" name="Text 2">
            <a:extLst>
              <a:ext uri="{FF2B5EF4-FFF2-40B4-BE49-F238E27FC236}">
                <a16:creationId xmlns:a16="http://schemas.microsoft.com/office/drawing/2014/main" id="{D99D6427-7914-40F6-9E12-A355A4E43E96}"/>
              </a:ext>
            </a:extLst>
          </p:cNvPr>
          <p:cNvSpPr/>
          <p:nvPr/>
        </p:nvSpPr>
        <p:spPr>
          <a:xfrm>
            <a:off x="457200" y="533400"/>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Kết Luận</a:t>
            </a:r>
            <a:endParaRPr lang="en-US" sz="4374" dirty="0">
              <a:latin typeface="Arial" panose="020B0604020202020204" pitchFamily="34" charset="0"/>
              <a:cs typeface="Arial" panose="020B0604020202020204" pitchFamily="34" charset="0"/>
            </a:endParaRPr>
          </a:p>
        </p:txBody>
      </p:sp>
      <p:sp>
        <p:nvSpPr>
          <p:cNvPr id="8" name="Text 3">
            <a:extLst>
              <a:ext uri="{FF2B5EF4-FFF2-40B4-BE49-F238E27FC236}">
                <a16:creationId xmlns:a16="http://schemas.microsoft.com/office/drawing/2014/main" id="{0532D289-6098-430F-A5E0-5426B95B85D6}"/>
              </a:ext>
            </a:extLst>
          </p:cNvPr>
          <p:cNvSpPr/>
          <p:nvPr/>
        </p:nvSpPr>
        <p:spPr>
          <a:xfrm>
            <a:off x="457200" y="1915120"/>
            <a:ext cx="7477601" cy="1666280"/>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Xây dựng hệ thống quản lý văn bản số hóa sẽ giúp doanh nghiệp nâng cao hiệu quả hoạt động, tiết kiệm chi phí và thời gian, đồng thời tăng tính pháp lý và bảo mật thông tin. Đây là một bước quan trọng trong quá trình chuyển đổi số của doanh nghiệp, hướng tới mô hình văn phòng không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giấy</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a:t>
            </a:r>
            <a:r>
              <a:rPr lang="en-US" sz="1750" kern="0" spc="-35" dirty="0" err="1">
                <a:solidFill>
                  <a:schemeClr val="tx1">
                    <a:lumMod val="85000"/>
                    <a:lumOff val="15000"/>
                  </a:schemeClr>
                </a:solidFill>
                <a:latin typeface="Arial" panose="020B0604020202020204" pitchFamily="34" charset="0"/>
                <a:ea typeface="Inter" pitchFamily="34" charset="-122"/>
                <a:cs typeface="Arial" panose="020B0604020202020204" pitchFamily="34" charset="0"/>
              </a:rPr>
              <a:t>ờ</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(Paperless) và nâng cao năng suất lao động.</a:t>
            </a:r>
            <a:endParaRPr lang="en-US"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83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183" y="1121105"/>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Arial" panose="020B0604020202020204" pitchFamily="34" charset="0"/>
              <a:cs typeface="Arial" panose="020B0604020202020204" pitchFamily="34" charset="0"/>
            </a:endParaRPr>
          </a:p>
        </p:txBody>
      </p:sp>
      <p:sp>
        <p:nvSpPr>
          <p:cNvPr id="5" name="Text 2">
            <a:extLst>
              <a:ext uri="{FF2B5EF4-FFF2-40B4-BE49-F238E27FC236}">
                <a16:creationId xmlns:a16="http://schemas.microsoft.com/office/drawing/2014/main" id="{7CC0A630-D898-4482-8E4F-8ABF12B6A2D2}"/>
              </a:ext>
            </a:extLst>
          </p:cNvPr>
          <p:cNvSpPr/>
          <p:nvPr/>
        </p:nvSpPr>
        <p:spPr>
          <a:xfrm>
            <a:off x="533400" y="381001"/>
            <a:ext cx="8505417" cy="2514600"/>
          </a:xfrm>
          <a:prstGeom prst="rect">
            <a:avLst/>
          </a:prstGeom>
          <a:noFill/>
          <a:ln/>
        </p:spPr>
        <p:txBody>
          <a:bodyPr wrap="square" rtlCol="0" anchor="t"/>
          <a:lstStyle/>
          <a:p>
            <a:pPr marL="0" indent="0">
              <a:lnSpc>
                <a:spcPts val="7545"/>
              </a:lnSpc>
              <a:buNone/>
            </a:pPr>
            <a:r>
              <a:rPr lang="en-US" sz="4800" b="1" kern="0" spc="-181" dirty="0">
                <a:solidFill>
                  <a:srgbClr val="000000"/>
                </a:solidFill>
                <a:latin typeface="Arial" panose="020B0604020202020204" pitchFamily="34" charset="0"/>
                <a:ea typeface="Inter"/>
                <a:cs typeface="Arial" panose="020B0604020202020204" pitchFamily="34" charset="0"/>
              </a:rPr>
              <a:t>Xây</a:t>
            </a:r>
            <a:r>
              <a:rPr lang="en-US" sz="4800" b="1" kern="0" spc="-181" dirty="0">
                <a:solidFill>
                  <a:srgbClr val="000000"/>
                </a:solidFill>
                <a:latin typeface="Arial" panose="020B0604020202020204" pitchFamily="34" charset="0"/>
                <a:ea typeface="Inter" pitchFamily="34" charset="-122"/>
                <a:cs typeface="Arial" panose="020B0604020202020204" pitchFamily="34" charset="0"/>
              </a:rPr>
              <a:t> Dựng Hệ Thống Quản Lý Văn Bản Cho Doanh Nghiệp</a:t>
            </a:r>
            <a:endParaRPr lang="en-US" sz="4800" dirty="0">
              <a:latin typeface="Arial" panose="020B0604020202020204" pitchFamily="34" charset="0"/>
              <a:cs typeface="Arial" panose="020B0604020202020204" pitchFamily="34" charset="0"/>
            </a:endParaRPr>
          </a:p>
        </p:txBody>
      </p:sp>
      <p:sp>
        <p:nvSpPr>
          <p:cNvPr id="6" name="Text 3">
            <a:extLst>
              <a:ext uri="{FF2B5EF4-FFF2-40B4-BE49-F238E27FC236}">
                <a16:creationId xmlns:a16="http://schemas.microsoft.com/office/drawing/2014/main" id="{A268478A-1468-4BD5-A337-E8187223B721}"/>
              </a:ext>
            </a:extLst>
          </p:cNvPr>
          <p:cNvSpPr/>
          <p:nvPr/>
        </p:nvSpPr>
        <p:spPr>
          <a:xfrm>
            <a:off x="609600" y="2612510"/>
            <a:ext cx="7477601" cy="1999536"/>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Trong những doanh nghiệp nhà nước, việc quản lý hành chính thường bao gồm các hoạt động soạn thảo văn bản, trình ký, phát hành và tiếp nhận văn bản. Các công việc này thường thực hiện thủ công, tốn thời gian và chi phí. Để giải quyết vấn đề này, doanh nghiệp đặt ra mục tiêu quản lý và số hóa toàn bộ văn bản đi và đến, nhằm chuyển đổi số các hoạt động hành chính, tăng năng suất lao động và giảm chi phí.</a:t>
            </a:r>
            <a:endParaRPr lang="en-US" sz="175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6"/>
          </a:xfrm>
          <a:prstGeom prst="rect">
            <a:avLst/>
          </a:prstGeom>
        </p:spPr>
      </p:pic>
      <p:sp>
        <p:nvSpPr>
          <p:cNvPr id="3" name="object 3"/>
          <p:cNvSpPr txBox="1">
            <a:spLocks noGrp="1"/>
          </p:cNvSpPr>
          <p:nvPr>
            <p:ph type="title"/>
          </p:nvPr>
        </p:nvSpPr>
        <p:spPr>
          <a:xfrm>
            <a:off x="510946" y="2300731"/>
            <a:ext cx="1650364" cy="1308735"/>
          </a:xfrm>
          <a:prstGeom prst="rect">
            <a:avLst/>
          </a:prstGeom>
        </p:spPr>
        <p:txBody>
          <a:bodyPr vert="horz" wrap="square" lIns="0" tIns="10160" rIns="0" bIns="0" rtlCol="0">
            <a:spAutoFit/>
          </a:bodyPr>
          <a:lstStyle/>
          <a:p>
            <a:pPr marL="12700" marR="5080">
              <a:lnSpc>
                <a:spcPct val="100400"/>
              </a:lnSpc>
              <a:spcBef>
                <a:spcPts val="80"/>
              </a:spcBef>
            </a:pPr>
            <a:r>
              <a:rPr sz="2800" b="1" dirty="0">
                <a:solidFill>
                  <a:srgbClr val="FFFFFF"/>
                </a:solidFill>
                <a:latin typeface="Calibri"/>
                <a:cs typeface="Calibri"/>
              </a:rPr>
              <a:t>Thank</a:t>
            </a:r>
            <a:r>
              <a:rPr sz="2800" b="1" spc="-60" dirty="0">
                <a:solidFill>
                  <a:srgbClr val="FFFFFF"/>
                </a:solidFill>
                <a:latin typeface="Calibri"/>
                <a:cs typeface="Calibri"/>
              </a:rPr>
              <a:t> </a:t>
            </a:r>
            <a:r>
              <a:rPr sz="2800" b="1" spc="-25" dirty="0">
                <a:solidFill>
                  <a:srgbClr val="FFFFFF"/>
                </a:solidFill>
                <a:latin typeface="Calibri"/>
                <a:cs typeface="Calibri"/>
              </a:rPr>
              <a:t>you </a:t>
            </a:r>
            <a:r>
              <a:rPr sz="2800" b="1" dirty="0">
                <a:solidFill>
                  <a:srgbClr val="FFFFFF"/>
                </a:solidFill>
                <a:latin typeface="Calibri"/>
                <a:cs typeface="Calibri"/>
              </a:rPr>
              <a:t>for</a:t>
            </a:r>
            <a:r>
              <a:rPr sz="2800" b="1" spc="-80" dirty="0">
                <a:solidFill>
                  <a:srgbClr val="FFFFFF"/>
                </a:solidFill>
                <a:latin typeface="Calibri"/>
                <a:cs typeface="Calibri"/>
              </a:rPr>
              <a:t> </a:t>
            </a:r>
            <a:r>
              <a:rPr sz="2800" b="1" spc="-20" dirty="0">
                <a:solidFill>
                  <a:srgbClr val="FFFFFF"/>
                </a:solidFill>
                <a:latin typeface="Calibri"/>
                <a:cs typeface="Calibri"/>
              </a:rPr>
              <a:t>your </a:t>
            </a:r>
            <a:r>
              <a:rPr sz="2800" b="1" spc="-25" dirty="0">
                <a:solidFill>
                  <a:srgbClr val="FFFFFF"/>
                </a:solidFill>
                <a:latin typeface="Calibri"/>
                <a:cs typeface="Calibri"/>
              </a:rPr>
              <a:t>attentions!</a:t>
            </a:r>
            <a:endParaRPr sz="2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78305"/>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Arial" panose="020B0604020202020204" pitchFamily="34" charset="0"/>
              <a:cs typeface="Arial" panose="020B0604020202020204" pitchFamily="34" charset="0"/>
            </a:endParaRPr>
          </a:p>
        </p:txBody>
      </p:sp>
      <p:sp>
        <p:nvSpPr>
          <p:cNvPr id="24" name="Text 2">
            <a:extLst>
              <a:ext uri="{FF2B5EF4-FFF2-40B4-BE49-F238E27FC236}">
                <a16:creationId xmlns:a16="http://schemas.microsoft.com/office/drawing/2014/main" id="{54AD3D74-FD3C-410B-856A-BB3FE7F83FE4}"/>
              </a:ext>
            </a:extLst>
          </p:cNvPr>
          <p:cNvSpPr/>
          <p:nvPr/>
        </p:nvSpPr>
        <p:spPr>
          <a:xfrm>
            <a:off x="535940" y="166227"/>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Mô Tả Nghiệp Vụ</a:t>
            </a:r>
            <a:endParaRPr lang="en-US" sz="4374" dirty="0">
              <a:latin typeface="Arial" panose="020B0604020202020204" pitchFamily="34" charset="0"/>
              <a:cs typeface="Arial" panose="020B0604020202020204" pitchFamily="34" charset="0"/>
            </a:endParaRPr>
          </a:p>
        </p:txBody>
      </p:sp>
      <p:sp>
        <p:nvSpPr>
          <p:cNvPr id="25" name="Shape 3">
            <a:extLst>
              <a:ext uri="{FF2B5EF4-FFF2-40B4-BE49-F238E27FC236}">
                <a16:creationId xmlns:a16="http://schemas.microsoft.com/office/drawing/2014/main" id="{E2117615-BDCA-4CEB-ADAA-C847BFAC4CE3}"/>
              </a:ext>
            </a:extLst>
          </p:cNvPr>
          <p:cNvSpPr/>
          <p:nvPr/>
        </p:nvSpPr>
        <p:spPr>
          <a:xfrm>
            <a:off x="349369" y="589181"/>
            <a:ext cx="44410" cy="5884664"/>
          </a:xfrm>
          <a:prstGeom prst="roundRect">
            <a:avLst>
              <a:gd name="adj" fmla="val 225151"/>
            </a:avLst>
          </a:prstGeom>
          <a:solidFill>
            <a:srgbClr val="C0C1D7"/>
          </a:solidFill>
          <a:ln/>
        </p:spPr>
        <p:txBody>
          <a:bodyPr/>
          <a:lstStyle/>
          <a:p>
            <a:endParaRPr lang="en-US"/>
          </a:p>
        </p:txBody>
      </p:sp>
      <p:sp>
        <p:nvSpPr>
          <p:cNvPr id="26" name="Shape 4">
            <a:extLst>
              <a:ext uri="{FF2B5EF4-FFF2-40B4-BE49-F238E27FC236}">
                <a16:creationId xmlns:a16="http://schemas.microsoft.com/office/drawing/2014/main" id="{BE88AC0C-E696-4947-B553-CD545606AE1A}"/>
              </a:ext>
            </a:extLst>
          </p:cNvPr>
          <p:cNvSpPr/>
          <p:nvPr/>
        </p:nvSpPr>
        <p:spPr>
          <a:xfrm>
            <a:off x="621486" y="1066800"/>
            <a:ext cx="777597" cy="44410"/>
          </a:xfrm>
          <a:prstGeom prst="roundRect">
            <a:avLst>
              <a:gd name="adj" fmla="val 225151"/>
            </a:avLst>
          </a:prstGeom>
          <a:solidFill>
            <a:srgbClr val="C0C1D7"/>
          </a:solidFill>
          <a:ln/>
        </p:spPr>
        <p:txBody>
          <a:bodyPr/>
          <a:lstStyle/>
          <a:p>
            <a:endParaRPr lang="en-US"/>
          </a:p>
        </p:txBody>
      </p:sp>
      <p:sp>
        <p:nvSpPr>
          <p:cNvPr id="27" name="Shape 5">
            <a:extLst>
              <a:ext uri="{FF2B5EF4-FFF2-40B4-BE49-F238E27FC236}">
                <a16:creationId xmlns:a16="http://schemas.microsoft.com/office/drawing/2014/main" id="{33E0C2B3-DFBC-448B-B4D2-DB7CCEF5E40F}"/>
              </a:ext>
            </a:extLst>
          </p:cNvPr>
          <p:cNvSpPr/>
          <p:nvPr/>
        </p:nvSpPr>
        <p:spPr>
          <a:xfrm>
            <a:off x="121543" y="839093"/>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28" name="Text 6">
            <a:extLst>
              <a:ext uri="{FF2B5EF4-FFF2-40B4-BE49-F238E27FC236}">
                <a16:creationId xmlns:a16="http://schemas.microsoft.com/office/drawing/2014/main" id="{15F65083-7FF1-4D4D-9566-4FDE0825286A}"/>
              </a:ext>
            </a:extLst>
          </p:cNvPr>
          <p:cNvSpPr/>
          <p:nvPr/>
        </p:nvSpPr>
        <p:spPr>
          <a:xfrm>
            <a:off x="266561" y="880765"/>
            <a:ext cx="181451"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1</a:t>
            </a:r>
            <a:endParaRPr lang="en-US" sz="2624" dirty="0">
              <a:latin typeface="Arial" panose="020B0604020202020204" pitchFamily="34" charset="0"/>
              <a:cs typeface="Arial" panose="020B0604020202020204" pitchFamily="34" charset="0"/>
            </a:endParaRPr>
          </a:p>
        </p:txBody>
      </p:sp>
      <p:sp>
        <p:nvSpPr>
          <p:cNvPr id="29" name="Text 7">
            <a:extLst>
              <a:ext uri="{FF2B5EF4-FFF2-40B4-BE49-F238E27FC236}">
                <a16:creationId xmlns:a16="http://schemas.microsoft.com/office/drawing/2014/main" id="{A08D772F-AEA6-4C92-BCC6-C5CCB2F9F05F}"/>
              </a:ext>
            </a:extLst>
          </p:cNvPr>
          <p:cNvSpPr/>
          <p:nvPr/>
        </p:nvSpPr>
        <p:spPr>
          <a:xfrm>
            <a:off x="1357901" y="880765"/>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Quản Lý Users</a:t>
            </a:r>
            <a:endParaRPr lang="en-US" sz="2187" dirty="0">
              <a:latin typeface="Arial" panose="020B0604020202020204" pitchFamily="34" charset="0"/>
              <a:cs typeface="Arial" panose="020B0604020202020204" pitchFamily="34" charset="0"/>
            </a:endParaRPr>
          </a:p>
        </p:txBody>
      </p:sp>
      <p:sp>
        <p:nvSpPr>
          <p:cNvPr id="30" name="Text 8">
            <a:extLst>
              <a:ext uri="{FF2B5EF4-FFF2-40B4-BE49-F238E27FC236}">
                <a16:creationId xmlns:a16="http://schemas.microsoft.com/office/drawing/2014/main" id="{069926DB-6309-4CB8-B2FF-96DAB8F17005}"/>
              </a:ext>
            </a:extLst>
          </p:cNvPr>
          <p:cNvSpPr/>
          <p:nvPr/>
        </p:nvSpPr>
        <p:spPr>
          <a:xfrm>
            <a:off x="1357901" y="1361182"/>
            <a:ext cx="7751088" cy="666512"/>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Quản lý thông tin người dùng như mã user, tên user, mã đơn vị, vai trò. Quản trị hệ thống có thể thêm, sửa, xóa user trong phạm vi đơn vị.</a:t>
            </a:r>
            <a:endParaRPr lang="en-US" sz="1750" dirty="0">
              <a:latin typeface="Arial" panose="020B0604020202020204" pitchFamily="34" charset="0"/>
              <a:cs typeface="Arial" panose="020B0604020202020204" pitchFamily="34" charset="0"/>
            </a:endParaRPr>
          </a:p>
        </p:txBody>
      </p:sp>
      <p:sp>
        <p:nvSpPr>
          <p:cNvPr id="31" name="Shape 9">
            <a:extLst>
              <a:ext uri="{FF2B5EF4-FFF2-40B4-BE49-F238E27FC236}">
                <a16:creationId xmlns:a16="http://schemas.microsoft.com/office/drawing/2014/main" id="{98C5E58A-404E-4259-A7C1-82A9FCDD1BE1}"/>
              </a:ext>
            </a:extLst>
          </p:cNvPr>
          <p:cNvSpPr/>
          <p:nvPr/>
        </p:nvSpPr>
        <p:spPr>
          <a:xfrm>
            <a:off x="621486" y="2880241"/>
            <a:ext cx="777597" cy="44410"/>
          </a:xfrm>
          <a:prstGeom prst="roundRect">
            <a:avLst>
              <a:gd name="adj" fmla="val 225151"/>
            </a:avLst>
          </a:prstGeom>
          <a:solidFill>
            <a:srgbClr val="C0C1D7"/>
          </a:solidFill>
          <a:ln/>
        </p:spPr>
        <p:txBody>
          <a:bodyPr/>
          <a:lstStyle/>
          <a:p>
            <a:endParaRPr lang="en-US"/>
          </a:p>
        </p:txBody>
      </p:sp>
      <p:sp>
        <p:nvSpPr>
          <p:cNvPr id="32" name="Shape 10">
            <a:extLst>
              <a:ext uri="{FF2B5EF4-FFF2-40B4-BE49-F238E27FC236}">
                <a16:creationId xmlns:a16="http://schemas.microsoft.com/office/drawing/2014/main" id="{4B64E528-10EB-47CA-B273-D33AEECC62DB}"/>
              </a:ext>
            </a:extLst>
          </p:cNvPr>
          <p:cNvSpPr/>
          <p:nvPr/>
        </p:nvSpPr>
        <p:spPr>
          <a:xfrm>
            <a:off x="121543" y="2652534"/>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33" name="Text 11">
            <a:extLst>
              <a:ext uri="{FF2B5EF4-FFF2-40B4-BE49-F238E27FC236}">
                <a16:creationId xmlns:a16="http://schemas.microsoft.com/office/drawing/2014/main" id="{575AB725-2731-4E77-A4A1-FBB9B2F122E8}"/>
              </a:ext>
            </a:extLst>
          </p:cNvPr>
          <p:cNvSpPr/>
          <p:nvPr/>
        </p:nvSpPr>
        <p:spPr>
          <a:xfrm>
            <a:off x="271442" y="2694206"/>
            <a:ext cx="200025"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2</a:t>
            </a:r>
            <a:endParaRPr lang="en-US" sz="2624" dirty="0">
              <a:latin typeface="Arial" panose="020B0604020202020204" pitchFamily="34" charset="0"/>
              <a:cs typeface="Arial" panose="020B0604020202020204" pitchFamily="34" charset="0"/>
            </a:endParaRPr>
          </a:p>
        </p:txBody>
      </p:sp>
      <p:sp>
        <p:nvSpPr>
          <p:cNvPr id="34" name="Text 12">
            <a:extLst>
              <a:ext uri="{FF2B5EF4-FFF2-40B4-BE49-F238E27FC236}">
                <a16:creationId xmlns:a16="http://schemas.microsoft.com/office/drawing/2014/main" id="{EF0902A5-FE9F-4283-A6E2-1D2525FD5AB7}"/>
              </a:ext>
            </a:extLst>
          </p:cNvPr>
          <p:cNvSpPr/>
          <p:nvPr/>
        </p:nvSpPr>
        <p:spPr>
          <a:xfrm>
            <a:off x="1362020" y="2689570"/>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Quản Lý Đơn Vị</a:t>
            </a:r>
            <a:endParaRPr lang="en-US" sz="2187" dirty="0">
              <a:latin typeface="Arial" panose="020B0604020202020204" pitchFamily="34" charset="0"/>
              <a:cs typeface="Arial" panose="020B0604020202020204" pitchFamily="34" charset="0"/>
            </a:endParaRPr>
          </a:p>
        </p:txBody>
      </p:sp>
      <p:sp>
        <p:nvSpPr>
          <p:cNvPr id="35" name="Text 13">
            <a:extLst>
              <a:ext uri="{FF2B5EF4-FFF2-40B4-BE49-F238E27FC236}">
                <a16:creationId xmlns:a16="http://schemas.microsoft.com/office/drawing/2014/main" id="{81CFDDF8-7FC2-43D7-9CFA-CF3FBC455A3E}"/>
              </a:ext>
            </a:extLst>
          </p:cNvPr>
          <p:cNvSpPr/>
          <p:nvPr/>
        </p:nvSpPr>
        <p:spPr>
          <a:xfrm>
            <a:off x="1362020" y="3169987"/>
            <a:ext cx="7781980" cy="99976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Quản lý các ban, chi nhánh trên toàn lãnh thổ Việt Nam: mã đơn vị, tên đơn vị, địa chỉ, mô tả. Quản trị hệ thống mức toàn hàng có thể tạo mới, sửa, xóa đơn vị.</a:t>
            </a:r>
            <a:endParaRPr lang="en-US" sz="1750" dirty="0">
              <a:latin typeface="Arial" panose="020B0604020202020204" pitchFamily="34" charset="0"/>
              <a:cs typeface="Arial" panose="020B0604020202020204" pitchFamily="34" charset="0"/>
            </a:endParaRPr>
          </a:p>
        </p:txBody>
      </p:sp>
      <p:sp>
        <p:nvSpPr>
          <p:cNvPr id="36" name="Shape 14">
            <a:extLst>
              <a:ext uri="{FF2B5EF4-FFF2-40B4-BE49-F238E27FC236}">
                <a16:creationId xmlns:a16="http://schemas.microsoft.com/office/drawing/2014/main" id="{AFB9C504-B189-45AB-8313-E73491A706C4}"/>
              </a:ext>
            </a:extLst>
          </p:cNvPr>
          <p:cNvSpPr/>
          <p:nvPr/>
        </p:nvSpPr>
        <p:spPr>
          <a:xfrm>
            <a:off x="621486" y="5026938"/>
            <a:ext cx="777597" cy="44410"/>
          </a:xfrm>
          <a:prstGeom prst="roundRect">
            <a:avLst>
              <a:gd name="adj" fmla="val 225151"/>
            </a:avLst>
          </a:prstGeom>
          <a:solidFill>
            <a:srgbClr val="C0C1D7"/>
          </a:solidFill>
          <a:ln/>
        </p:spPr>
        <p:txBody>
          <a:bodyPr/>
          <a:lstStyle/>
          <a:p>
            <a:endParaRPr lang="en-US"/>
          </a:p>
        </p:txBody>
      </p:sp>
      <p:sp>
        <p:nvSpPr>
          <p:cNvPr id="37" name="Shape 15">
            <a:extLst>
              <a:ext uri="{FF2B5EF4-FFF2-40B4-BE49-F238E27FC236}">
                <a16:creationId xmlns:a16="http://schemas.microsoft.com/office/drawing/2014/main" id="{18CE357C-91D9-409B-93FD-591DCBF96652}"/>
              </a:ext>
            </a:extLst>
          </p:cNvPr>
          <p:cNvSpPr/>
          <p:nvPr/>
        </p:nvSpPr>
        <p:spPr>
          <a:xfrm>
            <a:off x="121543" y="4799231"/>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38" name="Text 16">
            <a:extLst>
              <a:ext uri="{FF2B5EF4-FFF2-40B4-BE49-F238E27FC236}">
                <a16:creationId xmlns:a16="http://schemas.microsoft.com/office/drawing/2014/main" id="{BEA77E9E-57F6-416A-B324-DF447E43BAAB}"/>
              </a:ext>
            </a:extLst>
          </p:cNvPr>
          <p:cNvSpPr/>
          <p:nvPr/>
        </p:nvSpPr>
        <p:spPr>
          <a:xfrm>
            <a:off x="266561" y="4840903"/>
            <a:ext cx="20978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3</a:t>
            </a:r>
            <a:endParaRPr lang="en-US" sz="2624" dirty="0">
              <a:latin typeface="Arial" panose="020B0604020202020204" pitchFamily="34" charset="0"/>
              <a:cs typeface="Arial" panose="020B0604020202020204" pitchFamily="34" charset="0"/>
            </a:endParaRPr>
          </a:p>
        </p:txBody>
      </p:sp>
      <p:sp>
        <p:nvSpPr>
          <p:cNvPr id="39" name="Text 17">
            <a:extLst>
              <a:ext uri="{FF2B5EF4-FFF2-40B4-BE49-F238E27FC236}">
                <a16:creationId xmlns:a16="http://schemas.microsoft.com/office/drawing/2014/main" id="{8A7F25CA-5419-4F99-BFAB-D6CECE548B28}"/>
              </a:ext>
            </a:extLst>
          </p:cNvPr>
          <p:cNvSpPr/>
          <p:nvPr/>
        </p:nvSpPr>
        <p:spPr>
          <a:xfrm>
            <a:off x="1362020" y="4853345"/>
            <a:ext cx="278856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Quản Lý Sổ Văn Bản</a:t>
            </a:r>
            <a:endParaRPr lang="en-US" sz="2187" dirty="0">
              <a:latin typeface="Arial" panose="020B0604020202020204" pitchFamily="34" charset="0"/>
              <a:cs typeface="Arial" panose="020B0604020202020204" pitchFamily="34" charset="0"/>
            </a:endParaRPr>
          </a:p>
        </p:txBody>
      </p:sp>
      <p:sp>
        <p:nvSpPr>
          <p:cNvPr id="40" name="Text 18">
            <a:extLst>
              <a:ext uri="{FF2B5EF4-FFF2-40B4-BE49-F238E27FC236}">
                <a16:creationId xmlns:a16="http://schemas.microsoft.com/office/drawing/2014/main" id="{3EDB7E58-DD73-45EF-8006-F6C1075864A5}"/>
              </a:ext>
            </a:extLst>
          </p:cNvPr>
          <p:cNvSpPr/>
          <p:nvPr/>
        </p:nvSpPr>
        <p:spPr>
          <a:xfrm>
            <a:off x="1362020" y="5333762"/>
            <a:ext cx="7781980" cy="99976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Số hóa sổ văn bản giấy thành sổ điện tử: id sổ, tên sổ, loại sổ, mã cơ quan ban hành, mã user văn thư. Quản trị hệ thống có thể tạo mới sổ văn bản thuộc đơn vị.</a:t>
            </a:r>
            <a:endParaRPr lang="en-US"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90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982548"/>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Arial" panose="020B0604020202020204" pitchFamily="34" charset="0"/>
              <a:cs typeface="Arial" panose="020B0604020202020204" pitchFamily="34" charset="0"/>
            </a:endParaRPr>
          </a:p>
        </p:txBody>
      </p:sp>
      <p:sp>
        <p:nvSpPr>
          <p:cNvPr id="7" name="Text 2">
            <a:extLst>
              <a:ext uri="{FF2B5EF4-FFF2-40B4-BE49-F238E27FC236}">
                <a16:creationId xmlns:a16="http://schemas.microsoft.com/office/drawing/2014/main" id="{1B6A6D6C-35C9-42C9-868B-CEDE1656A4A7}"/>
              </a:ext>
            </a:extLst>
          </p:cNvPr>
          <p:cNvSpPr/>
          <p:nvPr/>
        </p:nvSpPr>
        <p:spPr>
          <a:xfrm>
            <a:off x="1219200" y="367132"/>
            <a:ext cx="5554980" cy="768575"/>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Quản Lý Văn Bản Đi</a:t>
            </a:r>
            <a:endParaRPr lang="en-US" sz="4374" dirty="0">
              <a:latin typeface="Arial" panose="020B0604020202020204" pitchFamily="34" charset="0"/>
              <a:cs typeface="Arial" panose="020B0604020202020204" pitchFamily="34" charset="0"/>
            </a:endParaRPr>
          </a:p>
        </p:txBody>
      </p:sp>
      <p:sp>
        <p:nvSpPr>
          <p:cNvPr id="8" name="Shape 3">
            <a:extLst>
              <a:ext uri="{FF2B5EF4-FFF2-40B4-BE49-F238E27FC236}">
                <a16:creationId xmlns:a16="http://schemas.microsoft.com/office/drawing/2014/main" id="{3A3863D2-11DA-4E26-B1D9-4769EFA7E5CB}"/>
              </a:ext>
            </a:extLst>
          </p:cNvPr>
          <p:cNvSpPr/>
          <p:nvPr/>
        </p:nvSpPr>
        <p:spPr>
          <a:xfrm>
            <a:off x="470932" y="1470022"/>
            <a:ext cx="4521261" cy="1949270"/>
          </a:xfrm>
          <a:prstGeom prst="roundRect">
            <a:avLst>
              <a:gd name="adj" fmla="val 4399"/>
            </a:avLst>
          </a:prstGeom>
          <a:solidFill>
            <a:srgbClr val="DADBF1"/>
          </a:solidFill>
          <a:ln w="7620">
            <a:solidFill>
              <a:srgbClr val="C0C1D7"/>
            </a:solidFill>
            <a:prstDash val="solid"/>
          </a:ln>
        </p:spPr>
        <p:txBody>
          <a:bodyPr/>
          <a:lstStyle/>
          <a:p>
            <a:endParaRPr lang="en-US" dirty="0">
              <a:latin typeface="Arial" panose="020B0604020202020204" pitchFamily="34" charset="0"/>
              <a:cs typeface="Arial" panose="020B0604020202020204" pitchFamily="34" charset="0"/>
            </a:endParaRPr>
          </a:p>
        </p:txBody>
      </p:sp>
      <p:sp>
        <p:nvSpPr>
          <p:cNvPr id="9" name="Text 4">
            <a:extLst>
              <a:ext uri="{FF2B5EF4-FFF2-40B4-BE49-F238E27FC236}">
                <a16:creationId xmlns:a16="http://schemas.microsoft.com/office/drawing/2014/main" id="{574A9A04-7A38-4E55-ACF7-F3B32E88EA0B}"/>
              </a:ext>
            </a:extLst>
          </p:cNvPr>
          <p:cNvSpPr/>
          <p:nvPr/>
        </p:nvSpPr>
        <p:spPr>
          <a:xfrm>
            <a:off x="470932" y="1447800"/>
            <a:ext cx="2430790" cy="29773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Tạo Mới Văn Bản</a:t>
            </a:r>
            <a:endParaRPr lang="en-US" sz="2187" dirty="0">
              <a:latin typeface="Arial" panose="020B0604020202020204" pitchFamily="34" charset="0"/>
              <a:cs typeface="Arial" panose="020B0604020202020204" pitchFamily="34" charset="0"/>
            </a:endParaRPr>
          </a:p>
        </p:txBody>
      </p:sp>
      <p:sp>
        <p:nvSpPr>
          <p:cNvPr id="10" name="Text 5">
            <a:extLst>
              <a:ext uri="{FF2B5EF4-FFF2-40B4-BE49-F238E27FC236}">
                <a16:creationId xmlns:a16="http://schemas.microsoft.com/office/drawing/2014/main" id="{DB7A8277-E9F5-4AEA-94B4-37C58F14F48A}"/>
              </a:ext>
            </a:extLst>
          </p:cNvPr>
          <p:cNvSpPr/>
          <p:nvPr/>
        </p:nvSpPr>
        <p:spPr>
          <a:xfrm>
            <a:off x="470932" y="1904842"/>
            <a:ext cx="4566682" cy="1143158"/>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soạn thảo văn bản, nhập thông tin như trích yếu, nội dung, độ khẩn, đơn vị gửi/nhận, người soạn thảo, người phê duyệt, trạng thái.</a:t>
            </a:r>
            <a:endParaRPr lang="en-US" sz="1750" dirty="0">
              <a:latin typeface="Arial" panose="020B0604020202020204" pitchFamily="34" charset="0"/>
              <a:cs typeface="Arial" panose="020B0604020202020204" pitchFamily="34" charset="0"/>
            </a:endParaRPr>
          </a:p>
        </p:txBody>
      </p:sp>
      <p:sp>
        <p:nvSpPr>
          <p:cNvPr id="11" name="Shape 6">
            <a:extLst>
              <a:ext uri="{FF2B5EF4-FFF2-40B4-BE49-F238E27FC236}">
                <a16:creationId xmlns:a16="http://schemas.microsoft.com/office/drawing/2014/main" id="{DFDB66DF-9BD0-4723-AEAA-BDE6602135D2}"/>
              </a:ext>
            </a:extLst>
          </p:cNvPr>
          <p:cNvSpPr/>
          <p:nvPr/>
        </p:nvSpPr>
        <p:spPr>
          <a:xfrm>
            <a:off x="5212496" y="1447800"/>
            <a:ext cx="3876676" cy="1990521"/>
          </a:xfrm>
          <a:prstGeom prst="roundRect">
            <a:avLst>
              <a:gd name="adj" fmla="val 4399"/>
            </a:avLst>
          </a:prstGeom>
          <a:solidFill>
            <a:srgbClr val="DADBF1"/>
          </a:solidFill>
          <a:ln w="7620">
            <a:solidFill>
              <a:srgbClr val="C0C1D7"/>
            </a:solidFill>
            <a:prstDash val="solid"/>
          </a:ln>
        </p:spPr>
        <p:txBody>
          <a:bodyPr/>
          <a:lstStyle/>
          <a:p>
            <a:endParaRPr lang="en-US"/>
          </a:p>
        </p:txBody>
      </p:sp>
      <p:sp>
        <p:nvSpPr>
          <p:cNvPr id="12" name="Text 7">
            <a:extLst>
              <a:ext uri="{FF2B5EF4-FFF2-40B4-BE49-F238E27FC236}">
                <a16:creationId xmlns:a16="http://schemas.microsoft.com/office/drawing/2014/main" id="{04949FE3-11BE-4530-8BE3-9AE76621CAE2}"/>
              </a:ext>
            </a:extLst>
          </p:cNvPr>
          <p:cNvSpPr/>
          <p:nvPr/>
        </p:nvSpPr>
        <p:spPr>
          <a:xfrm>
            <a:off x="5231031" y="1447800"/>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Trình Duyệt</a:t>
            </a:r>
            <a:endParaRPr lang="en-US" sz="2187" dirty="0">
              <a:latin typeface="Arial" panose="020B0604020202020204" pitchFamily="34" charset="0"/>
              <a:cs typeface="Arial" panose="020B0604020202020204" pitchFamily="34" charset="0"/>
            </a:endParaRPr>
          </a:p>
        </p:txBody>
      </p:sp>
      <p:sp>
        <p:nvSpPr>
          <p:cNvPr id="13" name="Text 8">
            <a:extLst>
              <a:ext uri="{FF2B5EF4-FFF2-40B4-BE49-F238E27FC236}">
                <a16:creationId xmlns:a16="http://schemas.microsoft.com/office/drawing/2014/main" id="{BDEF8F47-3286-4D2E-B82C-3C7D3B51A88E}"/>
              </a:ext>
            </a:extLst>
          </p:cNvPr>
          <p:cNvSpPr/>
          <p:nvPr/>
        </p:nvSpPr>
        <p:spPr>
          <a:xfrm>
            <a:off x="5231031" y="1915932"/>
            <a:ext cx="3858141" cy="1503359"/>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trình duyệt văn bản lên Lãnh đạo đơn vị (Giám đốc hoặc Phó Giám đốc) để ký ban hành.</a:t>
            </a:r>
            <a:endParaRPr lang="en-US" sz="1750" dirty="0">
              <a:latin typeface="Arial" panose="020B0604020202020204" pitchFamily="34" charset="0"/>
              <a:cs typeface="Arial" panose="020B0604020202020204" pitchFamily="34" charset="0"/>
            </a:endParaRPr>
          </a:p>
        </p:txBody>
      </p:sp>
      <p:sp>
        <p:nvSpPr>
          <p:cNvPr id="14" name="Shape 9">
            <a:extLst>
              <a:ext uri="{FF2B5EF4-FFF2-40B4-BE49-F238E27FC236}">
                <a16:creationId xmlns:a16="http://schemas.microsoft.com/office/drawing/2014/main" id="{0D90D07A-69DF-4B2B-BB7F-4359E89D8517}"/>
              </a:ext>
            </a:extLst>
          </p:cNvPr>
          <p:cNvSpPr/>
          <p:nvPr/>
        </p:nvSpPr>
        <p:spPr>
          <a:xfrm>
            <a:off x="470932" y="3635177"/>
            <a:ext cx="4521261" cy="2048762"/>
          </a:xfrm>
          <a:prstGeom prst="roundRect">
            <a:avLst>
              <a:gd name="adj" fmla="val 4399"/>
            </a:avLst>
          </a:prstGeom>
          <a:solidFill>
            <a:srgbClr val="DADBF1"/>
          </a:solidFill>
          <a:ln w="7620">
            <a:solidFill>
              <a:srgbClr val="C0C1D7"/>
            </a:solidFill>
            <a:prstDash val="solid"/>
          </a:ln>
        </p:spPr>
        <p:txBody>
          <a:bodyPr/>
          <a:lstStyle/>
          <a:p>
            <a:endParaRPr lang="en-US"/>
          </a:p>
        </p:txBody>
      </p:sp>
      <p:sp>
        <p:nvSpPr>
          <p:cNvPr id="15" name="Text 10">
            <a:extLst>
              <a:ext uri="{FF2B5EF4-FFF2-40B4-BE49-F238E27FC236}">
                <a16:creationId xmlns:a16="http://schemas.microsoft.com/office/drawing/2014/main" id="{586689F5-B0AF-4C57-A8D5-CF0FB6311675}"/>
              </a:ext>
            </a:extLst>
          </p:cNvPr>
          <p:cNvSpPr/>
          <p:nvPr/>
        </p:nvSpPr>
        <p:spPr>
          <a:xfrm>
            <a:off x="482473" y="3659650"/>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Phê Duyệt</a:t>
            </a:r>
            <a:endParaRPr lang="en-US" sz="2187" dirty="0">
              <a:latin typeface="Arial" panose="020B0604020202020204" pitchFamily="34" charset="0"/>
              <a:cs typeface="Arial" panose="020B0604020202020204" pitchFamily="34" charset="0"/>
            </a:endParaRPr>
          </a:p>
        </p:txBody>
      </p:sp>
      <p:sp>
        <p:nvSpPr>
          <p:cNvPr id="16" name="Text 11">
            <a:extLst>
              <a:ext uri="{FF2B5EF4-FFF2-40B4-BE49-F238E27FC236}">
                <a16:creationId xmlns:a16="http://schemas.microsoft.com/office/drawing/2014/main" id="{3F5EF2E0-1C84-4B09-A79C-2F30D1CD2E49}"/>
              </a:ext>
            </a:extLst>
          </p:cNvPr>
          <p:cNvSpPr/>
          <p:nvPr/>
        </p:nvSpPr>
        <p:spPr>
          <a:xfrm>
            <a:off x="470933" y="4201422"/>
            <a:ext cx="4697154"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Lãnh đạo đơn vị xem nội dung và thể thức văn bản, nếu đáp ứng yêu cầu sẽ ký ban hành, nếu chưa đáp ứng sẽ từ chối và chuyển trả cho nhân viên chỉnh sửa.</a:t>
            </a:r>
            <a:endParaRPr lang="en-US" sz="1750" dirty="0">
              <a:latin typeface="Arial" panose="020B0604020202020204" pitchFamily="34" charset="0"/>
              <a:cs typeface="Arial" panose="020B0604020202020204" pitchFamily="34" charset="0"/>
            </a:endParaRPr>
          </a:p>
        </p:txBody>
      </p:sp>
      <p:sp>
        <p:nvSpPr>
          <p:cNvPr id="17" name="Shape 12">
            <a:extLst>
              <a:ext uri="{FF2B5EF4-FFF2-40B4-BE49-F238E27FC236}">
                <a16:creationId xmlns:a16="http://schemas.microsoft.com/office/drawing/2014/main" id="{18E5DF37-1803-4DFC-9F44-428B6BF67F75}"/>
              </a:ext>
            </a:extLst>
          </p:cNvPr>
          <p:cNvSpPr/>
          <p:nvPr/>
        </p:nvSpPr>
        <p:spPr>
          <a:xfrm>
            <a:off x="5212496" y="3630817"/>
            <a:ext cx="3887094" cy="2053121"/>
          </a:xfrm>
          <a:prstGeom prst="roundRect">
            <a:avLst>
              <a:gd name="adj" fmla="val 4399"/>
            </a:avLst>
          </a:prstGeom>
          <a:solidFill>
            <a:srgbClr val="DADBF1"/>
          </a:solidFill>
          <a:ln w="7620">
            <a:solidFill>
              <a:srgbClr val="C0C1D7"/>
            </a:solidFill>
            <a:prstDash val="solid"/>
          </a:ln>
        </p:spPr>
        <p:txBody>
          <a:bodyPr/>
          <a:lstStyle/>
          <a:p>
            <a:endParaRPr lang="en-US"/>
          </a:p>
        </p:txBody>
      </p:sp>
      <p:sp>
        <p:nvSpPr>
          <p:cNvPr id="18" name="Text 13">
            <a:extLst>
              <a:ext uri="{FF2B5EF4-FFF2-40B4-BE49-F238E27FC236}">
                <a16:creationId xmlns:a16="http://schemas.microsoft.com/office/drawing/2014/main" id="{A96671DA-2C1B-4CCE-A604-D158B6CEB08A}"/>
              </a:ext>
            </a:extLst>
          </p:cNvPr>
          <p:cNvSpPr/>
          <p:nvPr/>
        </p:nvSpPr>
        <p:spPr>
          <a:xfrm>
            <a:off x="5260242" y="3673422"/>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Phát Hành</a:t>
            </a:r>
            <a:endParaRPr lang="en-US" sz="2187" dirty="0">
              <a:latin typeface="Arial" panose="020B0604020202020204" pitchFamily="34" charset="0"/>
              <a:cs typeface="Arial" panose="020B0604020202020204" pitchFamily="34" charset="0"/>
            </a:endParaRPr>
          </a:p>
        </p:txBody>
      </p:sp>
      <p:sp>
        <p:nvSpPr>
          <p:cNvPr id="19" name="Text 14">
            <a:extLst>
              <a:ext uri="{FF2B5EF4-FFF2-40B4-BE49-F238E27FC236}">
                <a16:creationId xmlns:a16="http://schemas.microsoft.com/office/drawing/2014/main" id="{07167E0F-061B-4E63-B033-EBC4AA18E065}"/>
              </a:ext>
            </a:extLst>
          </p:cNvPr>
          <p:cNvSpPr/>
          <p:nvPr/>
        </p:nvSpPr>
        <p:spPr>
          <a:xfrm>
            <a:off x="5260243" y="4217616"/>
            <a:ext cx="3828930" cy="2030784"/>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bản được ký ban hành sẽ được Văn thư phát hành đến đơn vị nhận, bổ sung chữ ký số của doanh nghiệp.</a:t>
            </a:r>
            <a:endParaRPr lang="en-US" sz="1750" dirty="0">
              <a:latin typeface="Arial" panose="020B0604020202020204" pitchFamily="34" charset="0"/>
              <a:cs typeface="Arial" panose="020B0604020202020204" pitchFamily="34" charset="0"/>
            </a:endParaRPr>
          </a:p>
        </p:txBody>
      </p:sp>
      <p:sp>
        <p:nvSpPr>
          <p:cNvPr id="20" name="Shape 3">
            <a:extLst>
              <a:ext uri="{FF2B5EF4-FFF2-40B4-BE49-F238E27FC236}">
                <a16:creationId xmlns:a16="http://schemas.microsoft.com/office/drawing/2014/main" id="{9A1E96C7-F0E1-488A-A9B7-324B7E9AE63E}"/>
              </a:ext>
            </a:extLst>
          </p:cNvPr>
          <p:cNvSpPr/>
          <p:nvPr/>
        </p:nvSpPr>
        <p:spPr>
          <a:xfrm>
            <a:off x="304800" y="157989"/>
            <a:ext cx="44410" cy="5884664"/>
          </a:xfrm>
          <a:prstGeom prst="roundRect">
            <a:avLst>
              <a:gd name="adj" fmla="val 225151"/>
            </a:avLst>
          </a:prstGeom>
          <a:solidFill>
            <a:srgbClr val="C0C1D7"/>
          </a:solidFill>
          <a:ln/>
        </p:spPr>
        <p:txBody>
          <a:bodyPr/>
          <a:lstStyle/>
          <a:p>
            <a:endParaRPr lang="en-US"/>
          </a:p>
        </p:txBody>
      </p:sp>
      <p:sp>
        <p:nvSpPr>
          <p:cNvPr id="21" name="Shape 10">
            <a:extLst>
              <a:ext uri="{FF2B5EF4-FFF2-40B4-BE49-F238E27FC236}">
                <a16:creationId xmlns:a16="http://schemas.microsoft.com/office/drawing/2014/main" id="{9389E20E-9236-4F74-A55F-3216C838AF70}"/>
              </a:ext>
            </a:extLst>
          </p:cNvPr>
          <p:cNvSpPr/>
          <p:nvPr/>
        </p:nvSpPr>
        <p:spPr>
          <a:xfrm>
            <a:off x="54828" y="524585"/>
            <a:ext cx="499943" cy="499943"/>
          </a:xfrm>
          <a:prstGeom prst="roundRect">
            <a:avLst>
              <a:gd name="adj" fmla="val 20000"/>
            </a:avLst>
          </a:prstGeom>
          <a:solidFill>
            <a:srgbClr val="DADBF1"/>
          </a:solidFill>
          <a:ln w="7620">
            <a:solidFill>
              <a:srgbClr val="C0C1D7"/>
            </a:solidFill>
            <a:prstDash val="solid"/>
          </a:ln>
        </p:spPr>
        <p:txBody>
          <a:bodyPr/>
          <a:lstStyle/>
          <a:p>
            <a:endParaRPr lang="en-US" dirty="0">
              <a:latin typeface="Arial" panose="020B0604020202020204" pitchFamily="34" charset="0"/>
              <a:cs typeface="Arial" panose="020B0604020202020204" pitchFamily="34" charset="0"/>
            </a:endParaRPr>
          </a:p>
        </p:txBody>
      </p:sp>
      <p:sp>
        <p:nvSpPr>
          <p:cNvPr id="22" name="Text 6">
            <a:extLst>
              <a:ext uri="{FF2B5EF4-FFF2-40B4-BE49-F238E27FC236}">
                <a16:creationId xmlns:a16="http://schemas.microsoft.com/office/drawing/2014/main" id="{EFEB94BD-B64D-4D58-B11C-8139E1259E3A}"/>
              </a:ext>
            </a:extLst>
          </p:cNvPr>
          <p:cNvSpPr/>
          <p:nvPr/>
        </p:nvSpPr>
        <p:spPr>
          <a:xfrm>
            <a:off x="113335" y="519043"/>
            <a:ext cx="357597" cy="654498"/>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4</a:t>
            </a:r>
            <a:endParaRPr lang="en-US" sz="2624" dirty="0">
              <a:latin typeface="Arial" panose="020B0604020202020204" pitchFamily="34" charset="0"/>
              <a:cs typeface="Arial" panose="020B0604020202020204" pitchFamily="34" charset="0"/>
            </a:endParaRPr>
          </a:p>
        </p:txBody>
      </p:sp>
      <p:sp>
        <p:nvSpPr>
          <p:cNvPr id="23" name="Shape 4">
            <a:extLst>
              <a:ext uri="{FF2B5EF4-FFF2-40B4-BE49-F238E27FC236}">
                <a16:creationId xmlns:a16="http://schemas.microsoft.com/office/drawing/2014/main" id="{3F617A5A-255D-4D79-AB0E-C1597DC8CA6A}"/>
              </a:ext>
            </a:extLst>
          </p:cNvPr>
          <p:cNvSpPr/>
          <p:nvPr/>
        </p:nvSpPr>
        <p:spPr>
          <a:xfrm>
            <a:off x="535940" y="707009"/>
            <a:ext cx="777597" cy="44410"/>
          </a:xfrm>
          <a:prstGeom prst="roundRect">
            <a:avLst>
              <a:gd name="adj" fmla="val 225151"/>
            </a:avLst>
          </a:prstGeom>
          <a:solidFill>
            <a:srgbClr val="C0C1D7"/>
          </a:solidFill>
          <a:ln/>
        </p:spPr>
        <p:txBody>
          <a:bodyPr/>
          <a:lstStyle/>
          <a:p>
            <a:endParaRPr lang="en-US"/>
          </a:p>
        </p:txBody>
      </p:sp>
    </p:spTree>
    <p:extLst>
      <p:ext uri="{BB962C8B-B14F-4D97-AF65-F5344CB8AC3E}">
        <p14:creationId xmlns:p14="http://schemas.microsoft.com/office/powerpoint/2010/main" val="337262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a:t>
            </a:fld>
            <a:endParaRPr spc="-25" dirty="0"/>
          </a:p>
        </p:txBody>
      </p:sp>
      <p:sp>
        <p:nvSpPr>
          <p:cNvPr id="3" name="object 3"/>
          <p:cNvSpPr txBox="1"/>
          <p:nvPr/>
        </p:nvSpPr>
        <p:spPr>
          <a:xfrm>
            <a:off x="-87541" y="1500626"/>
            <a:ext cx="4102132" cy="262604"/>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7" name="Text 2">
            <a:extLst>
              <a:ext uri="{FF2B5EF4-FFF2-40B4-BE49-F238E27FC236}">
                <a16:creationId xmlns:a16="http://schemas.microsoft.com/office/drawing/2014/main" id="{2ADBD012-1B78-4928-818B-7EAAC12F38E3}"/>
              </a:ext>
            </a:extLst>
          </p:cNvPr>
          <p:cNvSpPr/>
          <p:nvPr/>
        </p:nvSpPr>
        <p:spPr>
          <a:xfrm>
            <a:off x="1226820" y="376222"/>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Quản Lý Văn Bản Đến</a:t>
            </a:r>
            <a:endParaRPr lang="en-US" sz="4374" dirty="0">
              <a:latin typeface="Arial" panose="020B0604020202020204" pitchFamily="34" charset="0"/>
              <a:cs typeface="Arial" panose="020B0604020202020204" pitchFamily="34" charset="0"/>
            </a:endParaRPr>
          </a:p>
        </p:txBody>
      </p:sp>
      <p:pic>
        <p:nvPicPr>
          <p:cNvPr id="8" name="Image 0" descr="preencoded.png">
            <a:extLst>
              <a:ext uri="{FF2B5EF4-FFF2-40B4-BE49-F238E27FC236}">
                <a16:creationId xmlns:a16="http://schemas.microsoft.com/office/drawing/2014/main" id="{D081E9ED-1F15-4C5B-9DB3-692B8A59C9BF}"/>
              </a:ext>
            </a:extLst>
          </p:cNvPr>
          <p:cNvPicPr>
            <a:picLocks noChangeAspect="1"/>
          </p:cNvPicPr>
          <p:nvPr/>
        </p:nvPicPr>
        <p:blipFill>
          <a:blip r:embed="rId2"/>
          <a:stretch>
            <a:fillRect/>
          </a:stretch>
        </p:blipFill>
        <p:spPr>
          <a:xfrm>
            <a:off x="85248" y="1338730"/>
            <a:ext cx="1701761" cy="701484"/>
          </a:xfrm>
          <a:prstGeom prst="rect">
            <a:avLst/>
          </a:prstGeom>
        </p:spPr>
      </p:pic>
      <p:sp>
        <p:nvSpPr>
          <p:cNvPr id="9" name="Text 3">
            <a:extLst>
              <a:ext uri="{FF2B5EF4-FFF2-40B4-BE49-F238E27FC236}">
                <a16:creationId xmlns:a16="http://schemas.microsoft.com/office/drawing/2014/main" id="{98028AD3-593C-4C27-A63C-7E939A26AB67}"/>
              </a:ext>
            </a:extLst>
          </p:cNvPr>
          <p:cNvSpPr/>
          <p:nvPr/>
        </p:nvSpPr>
        <p:spPr>
          <a:xfrm>
            <a:off x="12357" y="2036077"/>
            <a:ext cx="1184677" cy="20459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Tiếp Nhận</a:t>
            </a:r>
            <a:endParaRPr lang="en-US" sz="2187" dirty="0">
              <a:latin typeface="Arial" panose="020B0604020202020204" pitchFamily="34" charset="0"/>
              <a:cs typeface="Arial" panose="020B0604020202020204" pitchFamily="34" charset="0"/>
            </a:endParaRPr>
          </a:p>
        </p:txBody>
      </p:sp>
      <p:sp>
        <p:nvSpPr>
          <p:cNvPr id="10" name="Text 4">
            <a:extLst>
              <a:ext uri="{FF2B5EF4-FFF2-40B4-BE49-F238E27FC236}">
                <a16:creationId xmlns:a16="http://schemas.microsoft.com/office/drawing/2014/main" id="{1AF57810-AA9B-4D36-BBA9-C2BF06048976}"/>
              </a:ext>
            </a:extLst>
          </p:cNvPr>
          <p:cNvSpPr/>
          <p:nvPr/>
        </p:nvSpPr>
        <p:spPr>
          <a:xfrm>
            <a:off x="79930" y="2470245"/>
            <a:ext cx="1701761" cy="1178291"/>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thư tiếp nhận văn bản đến từ các nguồn khác nhau (điện tử hoặc bản giấy), scan và đưa vào hệ thống.</a:t>
            </a:r>
            <a:endParaRPr lang="en-US" sz="1750" dirty="0">
              <a:latin typeface="Arial" panose="020B0604020202020204" pitchFamily="34" charset="0"/>
              <a:cs typeface="Arial" panose="020B0604020202020204" pitchFamily="34" charset="0"/>
            </a:endParaRPr>
          </a:p>
        </p:txBody>
      </p:sp>
      <p:pic>
        <p:nvPicPr>
          <p:cNvPr id="11" name="Image 1" descr="preencoded.png">
            <a:extLst>
              <a:ext uri="{FF2B5EF4-FFF2-40B4-BE49-F238E27FC236}">
                <a16:creationId xmlns:a16="http://schemas.microsoft.com/office/drawing/2014/main" id="{164CDBFC-38AE-4792-9EB0-FAB35145A760}"/>
              </a:ext>
            </a:extLst>
          </p:cNvPr>
          <p:cNvPicPr>
            <a:picLocks noChangeAspect="1"/>
          </p:cNvPicPr>
          <p:nvPr/>
        </p:nvPicPr>
        <p:blipFill>
          <a:blip r:embed="rId3"/>
          <a:stretch>
            <a:fillRect/>
          </a:stretch>
        </p:blipFill>
        <p:spPr>
          <a:xfrm>
            <a:off x="2428865" y="1338730"/>
            <a:ext cx="1701838" cy="701484"/>
          </a:xfrm>
          <a:prstGeom prst="rect">
            <a:avLst/>
          </a:prstGeom>
        </p:spPr>
      </p:pic>
      <p:sp>
        <p:nvSpPr>
          <p:cNvPr id="12" name="Text 5">
            <a:extLst>
              <a:ext uri="{FF2B5EF4-FFF2-40B4-BE49-F238E27FC236}">
                <a16:creationId xmlns:a16="http://schemas.microsoft.com/office/drawing/2014/main" id="{CDFB5FBF-BC8E-4762-AED1-C81E5A6C9BA9}"/>
              </a:ext>
            </a:extLst>
          </p:cNvPr>
          <p:cNvSpPr/>
          <p:nvPr/>
        </p:nvSpPr>
        <p:spPr>
          <a:xfrm>
            <a:off x="2332371" y="2076410"/>
            <a:ext cx="1184741" cy="20459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Trình Lãnh Đạo</a:t>
            </a:r>
            <a:endParaRPr lang="en-US" sz="2187" dirty="0">
              <a:latin typeface="Arial" panose="020B0604020202020204" pitchFamily="34" charset="0"/>
              <a:cs typeface="Arial" panose="020B0604020202020204" pitchFamily="34" charset="0"/>
            </a:endParaRPr>
          </a:p>
        </p:txBody>
      </p:sp>
      <p:sp>
        <p:nvSpPr>
          <p:cNvPr id="13" name="Text 6">
            <a:extLst>
              <a:ext uri="{FF2B5EF4-FFF2-40B4-BE49-F238E27FC236}">
                <a16:creationId xmlns:a16="http://schemas.microsoft.com/office/drawing/2014/main" id="{FF92B976-F6D6-4B76-9488-E2C214535C63}"/>
              </a:ext>
            </a:extLst>
          </p:cNvPr>
          <p:cNvSpPr/>
          <p:nvPr/>
        </p:nvSpPr>
        <p:spPr>
          <a:xfrm>
            <a:off x="2384638" y="2511999"/>
            <a:ext cx="1746065" cy="785527"/>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thư trình Lãnh đạo đơn vị (Giám đốc hoặc Phó Giám đốc) để phân công xử lý.</a:t>
            </a:r>
            <a:endParaRPr lang="en-US" sz="1750" dirty="0">
              <a:latin typeface="Arial" panose="020B0604020202020204" pitchFamily="34" charset="0"/>
              <a:cs typeface="Arial" panose="020B0604020202020204" pitchFamily="34" charset="0"/>
            </a:endParaRPr>
          </a:p>
        </p:txBody>
      </p:sp>
      <p:pic>
        <p:nvPicPr>
          <p:cNvPr id="14" name="Image 2" descr="preencoded.png">
            <a:extLst>
              <a:ext uri="{FF2B5EF4-FFF2-40B4-BE49-F238E27FC236}">
                <a16:creationId xmlns:a16="http://schemas.microsoft.com/office/drawing/2014/main" id="{DA2E83F1-56C5-4852-9349-D6067F7FD729}"/>
              </a:ext>
            </a:extLst>
          </p:cNvPr>
          <p:cNvPicPr>
            <a:picLocks noChangeAspect="1"/>
          </p:cNvPicPr>
          <p:nvPr/>
        </p:nvPicPr>
        <p:blipFill>
          <a:blip r:embed="rId4"/>
          <a:stretch>
            <a:fillRect/>
          </a:stretch>
        </p:blipFill>
        <p:spPr>
          <a:xfrm>
            <a:off x="4986526" y="1363242"/>
            <a:ext cx="1701761" cy="701484"/>
          </a:xfrm>
          <a:prstGeom prst="rect">
            <a:avLst/>
          </a:prstGeom>
        </p:spPr>
      </p:pic>
      <p:sp>
        <p:nvSpPr>
          <p:cNvPr id="15" name="Text 7">
            <a:extLst>
              <a:ext uri="{FF2B5EF4-FFF2-40B4-BE49-F238E27FC236}">
                <a16:creationId xmlns:a16="http://schemas.microsoft.com/office/drawing/2014/main" id="{12D5CE11-125F-4405-BA42-C9153C9E7FF7}"/>
              </a:ext>
            </a:extLst>
          </p:cNvPr>
          <p:cNvSpPr/>
          <p:nvPr/>
        </p:nvSpPr>
        <p:spPr>
          <a:xfrm>
            <a:off x="4652729" y="2109257"/>
            <a:ext cx="1184677" cy="20459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Phân Công Xử Lý</a:t>
            </a:r>
            <a:endParaRPr lang="en-US" sz="2187" dirty="0">
              <a:latin typeface="Arial" panose="020B0604020202020204" pitchFamily="34" charset="0"/>
              <a:cs typeface="Arial" panose="020B0604020202020204" pitchFamily="34" charset="0"/>
            </a:endParaRPr>
          </a:p>
        </p:txBody>
      </p:sp>
      <p:sp>
        <p:nvSpPr>
          <p:cNvPr id="16" name="Text 8">
            <a:extLst>
              <a:ext uri="{FF2B5EF4-FFF2-40B4-BE49-F238E27FC236}">
                <a16:creationId xmlns:a16="http://schemas.microsoft.com/office/drawing/2014/main" id="{94356542-DF66-4C6C-B55B-9C28AB8CEF21}"/>
              </a:ext>
            </a:extLst>
          </p:cNvPr>
          <p:cNvSpPr/>
          <p:nvPr/>
        </p:nvSpPr>
        <p:spPr>
          <a:xfrm>
            <a:off x="4652728" y="2480874"/>
            <a:ext cx="2035559" cy="785527"/>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Lãnh đạo đơn vị phân công nhân viên xử lý văn bản đến theo nội dung và yêu cầu.</a:t>
            </a:r>
            <a:endParaRPr lang="en-US" sz="1750" dirty="0">
              <a:latin typeface="Arial" panose="020B0604020202020204" pitchFamily="34" charset="0"/>
              <a:cs typeface="Arial" panose="020B0604020202020204" pitchFamily="34" charset="0"/>
            </a:endParaRPr>
          </a:p>
        </p:txBody>
      </p:sp>
      <p:pic>
        <p:nvPicPr>
          <p:cNvPr id="17" name="Image 3" descr="preencoded.png">
            <a:extLst>
              <a:ext uri="{FF2B5EF4-FFF2-40B4-BE49-F238E27FC236}">
                <a16:creationId xmlns:a16="http://schemas.microsoft.com/office/drawing/2014/main" id="{04D35026-F484-4DA0-BA66-B5AD58DC32DB}"/>
              </a:ext>
            </a:extLst>
          </p:cNvPr>
          <p:cNvPicPr>
            <a:picLocks noChangeAspect="1"/>
          </p:cNvPicPr>
          <p:nvPr/>
        </p:nvPicPr>
        <p:blipFill>
          <a:blip r:embed="rId5"/>
          <a:stretch>
            <a:fillRect/>
          </a:stretch>
        </p:blipFill>
        <p:spPr>
          <a:xfrm>
            <a:off x="7379315" y="1363242"/>
            <a:ext cx="1701838" cy="701484"/>
          </a:xfrm>
          <a:prstGeom prst="rect">
            <a:avLst/>
          </a:prstGeom>
        </p:spPr>
      </p:pic>
      <p:sp>
        <p:nvSpPr>
          <p:cNvPr id="18" name="Text 9">
            <a:extLst>
              <a:ext uri="{FF2B5EF4-FFF2-40B4-BE49-F238E27FC236}">
                <a16:creationId xmlns:a16="http://schemas.microsoft.com/office/drawing/2014/main" id="{7CC72646-D786-4989-A4B0-F8A730208977}"/>
              </a:ext>
            </a:extLst>
          </p:cNvPr>
          <p:cNvSpPr/>
          <p:nvPr/>
        </p:nvSpPr>
        <p:spPr>
          <a:xfrm>
            <a:off x="7167730" y="2157748"/>
            <a:ext cx="1184741" cy="20459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Xử Lý Văn Bản</a:t>
            </a:r>
            <a:endParaRPr lang="en-US" sz="2187" dirty="0">
              <a:latin typeface="Arial" panose="020B0604020202020204" pitchFamily="34" charset="0"/>
              <a:cs typeface="Arial" panose="020B0604020202020204" pitchFamily="34" charset="0"/>
            </a:endParaRPr>
          </a:p>
        </p:txBody>
      </p:sp>
      <p:sp>
        <p:nvSpPr>
          <p:cNvPr id="19" name="Text 10">
            <a:extLst>
              <a:ext uri="{FF2B5EF4-FFF2-40B4-BE49-F238E27FC236}">
                <a16:creationId xmlns:a16="http://schemas.microsoft.com/office/drawing/2014/main" id="{6686D5AE-1B0E-4030-97EE-16802746EB96}"/>
              </a:ext>
            </a:extLst>
          </p:cNvPr>
          <p:cNvSpPr/>
          <p:nvPr/>
        </p:nvSpPr>
        <p:spPr>
          <a:xfrm>
            <a:off x="7210312" y="2666627"/>
            <a:ext cx="1746065" cy="981909"/>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được phân công thực hiện xử lý văn bản đến và nhập thông tin hoàn thành vào hệ thống.</a:t>
            </a:r>
            <a:endParaRPr lang="en-US" sz="1750" dirty="0">
              <a:latin typeface="Arial" panose="020B0604020202020204" pitchFamily="34" charset="0"/>
              <a:cs typeface="Arial" panose="020B0604020202020204" pitchFamily="34" charset="0"/>
            </a:endParaRPr>
          </a:p>
        </p:txBody>
      </p:sp>
      <p:sp>
        <p:nvSpPr>
          <p:cNvPr id="20" name="Shape 3">
            <a:extLst>
              <a:ext uri="{FF2B5EF4-FFF2-40B4-BE49-F238E27FC236}">
                <a16:creationId xmlns:a16="http://schemas.microsoft.com/office/drawing/2014/main" id="{021535AE-C186-4D0D-8BE0-F77D859BE8EE}"/>
              </a:ext>
            </a:extLst>
          </p:cNvPr>
          <p:cNvSpPr/>
          <p:nvPr/>
        </p:nvSpPr>
        <p:spPr>
          <a:xfrm>
            <a:off x="264387" y="204056"/>
            <a:ext cx="45719" cy="694373"/>
          </a:xfrm>
          <a:prstGeom prst="roundRect">
            <a:avLst>
              <a:gd name="adj" fmla="val 225151"/>
            </a:avLst>
          </a:prstGeom>
          <a:solidFill>
            <a:srgbClr val="C0C1D7"/>
          </a:solidFill>
          <a:ln/>
        </p:spPr>
        <p:txBody>
          <a:bodyPr/>
          <a:lstStyle/>
          <a:p>
            <a:endParaRPr lang="en-US"/>
          </a:p>
        </p:txBody>
      </p:sp>
      <p:sp>
        <p:nvSpPr>
          <p:cNvPr id="21" name="Shape 10">
            <a:extLst>
              <a:ext uri="{FF2B5EF4-FFF2-40B4-BE49-F238E27FC236}">
                <a16:creationId xmlns:a16="http://schemas.microsoft.com/office/drawing/2014/main" id="{32387F08-506A-4228-9CDD-BFD7EDC44B4A}"/>
              </a:ext>
            </a:extLst>
          </p:cNvPr>
          <p:cNvSpPr/>
          <p:nvPr/>
        </p:nvSpPr>
        <p:spPr>
          <a:xfrm>
            <a:off x="14416" y="570652"/>
            <a:ext cx="499943" cy="499943"/>
          </a:xfrm>
          <a:prstGeom prst="roundRect">
            <a:avLst>
              <a:gd name="adj" fmla="val 20000"/>
            </a:avLst>
          </a:prstGeom>
          <a:solidFill>
            <a:srgbClr val="DADBF1"/>
          </a:solidFill>
          <a:ln w="7620">
            <a:solidFill>
              <a:srgbClr val="C0C1D7"/>
            </a:solidFill>
            <a:prstDash val="solid"/>
          </a:ln>
        </p:spPr>
        <p:txBody>
          <a:bodyPr/>
          <a:lstStyle/>
          <a:p>
            <a:endParaRPr lang="en-US" dirty="0">
              <a:latin typeface="Arial" panose="020B0604020202020204" pitchFamily="34" charset="0"/>
              <a:cs typeface="Arial" panose="020B0604020202020204" pitchFamily="34" charset="0"/>
            </a:endParaRPr>
          </a:p>
        </p:txBody>
      </p:sp>
      <p:sp>
        <p:nvSpPr>
          <p:cNvPr id="22" name="Text 6">
            <a:extLst>
              <a:ext uri="{FF2B5EF4-FFF2-40B4-BE49-F238E27FC236}">
                <a16:creationId xmlns:a16="http://schemas.microsoft.com/office/drawing/2014/main" id="{B514AABD-A9D9-475F-9C6F-1E6AD2343193}"/>
              </a:ext>
            </a:extLst>
          </p:cNvPr>
          <p:cNvSpPr/>
          <p:nvPr/>
        </p:nvSpPr>
        <p:spPr>
          <a:xfrm>
            <a:off x="93536" y="586073"/>
            <a:ext cx="357597" cy="654498"/>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5</a:t>
            </a:r>
            <a:endParaRPr lang="en-US" sz="2624" dirty="0">
              <a:latin typeface="Arial" panose="020B0604020202020204" pitchFamily="34" charset="0"/>
              <a:cs typeface="Arial" panose="020B0604020202020204" pitchFamily="34" charset="0"/>
            </a:endParaRPr>
          </a:p>
        </p:txBody>
      </p:sp>
      <p:sp>
        <p:nvSpPr>
          <p:cNvPr id="23" name="Shape 4">
            <a:extLst>
              <a:ext uri="{FF2B5EF4-FFF2-40B4-BE49-F238E27FC236}">
                <a16:creationId xmlns:a16="http://schemas.microsoft.com/office/drawing/2014/main" id="{848E1463-0931-40F2-8F24-BD7C659E1737}"/>
              </a:ext>
            </a:extLst>
          </p:cNvPr>
          <p:cNvSpPr/>
          <p:nvPr/>
        </p:nvSpPr>
        <p:spPr>
          <a:xfrm>
            <a:off x="520691" y="776213"/>
            <a:ext cx="777597" cy="44410"/>
          </a:xfrm>
          <a:prstGeom prst="roundRect">
            <a:avLst>
              <a:gd name="adj" fmla="val 225151"/>
            </a:avLst>
          </a:prstGeom>
          <a:solidFill>
            <a:srgbClr val="C0C1D7"/>
          </a:solidFill>
          <a:ln/>
        </p:spPr>
        <p:txBody>
          <a:bodyPr/>
          <a:lstStyle/>
          <a:p>
            <a:endParaRPr lang="en-US"/>
          </a:p>
        </p:txBody>
      </p:sp>
    </p:spTree>
    <p:extLst>
      <p:ext uri="{BB962C8B-B14F-4D97-AF65-F5344CB8AC3E}">
        <p14:creationId xmlns:p14="http://schemas.microsoft.com/office/powerpoint/2010/main" val="316899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6</a:t>
            </a:fld>
            <a:endParaRPr spc="-25" dirty="0"/>
          </a:p>
        </p:txBody>
      </p:sp>
      <p:sp>
        <p:nvSpPr>
          <p:cNvPr id="7" name="Text 2">
            <a:extLst>
              <a:ext uri="{FF2B5EF4-FFF2-40B4-BE49-F238E27FC236}">
                <a16:creationId xmlns:a16="http://schemas.microsoft.com/office/drawing/2014/main" id="{50E28CB0-F41C-4EFB-8EEF-7F75F25B0A22}"/>
              </a:ext>
            </a:extLst>
          </p:cNvPr>
          <p:cNvSpPr/>
          <p:nvPr/>
        </p:nvSpPr>
        <p:spPr>
          <a:xfrm>
            <a:off x="1" y="1"/>
            <a:ext cx="6839242" cy="583728"/>
          </a:xfrm>
          <a:prstGeom prst="rect">
            <a:avLst/>
          </a:prstGeom>
          <a:noFill/>
          <a:ln/>
        </p:spPr>
        <p:txBody>
          <a:bodyPr wrap="none" rtlCol="0" anchor="t"/>
          <a:lstStyle/>
          <a:p>
            <a:pPr marL="0" indent="0">
              <a:lnSpc>
                <a:spcPts val="5325"/>
              </a:lnSpc>
              <a:buNone/>
            </a:pPr>
            <a:r>
              <a:rPr lang="en-US" sz="3600" b="1" kern="0" spc="-128" dirty="0">
                <a:solidFill>
                  <a:srgbClr val="000000"/>
                </a:solidFill>
                <a:latin typeface="Arial" panose="020B0604020202020204" pitchFamily="34" charset="0"/>
                <a:ea typeface="Inter" pitchFamily="34" charset="-122"/>
                <a:cs typeface="Arial" panose="020B0604020202020204" pitchFamily="34" charset="0"/>
              </a:rPr>
              <a:t>Phân Quyền Người Sử Dụng</a:t>
            </a:r>
            <a:endParaRPr lang="en-US" sz="3600" dirty="0">
              <a:latin typeface="Arial" panose="020B0604020202020204" pitchFamily="34" charset="0"/>
              <a:cs typeface="Arial" panose="020B0604020202020204" pitchFamily="34" charset="0"/>
            </a:endParaRPr>
          </a:p>
        </p:txBody>
      </p:sp>
      <p:sp>
        <p:nvSpPr>
          <p:cNvPr id="8" name="Text 3">
            <a:extLst>
              <a:ext uri="{FF2B5EF4-FFF2-40B4-BE49-F238E27FC236}">
                <a16:creationId xmlns:a16="http://schemas.microsoft.com/office/drawing/2014/main" id="{BED3CBA7-E2F5-44EE-BDE4-BC5B32BBCA7B}"/>
              </a:ext>
            </a:extLst>
          </p:cNvPr>
          <p:cNvSpPr/>
          <p:nvPr/>
        </p:nvSpPr>
        <p:spPr>
          <a:xfrm>
            <a:off x="34264" y="645419"/>
            <a:ext cx="2173605" cy="676275"/>
          </a:xfrm>
          <a:prstGeom prst="rect">
            <a:avLst/>
          </a:prstGeom>
          <a:noFill/>
          <a:ln/>
        </p:spPr>
        <p:txBody>
          <a:bodyPr wrap="square" rtlCol="0" anchor="t"/>
          <a:lstStyle/>
          <a:p>
            <a:pPr marL="0" indent="0">
              <a:lnSpc>
                <a:spcPts val="2662"/>
              </a:lnSpc>
              <a:buNone/>
            </a:pPr>
            <a:r>
              <a:rPr lang="en-US" sz="2130" b="1" kern="0" spc="-64" dirty="0">
                <a:solidFill>
                  <a:srgbClr val="000000"/>
                </a:solidFill>
                <a:latin typeface="Arial" panose="020B0604020202020204" pitchFamily="34" charset="0"/>
                <a:ea typeface="Inter" pitchFamily="34" charset="-122"/>
                <a:cs typeface="Arial" panose="020B0604020202020204" pitchFamily="34" charset="0"/>
              </a:rPr>
              <a:t>Quản Trị Hệ Thống</a:t>
            </a:r>
            <a:endParaRPr lang="en-US" sz="2130" dirty="0">
              <a:latin typeface="Arial" panose="020B0604020202020204" pitchFamily="34" charset="0"/>
              <a:cs typeface="Arial" panose="020B0604020202020204" pitchFamily="34" charset="0"/>
            </a:endParaRPr>
          </a:p>
        </p:txBody>
      </p:sp>
      <p:sp>
        <p:nvSpPr>
          <p:cNvPr id="9" name="Text 4">
            <a:extLst>
              <a:ext uri="{FF2B5EF4-FFF2-40B4-BE49-F238E27FC236}">
                <a16:creationId xmlns:a16="http://schemas.microsoft.com/office/drawing/2014/main" id="{DCB2D90B-5ECA-4ACE-A47F-3B1223D2A44F}"/>
              </a:ext>
            </a:extLst>
          </p:cNvPr>
          <p:cNvSpPr/>
          <p:nvPr/>
        </p:nvSpPr>
        <p:spPr>
          <a:xfrm>
            <a:off x="37003" y="1362115"/>
            <a:ext cx="2325197" cy="2271117"/>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Quản trị hệ thống mức toàn hàng: Thực hiện công việc ảnh hưởng đến toàn ứng dụng như tạo đơn vị mới, phân quyền, thay đổi luồng xử lý.</a:t>
            </a:r>
            <a:endParaRPr lang="en-US" sz="1704" dirty="0">
              <a:latin typeface="Arial" panose="020B0604020202020204" pitchFamily="34" charset="0"/>
              <a:cs typeface="Arial" panose="020B0604020202020204" pitchFamily="34" charset="0"/>
            </a:endParaRPr>
          </a:p>
        </p:txBody>
      </p:sp>
      <p:sp>
        <p:nvSpPr>
          <p:cNvPr id="10" name="Text 5">
            <a:extLst>
              <a:ext uri="{FF2B5EF4-FFF2-40B4-BE49-F238E27FC236}">
                <a16:creationId xmlns:a16="http://schemas.microsoft.com/office/drawing/2014/main" id="{9F24DB3A-209E-4B3F-B4AB-264CCC4F7BA6}"/>
              </a:ext>
            </a:extLst>
          </p:cNvPr>
          <p:cNvSpPr/>
          <p:nvPr/>
        </p:nvSpPr>
        <p:spPr>
          <a:xfrm>
            <a:off x="34264" y="3753802"/>
            <a:ext cx="2325197" cy="2271117"/>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Quản trị hệ thống mức đơn vị: Thực hiện thao tác ảnh hưởng trong đơn vị như tạo mới, sửa, xóa người dùng, reset mật khẩu, tạo sổ văn bản.</a:t>
            </a:r>
            <a:endParaRPr lang="en-US" sz="1704" dirty="0">
              <a:latin typeface="Arial" panose="020B0604020202020204" pitchFamily="34" charset="0"/>
              <a:cs typeface="Arial" panose="020B0604020202020204" pitchFamily="34" charset="0"/>
            </a:endParaRPr>
          </a:p>
        </p:txBody>
      </p:sp>
      <p:sp>
        <p:nvSpPr>
          <p:cNvPr id="11" name="Text 6">
            <a:extLst>
              <a:ext uri="{FF2B5EF4-FFF2-40B4-BE49-F238E27FC236}">
                <a16:creationId xmlns:a16="http://schemas.microsoft.com/office/drawing/2014/main" id="{033CE02A-68E1-4E5E-A82F-DFB8CCBC9724}"/>
              </a:ext>
            </a:extLst>
          </p:cNvPr>
          <p:cNvSpPr/>
          <p:nvPr/>
        </p:nvSpPr>
        <p:spPr>
          <a:xfrm>
            <a:off x="2386071" y="645419"/>
            <a:ext cx="2173605" cy="338138"/>
          </a:xfrm>
          <a:prstGeom prst="rect">
            <a:avLst/>
          </a:prstGeom>
          <a:noFill/>
          <a:ln/>
        </p:spPr>
        <p:txBody>
          <a:bodyPr wrap="none" rtlCol="0" anchor="t"/>
          <a:lstStyle/>
          <a:p>
            <a:pPr marL="0" indent="0">
              <a:lnSpc>
                <a:spcPts val="2662"/>
              </a:lnSpc>
              <a:buNone/>
            </a:pPr>
            <a:r>
              <a:rPr lang="en-US" sz="2130" b="1" kern="0" spc="-64" dirty="0">
                <a:solidFill>
                  <a:srgbClr val="000000"/>
                </a:solidFill>
                <a:latin typeface="Arial" panose="020B0604020202020204" pitchFamily="34" charset="0"/>
                <a:ea typeface="Inter" pitchFamily="34" charset="-122"/>
                <a:cs typeface="Arial" panose="020B0604020202020204" pitchFamily="34" charset="0"/>
              </a:rPr>
              <a:t>Lãnh Đạo Đơn Vị</a:t>
            </a:r>
            <a:endParaRPr lang="en-US" sz="2130" dirty="0">
              <a:latin typeface="Arial" panose="020B0604020202020204" pitchFamily="34" charset="0"/>
              <a:cs typeface="Arial" panose="020B0604020202020204" pitchFamily="34" charset="0"/>
            </a:endParaRPr>
          </a:p>
        </p:txBody>
      </p:sp>
      <p:sp>
        <p:nvSpPr>
          <p:cNvPr id="12" name="Text 7">
            <a:extLst>
              <a:ext uri="{FF2B5EF4-FFF2-40B4-BE49-F238E27FC236}">
                <a16:creationId xmlns:a16="http://schemas.microsoft.com/office/drawing/2014/main" id="{991A2EDD-D06B-4E59-BEAE-5955B522770C}"/>
              </a:ext>
            </a:extLst>
          </p:cNvPr>
          <p:cNvSpPr/>
          <p:nvPr/>
        </p:nvSpPr>
        <p:spPr>
          <a:xfrm>
            <a:off x="2386070" y="1000288"/>
            <a:ext cx="2346568" cy="1297781"/>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Phê duyệt văn bản đến, chuyển cho phòng/nhân viên xử lý. </a:t>
            </a:r>
            <a:endParaRPr lang="en-US" sz="1704" dirty="0">
              <a:latin typeface="Arial" panose="020B0604020202020204" pitchFamily="34" charset="0"/>
              <a:cs typeface="Arial" panose="020B0604020202020204" pitchFamily="34" charset="0"/>
            </a:endParaRPr>
          </a:p>
        </p:txBody>
      </p:sp>
      <p:sp>
        <p:nvSpPr>
          <p:cNvPr id="13" name="Text 8">
            <a:extLst>
              <a:ext uri="{FF2B5EF4-FFF2-40B4-BE49-F238E27FC236}">
                <a16:creationId xmlns:a16="http://schemas.microsoft.com/office/drawing/2014/main" id="{FC4EB4F7-C0C4-41A6-AE99-9A6E09A7E421}"/>
              </a:ext>
            </a:extLst>
          </p:cNvPr>
          <p:cNvSpPr/>
          <p:nvPr/>
        </p:nvSpPr>
        <p:spPr>
          <a:xfrm>
            <a:off x="2398395" y="2173402"/>
            <a:ext cx="2173605" cy="648891"/>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Ký ban hành văn bản đi. </a:t>
            </a:r>
            <a:endParaRPr lang="en-US" sz="1704" dirty="0">
              <a:latin typeface="Arial" panose="020B0604020202020204" pitchFamily="34" charset="0"/>
              <a:cs typeface="Arial" panose="020B0604020202020204" pitchFamily="34" charset="0"/>
            </a:endParaRPr>
          </a:p>
        </p:txBody>
      </p:sp>
      <p:sp>
        <p:nvSpPr>
          <p:cNvPr id="14" name="Text 9">
            <a:extLst>
              <a:ext uri="{FF2B5EF4-FFF2-40B4-BE49-F238E27FC236}">
                <a16:creationId xmlns:a16="http://schemas.microsoft.com/office/drawing/2014/main" id="{B246D1C1-2661-49CF-A03D-DD559A065E35}"/>
              </a:ext>
            </a:extLst>
          </p:cNvPr>
          <p:cNvSpPr/>
          <p:nvPr/>
        </p:nvSpPr>
        <p:spPr>
          <a:xfrm>
            <a:off x="2398395" y="2984515"/>
            <a:ext cx="2173605" cy="973336"/>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Từ chối ký nếu văn bản chưa đáp ứng yêu cầu.</a:t>
            </a:r>
            <a:endParaRPr lang="en-US" sz="1704" dirty="0">
              <a:latin typeface="Arial" panose="020B0604020202020204" pitchFamily="34" charset="0"/>
              <a:cs typeface="Arial" panose="020B0604020202020204" pitchFamily="34" charset="0"/>
            </a:endParaRPr>
          </a:p>
        </p:txBody>
      </p:sp>
      <p:sp>
        <p:nvSpPr>
          <p:cNvPr id="15" name="Text 10">
            <a:extLst>
              <a:ext uri="{FF2B5EF4-FFF2-40B4-BE49-F238E27FC236}">
                <a16:creationId xmlns:a16="http://schemas.microsoft.com/office/drawing/2014/main" id="{315EB764-A620-4525-8237-D11382C1EC17}"/>
              </a:ext>
            </a:extLst>
          </p:cNvPr>
          <p:cNvSpPr/>
          <p:nvPr/>
        </p:nvSpPr>
        <p:spPr>
          <a:xfrm>
            <a:off x="4648200" y="651010"/>
            <a:ext cx="2173605" cy="338138"/>
          </a:xfrm>
          <a:prstGeom prst="rect">
            <a:avLst/>
          </a:prstGeom>
          <a:noFill/>
          <a:ln/>
        </p:spPr>
        <p:txBody>
          <a:bodyPr wrap="none" rtlCol="0" anchor="t"/>
          <a:lstStyle/>
          <a:p>
            <a:pPr marL="0" indent="0">
              <a:lnSpc>
                <a:spcPts val="2662"/>
              </a:lnSpc>
              <a:buNone/>
            </a:pPr>
            <a:r>
              <a:rPr lang="en-US" sz="2130" b="1" kern="0" spc="-64" dirty="0">
                <a:solidFill>
                  <a:srgbClr val="000000"/>
                </a:solidFill>
                <a:latin typeface="Arial" panose="020B0604020202020204" pitchFamily="34" charset="0"/>
                <a:ea typeface="Inter" pitchFamily="34" charset="-122"/>
                <a:cs typeface="Arial" panose="020B0604020202020204" pitchFamily="34" charset="0"/>
              </a:rPr>
              <a:t>Nhân Viên</a:t>
            </a:r>
            <a:endParaRPr lang="en-US" sz="2130" dirty="0">
              <a:latin typeface="Arial" panose="020B0604020202020204" pitchFamily="34" charset="0"/>
              <a:cs typeface="Arial" panose="020B0604020202020204" pitchFamily="34" charset="0"/>
            </a:endParaRPr>
          </a:p>
        </p:txBody>
      </p:sp>
      <p:sp>
        <p:nvSpPr>
          <p:cNvPr id="16" name="Text 11">
            <a:extLst>
              <a:ext uri="{FF2B5EF4-FFF2-40B4-BE49-F238E27FC236}">
                <a16:creationId xmlns:a16="http://schemas.microsoft.com/office/drawing/2014/main" id="{412245E9-B3BF-4F3C-B460-35A06E2E4850}"/>
              </a:ext>
            </a:extLst>
          </p:cNvPr>
          <p:cNvSpPr/>
          <p:nvPr/>
        </p:nvSpPr>
        <p:spPr>
          <a:xfrm>
            <a:off x="4648200" y="994337"/>
            <a:ext cx="2173605" cy="973336"/>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Soạn thảo văn bản gửi đi, trình duyệt lên cấp có thẩm quyền. </a:t>
            </a:r>
            <a:endParaRPr lang="en-US" sz="1704" dirty="0">
              <a:latin typeface="Arial" panose="020B0604020202020204" pitchFamily="34" charset="0"/>
              <a:cs typeface="Arial" panose="020B0604020202020204" pitchFamily="34" charset="0"/>
            </a:endParaRPr>
          </a:p>
        </p:txBody>
      </p:sp>
      <p:sp>
        <p:nvSpPr>
          <p:cNvPr id="17" name="Text 12">
            <a:extLst>
              <a:ext uri="{FF2B5EF4-FFF2-40B4-BE49-F238E27FC236}">
                <a16:creationId xmlns:a16="http://schemas.microsoft.com/office/drawing/2014/main" id="{E85D3D6F-3EB1-4D7D-8984-2AB3709DF5B0}"/>
              </a:ext>
            </a:extLst>
          </p:cNvPr>
          <p:cNvSpPr/>
          <p:nvPr/>
        </p:nvSpPr>
        <p:spPr>
          <a:xfrm>
            <a:off x="4648200" y="2173402"/>
            <a:ext cx="2173605" cy="973336"/>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Nhận và xử lý văn bản đến do cấp trên phân công.</a:t>
            </a:r>
            <a:endParaRPr lang="en-US" sz="1704" dirty="0">
              <a:latin typeface="Arial" panose="020B0604020202020204" pitchFamily="34" charset="0"/>
              <a:cs typeface="Arial" panose="020B0604020202020204" pitchFamily="34" charset="0"/>
            </a:endParaRPr>
          </a:p>
        </p:txBody>
      </p:sp>
      <p:sp>
        <p:nvSpPr>
          <p:cNvPr id="18" name="Text 13">
            <a:extLst>
              <a:ext uri="{FF2B5EF4-FFF2-40B4-BE49-F238E27FC236}">
                <a16:creationId xmlns:a16="http://schemas.microsoft.com/office/drawing/2014/main" id="{CD131698-646B-43CB-9D60-3DC5E62D95C8}"/>
              </a:ext>
            </a:extLst>
          </p:cNvPr>
          <p:cNvSpPr/>
          <p:nvPr/>
        </p:nvSpPr>
        <p:spPr>
          <a:xfrm>
            <a:off x="6781800" y="660846"/>
            <a:ext cx="2173605" cy="338138"/>
          </a:xfrm>
          <a:prstGeom prst="rect">
            <a:avLst/>
          </a:prstGeom>
          <a:noFill/>
          <a:ln/>
        </p:spPr>
        <p:txBody>
          <a:bodyPr wrap="none" rtlCol="0" anchor="t"/>
          <a:lstStyle/>
          <a:p>
            <a:pPr marL="0" indent="0">
              <a:lnSpc>
                <a:spcPts val="2662"/>
              </a:lnSpc>
              <a:buNone/>
            </a:pPr>
            <a:r>
              <a:rPr lang="en-US" sz="2130" b="1" kern="0" spc="-64" dirty="0">
                <a:solidFill>
                  <a:srgbClr val="000000"/>
                </a:solidFill>
                <a:latin typeface="Arial" panose="020B0604020202020204" pitchFamily="34" charset="0"/>
                <a:ea typeface="Inter" pitchFamily="34" charset="-122"/>
                <a:cs typeface="Arial" panose="020B0604020202020204" pitchFamily="34" charset="0"/>
              </a:rPr>
              <a:t>Văn thư</a:t>
            </a:r>
            <a:endParaRPr lang="en-US" sz="2130" dirty="0">
              <a:latin typeface="Arial" panose="020B0604020202020204" pitchFamily="34" charset="0"/>
              <a:cs typeface="Arial" panose="020B0604020202020204" pitchFamily="34" charset="0"/>
            </a:endParaRPr>
          </a:p>
        </p:txBody>
      </p:sp>
      <p:sp>
        <p:nvSpPr>
          <p:cNvPr id="19" name="Text 14">
            <a:extLst>
              <a:ext uri="{FF2B5EF4-FFF2-40B4-BE49-F238E27FC236}">
                <a16:creationId xmlns:a16="http://schemas.microsoft.com/office/drawing/2014/main" id="{B3A72234-9D15-4B16-8B25-3C8AAF6013C3}"/>
              </a:ext>
            </a:extLst>
          </p:cNvPr>
          <p:cNvSpPr/>
          <p:nvPr/>
        </p:nvSpPr>
        <p:spPr>
          <a:xfrm>
            <a:off x="6741795" y="994337"/>
            <a:ext cx="2173605" cy="1946672"/>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Tiếp nhận văn bản đến từ bên ngoài (điện tử hoặc giấy), ghi nhận vào hệ thống hoặc scan và lưu bản điện tử.</a:t>
            </a:r>
            <a:endParaRPr lang="en-US" sz="1704" dirty="0">
              <a:latin typeface="Arial" panose="020B0604020202020204" pitchFamily="34" charset="0"/>
              <a:cs typeface="Arial" panose="020B0604020202020204" pitchFamily="34" charset="0"/>
            </a:endParaRPr>
          </a:p>
        </p:txBody>
      </p:sp>
      <p:sp>
        <p:nvSpPr>
          <p:cNvPr id="20" name="Text 15">
            <a:extLst>
              <a:ext uri="{FF2B5EF4-FFF2-40B4-BE49-F238E27FC236}">
                <a16:creationId xmlns:a16="http://schemas.microsoft.com/office/drawing/2014/main" id="{57C02BE0-D08D-40BD-BE3D-9B2C63A523E8}"/>
              </a:ext>
            </a:extLst>
          </p:cNvPr>
          <p:cNvSpPr/>
          <p:nvPr/>
        </p:nvSpPr>
        <p:spPr>
          <a:xfrm>
            <a:off x="6741795" y="3002700"/>
            <a:ext cx="2173605" cy="1297781"/>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Chuyển tiếp văn bản đến Giám đốc hoặc Phó Giám đốc để phân công xử lý.</a:t>
            </a:r>
            <a:endParaRPr lang="en-US" sz="1704" dirty="0">
              <a:latin typeface="Arial" panose="020B0604020202020204" pitchFamily="34" charset="0"/>
              <a:cs typeface="Arial" panose="020B0604020202020204" pitchFamily="34" charset="0"/>
            </a:endParaRPr>
          </a:p>
        </p:txBody>
      </p:sp>
      <p:sp>
        <p:nvSpPr>
          <p:cNvPr id="21" name="Text 16">
            <a:extLst>
              <a:ext uri="{FF2B5EF4-FFF2-40B4-BE49-F238E27FC236}">
                <a16:creationId xmlns:a16="http://schemas.microsoft.com/office/drawing/2014/main" id="{3A8C4E94-406B-41ED-A730-487518B1F651}"/>
              </a:ext>
            </a:extLst>
          </p:cNvPr>
          <p:cNvSpPr/>
          <p:nvPr/>
        </p:nvSpPr>
        <p:spPr>
          <a:xfrm>
            <a:off x="6741795" y="4362172"/>
            <a:ext cx="2173605" cy="1297781"/>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Phát hành văn bản đi sau khi được ký ban hành, bổ sung chữ ký số của doanh nghiệp.</a:t>
            </a:r>
            <a:endParaRPr lang="en-US" sz="1704" dirty="0">
              <a:latin typeface="Arial" panose="020B0604020202020204" pitchFamily="34" charset="0"/>
              <a:cs typeface="Arial" panose="020B0604020202020204" pitchFamily="34" charset="0"/>
            </a:endParaRPr>
          </a:p>
        </p:txBody>
      </p:sp>
      <p:cxnSp>
        <p:nvCxnSpPr>
          <p:cNvPr id="26" name="Straight Connector 25">
            <a:extLst>
              <a:ext uri="{FF2B5EF4-FFF2-40B4-BE49-F238E27FC236}">
                <a16:creationId xmlns:a16="http://schemas.microsoft.com/office/drawing/2014/main" id="{BE08ED3B-1F54-4E74-86FA-AD31A3A8D0A9}"/>
              </a:ext>
            </a:extLst>
          </p:cNvPr>
          <p:cNvCxnSpPr>
            <a:endCxn id="11" idx="1"/>
          </p:cNvCxnSpPr>
          <p:nvPr/>
        </p:nvCxnSpPr>
        <p:spPr>
          <a:xfrm flipH="1" flipV="1">
            <a:off x="2386071" y="814488"/>
            <a:ext cx="12324" cy="521043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616926D-5AC1-4671-B41D-FEBA70DD0174}"/>
              </a:ext>
            </a:extLst>
          </p:cNvPr>
          <p:cNvCxnSpPr/>
          <p:nvPr/>
        </p:nvCxnSpPr>
        <p:spPr>
          <a:xfrm flipH="1" flipV="1">
            <a:off x="4676773" y="814487"/>
            <a:ext cx="12324" cy="521043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9EAA2B7-1748-4F60-9B76-10EC2BA36057}"/>
              </a:ext>
            </a:extLst>
          </p:cNvPr>
          <p:cNvCxnSpPr/>
          <p:nvPr/>
        </p:nvCxnSpPr>
        <p:spPr>
          <a:xfrm flipH="1" flipV="1">
            <a:off x="6769476" y="865967"/>
            <a:ext cx="12324" cy="52104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257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6676747" y="5443493"/>
            <a:ext cx="244475" cy="177800"/>
          </a:xfrm>
          <a:prstGeom prst="rect">
            <a:avLst/>
          </a:prstGeom>
        </p:spPr>
        <p:txBody>
          <a:bodyPr vert="horz" wrap="square" lIns="0" tIns="0" rIns="0" bIns="0" rtlCol="0">
            <a:spAutoFit/>
          </a:bodyPr>
          <a:lstStyle/>
          <a:p>
            <a:pPr marL="38100">
              <a:lnSpc>
                <a:spcPts val="1240"/>
              </a:lnSpc>
            </a:pPr>
            <a:fld id="{81D60167-4931-47E6-BA6A-407CBD079E47}" type="slidenum">
              <a:rPr spc="-25" dirty="0"/>
              <a:t>7</a:t>
            </a:fld>
            <a:endParaRPr spc="-25" dirty="0"/>
          </a:p>
        </p:txBody>
      </p:sp>
      <p:sp>
        <p:nvSpPr>
          <p:cNvPr id="3" name="object 3"/>
          <p:cNvSpPr txBox="1"/>
          <p:nvPr/>
        </p:nvSpPr>
        <p:spPr>
          <a:xfrm>
            <a:off x="535940" y="1578305"/>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7" name="Text 2">
            <a:extLst>
              <a:ext uri="{FF2B5EF4-FFF2-40B4-BE49-F238E27FC236}">
                <a16:creationId xmlns:a16="http://schemas.microsoft.com/office/drawing/2014/main" id="{8779B95B-632E-400E-8373-ADABA9453379}"/>
              </a:ext>
            </a:extLst>
          </p:cNvPr>
          <p:cNvSpPr/>
          <p:nvPr/>
        </p:nvSpPr>
        <p:spPr>
          <a:xfrm>
            <a:off x="0" y="152400"/>
            <a:ext cx="692122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Quy Trình Xử Lý Văn Bản Đi</a:t>
            </a:r>
            <a:endParaRPr lang="en-US" sz="4374" dirty="0">
              <a:latin typeface="Arial" panose="020B0604020202020204" pitchFamily="34" charset="0"/>
              <a:cs typeface="Arial" panose="020B0604020202020204" pitchFamily="34" charset="0"/>
            </a:endParaRPr>
          </a:p>
        </p:txBody>
      </p:sp>
      <p:sp>
        <p:nvSpPr>
          <p:cNvPr id="8" name="Shape 3">
            <a:extLst>
              <a:ext uri="{FF2B5EF4-FFF2-40B4-BE49-F238E27FC236}">
                <a16:creationId xmlns:a16="http://schemas.microsoft.com/office/drawing/2014/main" id="{8E790C68-5F26-4348-89F5-1CD9B6E4C52F}"/>
              </a:ext>
            </a:extLst>
          </p:cNvPr>
          <p:cNvSpPr/>
          <p:nvPr/>
        </p:nvSpPr>
        <p:spPr>
          <a:xfrm>
            <a:off x="0" y="1541026"/>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9" name="Text 4">
            <a:extLst>
              <a:ext uri="{FF2B5EF4-FFF2-40B4-BE49-F238E27FC236}">
                <a16:creationId xmlns:a16="http://schemas.microsoft.com/office/drawing/2014/main" id="{47F612A6-C916-4B50-B2BE-0875FB03A820}"/>
              </a:ext>
            </a:extLst>
          </p:cNvPr>
          <p:cNvSpPr/>
          <p:nvPr/>
        </p:nvSpPr>
        <p:spPr>
          <a:xfrm>
            <a:off x="173355" y="1582697"/>
            <a:ext cx="153114"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1</a:t>
            </a:r>
            <a:endParaRPr lang="en-US" sz="2624" dirty="0">
              <a:latin typeface="Arial" panose="020B0604020202020204" pitchFamily="34" charset="0"/>
              <a:cs typeface="Arial" panose="020B0604020202020204" pitchFamily="34" charset="0"/>
            </a:endParaRPr>
          </a:p>
        </p:txBody>
      </p:sp>
      <p:sp>
        <p:nvSpPr>
          <p:cNvPr id="10" name="Text 5">
            <a:extLst>
              <a:ext uri="{FF2B5EF4-FFF2-40B4-BE49-F238E27FC236}">
                <a16:creationId xmlns:a16="http://schemas.microsoft.com/office/drawing/2014/main" id="{849A4512-D774-4ED1-B1E7-DBECB5FB1391}"/>
              </a:ext>
            </a:extLst>
          </p:cNvPr>
          <p:cNvSpPr/>
          <p:nvPr/>
        </p:nvSpPr>
        <p:spPr>
          <a:xfrm>
            <a:off x="533400" y="1541026"/>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Tạo Mới Văn Bản</a:t>
            </a:r>
            <a:endParaRPr lang="en-US" sz="2187" dirty="0">
              <a:latin typeface="Arial" panose="020B0604020202020204" pitchFamily="34" charset="0"/>
              <a:cs typeface="Arial" panose="020B0604020202020204" pitchFamily="34" charset="0"/>
            </a:endParaRPr>
          </a:p>
        </p:txBody>
      </p:sp>
      <p:sp>
        <p:nvSpPr>
          <p:cNvPr id="11" name="Text 6">
            <a:extLst>
              <a:ext uri="{FF2B5EF4-FFF2-40B4-BE49-F238E27FC236}">
                <a16:creationId xmlns:a16="http://schemas.microsoft.com/office/drawing/2014/main" id="{2C6514CE-7BA3-4683-AC01-337AA553B710}"/>
              </a:ext>
            </a:extLst>
          </p:cNvPr>
          <p:cNvSpPr/>
          <p:nvPr/>
        </p:nvSpPr>
        <p:spPr>
          <a:xfrm>
            <a:off x="499943" y="2123004"/>
            <a:ext cx="3767257" cy="1217532"/>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soạn thảo văn bản, nhập thông tin như trích yếu, nơi nhận, độ khẩn, đính kèm file văn bản.</a:t>
            </a:r>
            <a:endParaRPr lang="en-US" sz="1750" dirty="0">
              <a:latin typeface="Arial" panose="020B0604020202020204" pitchFamily="34" charset="0"/>
              <a:cs typeface="Arial" panose="020B0604020202020204" pitchFamily="34" charset="0"/>
            </a:endParaRPr>
          </a:p>
        </p:txBody>
      </p:sp>
      <p:sp>
        <p:nvSpPr>
          <p:cNvPr id="12" name="Shape 7">
            <a:extLst>
              <a:ext uri="{FF2B5EF4-FFF2-40B4-BE49-F238E27FC236}">
                <a16:creationId xmlns:a16="http://schemas.microsoft.com/office/drawing/2014/main" id="{F548F582-90ED-4F42-A98E-7052EF5ED93A}"/>
              </a:ext>
            </a:extLst>
          </p:cNvPr>
          <p:cNvSpPr/>
          <p:nvPr/>
        </p:nvSpPr>
        <p:spPr>
          <a:xfrm>
            <a:off x="4938338" y="1559230"/>
            <a:ext cx="544443" cy="46221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13" name="Text 8">
            <a:extLst>
              <a:ext uri="{FF2B5EF4-FFF2-40B4-BE49-F238E27FC236}">
                <a16:creationId xmlns:a16="http://schemas.microsoft.com/office/drawing/2014/main" id="{216D285E-DCAA-479A-B0C3-CE16D636D7B0}"/>
              </a:ext>
            </a:extLst>
          </p:cNvPr>
          <p:cNvSpPr/>
          <p:nvPr/>
        </p:nvSpPr>
        <p:spPr>
          <a:xfrm>
            <a:off x="5114934" y="1600902"/>
            <a:ext cx="217829" cy="385050"/>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2</a:t>
            </a:r>
            <a:endParaRPr lang="en-US" sz="2624" dirty="0">
              <a:latin typeface="Arial" panose="020B0604020202020204" pitchFamily="34" charset="0"/>
              <a:cs typeface="Arial" panose="020B0604020202020204" pitchFamily="34" charset="0"/>
            </a:endParaRPr>
          </a:p>
        </p:txBody>
      </p:sp>
      <p:sp>
        <p:nvSpPr>
          <p:cNvPr id="14" name="Text 9">
            <a:extLst>
              <a:ext uri="{FF2B5EF4-FFF2-40B4-BE49-F238E27FC236}">
                <a16:creationId xmlns:a16="http://schemas.microsoft.com/office/drawing/2014/main" id="{151CBE09-DB21-4739-885C-DF174C3046B6}"/>
              </a:ext>
            </a:extLst>
          </p:cNvPr>
          <p:cNvSpPr/>
          <p:nvPr/>
        </p:nvSpPr>
        <p:spPr>
          <a:xfrm>
            <a:off x="5562600" y="1600200"/>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Trình Duyệt</a:t>
            </a:r>
            <a:endParaRPr lang="en-US" sz="2187" dirty="0">
              <a:latin typeface="Arial" panose="020B0604020202020204" pitchFamily="34" charset="0"/>
              <a:cs typeface="Arial" panose="020B0604020202020204" pitchFamily="34" charset="0"/>
            </a:endParaRPr>
          </a:p>
        </p:txBody>
      </p:sp>
      <p:sp>
        <p:nvSpPr>
          <p:cNvPr id="15" name="Text 10">
            <a:extLst>
              <a:ext uri="{FF2B5EF4-FFF2-40B4-BE49-F238E27FC236}">
                <a16:creationId xmlns:a16="http://schemas.microsoft.com/office/drawing/2014/main" id="{793AA540-745E-4A5E-B1BF-37F57BEAEEE5}"/>
              </a:ext>
            </a:extLst>
          </p:cNvPr>
          <p:cNvSpPr/>
          <p:nvPr/>
        </p:nvSpPr>
        <p:spPr>
          <a:xfrm>
            <a:off x="5486401" y="2021443"/>
            <a:ext cx="3657600" cy="1338618"/>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trình duyệt văn bản lên Lãnh đạo đơn vị (Giám đốc hoặc Phó Giám đốc) để ký ban hành.</a:t>
            </a:r>
            <a:endParaRPr lang="en-US" sz="1750" dirty="0">
              <a:latin typeface="Arial" panose="020B0604020202020204" pitchFamily="34" charset="0"/>
              <a:cs typeface="Arial" panose="020B0604020202020204" pitchFamily="34" charset="0"/>
            </a:endParaRPr>
          </a:p>
        </p:txBody>
      </p:sp>
      <p:sp>
        <p:nvSpPr>
          <p:cNvPr id="16" name="Shape 11">
            <a:extLst>
              <a:ext uri="{FF2B5EF4-FFF2-40B4-BE49-F238E27FC236}">
                <a16:creationId xmlns:a16="http://schemas.microsoft.com/office/drawing/2014/main" id="{9FD2E442-0ABB-480D-97A3-E34542DCF4D8}"/>
              </a:ext>
            </a:extLst>
          </p:cNvPr>
          <p:cNvSpPr/>
          <p:nvPr/>
        </p:nvSpPr>
        <p:spPr>
          <a:xfrm>
            <a:off x="0" y="3493293"/>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17" name="Text 12">
            <a:extLst>
              <a:ext uri="{FF2B5EF4-FFF2-40B4-BE49-F238E27FC236}">
                <a16:creationId xmlns:a16="http://schemas.microsoft.com/office/drawing/2014/main" id="{94CCFD85-911B-48E7-A77A-285F1879CE59}"/>
              </a:ext>
            </a:extLst>
          </p:cNvPr>
          <p:cNvSpPr/>
          <p:nvPr/>
        </p:nvSpPr>
        <p:spPr>
          <a:xfrm>
            <a:off x="145018" y="3534965"/>
            <a:ext cx="20978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3</a:t>
            </a:r>
            <a:endParaRPr lang="en-US" sz="2624" dirty="0">
              <a:latin typeface="Arial" panose="020B0604020202020204" pitchFamily="34" charset="0"/>
              <a:cs typeface="Arial" panose="020B0604020202020204" pitchFamily="34" charset="0"/>
            </a:endParaRPr>
          </a:p>
        </p:txBody>
      </p:sp>
      <p:sp>
        <p:nvSpPr>
          <p:cNvPr id="18" name="Text 13">
            <a:extLst>
              <a:ext uri="{FF2B5EF4-FFF2-40B4-BE49-F238E27FC236}">
                <a16:creationId xmlns:a16="http://schemas.microsoft.com/office/drawing/2014/main" id="{A6C6BA19-B2AD-450D-813C-EA412BCEA700}"/>
              </a:ext>
            </a:extLst>
          </p:cNvPr>
          <p:cNvSpPr/>
          <p:nvPr/>
        </p:nvSpPr>
        <p:spPr>
          <a:xfrm>
            <a:off x="533400" y="3493293"/>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Phê Duyệt</a:t>
            </a:r>
            <a:endParaRPr lang="en-US" sz="2187" dirty="0">
              <a:latin typeface="Arial" panose="020B0604020202020204" pitchFamily="34" charset="0"/>
              <a:cs typeface="Arial" panose="020B0604020202020204" pitchFamily="34" charset="0"/>
            </a:endParaRPr>
          </a:p>
        </p:txBody>
      </p:sp>
      <p:sp>
        <p:nvSpPr>
          <p:cNvPr id="19" name="Text 14">
            <a:extLst>
              <a:ext uri="{FF2B5EF4-FFF2-40B4-BE49-F238E27FC236}">
                <a16:creationId xmlns:a16="http://schemas.microsoft.com/office/drawing/2014/main" id="{2CB4560D-EC0E-45B5-AB03-E3534D83228C}"/>
              </a:ext>
            </a:extLst>
          </p:cNvPr>
          <p:cNvSpPr/>
          <p:nvPr/>
        </p:nvSpPr>
        <p:spPr>
          <a:xfrm>
            <a:off x="499942" y="4075212"/>
            <a:ext cx="3767257"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Lãnh đạo đơn vị xem nội dung và thể thức văn bản, nếu đáp ứng yêu cầu sẽ ký ban hành.</a:t>
            </a:r>
            <a:endParaRPr lang="en-US" sz="1750" dirty="0">
              <a:latin typeface="Arial" panose="020B0604020202020204" pitchFamily="34" charset="0"/>
              <a:cs typeface="Arial" panose="020B0604020202020204" pitchFamily="34" charset="0"/>
            </a:endParaRPr>
          </a:p>
        </p:txBody>
      </p:sp>
      <p:sp>
        <p:nvSpPr>
          <p:cNvPr id="20" name="Shape 15">
            <a:extLst>
              <a:ext uri="{FF2B5EF4-FFF2-40B4-BE49-F238E27FC236}">
                <a16:creationId xmlns:a16="http://schemas.microsoft.com/office/drawing/2014/main" id="{AEF62FBD-3404-48B9-A47E-649DCDB223DC}"/>
              </a:ext>
            </a:extLst>
          </p:cNvPr>
          <p:cNvSpPr/>
          <p:nvPr/>
        </p:nvSpPr>
        <p:spPr>
          <a:xfrm>
            <a:off x="4953000" y="3429001"/>
            <a:ext cx="499943" cy="564236"/>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21" name="Text 16">
            <a:extLst>
              <a:ext uri="{FF2B5EF4-FFF2-40B4-BE49-F238E27FC236}">
                <a16:creationId xmlns:a16="http://schemas.microsoft.com/office/drawing/2014/main" id="{C75661FB-CBEF-4DBA-9EB4-2CDFF3F5EC1A}"/>
              </a:ext>
            </a:extLst>
          </p:cNvPr>
          <p:cNvSpPr/>
          <p:nvPr/>
        </p:nvSpPr>
        <p:spPr>
          <a:xfrm>
            <a:off x="5094923" y="3534965"/>
            <a:ext cx="215979"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4</a:t>
            </a:r>
            <a:endParaRPr lang="en-US" sz="2624" dirty="0">
              <a:latin typeface="Arial" panose="020B0604020202020204" pitchFamily="34" charset="0"/>
              <a:cs typeface="Arial" panose="020B0604020202020204" pitchFamily="34" charset="0"/>
            </a:endParaRPr>
          </a:p>
        </p:txBody>
      </p:sp>
      <p:sp>
        <p:nvSpPr>
          <p:cNvPr id="22" name="Text 17">
            <a:extLst>
              <a:ext uri="{FF2B5EF4-FFF2-40B4-BE49-F238E27FC236}">
                <a16:creationId xmlns:a16="http://schemas.microsoft.com/office/drawing/2014/main" id="{7A59416C-BDAA-47EE-B037-333469ED90B3}"/>
              </a:ext>
            </a:extLst>
          </p:cNvPr>
          <p:cNvSpPr/>
          <p:nvPr/>
        </p:nvSpPr>
        <p:spPr>
          <a:xfrm>
            <a:off x="5486400" y="3493293"/>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Phát Hành</a:t>
            </a:r>
            <a:endParaRPr lang="en-US" sz="2187" dirty="0">
              <a:latin typeface="Arial" panose="020B0604020202020204" pitchFamily="34" charset="0"/>
              <a:cs typeface="Arial" panose="020B0604020202020204" pitchFamily="34" charset="0"/>
            </a:endParaRPr>
          </a:p>
        </p:txBody>
      </p:sp>
      <p:sp>
        <p:nvSpPr>
          <p:cNvPr id="23" name="Text 18">
            <a:extLst>
              <a:ext uri="{FF2B5EF4-FFF2-40B4-BE49-F238E27FC236}">
                <a16:creationId xmlns:a16="http://schemas.microsoft.com/office/drawing/2014/main" id="{2926269A-99C4-40F7-942F-E0A4E73C9BD2}"/>
              </a:ext>
            </a:extLst>
          </p:cNvPr>
          <p:cNvSpPr/>
          <p:nvPr/>
        </p:nvSpPr>
        <p:spPr>
          <a:xfrm>
            <a:off x="5410200" y="4029431"/>
            <a:ext cx="3429000" cy="1250263"/>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bản được ký ban hành sẽ được Văn thư phát hành đến đơn vị nhận, bổ sung chữ ký số.</a:t>
            </a:r>
            <a:endParaRPr lang="en-US"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175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7162801" y="6603999"/>
            <a:ext cx="201574" cy="156068"/>
          </a:xfrm>
          <a:prstGeom prst="rect">
            <a:avLst/>
          </a:prstGeom>
        </p:spPr>
        <p:txBody>
          <a:bodyPr vert="horz" wrap="square" lIns="0" tIns="0" rIns="0" bIns="0" rtlCol="0">
            <a:spAutoFit/>
          </a:bodyPr>
          <a:lstStyle/>
          <a:p>
            <a:pPr marL="38100">
              <a:lnSpc>
                <a:spcPts val="1240"/>
              </a:lnSpc>
            </a:pPr>
            <a:fld id="{81D60167-4931-47E6-BA6A-407CBD079E47}" type="slidenum">
              <a:rPr spc="-25" dirty="0"/>
              <a:t>8</a:t>
            </a:fld>
            <a:endParaRPr spc="-25" dirty="0"/>
          </a:p>
        </p:txBody>
      </p:sp>
      <p:sp>
        <p:nvSpPr>
          <p:cNvPr id="3" name="object 3"/>
          <p:cNvSpPr txBox="1"/>
          <p:nvPr/>
        </p:nvSpPr>
        <p:spPr>
          <a:xfrm>
            <a:off x="535940" y="2108136"/>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7" name="Text 2">
            <a:extLst>
              <a:ext uri="{FF2B5EF4-FFF2-40B4-BE49-F238E27FC236}">
                <a16:creationId xmlns:a16="http://schemas.microsoft.com/office/drawing/2014/main" id="{1B174936-0F0A-4146-AE0F-AE386EF070E6}"/>
              </a:ext>
            </a:extLst>
          </p:cNvPr>
          <p:cNvSpPr/>
          <p:nvPr/>
        </p:nvSpPr>
        <p:spPr>
          <a:xfrm>
            <a:off x="76200" y="182703"/>
            <a:ext cx="859881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Quy Trình Tiếp Nhận Văn Bản Đến</a:t>
            </a:r>
            <a:endParaRPr lang="en-US" sz="4374" dirty="0">
              <a:latin typeface="Arial" panose="020B0604020202020204" pitchFamily="34" charset="0"/>
              <a:cs typeface="Arial" panose="020B0604020202020204" pitchFamily="34" charset="0"/>
            </a:endParaRPr>
          </a:p>
        </p:txBody>
      </p:sp>
      <p:pic>
        <p:nvPicPr>
          <p:cNvPr id="8" name="Image 0" descr="preencoded.png">
            <a:extLst>
              <a:ext uri="{FF2B5EF4-FFF2-40B4-BE49-F238E27FC236}">
                <a16:creationId xmlns:a16="http://schemas.microsoft.com/office/drawing/2014/main" id="{C856CE52-9C66-409E-A78F-3AF2828DFB4B}"/>
              </a:ext>
            </a:extLst>
          </p:cNvPr>
          <p:cNvPicPr>
            <a:picLocks noChangeAspect="1"/>
          </p:cNvPicPr>
          <p:nvPr/>
        </p:nvPicPr>
        <p:blipFill>
          <a:blip r:embed="rId2"/>
          <a:stretch>
            <a:fillRect/>
          </a:stretch>
        </p:blipFill>
        <p:spPr>
          <a:xfrm>
            <a:off x="76200" y="1851248"/>
            <a:ext cx="555427" cy="555427"/>
          </a:xfrm>
          <a:prstGeom prst="rect">
            <a:avLst/>
          </a:prstGeom>
        </p:spPr>
      </p:pic>
      <p:sp>
        <p:nvSpPr>
          <p:cNvPr id="9" name="Text 3">
            <a:extLst>
              <a:ext uri="{FF2B5EF4-FFF2-40B4-BE49-F238E27FC236}">
                <a16:creationId xmlns:a16="http://schemas.microsoft.com/office/drawing/2014/main" id="{775DF2DD-186B-4DF4-A639-13307C4906CB}"/>
              </a:ext>
            </a:extLst>
          </p:cNvPr>
          <p:cNvSpPr/>
          <p:nvPr/>
        </p:nvSpPr>
        <p:spPr>
          <a:xfrm>
            <a:off x="-76200" y="2628845"/>
            <a:ext cx="2388632"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Tiếp Nhận</a:t>
            </a:r>
            <a:endParaRPr lang="en-US" sz="2187" dirty="0">
              <a:latin typeface="Arial" panose="020B0604020202020204" pitchFamily="34" charset="0"/>
              <a:cs typeface="Arial" panose="020B0604020202020204" pitchFamily="34" charset="0"/>
            </a:endParaRPr>
          </a:p>
        </p:txBody>
      </p:sp>
      <p:sp>
        <p:nvSpPr>
          <p:cNvPr id="10" name="Text 4">
            <a:extLst>
              <a:ext uri="{FF2B5EF4-FFF2-40B4-BE49-F238E27FC236}">
                <a16:creationId xmlns:a16="http://schemas.microsoft.com/office/drawing/2014/main" id="{764E4CD5-E0D6-45F5-84DB-6F227F4FB548}"/>
              </a:ext>
            </a:extLst>
          </p:cNvPr>
          <p:cNvSpPr/>
          <p:nvPr/>
        </p:nvSpPr>
        <p:spPr>
          <a:xfrm>
            <a:off x="0" y="3109262"/>
            <a:ext cx="1981200" cy="1832370"/>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thư tiếp nhận văn bản đến từ các nguồn khác nhau, scan và đưa vào hệ thống.</a:t>
            </a:r>
            <a:endParaRPr lang="en-US" sz="1750" dirty="0">
              <a:latin typeface="Arial" panose="020B0604020202020204" pitchFamily="34" charset="0"/>
              <a:cs typeface="Arial" panose="020B0604020202020204" pitchFamily="34" charset="0"/>
            </a:endParaRPr>
          </a:p>
        </p:txBody>
      </p:sp>
      <p:pic>
        <p:nvPicPr>
          <p:cNvPr id="11" name="Image 1" descr="preencoded.png">
            <a:extLst>
              <a:ext uri="{FF2B5EF4-FFF2-40B4-BE49-F238E27FC236}">
                <a16:creationId xmlns:a16="http://schemas.microsoft.com/office/drawing/2014/main" id="{F3F50AF8-411E-4ED8-91B6-B6E04BC4070F}"/>
              </a:ext>
            </a:extLst>
          </p:cNvPr>
          <p:cNvPicPr>
            <a:picLocks noChangeAspect="1"/>
          </p:cNvPicPr>
          <p:nvPr/>
        </p:nvPicPr>
        <p:blipFill>
          <a:blip r:embed="rId3"/>
          <a:stretch>
            <a:fillRect/>
          </a:stretch>
        </p:blipFill>
        <p:spPr>
          <a:xfrm>
            <a:off x="2111573" y="1851248"/>
            <a:ext cx="555427" cy="555427"/>
          </a:xfrm>
          <a:prstGeom prst="rect">
            <a:avLst/>
          </a:prstGeom>
        </p:spPr>
      </p:pic>
      <p:sp>
        <p:nvSpPr>
          <p:cNvPr id="12" name="Text 5">
            <a:extLst>
              <a:ext uri="{FF2B5EF4-FFF2-40B4-BE49-F238E27FC236}">
                <a16:creationId xmlns:a16="http://schemas.microsoft.com/office/drawing/2014/main" id="{0ACF37EF-82F9-425D-8D93-71FF03E2DFE4}"/>
              </a:ext>
            </a:extLst>
          </p:cNvPr>
          <p:cNvSpPr/>
          <p:nvPr/>
        </p:nvSpPr>
        <p:spPr>
          <a:xfrm>
            <a:off x="2030968" y="2628845"/>
            <a:ext cx="2388632"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Trình Lãnh Đạo</a:t>
            </a:r>
            <a:endParaRPr lang="en-US" sz="2187" dirty="0">
              <a:latin typeface="Arial" panose="020B0604020202020204" pitchFamily="34" charset="0"/>
              <a:cs typeface="Arial" panose="020B0604020202020204" pitchFamily="34" charset="0"/>
            </a:endParaRPr>
          </a:p>
        </p:txBody>
      </p:sp>
      <p:sp>
        <p:nvSpPr>
          <p:cNvPr id="13" name="Text 6">
            <a:extLst>
              <a:ext uri="{FF2B5EF4-FFF2-40B4-BE49-F238E27FC236}">
                <a16:creationId xmlns:a16="http://schemas.microsoft.com/office/drawing/2014/main" id="{1E5313CD-B209-4363-81DC-0DCAD9A96CF7}"/>
              </a:ext>
            </a:extLst>
          </p:cNvPr>
          <p:cNvSpPr/>
          <p:nvPr/>
        </p:nvSpPr>
        <p:spPr>
          <a:xfrm>
            <a:off x="2057400" y="3109261"/>
            <a:ext cx="2388632" cy="1832369"/>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thư trình Lãnh đạo đơn vị (Giám đốc hoặc Phó Giám đốc) để phân công xử lý.</a:t>
            </a:r>
            <a:endParaRPr lang="en-US" sz="1750" dirty="0">
              <a:latin typeface="Arial" panose="020B0604020202020204" pitchFamily="34" charset="0"/>
              <a:cs typeface="Arial" panose="020B0604020202020204" pitchFamily="34" charset="0"/>
            </a:endParaRPr>
          </a:p>
        </p:txBody>
      </p:sp>
      <p:pic>
        <p:nvPicPr>
          <p:cNvPr id="14" name="Image 2" descr="preencoded.png">
            <a:extLst>
              <a:ext uri="{FF2B5EF4-FFF2-40B4-BE49-F238E27FC236}">
                <a16:creationId xmlns:a16="http://schemas.microsoft.com/office/drawing/2014/main" id="{DA77BE58-90E7-4723-AF32-A631AFF0C96B}"/>
              </a:ext>
            </a:extLst>
          </p:cNvPr>
          <p:cNvPicPr>
            <a:picLocks noChangeAspect="1"/>
          </p:cNvPicPr>
          <p:nvPr/>
        </p:nvPicPr>
        <p:blipFill>
          <a:blip r:embed="rId4"/>
          <a:stretch>
            <a:fillRect/>
          </a:stretch>
        </p:blipFill>
        <p:spPr>
          <a:xfrm>
            <a:off x="4572000" y="1851248"/>
            <a:ext cx="555427" cy="555427"/>
          </a:xfrm>
          <a:prstGeom prst="rect">
            <a:avLst/>
          </a:prstGeom>
        </p:spPr>
      </p:pic>
      <p:sp>
        <p:nvSpPr>
          <p:cNvPr id="15" name="Text 7">
            <a:extLst>
              <a:ext uri="{FF2B5EF4-FFF2-40B4-BE49-F238E27FC236}">
                <a16:creationId xmlns:a16="http://schemas.microsoft.com/office/drawing/2014/main" id="{66F1CC4B-1D8E-4E5B-9D19-6FC5047031A4}"/>
              </a:ext>
            </a:extLst>
          </p:cNvPr>
          <p:cNvSpPr/>
          <p:nvPr/>
        </p:nvSpPr>
        <p:spPr>
          <a:xfrm>
            <a:off x="4495800" y="2628845"/>
            <a:ext cx="2388632"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Phân Công Xử Lý</a:t>
            </a:r>
            <a:endParaRPr lang="en-US" sz="2187" dirty="0">
              <a:latin typeface="Arial" panose="020B0604020202020204" pitchFamily="34" charset="0"/>
              <a:cs typeface="Arial" panose="020B0604020202020204" pitchFamily="34" charset="0"/>
            </a:endParaRPr>
          </a:p>
        </p:txBody>
      </p:sp>
      <p:sp>
        <p:nvSpPr>
          <p:cNvPr id="16" name="Text 8">
            <a:extLst>
              <a:ext uri="{FF2B5EF4-FFF2-40B4-BE49-F238E27FC236}">
                <a16:creationId xmlns:a16="http://schemas.microsoft.com/office/drawing/2014/main" id="{0CBDA889-3373-49EB-8CB2-38F04C965473}"/>
              </a:ext>
            </a:extLst>
          </p:cNvPr>
          <p:cNvSpPr/>
          <p:nvPr/>
        </p:nvSpPr>
        <p:spPr>
          <a:xfrm>
            <a:off x="4495800" y="3109262"/>
            <a:ext cx="2388632" cy="1333024"/>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Lãnh đạo đơn vị phân công nhân viên xử lý văn bản đến theo nội dung và yêu cầu.</a:t>
            </a:r>
            <a:endParaRPr lang="en-US" sz="1750" dirty="0">
              <a:latin typeface="Arial" panose="020B0604020202020204" pitchFamily="34" charset="0"/>
              <a:cs typeface="Arial" panose="020B0604020202020204" pitchFamily="34" charset="0"/>
            </a:endParaRPr>
          </a:p>
        </p:txBody>
      </p:sp>
      <p:pic>
        <p:nvPicPr>
          <p:cNvPr id="17" name="Image 3" descr="preencoded.png">
            <a:extLst>
              <a:ext uri="{FF2B5EF4-FFF2-40B4-BE49-F238E27FC236}">
                <a16:creationId xmlns:a16="http://schemas.microsoft.com/office/drawing/2014/main" id="{88F776E6-E731-4D63-A66E-6B40572A1670}"/>
              </a:ext>
            </a:extLst>
          </p:cNvPr>
          <p:cNvPicPr>
            <a:picLocks noChangeAspect="1"/>
          </p:cNvPicPr>
          <p:nvPr/>
        </p:nvPicPr>
        <p:blipFill>
          <a:blip r:embed="rId5"/>
          <a:stretch>
            <a:fillRect/>
          </a:stretch>
        </p:blipFill>
        <p:spPr>
          <a:xfrm>
            <a:off x="7010400" y="1825231"/>
            <a:ext cx="685800" cy="685800"/>
          </a:xfrm>
          <a:prstGeom prst="rect">
            <a:avLst/>
          </a:prstGeom>
        </p:spPr>
      </p:pic>
      <p:sp>
        <p:nvSpPr>
          <p:cNvPr id="18" name="Text 9">
            <a:extLst>
              <a:ext uri="{FF2B5EF4-FFF2-40B4-BE49-F238E27FC236}">
                <a16:creationId xmlns:a16="http://schemas.microsoft.com/office/drawing/2014/main" id="{D8550D0F-45AF-416F-A982-AD23C435B76C}"/>
              </a:ext>
            </a:extLst>
          </p:cNvPr>
          <p:cNvSpPr/>
          <p:nvPr/>
        </p:nvSpPr>
        <p:spPr>
          <a:xfrm>
            <a:off x="7022029" y="2663431"/>
            <a:ext cx="1969571" cy="477240"/>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Xử Lý Văn Bản</a:t>
            </a:r>
            <a:endParaRPr lang="en-US" sz="2187" dirty="0">
              <a:latin typeface="Arial" panose="020B0604020202020204" pitchFamily="34" charset="0"/>
              <a:cs typeface="Arial" panose="020B0604020202020204" pitchFamily="34" charset="0"/>
            </a:endParaRPr>
          </a:p>
        </p:txBody>
      </p:sp>
      <p:sp>
        <p:nvSpPr>
          <p:cNvPr id="19" name="Text 10">
            <a:extLst>
              <a:ext uri="{FF2B5EF4-FFF2-40B4-BE49-F238E27FC236}">
                <a16:creationId xmlns:a16="http://schemas.microsoft.com/office/drawing/2014/main" id="{90B57B73-E7AC-4C73-9E2E-7B0819D5286B}"/>
              </a:ext>
            </a:extLst>
          </p:cNvPr>
          <p:cNvSpPr/>
          <p:nvPr/>
        </p:nvSpPr>
        <p:spPr>
          <a:xfrm>
            <a:off x="7010400" y="3120631"/>
            <a:ext cx="2133600" cy="1832369"/>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được phân công thực hiện xử lý văn bản đến và nhập thông tin hoàn thành.</a:t>
            </a:r>
            <a:endParaRPr lang="en-US"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218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flowchart">
            <a:extLst>
              <a:ext uri="{FF2B5EF4-FFF2-40B4-BE49-F238E27FC236}">
                <a16:creationId xmlns:a16="http://schemas.microsoft.com/office/drawing/2014/main" id="{C2205861-3B31-FA0C-7150-F528C5615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17" y="457200"/>
            <a:ext cx="7721366" cy="5486400"/>
          </a:xfrm>
          <a:prstGeom prst="rect">
            <a:avLst/>
          </a:prstGeom>
        </p:spPr>
      </p:pic>
    </p:spTree>
    <p:extLst>
      <p:ext uri="{BB962C8B-B14F-4D97-AF65-F5344CB8AC3E}">
        <p14:creationId xmlns:p14="http://schemas.microsoft.com/office/powerpoint/2010/main" val="1526170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862</TotalTime>
  <Words>2156</Words>
  <Application>Microsoft Office PowerPoint</Application>
  <PresentationFormat>On-screen Show (4:3)</PresentationFormat>
  <Paragraphs>393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Pham Tran Nguyen Phu 20226120</cp:lastModifiedBy>
  <cp:revision>13</cp:revision>
  <dcterms:created xsi:type="dcterms:W3CDTF">2023-07-17T09:25:35Z</dcterms:created>
  <dcterms:modified xsi:type="dcterms:W3CDTF">2024-07-12T03:14:45Z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2023-04-07T00:00:00Z</vt:filetime>
  </property>
  <property fmtid="{D5CDD505-2E9C-101B-9397-08002B2CF9AE}" pid="3" name="Creator">
    <vt:lpwstr>Microsoft® PowerPoint® LTSC</vt:lpwstr>
  </property>
  <property fmtid="{D5CDD505-2E9C-101B-9397-08002B2CF9AE}" pid="4" name="LastSaved">
    <vt:filetime>2023-07-17T00:00:00Z</vt:filetime>
  </property>
  <property fmtid="{D5CDD505-2E9C-101B-9397-08002B2CF9AE}" pid="5" name="Producer">
    <vt:lpwstr>Microsoft® PowerPoint® LTSC</vt:lpwstr>
  </property>
</Properties>
</file>