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7" r:id="rId4"/>
    <p:sldId id="258" r:id="rId5"/>
    <p:sldId id="259" r:id="rId6"/>
    <p:sldId id="260" r:id="rId7"/>
    <p:sldId id="266" r:id="rId8"/>
    <p:sldId id="271" r:id="rId9"/>
    <p:sldId id="262" r:id="rId10"/>
    <p:sldId id="263" r:id="rId11"/>
    <p:sldId id="261" r:id="rId12"/>
    <p:sldId id="267" r:id="rId13"/>
    <p:sldId id="264" r:id="rId14"/>
    <p:sldId id="270"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4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1EC91B-9153-49FD-A9EB-3B0D373886D3}"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C2210-5DC3-4205-80EF-B384A16B6C62}" type="slidenum">
              <a:rPr lang="en-US" smtClean="0"/>
              <a:t>‹#›</a:t>
            </a:fld>
            <a:endParaRPr lang="en-US"/>
          </a:p>
        </p:txBody>
      </p:sp>
    </p:spTree>
    <p:extLst>
      <p:ext uri="{BB962C8B-B14F-4D97-AF65-F5344CB8AC3E}">
        <p14:creationId xmlns:p14="http://schemas.microsoft.com/office/powerpoint/2010/main" val="401511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1EC91B-9153-49FD-A9EB-3B0D373886D3}"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C2210-5DC3-4205-80EF-B384A16B6C62}" type="slidenum">
              <a:rPr lang="en-US" smtClean="0"/>
              <a:t>‹#›</a:t>
            </a:fld>
            <a:endParaRPr lang="en-US"/>
          </a:p>
        </p:txBody>
      </p:sp>
    </p:spTree>
    <p:extLst>
      <p:ext uri="{BB962C8B-B14F-4D97-AF65-F5344CB8AC3E}">
        <p14:creationId xmlns:p14="http://schemas.microsoft.com/office/powerpoint/2010/main" val="222040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1EC91B-9153-49FD-A9EB-3B0D373886D3}"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C2210-5DC3-4205-80EF-B384A16B6C62}" type="slidenum">
              <a:rPr lang="en-US" smtClean="0"/>
              <a:t>‹#›</a:t>
            </a:fld>
            <a:endParaRPr lang="en-US"/>
          </a:p>
        </p:txBody>
      </p:sp>
    </p:spTree>
    <p:extLst>
      <p:ext uri="{BB962C8B-B14F-4D97-AF65-F5344CB8AC3E}">
        <p14:creationId xmlns:p14="http://schemas.microsoft.com/office/powerpoint/2010/main" val="3060728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1EC91B-9153-49FD-A9EB-3B0D373886D3}"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C2210-5DC3-4205-80EF-B384A16B6C62}" type="slidenum">
              <a:rPr lang="en-US" smtClean="0"/>
              <a:t>‹#›</a:t>
            </a:fld>
            <a:endParaRPr lang="en-US"/>
          </a:p>
        </p:txBody>
      </p:sp>
    </p:spTree>
    <p:extLst>
      <p:ext uri="{BB962C8B-B14F-4D97-AF65-F5344CB8AC3E}">
        <p14:creationId xmlns:p14="http://schemas.microsoft.com/office/powerpoint/2010/main" val="2039971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1EC91B-9153-49FD-A9EB-3B0D373886D3}"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C2210-5DC3-4205-80EF-B384A16B6C62}" type="slidenum">
              <a:rPr lang="en-US" smtClean="0"/>
              <a:t>‹#›</a:t>
            </a:fld>
            <a:endParaRPr lang="en-US"/>
          </a:p>
        </p:txBody>
      </p:sp>
    </p:spTree>
    <p:extLst>
      <p:ext uri="{BB962C8B-B14F-4D97-AF65-F5344CB8AC3E}">
        <p14:creationId xmlns:p14="http://schemas.microsoft.com/office/powerpoint/2010/main" val="4096084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1EC91B-9153-49FD-A9EB-3B0D373886D3}" type="datetimeFigureOut">
              <a:rPr lang="en-US" smtClean="0"/>
              <a:t>3/25/2023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DC2210-5DC3-4205-80EF-B384A16B6C62}" type="slidenum">
              <a:rPr lang="en-US" smtClean="0"/>
              <a:t>‹#›</a:t>
            </a:fld>
            <a:endParaRPr lang="en-US"/>
          </a:p>
        </p:txBody>
      </p:sp>
    </p:spTree>
    <p:extLst>
      <p:ext uri="{BB962C8B-B14F-4D97-AF65-F5344CB8AC3E}">
        <p14:creationId xmlns:p14="http://schemas.microsoft.com/office/powerpoint/2010/main" val="1947178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1EC91B-9153-49FD-A9EB-3B0D373886D3}" type="datetimeFigureOut">
              <a:rPr lang="en-US" smtClean="0"/>
              <a:t>3/25/2023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DC2210-5DC3-4205-80EF-B384A16B6C62}" type="slidenum">
              <a:rPr lang="en-US" smtClean="0"/>
              <a:t>‹#›</a:t>
            </a:fld>
            <a:endParaRPr lang="en-US"/>
          </a:p>
        </p:txBody>
      </p:sp>
    </p:spTree>
    <p:extLst>
      <p:ext uri="{BB962C8B-B14F-4D97-AF65-F5344CB8AC3E}">
        <p14:creationId xmlns:p14="http://schemas.microsoft.com/office/powerpoint/2010/main" val="582881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1EC91B-9153-49FD-A9EB-3B0D373886D3}" type="datetimeFigureOut">
              <a:rPr lang="en-US" smtClean="0"/>
              <a:t>3/25/2023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DC2210-5DC3-4205-80EF-B384A16B6C62}" type="slidenum">
              <a:rPr lang="en-US" smtClean="0"/>
              <a:t>‹#›</a:t>
            </a:fld>
            <a:endParaRPr lang="en-US"/>
          </a:p>
        </p:txBody>
      </p:sp>
    </p:spTree>
    <p:extLst>
      <p:ext uri="{BB962C8B-B14F-4D97-AF65-F5344CB8AC3E}">
        <p14:creationId xmlns:p14="http://schemas.microsoft.com/office/powerpoint/2010/main" val="513340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1EC91B-9153-49FD-A9EB-3B0D373886D3}" type="datetimeFigureOut">
              <a:rPr lang="en-US" smtClean="0"/>
              <a:t>3/25/2023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DC2210-5DC3-4205-80EF-B384A16B6C62}" type="slidenum">
              <a:rPr lang="en-US" smtClean="0"/>
              <a:t>‹#›</a:t>
            </a:fld>
            <a:endParaRPr lang="en-US"/>
          </a:p>
        </p:txBody>
      </p:sp>
    </p:spTree>
    <p:extLst>
      <p:ext uri="{BB962C8B-B14F-4D97-AF65-F5344CB8AC3E}">
        <p14:creationId xmlns:p14="http://schemas.microsoft.com/office/powerpoint/2010/main" val="158506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1EC91B-9153-49FD-A9EB-3B0D373886D3}" type="datetimeFigureOut">
              <a:rPr lang="en-US" smtClean="0"/>
              <a:t>3/25/2023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DC2210-5DC3-4205-80EF-B384A16B6C62}" type="slidenum">
              <a:rPr lang="en-US" smtClean="0"/>
              <a:t>‹#›</a:t>
            </a:fld>
            <a:endParaRPr lang="en-US"/>
          </a:p>
        </p:txBody>
      </p:sp>
    </p:spTree>
    <p:extLst>
      <p:ext uri="{BB962C8B-B14F-4D97-AF65-F5344CB8AC3E}">
        <p14:creationId xmlns:p14="http://schemas.microsoft.com/office/powerpoint/2010/main" val="2987393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1EC91B-9153-49FD-A9EB-3B0D373886D3}" type="datetimeFigureOut">
              <a:rPr lang="en-US" smtClean="0"/>
              <a:t>3/25/2023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DC2210-5DC3-4205-80EF-B384A16B6C62}" type="slidenum">
              <a:rPr lang="en-US" smtClean="0"/>
              <a:t>‹#›</a:t>
            </a:fld>
            <a:endParaRPr lang="en-US"/>
          </a:p>
        </p:txBody>
      </p:sp>
    </p:spTree>
    <p:extLst>
      <p:ext uri="{BB962C8B-B14F-4D97-AF65-F5344CB8AC3E}">
        <p14:creationId xmlns:p14="http://schemas.microsoft.com/office/powerpoint/2010/main" val="892598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1EC91B-9153-49FD-A9EB-3B0D373886D3}" type="datetimeFigureOut">
              <a:rPr lang="en-US" smtClean="0"/>
              <a:t>3/25/2023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DC2210-5DC3-4205-80EF-B384A16B6C62}" type="slidenum">
              <a:rPr lang="en-US" smtClean="0"/>
              <a:t>‹#›</a:t>
            </a:fld>
            <a:endParaRPr lang="en-US"/>
          </a:p>
        </p:txBody>
      </p:sp>
    </p:spTree>
    <p:extLst>
      <p:ext uri="{BB962C8B-B14F-4D97-AF65-F5344CB8AC3E}">
        <p14:creationId xmlns:p14="http://schemas.microsoft.com/office/powerpoint/2010/main" val="839697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file:///\\PhysicalDriveX"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Corsair SSD Toolbox Project</a:t>
            </a:r>
            <a:endParaRPr lang="en-US" dirty="0"/>
          </a:p>
        </p:txBody>
      </p:sp>
    </p:spTree>
    <p:extLst>
      <p:ext uri="{BB962C8B-B14F-4D97-AF65-F5344CB8AC3E}">
        <p14:creationId xmlns:p14="http://schemas.microsoft.com/office/powerpoint/2010/main" val="12268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78826" y="997159"/>
            <a:ext cx="4099547" cy="1169551"/>
          </a:xfrm>
          <a:prstGeom prst="rect">
            <a:avLst/>
          </a:prstGeom>
          <a:noFill/>
          <a:ln>
            <a:solidFill>
              <a:schemeClr val="tx1"/>
            </a:solidFill>
          </a:ln>
        </p:spPr>
        <p:txBody>
          <a:bodyPr wrap="square" rtlCol="0">
            <a:spAutoFit/>
          </a:bodyPr>
          <a:lstStyle/>
          <a:p>
            <a:r>
              <a:rPr lang="en-US" sz="1000" dirty="0" smtClean="0">
                <a:latin typeface="Courier New" panose="02070309020205020404" pitchFamily="49" charset="0"/>
                <a:cs typeface="Courier New" panose="02070309020205020404" pitchFamily="49" charset="0"/>
              </a:rPr>
              <a:t>void </a:t>
            </a:r>
            <a:r>
              <a:rPr lang="en-US" sz="1000" dirty="0" err="1" smtClean="0">
                <a:latin typeface="Courier New" panose="02070309020205020404" pitchFamily="49" charset="0"/>
                <a:cs typeface="Courier New" panose="02070309020205020404" pitchFamily="49" charset="0"/>
              </a:rPr>
              <a:t>Gui</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HandleStartClone</a:t>
            </a:r>
            <a:r>
              <a:rPr lang="en-US" sz="1000" dirty="0" smtClean="0">
                <a:latin typeface="Courier New" panose="02070309020205020404" pitchFamily="49" charset="0"/>
                <a:cs typeface="Courier New" panose="02070309020205020404" pitchFamily="49" charset="0"/>
              </a:rPr>
              <a:t>() {</a:t>
            </a:r>
          </a:p>
          <a:p>
            <a:r>
              <a:rPr lang="en-US" sz="1000" dirty="0" smtClean="0">
                <a:latin typeface="Courier New" panose="02070309020205020404" pitchFamily="49" charset="0"/>
                <a:cs typeface="Courier New" panose="02070309020205020404" pitchFamily="49" charset="0"/>
              </a:rPr>
              <a:t>  // Similar to </a:t>
            </a:r>
            <a:r>
              <a:rPr lang="en-US" sz="1000" dirty="0" err="1" smtClean="0">
                <a:latin typeface="Courier New" panose="02070309020205020404" pitchFamily="49" charset="0"/>
                <a:cs typeface="Courier New" panose="02070309020205020404" pitchFamily="49" charset="0"/>
              </a:rPr>
              <a:t>ScanDrive</a:t>
            </a:r>
            <a:r>
              <a:rPr lang="en-US" sz="1000" dirty="0" smtClean="0">
                <a:latin typeface="Courier New" panose="02070309020205020404" pitchFamily="49" charset="0"/>
                <a:cs typeface="Courier New" panose="02070309020205020404" pitchFamily="49" charset="0"/>
              </a:rPr>
              <a:t> function</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 + Get </a:t>
            </a:r>
            <a:r>
              <a:rPr lang="en-US" sz="1000" dirty="0" err="1" smtClean="0">
                <a:latin typeface="Courier New" panose="02070309020205020404" pitchFamily="49" charset="0"/>
                <a:cs typeface="Courier New" panose="02070309020205020404" pitchFamily="49" charset="0"/>
              </a:rPr>
              <a:t>CloneInfo</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srcdrv</a:t>
            </a:r>
            <a:r>
              <a:rPr lang="en-US" sz="1000" dirty="0" smtClean="0">
                <a:latin typeface="Courier New" panose="02070309020205020404" pitchFamily="49" charset="0"/>
                <a:cs typeface="Courier New" panose="02070309020205020404" pitchFamily="49" charset="0"/>
              </a:rPr>
              <a:t>, parts, orders, </a:t>
            </a:r>
            <a:r>
              <a:rPr lang="en-US" sz="1000" dirty="0" err="1" smtClean="0">
                <a:latin typeface="Courier New" panose="02070309020205020404" pitchFamily="49" charset="0"/>
                <a:cs typeface="Courier New" panose="02070309020205020404" pitchFamily="49" charset="0"/>
              </a:rPr>
              <a:t>dstdrv</a:t>
            </a:r>
            <a:r>
              <a:rPr lang="en-US" sz="1000" dirty="0" smtClean="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 + Create Worker Thread</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 + Wait (also response to user’s activities)</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 + Finish &amp; report status</a:t>
            </a:r>
            <a:endParaRPr lang="en-US" sz="1000" dirty="0">
              <a:latin typeface="Courier New" panose="02070309020205020404" pitchFamily="49" charset="0"/>
              <a:cs typeface="Courier New" panose="02070309020205020404" pitchFamily="49" charset="0"/>
            </a:endParaRPr>
          </a:p>
          <a:p>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6" name="TextBox 5"/>
          <p:cNvSpPr txBox="1"/>
          <p:nvPr/>
        </p:nvSpPr>
        <p:spPr>
          <a:xfrm>
            <a:off x="3878827" y="274452"/>
            <a:ext cx="4099547" cy="553998"/>
          </a:xfrm>
          <a:prstGeom prst="rect">
            <a:avLst/>
          </a:prstGeom>
          <a:noFill/>
          <a:ln>
            <a:solidFill>
              <a:schemeClr val="tx1"/>
            </a:solidFill>
          </a:ln>
        </p:spPr>
        <p:txBody>
          <a:bodyPr wrap="square" rtlCol="0">
            <a:spAutoFit/>
          </a:bodyPr>
          <a:lstStyle/>
          <a:p>
            <a:r>
              <a:rPr lang="en-US" sz="1000" dirty="0" smtClean="0">
                <a:latin typeface="Courier New" panose="02070309020205020404" pitchFamily="49" charset="0"/>
                <a:cs typeface="Courier New" panose="02070309020205020404" pitchFamily="49" charset="0"/>
              </a:rPr>
              <a:t>void </a:t>
            </a:r>
            <a:r>
              <a:rPr lang="en-US" sz="1000" dirty="0" err="1" smtClean="0">
                <a:latin typeface="Courier New" panose="02070309020205020404" pitchFamily="49" charset="0"/>
                <a:cs typeface="Courier New" panose="02070309020205020404" pitchFamily="49" charset="0"/>
              </a:rPr>
              <a:t>Gui</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HandleStopClone</a:t>
            </a:r>
            <a:r>
              <a:rPr lang="en-US" sz="1000" dirty="0" smtClean="0">
                <a:latin typeface="Courier New" panose="02070309020205020404" pitchFamily="49" charset="0"/>
                <a:cs typeface="Courier New" panose="02070309020205020404" pitchFamily="49" charset="0"/>
              </a:rPr>
              <a:t>() {</a:t>
            </a:r>
          </a:p>
          <a:p>
            <a:r>
              <a:rPr lang="en-US" sz="1000" dirty="0" smtClean="0">
                <a:latin typeface="Courier New" panose="02070309020205020404" pitchFamily="49" charset="0"/>
                <a:cs typeface="Courier New" panose="02070309020205020404" pitchFamily="49" charset="0"/>
              </a:rPr>
              <a:t>  if (</a:t>
            </a:r>
            <a:r>
              <a:rPr lang="en-US" sz="1000" dirty="0" err="1" smtClean="0">
                <a:latin typeface="Courier New" panose="02070309020205020404" pitchFamily="49" charset="0"/>
                <a:cs typeface="Courier New" panose="02070309020205020404" pitchFamily="49" charset="0"/>
              </a:rPr>
              <a:t>pCloneInfo</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pCloneInfo</a:t>
            </a:r>
            <a:r>
              <a:rPr lang="en-US" sz="1000" dirty="0" smtClean="0">
                <a:latin typeface="Courier New" panose="02070309020205020404" pitchFamily="49" charset="0"/>
                <a:cs typeface="Courier New" panose="02070309020205020404" pitchFamily="49" charset="0"/>
              </a:rPr>
              <a:t>-&gt;stop = true;</a:t>
            </a:r>
          </a:p>
          <a:p>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cxnSp>
        <p:nvCxnSpPr>
          <p:cNvPr id="7" name="Straight Arrow Connector 6"/>
          <p:cNvCxnSpPr>
            <a:endCxn id="6" idx="1"/>
          </p:cNvCxnSpPr>
          <p:nvPr/>
        </p:nvCxnSpPr>
        <p:spPr>
          <a:xfrm flipV="1">
            <a:off x="1656555" y="551451"/>
            <a:ext cx="2222272" cy="168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a:off x="1656555" y="720160"/>
            <a:ext cx="2222271" cy="861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49135" y="475788"/>
            <a:ext cx="1307419" cy="646331"/>
          </a:xfrm>
          <a:prstGeom prst="rect">
            <a:avLst/>
          </a:prstGeom>
          <a:noFill/>
        </p:spPr>
        <p:txBody>
          <a:bodyPr wrap="square" rtlCol="0">
            <a:spAutoFit/>
          </a:bodyPr>
          <a:lstStyle/>
          <a:p>
            <a:pPr algn="ctr"/>
            <a:r>
              <a:rPr lang="en-US" dirty="0" smtClean="0">
                <a:solidFill>
                  <a:srgbClr val="FF0000"/>
                </a:solidFill>
              </a:rPr>
              <a:t>Function</a:t>
            </a:r>
          </a:p>
          <a:p>
            <a:pPr algn="ctr"/>
            <a:r>
              <a:rPr lang="en-US" dirty="0" err="1" smtClean="0">
                <a:solidFill>
                  <a:srgbClr val="FF0000"/>
                </a:solidFill>
              </a:rPr>
              <a:t>DiskClone</a:t>
            </a:r>
            <a:endParaRPr lang="en-US" dirty="0">
              <a:solidFill>
                <a:srgbClr val="FF0000"/>
              </a:solidFill>
            </a:endParaRPr>
          </a:p>
        </p:txBody>
      </p:sp>
      <p:sp>
        <p:nvSpPr>
          <p:cNvPr id="10" name="TextBox 9"/>
          <p:cNvSpPr txBox="1"/>
          <p:nvPr/>
        </p:nvSpPr>
        <p:spPr>
          <a:xfrm>
            <a:off x="2375914" y="1381880"/>
            <a:ext cx="1066800" cy="646331"/>
          </a:xfrm>
          <a:prstGeom prst="rect">
            <a:avLst/>
          </a:prstGeom>
          <a:noFill/>
        </p:spPr>
        <p:txBody>
          <a:bodyPr wrap="square" rtlCol="0">
            <a:spAutoFit/>
          </a:bodyPr>
          <a:lstStyle/>
          <a:p>
            <a:pPr algn="ctr"/>
            <a:r>
              <a:rPr lang="en-US" dirty="0" smtClean="0"/>
              <a:t>User click</a:t>
            </a:r>
          </a:p>
          <a:p>
            <a:pPr algn="ctr"/>
            <a:r>
              <a:rPr lang="en-US" dirty="0" smtClean="0"/>
              <a:t>“Start”</a:t>
            </a:r>
            <a:endParaRPr lang="en-US" dirty="0"/>
          </a:p>
        </p:txBody>
      </p:sp>
      <p:sp>
        <p:nvSpPr>
          <p:cNvPr id="11" name="TextBox 10"/>
          <p:cNvSpPr txBox="1"/>
          <p:nvPr/>
        </p:nvSpPr>
        <p:spPr>
          <a:xfrm>
            <a:off x="2538452" y="152623"/>
            <a:ext cx="1066800" cy="646331"/>
          </a:xfrm>
          <a:prstGeom prst="rect">
            <a:avLst/>
          </a:prstGeom>
          <a:noFill/>
        </p:spPr>
        <p:txBody>
          <a:bodyPr wrap="square" rtlCol="0">
            <a:spAutoFit/>
          </a:bodyPr>
          <a:lstStyle/>
          <a:p>
            <a:pPr algn="ctr"/>
            <a:r>
              <a:rPr lang="en-US" dirty="0" smtClean="0"/>
              <a:t>User click</a:t>
            </a:r>
          </a:p>
          <a:p>
            <a:pPr algn="ctr"/>
            <a:r>
              <a:rPr lang="en-US" dirty="0" smtClean="0"/>
              <a:t>“Cancel”</a:t>
            </a:r>
            <a:endParaRPr lang="en-US" dirty="0"/>
          </a:p>
        </p:txBody>
      </p:sp>
      <p:sp>
        <p:nvSpPr>
          <p:cNvPr id="13" name="TextBox 12"/>
          <p:cNvSpPr txBox="1"/>
          <p:nvPr/>
        </p:nvSpPr>
        <p:spPr>
          <a:xfrm>
            <a:off x="1145969" y="3427458"/>
            <a:ext cx="8989031" cy="3416320"/>
          </a:xfrm>
          <a:prstGeom prst="rect">
            <a:avLst/>
          </a:prstGeom>
          <a:noFill/>
        </p:spPr>
        <p:txBody>
          <a:bodyPr wrap="square" rtlCol="0">
            <a:spAutoFit/>
          </a:bodyPr>
          <a:lstStyle/>
          <a:p>
            <a:r>
              <a:rPr lang="en-US" dirty="0" smtClean="0"/>
              <a:t>Clarify </a:t>
            </a:r>
            <a:r>
              <a:rPr lang="en-US" dirty="0" smtClean="0"/>
              <a:t>these items with the project owner:</a:t>
            </a:r>
            <a:endParaRPr lang="en-US" dirty="0" smtClean="0"/>
          </a:p>
          <a:p>
            <a:r>
              <a:rPr lang="en-US" dirty="0" smtClean="0"/>
              <a:t>+ Clone full source drive or some partitions ?</a:t>
            </a:r>
          </a:p>
          <a:p>
            <a:r>
              <a:rPr lang="en-US" dirty="0" smtClean="0"/>
              <a:t>+ Clone old drive to address 0 of new drive or from an offset ? Which offset ?</a:t>
            </a:r>
          </a:p>
          <a:p>
            <a:r>
              <a:rPr lang="en-US" dirty="0" smtClean="0"/>
              <a:t>+ Support to merge partitions from multiple drives ? Order of these partitions in target drive </a:t>
            </a:r>
            <a:r>
              <a:rPr lang="en-US" dirty="0" smtClean="0"/>
              <a:t>?</a:t>
            </a:r>
          </a:p>
          <a:p>
            <a:r>
              <a:rPr lang="en-US" dirty="0" smtClean="0"/>
              <a:t>+ Support shrinking partition or not ?</a:t>
            </a:r>
            <a:endParaRPr lang="en-US" dirty="0" smtClean="0"/>
          </a:p>
          <a:p>
            <a:endParaRPr lang="en-US" dirty="0" smtClean="0"/>
          </a:p>
          <a:p>
            <a:r>
              <a:rPr lang="en-US" dirty="0" smtClean="0"/>
              <a:t>In </a:t>
            </a:r>
            <a:r>
              <a:rPr lang="en-US" dirty="0"/>
              <a:t>the case of shrinking partitions, we need to access the file system (for example, the FAT </a:t>
            </a:r>
            <a:r>
              <a:rPr lang="en-US" dirty="0" smtClean="0"/>
              <a:t>table/NTFS master file table). </a:t>
            </a:r>
            <a:r>
              <a:rPr lang="en-US" dirty="0"/>
              <a:t>This complicates the code a lot. The GUI team should study about this before hand</a:t>
            </a:r>
            <a:r>
              <a:rPr lang="en-US" dirty="0" smtClean="0"/>
              <a:t>.</a:t>
            </a:r>
          </a:p>
          <a:p>
            <a:endParaRPr lang="en-US" dirty="0"/>
          </a:p>
          <a:p>
            <a:r>
              <a:rPr lang="en-US" dirty="0" smtClean="0"/>
              <a:t>For simplicity, we may copy sectors one-by-one from original drive to new target drive. But it is slow. Any better solution ? Copy block of 256 sectors ? Check other tools (</a:t>
            </a:r>
            <a:r>
              <a:rPr lang="en-US" dirty="0" err="1" smtClean="0"/>
              <a:t>clonezilla</a:t>
            </a:r>
            <a:r>
              <a:rPr lang="en-US" dirty="0" smtClean="0"/>
              <a:t>) ?</a:t>
            </a:r>
            <a:endParaRPr lang="en-US" dirty="0"/>
          </a:p>
        </p:txBody>
      </p:sp>
      <p:pic>
        <p:nvPicPr>
          <p:cNvPr id="14" name="Picture 13"/>
          <p:cNvPicPr>
            <a:picLocks noChangeAspect="1"/>
          </p:cNvPicPr>
          <p:nvPr/>
        </p:nvPicPr>
        <p:blipFill>
          <a:blip r:embed="rId2"/>
          <a:stretch>
            <a:fillRect/>
          </a:stretch>
        </p:blipFill>
        <p:spPr>
          <a:xfrm>
            <a:off x="242720" y="2399999"/>
            <a:ext cx="4848278" cy="891968"/>
          </a:xfrm>
          <a:prstGeom prst="rect">
            <a:avLst/>
          </a:prstGeom>
        </p:spPr>
      </p:pic>
      <p:sp>
        <p:nvSpPr>
          <p:cNvPr id="15" name="Rectangle 14"/>
          <p:cNvSpPr/>
          <p:nvPr/>
        </p:nvSpPr>
        <p:spPr>
          <a:xfrm>
            <a:off x="9368444" y="0"/>
            <a:ext cx="2816459" cy="4073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Sample implementation</a:t>
            </a:r>
          </a:p>
        </p:txBody>
      </p:sp>
      <p:sp>
        <p:nvSpPr>
          <p:cNvPr id="12" name="TextBox 11"/>
          <p:cNvSpPr txBox="1"/>
          <p:nvPr/>
        </p:nvSpPr>
        <p:spPr>
          <a:xfrm>
            <a:off x="5761705" y="2335419"/>
            <a:ext cx="5984179" cy="923330"/>
          </a:xfrm>
          <a:prstGeom prst="rect">
            <a:avLst/>
          </a:prstGeom>
          <a:noFill/>
        </p:spPr>
        <p:txBody>
          <a:bodyPr wrap="square" rtlCol="0">
            <a:spAutoFit/>
          </a:bodyPr>
          <a:lstStyle/>
          <a:p>
            <a:r>
              <a:rPr lang="en-US" dirty="0" smtClean="0"/>
              <a:t>[Down]/[Up]: Set clone size to Min/Max</a:t>
            </a:r>
          </a:p>
          <a:p>
            <a:r>
              <a:rPr lang="en-US" dirty="0" smtClean="0"/>
              <a:t>[Minus]/[Plus]: Shrink/Expand partition size in target drive</a:t>
            </a:r>
          </a:p>
          <a:p>
            <a:r>
              <a:rPr lang="en-US" dirty="0" smtClean="0"/>
              <a:t>[</a:t>
            </a:r>
            <a:r>
              <a:rPr lang="en-US" dirty="0" smtClean="0"/>
              <a:t>&gt;&lt;]: Unknown feature. Confirm with PO ?</a:t>
            </a:r>
            <a:endParaRPr lang="en-US" dirty="0"/>
          </a:p>
        </p:txBody>
      </p:sp>
      <p:sp>
        <p:nvSpPr>
          <p:cNvPr id="16" name="Oval 15"/>
          <p:cNvSpPr/>
          <p:nvPr/>
        </p:nvSpPr>
        <p:spPr>
          <a:xfrm>
            <a:off x="3383280" y="2393596"/>
            <a:ext cx="1803862" cy="6068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2" idx="1"/>
            <a:endCxn id="16" idx="6"/>
          </p:cNvCxnSpPr>
          <p:nvPr/>
        </p:nvCxnSpPr>
        <p:spPr>
          <a:xfrm flipH="1" flipV="1">
            <a:off x="5187142" y="2697011"/>
            <a:ext cx="574563" cy="1000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4351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p:cNvSpPr txBox="1"/>
          <p:nvPr/>
        </p:nvSpPr>
        <p:spPr>
          <a:xfrm>
            <a:off x="5618089" y="1983842"/>
            <a:ext cx="4099547" cy="553998"/>
          </a:xfrm>
          <a:prstGeom prst="rect">
            <a:avLst/>
          </a:prstGeom>
          <a:noFill/>
          <a:ln>
            <a:solidFill>
              <a:schemeClr val="tx1"/>
            </a:solidFill>
          </a:ln>
        </p:spPr>
        <p:txBody>
          <a:bodyPr wrap="square" rtlCol="0">
            <a:spAutoFit/>
          </a:bodyPr>
          <a:lstStyle/>
          <a:p>
            <a:r>
              <a:rPr lang="en-US" sz="1000" dirty="0" smtClean="0">
                <a:latin typeface="Courier New" panose="02070309020205020404" pitchFamily="49" charset="0"/>
                <a:cs typeface="Courier New" panose="02070309020205020404" pitchFamily="49" charset="0"/>
              </a:rPr>
              <a:t>void </a:t>
            </a:r>
            <a:r>
              <a:rPr lang="en-US" sz="1000" dirty="0" err="1" smtClean="0">
                <a:latin typeface="Courier New" panose="02070309020205020404" pitchFamily="49" charset="0"/>
                <a:cs typeface="Courier New" panose="02070309020205020404" pitchFamily="49" charset="0"/>
              </a:rPr>
              <a:t>Gui</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HandleStartSecureWipe</a:t>
            </a:r>
            <a:r>
              <a:rPr lang="en-US" sz="1000" dirty="0" smtClean="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 Similar to above function</a:t>
            </a:r>
          </a:p>
          <a:p>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57" name="TextBox 56"/>
          <p:cNvSpPr txBox="1"/>
          <p:nvPr/>
        </p:nvSpPr>
        <p:spPr>
          <a:xfrm>
            <a:off x="5618090" y="1261135"/>
            <a:ext cx="4099547" cy="553998"/>
          </a:xfrm>
          <a:prstGeom prst="rect">
            <a:avLst/>
          </a:prstGeom>
          <a:noFill/>
          <a:ln>
            <a:solidFill>
              <a:schemeClr val="tx1"/>
            </a:solidFill>
          </a:ln>
        </p:spPr>
        <p:txBody>
          <a:bodyPr wrap="square" rtlCol="0">
            <a:spAutoFit/>
          </a:bodyPr>
          <a:lstStyle/>
          <a:p>
            <a:r>
              <a:rPr lang="en-US" sz="1000" dirty="0" smtClean="0">
                <a:latin typeface="Courier New" panose="02070309020205020404" pitchFamily="49" charset="0"/>
                <a:cs typeface="Courier New" panose="02070309020205020404" pitchFamily="49" charset="0"/>
              </a:rPr>
              <a:t>void </a:t>
            </a:r>
            <a:r>
              <a:rPr lang="en-US" sz="1000" dirty="0" err="1" smtClean="0">
                <a:latin typeface="Courier New" panose="02070309020205020404" pitchFamily="49" charset="0"/>
                <a:cs typeface="Courier New" panose="02070309020205020404" pitchFamily="49" charset="0"/>
              </a:rPr>
              <a:t>Gui</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HandleStopSecureWipe</a:t>
            </a:r>
            <a:r>
              <a:rPr lang="en-US" sz="1000" dirty="0" smtClean="0">
                <a:latin typeface="Courier New" panose="02070309020205020404" pitchFamily="49" charset="0"/>
                <a:cs typeface="Courier New" panose="02070309020205020404" pitchFamily="49" charset="0"/>
              </a:rPr>
              <a:t>() {</a:t>
            </a:r>
          </a:p>
          <a:p>
            <a:r>
              <a:rPr lang="en-US" sz="1000" dirty="0" smtClean="0">
                <a:latin typeface="Courier New" panose="02070309020205020404" pitchFamily="49" charset="0"/>
                <a:cs typeface="Courier New" panose="02070309020205020404" pitchFamily="49" charset="0"/>
              </a:rPr>
              <a:t>  if (</a:t>
            </a:r>
            <a:r>
              <a:rPr lang="en-US" sz="1000" dirty="0" err="1" smtClean="0">
                <a:latin typeface="Courier New" panose="02070309020205020404" pitchFamily="49" charset="0"/>
                <a:cs typeface="Courier New" panose="02070309020205020404" pitchFamily="49" charset="0"/>
              </a:rPr>
              <a:t>pWipeInfo</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pWipeInfo</a:t>
            </a:r>
            <a:r>
              <a:rPr lang="en-US" sz="1000" dirty="0" smtClean="0">
                <a:latin typeface="Courier New" panose="02070309020205020404" pitchFamily="49" charset="0"/>
                <a:cs typeface="Courier New" panose="02070309020205020404" pitchFamily="49" charset="0"/>
              </a:rPr>
              <a:t>-&gt;stop = true;</a:t>
            </a:r>
          </a:p>
          <a:p>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cxnSp>
        <p:nvCxnSpPr>
          <p:cNvPr id="58" name="Straight Arrow Connector 57"/>
          <p:cNvCxnSpPr>
            <a:endCxn id="57" idx="1"/>
          </p:cNvCxnSpPr>
          <p:nvPr/>
        </p:nvCxnSpPr>
        <p:spPr>
          <a:xfrm flipV="1">
            <a:off x="3395818" y="1538134"/>
            <a:ext cx="2222272" cy="168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56" idx="1"/>
          </p:cNvCxnSpPr>
          <p:nvPr/>
        </p:nvCxnSpPr>
        <p:spPr>
          <a:xfrm>
            <a:off x="3395818" y="1706843"/>
            <a:ext cx="2222271" cy="553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773014" y="1462471"/>
            <a:ext cx="2622803" cy="646331"/>
          </a:xfrm>
          <a:prstGeom prst="rect">
            <a:avLst/>
          </a:prstGeom>
          <a:noFill/>
        </p:spPr>
        <p:txBody>
          <a:bodyPr wrap="square" rtlCol="0">
            <a:spAutoFit/>
          </a:bodyPr>
          <a:lstStyle/>
          <a:p>
            <a:pPr algn="ctr"/>
            <a:r>
              <a:rPr lang="en-US" dirty="0" smtClean="0">
                <a:solidFill>
                  <a:srgbClr val="FF0000"/>
                </a:solidFill>
              </a:rPr>
              <a:t>Function</a:t>
            </a:r>
          </a:p>
          <a:p>
            <a:pPr algn="ctr"/>
            <a:r>
              <a:rPr lang="en-US" dirty="0" smtClean="0">
                <a:solidFill>
                  <a:srgbClr val="FF0000"/>
                </a:solidFill>
              </a:rPr>
              <a:t>Secure Wipe</a:t>
            </a:r>
            <a:endParaRPr lang="en-US" dirty="0">
              <a:solidFill>
                <a:srgbClr val="FF0000"/>
              </a:solidFill>
            </a:endParaRPr>
          </a:p>
        </p:txBody>
      </p:sp>
      <p:sp>
        <p:nvSpPr>
          <p:cNvPr id="61" name="TextBox 60"/>
          <p:cNvSpPr txBox="1"/>
          <p:nvPr/>
        </p:nvSpPr>
        <p:spPr>
          <a:xfrm>
            <a:off x="4198304" y="1899482"/>
            <a:ext cx="1066800" cy="646331"/>
          </a:xfrm>
          <a:prstGeom prst="rect">
            <a:avLst/>
          </a:prstGeom>
          <a:noFill/>
        </p:spPr>
        <p:txBody>
          <a:bodyPr wrap="square" rtlCol="0">
            <a:spAutoFit/>
          </a:bodyPr>
          <a:lstStyle/>
          <a:p>
            <a:pPr algn="ctr"/>
            <a:r>
              <a:rPr lang="en-US" dirty="0" smtClean="0"/>
              <a:t>User click</a:t>
            </a:r>
          </a:p>
          <a:p>
            <a:pPr algn="ctr"/>
            <a:r>
              <a:rPr lang="en-US" dirty="0" smtClean="0"/>
              <a:t>“Start”</a:t>
            </a:r>
            <a:endParaRPr lang="en-US" dirty="0"/>
          </a:p>
        </p:txBody>
      </p:sp>
      <p:sp>
        <p:nvSpPr>
          <p:cNvPr id="62" name="TextBox 61"/>
          <p:cNvSpPr txBox="1"/>
          <p:nvPr/>
        </p:nvSpPr>
        <p:spPr>
          <a:xfrm>
            <a:off x="4277716" y="1060512"/>
            <a:ext cx="1066800" cy="646331"/>
          </a:xfrm>
          <a:prstGeom prst="rect">
            <a:avLst/>
          </a:prstGeom>
          <a:noFill/>
        </p:spPr>
        <p:txBody>
          <a:bodyPr wrap="square" rtlCol="0">
            <a:spAutoFit/>
          </a:bodyPr>
          <a:lstStyle/>
          <a:p>
            <a:pPr algn="ctr"/>
            <a:r>
              <a:rPr lang="en-US" dirty="0" smtClean="0"/>
              <a:t>User click</a:t>
            </a:r>
          </a:p>
          <a:p>
            <a:pPr algn="ctr"/>
            <a:r>
              <a:rPr lang="en-US" dirty="0" smtClean="0"/>
              <a:t>“Cancel”</a:t>
            </a:r>
            <a:endParaRPr lang="en-US" dirty="0"/>
          </a:p>
        </p:txBody>
      </p:sp>
      <p:sp>
        <p:nvSpPr>
          <p:cNvPr id="63" name="Rectangle 62"/>
          <p:cNvSpPr/>
          <p:nvPr/>
        </p:nvSpPr>
        <p:spPr>
          <a:xfrm>
            <a:off x="9368444" y="0"/>
            <a:ext cx="2816459" cy="4073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Sample implementation</a:t>
            </a:r>
          </a:p>
        </p:txBody>
      </p:sp>
      <p:sp>
        <p:nvSpPr>
          <p:cNvPr id="64" name="TextBox 63"/>
          <p:cNvSpPr txBox="1"/>
          <p:nvPr/>
        </p:nvSpPr>
        <p:spPr>
          <a:xfrm>
            <a:off x="6151489" y="4357394"/>
            <a:ext cx="4099547" cy="553998"/>
          </a:xfrm>
          <a:prstGeom prst="rect">
            <a:avLst/>
          </a:prstGeom>
          <a:noFill/>
          <a:ln>
            <a:solidFill>
              <a:schemeClr val="tx1"/>
            </a:solidFill>
          </a:ln>
        </p:spPr>
        <p:txBody>
          <a:bodyPr wrap="square" rtlCol="0">
            <a:spAutoFit/>
          </a:bodyPr>
          <a:lstStyle/>
          <a:p>
            <a:r>
              <a:rPr lang="en-US" sz="1000" dirty="0" smtClean="0">
                <a:latin typeface="Courier New" panose="02070309020205020404" pitchFamily="49" charset="0"/>
                <a:cs typeface="Courier New" panose="02070309020205020404" pitchFamily="49" charset="0"/>
              </a:rPr>
              <a:t>void </a:t>
            </a:r>
            <a:r>
              <a:rPr lang="en-US" sz="1000" dirty="0" err="1" smtClean="0">
                <a:latin typeface="Courier New" panose="02070309020205020404" pitchFamily="49" charset="0"/>
                <a:cs typeface="Courier New" panose="02070309020205020404" pitchFamily="49" charset="0"/>
              </a:rPr>
              <a:t>Gui</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HandleStartSelfTest</a:t>
            </a:r>
            <a:r>
              <a:rPr lang="en-US" sz="1000" dirty="0" smtClean="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 Similar to above function</a:t>
            </a:r>
          </a:p>
          <a:p>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65" name="TextBox 64"/>
          <p:cNvSpPr txBox="1"/>
          <p:nvPr/>
        </p:nvSpPr>
        <p:spPr>
          <a:xfrm>
            <a:off x="6151490" y="3634687"/>
            <a:ext cx="4099547" cy="553998"/>
          </a:xfrm>
          <a:prstGeom prst="rect">
            <a:avLst/>
          </a:prstGeom>
          <a:noFill/>
          <a:ln>
            <a:solidFill>
              <a:schemeClr val="tx1"/>
            </a:solidFill>
          </a:ln>
        </p:spPr>
        <p:txBody>
          <a:bodyPr wrap="square" rtlCol="0">
            <a:spAutoFit/>
          </a:bodyPr>
          <a:lstStyle/>
          <a:p>
            <a:r>
              <a:rPr lang="en-US" sz="1000" dirty="0" smtClean="0">
                <a:latin typeface="Courier New" panose="02070309020205020404" pitchFamily="49" charset="0"/>
                <a:cs typeface="Courier New" panose="02070309020205020404" pitchFamily="49" charset="0"/>
              </a:rPr>
              <a:t>void </a:t>
            </a:r>
            <a:r>
              <a:rPr lang="en-US" sz="1000" dirty="0" err="1" smtClean="0">
                <a:latin typeface="Courier New" panose="02070309020205020404" pitchFamily="49" charset="0"/>
                <a:cs typeface="Courier New" panose="02070309020205020404" pitchFamily="49" charset="0"/>
              </a:rPr>
              <a:t>Gui</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HandleStopSelfTest</a:t>
            </a:r>
            <a:r>
              <a:rPr lang="en-US" sz="1000" dirty="0" smtClean="0">
                <a:latin typeface="Courier New" panose="02070309020205020404" pitchFamily="49" charset="0"/>
                <a:cs typeface="Courier New" panose="02070309020205020404" pitchFamily="49" charset="0"/>
              </a:rPr>
              <a:t>() {</a:t>
            </a:r>
          </a:p>
          <a:p>
            <a:r>
              <a:rPr lang="en-US" sz="1000" dirty="0" smtClean="0">
                <a:latin typeface="Courier New" panose="02070309020205020404" pitchFamily="49" charset="0"/>
                <a:cs typeface="Courier New" panose="02070309020205020404" pitchFamily="49" charset="0"/>
              </a:rPr>
              <a:t>  if (</a:t>
            </a:r>
            <a:r>
              <a:rPr lang="en-US" sz="1000" dirty="0" err="1" smtClean="0">
                <a:latin typeface="Courier New" panose="02070309020205020404" pitchFamily="49" charset="0"/>
                <a:cs typeface="Courier New" panose="02070309020205020404" pitchFamily="49" charset="0"/>
              </a:rPr>
              <a:t>pTestInfo</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pTestInfo</a:t>
            </a:r>
            <a:r>
              <a:rPr lang="en-US" sz="1000" dirty="0" smtClean="0">
                <a:latin typeface="Courier New" panose="02070309020205020404" pitchFamily="49" charset="0"/>
                <a:cs typeface="Courier New" panose="02070309020205020404" pitchFamily="49" charset="0"/>
              </a:rPr>
              <a:t>-&gt;stop = true;</a:t>
            </a:r>
          </a:p>
          <a:p>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cxnSp>
        <p:nvCxnSpPr>
          <p:cNvPr id="66" name="Straight Arrow Connector 65"/>
          <p:cNvCxnSpPr>
            <a:endCxn id="65" idx="1"/>
          </p:cNvCxnSpPr>
          <p:nvPr/>
        </p:nvCxnSpPr>
        <p:spPr>
          <a:xfrm flipV="1">
            <a:off x="3929218" y="3911686"/>
            <a:ext cx="2222272" cy="168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64" idx="1"/>
          </p:cNvCxnSpPr>
          <p:nvPr/>
        </p:nvCxnSpPr>
        <p:spPr>
          <a:xfrm>
            <a:off x="3929218" y="4080395"/>
            <a:ext cx="2222271" cy="553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605672" y="3769521"/>
            <a:ext cx="2622803" cy="646331"/>
          </a:xfrm>
          <a:prstGeom prst="rect">
            <a:avLst/>
          </a:prstGeom>
          <a:noFill/>
        </p:spPr>
        <p:txBody>
          <a:bodyPr wrap="square" rtlCol="0">
            <a:spAutoFit/>
          </a:bodyPr>
          <a:lstStyle/>
          <a:p>
            <a:pPr algn="ctr"/>
            <a:r>
              <a:rPr lang="en-US" dirty="0" smtClean="0">
                <a:solidFill>
                  <a:srgbClr val="FF0000"/>
                </a:solidFill>
              </a:rPr>
              <a:t>Function</a:t>
            </a:r>
          </a:p>
          <a:p>
            <a:pPr algn="ctr"/>
            <a:r>
              <a:rPr lang="en-US" dirty="0" smtClean="0">
                <a:solidFill>
                  <a:srgbClr val="FF0000"/>
                </a:solidFill>
              </a:rPr>
              <a:t>Self-Test</a:t>
            </a:r>
            <a:endParaRPr lang="en-US" dirty="0">
              <a:solidFill>
                <a:srgbClr val="FF0000"/>
              </a:solidFill>
            </a:endParaRPr>
          </a:p>
        </p:txBody>
      </p:sp>
      <p:sp>
        <p:nvSpPr>
          <p:cNvPr id="69" name="TextBox 68"/>
          <p:cNvSpPr txBox="1"/>
          <p:nvPr/>
        </p:nvSpPr>
        <p:spPr>
          <a:xfrm>
            <a:off x="4731704" y="4273034"/>
            <a:ext cx="1066800" cy="646331"/>
          </a:xfrm>
          <a:prstGeom prst="rect">
            <a:avLst/>
          </a:prstGeom>
          <a:noFill/>
        </p:spPr>
        <p:txBody>
          <a:bodyPr wrap="square" rtlCol="0">
            <a:spAutoFit/>
          </a:bodyPr>
          <a:lstStyle/>
          <a:p>
            <a:pPr algn="ctr"/>
            <a:r>
              <a:rPr lang="en-US" dirty="0" smtClean="0"/>
              <a:t>User click</a:t>
            </a:r>
          </a:p>
          <a:p>
            <a:pPr algn="ctr"/>
            <a:r>
              <a:rPr lang="en-US" dirty="0" smtClean="0"/>
              <a:t>“Start”</a:t>
            </a:r>
            <a:endParaRPr lang="en-US" dirty="0"/>
          </a:p>
        </p:txBody>
      </p:sp>
      <p:sp>
        <p:nvSpPr>
          <p:cNvPr id="70" name="TextBox 69"/>
          <p:cNvSpPr txBox="1"/>
          <p:nvPr/>
        </p:nvSpPr>
        <p:spPr>
          <a:xfrm>
            <a:off x="4811116" y="3434064"/>
            <a:ext cx="1066800" cy="646331"/>
          </a:xfrm>
          <a:prstGeom prst="rect">
            <a:avLst/>
          </a:prstGeom>
          <a:noFill/>
        </p:spPr>
        <p:txBody>
          <a:bodyPr wrap="square" rtlCol="0">
            <a:spAutoFit/>
          </a:bodyPr>
          <a:lstStyle/>
          <a:p>
            <a:pPr algn="ctr"/>
            <a:r>
              <a:rPr lang="en-US" dirty="0" smtClean="0"/>
              <a:t>User click</a:t>
            </a:r>
          </a:p>
          <a:p>
            <a:pPr algn="ctr"/>
            <a:r>
              <a:rPr lang="en-US" dirty="0" smtClean="0"/>
              <a:t>“Cancel”</a:t>
            </a:r>
            <a:endParaRPr lang="en-US" dirty="0"/>
          </a:p>
        </p:txBody>
      </p:sp>
    </p:spTree>
    <p:extLst>
      <p:ext uri="{BB962C8B-B14F-4D97-AF65-F5344CB8AC3E}">
        <p14:creationId xmlns:p14="http://schemas.microsoft.com/office/powerpoint/2010/main" val="3736090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368444" y="0"/>
            <a:ext cx="2816459" cy="4073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Source code structure</a:t>
            </a:r>
          </a:p>
        </p:txBody>
      </p:sp>
      <p:sp>
        <p:nvSpPr>
          <p:cNvPr id="6" name="TextBox 5"/>
          <p:cNvSpPr txBox="1"/>
          <p:nvPr/>
        </p:nvSpPr>
        <p:spPr>
          <a:xfrm>
            <a:off x="515388" y="948856"/>
            <a:ext cx="10324407" cy="1477328"/>
          </a:xfrm>
          <a:prstGeom prst="rect">
            <a:avLst/>
          </a:prstGeom>
          <a:noFill/>
        </p:spPr>
        <p:txBody>
          <a:bodyPr wrap="square" rtlCol="0">
            <a:spAutoFit/>
          </a:bodyPr>
          <a:lstStyle/>
          <a:p>
            <a:pPr marL="342900" indent="-342900">
              <a:buAutoNum type="arabicPeriod"/>
            </a:pPr>
            <a:r>
              <a:rPr lang="en-US" dirty="0" smtClean="0"/>
              <a:t>Put GUI and </a:t>
            </a:r>
            <a:r>
              <a:rPr lang="en-US" dirty="0" err="1" smtClean="0"/>
              <a:t>StorageAPI</a:t>
            </a:r>
            <a:r>
              <a:rPr lang="en-US" dirty="0" smtClean="0"/>
              <a:t> in the same codebase</a:t>
            </a:r>
          </a:p>
          <a:p>
            <a:pPr marL="342900" indent="-342900">
              <a:buAutoNum type="arabicPeriod"/>
            </a:pPr>
            <a:r>
              <a:rPr lang="en-US" dirty="0" smtClean="0"/>
              <a:t>Compiler: </a:t>
            </a:r>
            <a:r>
              <a:rPr lang="en-US" dirty="0" err="1" smtClean="0"/>
              <a:t>MinGW</a:t>
            </a:r>
            <a:r>
              <a:rPr lang="en-US" dirty="0" smtClean="0"/>
              <a:t> ? </a:t>
            </a:r>
            <a:r>
              <a:rPr lang="en-US" dirty="0" err="1" smtClean="0"/>
              <a:t>MSBuild</a:t>
            </a:r>
            <a:r>
              <a:rPr lang="en-US" dirty="0" smtClean="0"/>
              <a:t> ? Static ? (follow </a:t>
            </a:r>
            <a:r>
              <a:rPr lang="en-US" dirty="0" err="1" smtClean="0"/>
              <a:t>iCUE</a:t>
            </a:r>
            <a:r>
              <a:rPr lang="en-US" dirty="0" smtClean="0"/>
              <a:t> team ?)</a:t>
            </a:r>
          </a:p>
          <a:p>
            <a:pPr marL="342900" indent="-342900">
              <a:buAutoNum type="arabicPeriod"/>
            </a:pPr>
            <a:r>
              <a:rPr lang="en-US" dirty="0" smtClean="0"/>
              <a:t>In the first step, I will provide a dummy version of </a:t>
            </a:r>
            <a:r>
              <a:rPr lang="en-US" dirty="0" err="1" smtClean="0"/>
              <a:t>StorageApi</a:t>
            </a:r>
            <a:r>
              <a:rPr lang="en-US" dirty="0" smtClean="0"/>
              <a:t> with necessary data structure and “empty” implementation only. So the GUI team will be able to develop and compile GUI functions without care about underlying work. Real feature will be implemented and integrated into source code later.</a:t>
            </a:r>
            <a:endParaRPr lang="en-US" dirty="0"/>
          </a:p>
        </p:txBody>
      </p:sp>
      <p:sp>
        <p:nvSpPr>
          <p:cNvPr id="7" name="TextBox 6"/>
          <p:cNvSpPr txBox="1"/>
          <p:nvPr/>
        </p:nvSpPr>
        <p:spPr>
          <a:xfrm>
            <a:off x="788198" y="2833507"/>
            <a:ext cx="5878610" cy="3785652"/>
          </a:xfrm>
          <a:prstGeom prst="rect">
            <a:avLst/>
          </a:prstGeom>
          <a:noFill/>
          <a:ln>
            <a:solidFill>
              <a:schemeClr val="tx1"/>
            </a:solidFill>
          </a:ln>
        </p:spPr>
        <p:txBody>
          <a:bodyPr wrap="square" rtlCol="0">
            <a:spAutoFit/>
          </a:bodyPr>
          <a:lstStyle/>
          <a:p>
            <a:r>
              <a:rPr lang="en-US" sz="1000" dirty="0" smtClean="0">
                <a:latin typeface="Courier New" panose="02070309020205020404" pitchFamily="49" charset="0"/>
                <a:cs typeface="Courier New" panose="02070309020205020404" pitchFamily="49" charset="0"/>
              </a:rPr>
              <a:t>namespace </a:t>
            </a:r>
            <a:r>
              <a:rPr lang="en-US" sz="1000" dirty="0" err="1" smtClean="0">
                <a:latin typeface="Courier New" panose="02070309020205020404" pitchFamily="49" charset="0"/>
                <a:cs typeface="Courier New" panose="02070309020205020404" pitchFamily="49" charset="0"/>
              </a:rPr>
              <a:t>StorageAPI</a:t>
            </a:r>
            <a:r>
              <a:rPr lang="en-US" sz="1000" dirty="0" smtClean="0">
                <a:latin typeface="Courier New" panose="02070309020205020404" pitchFamily="49" charset="0"/>
                <a:cs typeface="Courier New" panose="02070309020205020404" pitchFamily="49" charset="0"/>
              </a:rPr>
              <a:t> {</a:t>
            </a:r>
          </a:p>
          <a:p>
            <a:endParaRPr lang="en-US" sz="1000" dirty="0" smtClean="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smtClean="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smtClean="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smtClean="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smtClean="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smtClean="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smtClean="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smtClean="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eRetCode</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ScanDrives</a:t>
            </a:r>
            <a:r>
              <a:rPr lang="en-US" sz="1000" dirty="0" smtClean="0">
                <a:latin typeface="Courier New" panose="02070309020205020404" pitchFamily="49" charset="0"/>
                <a:cs typeface="Courier New" panose="02070309020205020404" pitchFamily="49" charset="0"/>
              </a:rPr>
              <a:t>(vector&lt;</a:t>
            </a:r>
            <a:r>
              <a:rPr lang="en-US" sz="1000" dirty="0" err="1" smtClean="0">
                <a:latin typeface="Courier New" panose="02070309020205020404" pitchFamily="49" charset="0"/>
                <a:cs typeface="Courier New" panose="02070309020205020404" pitchFamily="49" charset="0"/>
              </a:rPr>
              <a:t>sDriveInfo</a:t>
            </a:r>
            <a:r>
              <a:rPr lang="en-US" sz="1000" dirty="0" smtClean="0">
                <a:latin typeface="Courier New" panose="02070309020205020404" pitchFamily="49" charset="0"/>
                <a:cs typeface="Courier New" panose="02070309020205020404" pitchFamily="49" charset="0"/>
              </a:rPr>
              <a:t>&gt;&amp; </a:t>
            </a:r>
            <a:r>
              <a:rPr lang="en-US" sz="1000" dirty="0" err="1" smtClean="0">
                <a:latin typeface="Courier New" panose="02070309020205020404" pitchFamily="49" charset="0"/>
                <a:cs typeface="Courier New" panose="02070309020205020404" pitchFamily="49" charset="0"/>
              </a:rPr>
              <a:t>dlst</a:t>
            </a:r>
            <a:r>
              <a:rPr lang="en-US" sz="1000" dirty="0" smtClean="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eRetCode</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GetScanProgress</a:t>
            </a:r>
            <a:r>
              <a:rPr lang="en-US" sz="1000" dirty="0" smtClean="0">
                <a:latin typeface="Courier New" panose="02070309020205020404" pitchFamily="49" charset="0"/>
                <a:cs typeface="Courier New" panose="02070309020205020404" pitchFamily="49" charset="0"/>
              </a:rPr>
              <a:t>(u8&amp; </a:t>
            </a:r>
            <a:r>
              <a:rPr lang="en-US" sz="1000" dirty="0" err="1" smtClean="0">
                <a:latin typeface="Courier New" panose="02070309020205020404" pitchFamily="49" charset="0"/>
                <a:cs typeface="Courier New" panose="02070309020205020404" pitchFamily="49" charset="0"/>
              </a:rPr>
              <a:t>prog</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eRetCode</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UpdateFirmware</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const</a:t>
            </a:r>
            <a:r>
              <a:rPr lang="en-US" sz="1000" dirty="0" smtClean="0">
                <a:latin typeface="Courier New" panose="02070309020205020404" pitchFamily="49" charset="0"/>
                <a:cs typeface="Courier New" panose="02070309020205020404" pitchFamily="49" charset="0"/>
              </a:rPr>
              <a:t> string&amp; </a:t>
            </a:r>
            <a:r>
              <a:rPr lang="en-US" sz="1000" dirty="0" err="1" smtClean="0">
                <a:latin typeface="Courier New" panose="02070309020205020404" pitchFamily="49" charset="0"/>
                <a:cs typeface="Courier New" panose="02070309020205020404" pitchFamily="49" charset="0"/>
              </a:rPr>
              <a:t>drvname</a:t>
            </a:r>
            <a:r>
              <a:rPr lang="en-US" sz="1000" dirty="0" smtClean="0">
                <a:latin typeface="Courier New" panose="02070309020205020404" pitchFamily="49" charset="0"/>
                <a:cs typeface="Courier New" panose="02070309020205020404" pitchFamily="49" charset="0"/>
              </a:rPr>
              <a:t>, u8* data, u32 size);</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eRetCode</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TrimDrive</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const</a:t>
            </a:r>
            <a:r>
              <a:rPr lang="en-US" sz="1000" dirty="0" smtClean="0">
                <a:latin typeface="Courier New" panose="02070309020205020404" pitchFamily="49" charset="0"/>
                <a:cs typeface="Courier New" panose="02070309020205020404" pitchFamily="49" charset="0"/>
              </a:rPr>
              <a:t> string&amp; </a:t>
            </a:r>
            <a:r>
              <a:rPr lang="en-US" sz="1000" dirty="0" err="1" smtClean="0">
                <a:latin typeface="Courier New" panose="02070309020205020404" pitchFamily="49" charset="0"/>
                <a:cs typeface="Courier New" panose="02070309020205020404" pitchFamily="49" charset="0"/>
              </a:rPr>
              <a:t>drvname</a:t>
            </a:r>
            <a:r>
              <a:rPr lang="en-US" sz="1000" dirty="0" smtClean="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eRetCode</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SecureErase</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const</a:t>
            </a:r>
            <a:r>
              <a:rPr lang="en-US" sz="1000" dirty="0" smtClean="0">
                <a:latin typeface="Courier New" panose="02070309020205020404" pitchFamily="49" charset="0"/>
                <a:cs typeface="Courier New" panose="02070309020205020404" pitchFamily="49" charset="0"/>
              </a:rPr>
              <a:t> string&amp; </a:t>
            </a:r>
            <a:r>
              <a:rPr lang="en-US" sz="1000" dirty="0" err="1" smtClean="0">
                <a:latin typeface="Courier New" panose="02070309020205020404" pitchFamily="49" charset="0"/>
                <a:cs typeface="Courier New" panose="02070309020205020404" pitchFamily="49" charset="0"/>
              </a:rPr>
              <a:t>drvname</a:t>
            </a:r>
            <a:r>
              <a:rPr lang="en-US" sz="1000" dirty="0" smtClean="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p>
          <a:p>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9" name="TextBox 8"/>
          <p:cNvSpPr txBox="1"/>
          <p:nvPr/>
        </p:nvSpPr>
        <p:spPr>
          <a:xfrm>
            <a:off x="4531745" y="3093363"/>
            <a:ext cx="1931393" cy="1631216"/>
          </a:xfrm>
          <a:prstGeom prst="rect">
            <a:avLst/>
          </a:prstGeom>
          <a:noFill/>
          <a:ln>
            <a:solidFill>
              <a:schemeClr val="tx1"/>
            </a:solidFill>
          </a:ln>
        </p:spPr>
        <p:txBody>
          <a:bodyPr wrap="square" rtlCol="0">
            <a:spAutoFit/>
          </a:bodyPr>
          <a:lstStyle/>
          <a:p>
            <a:r>
              <a:rPr lang="en-US" sz="1000" dirty="0" err="1" smtClean="0">
                <a:latin typeface="Courier New" panose="02070309020205020404" pitchFamily="49" charset="0"/>
                <a:cs typeface="Courier New" panose="02070309020205020404" pitchFamily="49" charset="0"/>
              </a:rPr>
              <a:t>struct</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sIdentifyInfo</a:t>
            </a:r>
            <a:r>
              <a:rPr lang="en-US" sz="1000" dirty="0" smtClean="0">
                <a:latin typeface="Courier New" panose="02070309020205020404" pitchFamily="49" charset="0"/>
                <a:cs typeface="Courier New" panose="02070309020205020404" pitchFamily="49" charset="0"/>
              </a:rPr>
              <a:t> {</a:t>
            </a:r>
          </a:p>
          <a:p>
            <a:r>
              <a:rPr lang="en-US" sz="1000" dirty="0" smtClean="0">
                <a:latin typeface="Courier New" panose="02070309020205020404" pitchFamily="49" charset="0"/>
                <a:cs typeface="Courier New" panose="02070309020205020404" pitchFamily="49" charset="0"/>
              </a:rPr>
              <a:t>  string model</a:t>
            </a:r>
          </a:p>
          <a:p>
            <a:r>
              <a:rPr lang="en-US" sz="1000" dirty="0" smtClean="0">
                <a:latin typeface="Courier New" panose="02070309020205020404" pitchFamily="49" charset="0"/>
                <a:cs typeface="Courier New" panose="02070309020205020404" pitchFamily="49" charset="0"/>
              </a:rPr>
              <a:t>  string serial</a:t>
            </a:r>
          </a:p>
          <a:p>
            <a:r>
              <a:rPr lang="en-US" sz="1000" dirty="0" smtClean="0">
                <a:latin typeface="Courier New" panose="02070309020205020404" pitchFamily="49" charset="0"/>
                <a:cs typeface="Courier New" panose="02070309020205020404" pitchFamily="49" charset="0"/>
              </a:rPr>
              <a:t>  string version</a:t>
            </a:r>
          </a:p>
          <a:p>
            <a:r>
              <a:rPr lang="en-US" sz="1000" dirty="0" smtClean="0">
                <a:latin typeface="Courier New" panose="02070309020205020404" pitchFamily="49" charset="0"/>
                <a:cs typeface="Courier New" panose="02070309020205020404" pitchFamily="49" charset="0"/>
              </a:rPr>
              <a:t>  string </a:t>
            </a:r>
            <a:r>
              <a:rPr lang="en-US" sz="1000" dirty="0" err="1" smtClean="0">
                <a:latin typeface="Courier New" panose="02070309020205020404" pitchFamily="49" charset="0"/>
                <a:cs typeface="Courier New" panose="02070309020205020404" pitchFamily="49" charset="0"/>
              </a:rPr>
              <a:t>confid</a:t>
            </a:r>
            <a:endParaRPr lang="en-US" sz="1000" dirty="0" smtClean="0">
              <a:latin typeface="Courier New" panose="02070309020205020404" pitchFamily="49" charset="0"/>
              <a:cs typeface="Courier New" panose="02070309020205020404" pitchFamily="49" charset="0"/>
            </a:endParaRPr>
          </a:p>
          <a:p>
            <a:r>
              <a:rPr lang="en-US" sz="1000" dirty="0" smtClean="0">
                <a:latin typeface="Courier New" panose="02070309020205020404" pitchFamily="49" charset="0"/>
                <a:cs typeface="Courier New" panose="02070309020205020404" pitchFamily="49" charset="0"/>
              </a:rPr>
              <a:t>  string </a:t>
            </a:r>
            <a:r>
              <a:rPr lang="en-US" sz="1000" dirty="0" err="1" smtClean="0">
                <a:latin typeface="Courier New" panose="02070309020205020404" pitchFamily="49" charset="0"/>
                <a:cs typeface="Courier New" panose="02070309020205020404" pitchFamily="49" charset="0"/>
              </a:rPr>
              <a:t>ata</a:t>
            </a:r>
            <a:endParaRPr lang="en-US" sz="1000" dirty="0" smtClean="0">
              <a:latin typeface="Courier New" panose="02070309020205020404" pitchFamily="49" charset="0"/>
              <a:cs typeface="Courier New" panose="02070309020205020404" pitchFamily="49" charset="0"/>
            </a:endParaRPr>
          </a:p>
          <a:p>
            <a:r>
              <a:rPr lang="en-US" sz="1000" dirty="0" smtClean="0">
                <a:latin typeface="Courier New" panose="02070309020205020404" pitchFamily="49" charset="0"/>
                <a:cs typeface="Courier New" panose="02070309020205020404" pitchFamily="49" charset="0"/>
              </a:rPr>
              <a:t>  u64 cap;</a:t>
            </a:r>
          </a:p>
          <a:p>
            <a:r>
              <a:rPr lang="en-US" sz="1000" dirty="0" smtClean="0">
                <a:latin typeface="Courier New" panose="02070309020205020404" pitchFamily="49" charset="0"/>
                <a:cs typeface="Courier New" panose="02070309020205020404" pitchFamily="49" charset="0"/>
              </a:rPr>
              <a:t>  u64 feature;</a:t>
            </a:r>
          </a:p>
          <a:p>
            <a:r>
              <a:rPr lang="en-US" sz="1000" dirty="0" smtClean="0">
                <a:latin typeface="Courier New" panose="02070309020205020404" pitchFamily="49" charset="0"/>
                <a:cs typeface="Courier New" panose="02070309020205020404" pitchFamily="49" charset="0"/>
              </a:rPr>
              <a:t>  u64 </a:t>
            </a:r>
            <a:r>
              <a:rPr lang="en-US" sz="1000" dirty="0" err="1" smtClean="0">
                <a:latin typeface="Courier New" panose="02070309020205020404" pitchFamily="49" charset="0"/>
                <a:cs typeface="Courier New" panose="02070309020205020404" pitchFamily="49" charset="0"/>
              </a:rPr>
              <a:t>thr</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thw</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10" name="TextBox 9"/>
          <p:cNvSpPr txBox="1"/>
          <p:nvPr/>
        </p:nvSpPr>
        <p:spPr>
          <a:xfrm>
            <a:off x="1036996" y="3134850"/>
            <a:ext cx="2195948" cy="2092881"/>
          </a:xfrm>
          <a:prstGeom prst="rect">
            <a:avLst/>
          </a:prstGeom>
          <a:noFill/>
          <a:ln>
            <a:solidFill>
              <a:schemeClr val="tx1"/>
            </a:solidFill>
          </a:ln>
        </p:spPr>
        <p:txBody>
          <a:bodyPr wrap="square" rtlCol="0">
            <a:spAutoFit/>
          </a:bodyPr>
          <a:lstStyle/>
          <a:p>
            <a:r>
              <a:rPr lang="en-US" sz="1000" dirty="0" err="1" smtClean="0">
                <a:latin typeface="Courier New" panose="02070309020205020404" pitchFamily="49" charset="0"/>
                <a:cs typeface="Courier New" panose="02070309020205020404" pitchFamily="49" charset="0"/>
              </a:rPr>
              <a:t>struct</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sSmartItem</a:t>
            </a:r>
            <a:r>
              <a:rPr lang="en-US" sz="1000" dirty="0" smtClean="0">
                <a:latin typeface="Courier New" panose="02070309020205020404" pitchFamily="49" charset="0"/>
                <a:cs typeface="Courier New" panose="02070309020205020404" pitchFamily="49" charset="0"/>
              </a:rPr>
              <a:t> {</a:t>
            </a:r>
          </a:p>
          <a:p>
            <a:r>
              <a:rPr lang="en-US" sz="1000" dirty="0" smtClean="0">
                <a:latin typeface="Courier New" panose="02070309020205020404" pitchFamily="49" charset="0"/>
                <a:cs typeface="Courier New" panose="02070309020205020404" pitchFamily="49" charset="0"/>
              </a:rPr>
              <a:t>  u8 id;</a:t>
            </a:r>
          </a:p>
          <a:p>
            <a:r>
              <a:rPr lang="en-US" sz="1000" dirty="0" smtClean="0">
                <a:latin typeface="Courier New" panose="02070309020205020404" pitchFamily="49" charset="0"/>
                <a:cs typeface="Courier New" panose="02070309020205020404" pitchFamily="49" charset="0"/>
              </a:rPr>
              <a:t>  string name;</a:t>
            </a:r>
          </a:p>
          <a:p>
            <a:r>
              <a:rPr lang="en-US" sz="1000" dirty="0" smtClean="0">
                <a:latin typeface="Courier New" panose="02070309020205020404" pitchFamily="49" charset="0"/>
                <a:cs typeface="Courier New" panose="02070309020205020404" pitchFamily="49" charset="0"/>
              </a:rPr>
              <a:t>  u8 </a:t>
            </a:r>
            <a:r>
              <a:rPr lang="en-US" sz="1000" dirty="0" err="1" smtClean="0">
                <a:latin typeface="Courier New" panose="02070309020205020404" pitchFamily="49" charset="0"/>
                <a:cs typeface="Courier New" panose="02070309020205020404" pitchFamily="49" charset="0"/>
              </a:rPr>
              <a:t>curval</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  u8 worst;</a:t>
            </a:r>
          </a:p>
          <a:p>
            <a:r>
              <a:rPr lang="en-US" sz="1000" dirty="0" smtClean="0">
                <a:latin typeface="Courier New" panose="02070309020205020404" pitchFamily="49" charset="0"/>
                <a:cs typeface="Courier New" panose="02070309020205020404" pitchFamily="49" charset="0"/>
              </a:rPr>
              <a:t>  u8 threshold;</a:t>
            </a:r>
          </a:p>
          <a:p>
            <a:r>
              <a:rPr lang="en-US" sz="1000" dirty="0" smtClean="0">
                <a:latin typeface="Courier New" panose="02070309020205020404" pitchFamily="49" charset="0"/>
                <a:cs typeface="Courier New" panose="02070309020205020404" pitchFamily="49" charset="0"/>
              </a:rPr>
              <a:t>  u32 </a:t>
            </a:r>
            <a:r>
              <a:rPr lang="en-US" sz="1000" dirty="0" err="1" smtClean="0">
                <a:latin typeface="Courier New" panose="02070309020205020404" pitchFamily="49" charset="0"/>
                <a:cs typeface="Courier New" panose="02070309020205020404" pitchFamily="49" charset="0"/>
              </a:rPr>
              <a:t>rawval</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  u32 status;</a:t>
            </a:r>
          </a:p>
          <a:p>
            <a:r>
              <a:rPr lang="en-US" sz="1000" dirty="0" smtClean="0">
                <a:latin typeface="Courier New" panose="02070309020205020404" pitchFamily="49" charset="0"/>
                <a:cs typeface="Courier New" panose="02070309020205020404" pitchFamily="49" charset="0"/>
              </a:rPr>
              <a:t>}</a:t>
            </a:r>
          </a:p>
          <a:p>
            <a:endParaRPr lang="en-US" sz="1000" dirty="0" smtClean="0">
              <a:latin typeface="Courier New" panose="02070309020205020404" pitchFamily="49" charset="0"/>
              <a:cs typeface="Courier New" panose="02070309020205020404" pitchFamily="49" charset="0"/>
            </a:endParaRPr>
          </a:p>
          <a:p>
            <a:r>
              <a:rPr lang="en-US" sz="1000" dirty="0" err="1" smtClean="0">
                <a:latin typeface="Courier New" panose="02070309020205020404" pitchFamily="49" charset="0"/>
                <a:cs typeface="Courier New" panose="02070309020205020404" pitchFamily="49" charset="0"/>
              </a:rPr>
              <a:t>struct</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sSmartInfo</a:t>
            </a:r>
            <a:r>
              <a:rPr lang="en-US" sz="1000" dirty="0" smtClean="0">
                <a:latin typeface="Courier New" panose="02070309020205020404" pitchFamily="49" charset="0"/>
                <a:cs typeface="Courier New" panose="02070309020205020404" pitchFamily="49" charset="0"/>
              </a:rPr>
              <a:t> {</a:t>
            </a:r>
          </a:p>
          <a:p>
            <a:r>
              <a:rPr lang="en-US" sz="1000" dirty="0" smtClean="0">
                <a:latin typeface="Courier New" panose="02070309020205020404" pitchFamily="49" charset="0"/>
                <a:cs typeface="Courier New" panose="02070309020205020404" pitchFamily="49" charset="0"/>
              </a:rPr>
              <a:t>  vector&lt;</a:t>
            </a:r>
            <a:r>
              <a:rPr lang="en-US" sz="1000" dirty="0" err="1" smtClean="0">
                <a:latin typeface="Courier New" panose="02070309020205020404" pitchFamily="49" charset="0"/>
                <a:cs typeface="Courier New" panose="02070309020205020404" pitchFamily="49" charset="0"/>
              </a:rPr>
              <a:t>sSmartItem</a:t>
            </a:r>
            <a:r>
              <a:rPr lang="en-US" sz="1000" dirty="0" smtClean="0">
                <a:latin typeface="Courier New" panose="02070309020205020404" pitchFamily="49" charset="0"/>
                <a:cs typeface="Courier New" panose="02070309020205020404" pitchFamily="49" charset="0"/>
              </a:rPr>
              <a:t>&gt; </a:t>
            </a:r>
            <a:r>
              <a:rPr lang="en-US" sz="1000" dirty="0" err="1" smtClean="0">
                <a:latin typeface="Courier New" panose="02070309020205020404" pitchFamily="49" charset="0"/>
                <a:cs typeface="Courier New" panose="02070309020205020404" pitchFamily="49" charset="0"/>
              </a:rPr>
              <a:t>slst</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11" name="TextBox 10"/>
          <p:cNvSpPr txBox="1"/>
          <p:nvPr/>
        </p:nvSpPr>
        <p:spPr>
          <a:xfrm>
            <a:off x="2538548" y="3330628"/>
            <a:ext cx="1886387" cy="1015663"/>
          </a:xfrm>
          <a:prstGeom prst="rect">
            <a:avLst/>
          </a:prstGeom>
          <a:solidFill>
            <a:schemeClr val="bg1"/>
          </a:solidFill>
          <a:ln>
            <a:solidFill>
              <a:schemeClr val="tx1"/>
            </a:solidFill>
          </a:ln>
        </p:spPr>
        <p:txBody>
          <a:bodyPr wrap="square" rtlCol="0">
            <a:spAutoFit/>
          </a:bodyPr>
          <a:lstStyle/>
          <a:p>
            <a:r>
              <a:rPr lang="en-US" sz="1000" dirty="0" err="1" smtClean="0">
                <a:latin typeface="Courier New" panose="02070309020205020404" pitchFamily="49" charset="0"/>
                <a:cs typeface="Courier New" panose="02070309020205020404" pitchFamily="49" charset="0"/>
              </a:rPr>
              <a:t>struct</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sDriveInfo</a:t>
            </a:r>
            <a:r>
              <a:rPr lang="en-US" sz="1000" dirty="0" smtClean="0">
                <a:latin typeface="Courier New" panose="02070309020205020404" pitchFamily="49" charset="0"/>
                <a:cs typeface="Courier New" panose="02070309020205020404" pitchFamily="49" charset="0"/>
              </a:rPr>
              <a:t> {</a:t>
            </a:r>
          </a:p>
          <a:p>
            <a:r>
              <a:rPr lang="en-US" sz="1000" dirty="0" smtClean="0">
                <a:latin typeface="Courier New" panose="02070309020205020404" pitchFamily="49" charset="0"/>
                <a:cs typeface="Courier New" panose="02070309020205020404" pitchFamily="49" charset="0"/>
              </a:rPr>
              <a:t>  string name;</a:t>
            </a:r>
          </a:p>
          <a:p>
            <a:r>
              <a:rPr lang="en-US" sz="1000" dirty="0" smtClean="0">
                <a:latin typeface="Courier New" panose="02070309020205020404" pitchFamily="49" charset="0"/>
                <a:cs typeface="Courier New" panose="02070309020205020404" pitchFamily="49" charset="0"/>
              </a:rPr>
              <a:t>  u32 index;</a:t>
            </a:r>
          </a:p>
          <a:p>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sSmartInfo</a:t>
            </a:r>
            <a:r>
              <a:rPr lang="en-US" sz="1000" dirty="0" smtClean="0">
                <a:latin typeface="Courier New" panose="02070309020205020404" pitchFamily="49" charset="0"/>
                <a:cs typeface="Courier New" panose="02070309020205020404" pitchFamily="49" charset="0"/>
              </a:rPr>
              <a:t> smart;</a:t>
            </a:r>
          </a:p>
          <a:p>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sIdentifyInfo</a:t>
            </a:r>
            <a:r>
              <a:rPr lang="en-US" sz="1000" dirty="0" smtClean="0">
                <a:latin typeface="Courier New" panose="02070309020205020404" pitchFamily="49" charset="0"/>
                <a:cs typeface="Courier New" panose="02070309020205020404" pitchFamily="49" charset="0"/>
              </a:rPr>
              <a:t> info;</a:t>
            </a:r>
          </a:p>
          <a:p>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14" name="TextBox 13"/>
          <p:cNvSpPr txBox="1"/>
          <p:nvPr/>
        </p:nvSpPr>
        <p:spPr>
          <a:xfrm>
            <a:off x="7965609" y="4706433"/>
            <a:ext cx="3817052" cy="1169551"/>
          </a:xfrm>
          <a:prstGeom prst="rect">
            <a:avLst/>
          </a:prstGeom>
          <a:noFill/>
          <a:ln>
            <a:solidFill>
              <a:schemeClr val="tx1"/>
            </a:solidFill>
          </a:ln>
        </p:spPr>
        <p:txBody>
          <a:bodyPr wrap="square" rtlCol="0">
            <a:spAutoFit/>
          </a:bodyPr>
          <a:lstStyle/>
          <a:p>
            <a:r>
              <a:rPr lang="en-US" sz="1000" dirty="0" err="1" smtClean="0">
                <a:latin typeface="Courier New" panose="02070309020205020404" pitchFamily="49" charset="0"/>
                <a:cs typeface="Courier New" panose="02070309020205020404" pitchFamily="49" charset="0"/>
              </a:rPr>
              <a:t>eRetCode</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ScanDrives</a:t>
            </a:r>
            <a:r>
              <a:rPr lang="en-US" sz="1000" dirty="0" smtClean="0">
                <a:latin typeface="Courier New" panose="02070309020205020404" pitchFamily="49" charset="0"/>
                <a:cs typeface="Courier New" panose="02070309020205020404" pitchFamily="49" charset="0"/>
              </a:rPr>
              <a:t>(vector&lt;</a:t>
            </a:r>
            <a:r>
              <a:rPr lang="en-US" sz="1000" dirty="0" err="1" smtClean="0">
                <a:latin typeface="Courier New" panose="02070309020205020404" pitchFamily="49" charset="0"/>
                <a:cs typeface="Courier New" panose="02070309020205020404" pitchFamily="49" charset="0"/>
              </a:rPr>
              <a:t>sDriveInfo</a:t>
            </a:r>
            <a:r>
              <a:rPr lang="en-US" sz="1000" dirty="0" smtClean="0">
                <a:latin typeface="Courier New" panose="02070309020205020404" pitchFamily="49" charset="0"/>
                <a:cs typeface="Courier New" panose="02070309020205020404" pitchFamily="49" charset="0"/>
              </a:rPr>
              <a:t>&gt;&amp; </a:t>
            </a:r>
            <a:r>
              <a:rPr lang="en-US" sz="1000" dirty="0" err="1" smtClean="0">
                <a:latin typeface="Courier New" panose="02070309020205020404" pitchFamily="49" charset="0"/>
                <a:cs typeface="Courier New" panose="02070309020205020404" pitchFamily="49" charset="0"/>
              </a:rPr>
              <a:t>dlst</a:t>
            </a:r>
            <a:r>
              <a:rPr lang="en-US" sz="1000" dirty="0" smtClean="0">
                <a:latin typeface="Courier New" panose="02070309020205020404" pitchFamily="49" charset="0"/>
                <a:cs typeface="Courier New" panose="02070309020205020404" pitchFamily="49" charset="0"/>
              </a:rPr>
              <a:t>) {</a:t>
            </a:r>
          </a:p>
          <a:p>
            <a:r>
              <a:rPr lang="en-US" sz="1000" dirty="0" smtClean="0">
                <a:latin typeface="Courier New" panose="02070309020205020404" pitchFamily="49" charset="0"/>
                <a:cs typeface="Courier New" panose="02070309020205020404" pitchFamily="49" charset="0"/>
              </a:rPr>
              <a:t>  for(</a:t>
            </a:r>
            <a:r>
              <a:rPr lang="en-US" sz="1000" dirty="0" err="1" smtClean="0">
                <a:latin typeface="Courier New" panose="02070309020205020404" pitchFamily="49" charset="0"/>
                <a:cs typeface="Courier New" panose="02070309020205020404" pitchFamily="49" charset="0"/>
              </a:rPr>
              <a:t>int</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i</a:t>
            </a:r>
            <a:r>
              <a:rPr lang="en-US" sz="1000" dirty="0" smtClean="0">
                <a:latin typeface="Courier New" panose="02070309020205020404" pitchFamily="49" charset="0"/>
                <a:cs typeface="Courier New" panose="02070309020205020404" pitchFamily="49" charset="0"/>
              </a:rPr>
              <a:t> = 0; </a:t>
            </a:r>
            <a:r>
              <a:rPr lang="en-US" sz="1000" dirty="0" err="1" smtClean="0">
                <a:latin typeface="Courier New" panose="02070309020205020404" pitchFamily="49" charset="0"/>
                <a:cs typeface="Courier New" panose="02070309020205020404" pitchFamily="49" charset="0"/>
              </a:rPr>
              <a:t>i</a:t>
            </a:r>
            <a:r>
              <a:rPr lang="en-US" sz="1000" dirty="0" smtClean="0">
                <a:latin typeface="Courier New" panose="02070309020205020404" pitchFamily="49" charset="0"/>
                <a:cs typeface="Courier New" panose="02070309020205020404" pitchFamily="49" charset="0"/>
              </a:rPr>
              <a:t> &lt; 1000000; </a:t>
            </a:r>
            <a:r>
              <a:rPr lang="en-US" sz="1000" dirty="0" err="1" smtClean="0">
                <a:latin typeface="Courier New" panose="02070309020205020404" pitchFamily="49" charset="0"/>
                <a:cs typeface="Courier New" panose="02070309020205020404" pitchFamily="49" charset="0"/>
              </a:rPr>
              <a:t>i</a:t>
            </a:r>
            <a:r>
              <a:rPr lang="en-US" sz="1000" dirty="0" smtClean="0">
                <a:latin typeface="Courier New" panose="02070309020205020404" pitchFamily="49" charset="0"/>
                <a:cs typeface="Courier New" panose="02070309020205020404" pitchFamily="49" charset="0"/>
              </a:rPr>
              <a:t>++) {</a:t>
            </a:r>
          </a:p>
          <a:p>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val</a:t>
            </a:r>
            <a:r>
              <a:rPr lang="en-US" sz="1000" dirty="0" smtClean="0">
                <a:latin typeface="Courier New" panose="02070309020205020404" pitchFamily="49" charset="0"/>
                <a:cs typeface="Courier New" panose="02070309020205020404" pitchFamily="49" charset="0"/>
              </a:rPr>
              <a:t> = </a:t>
            </a:r>
            <a:r>
              <a:rPr lang="en-US" sz="1000" dirty="0" err="1" smtClean="0">
                <a:latin typeface="Courier New" panose="02070309020205020404" pitchFamily="49" charset="0"/>
                <a:cs typeface="Courier New" panose="02070309020205020404" pitchFamily="49" charset="0"/>
              </a:rPr>
              <a:t>i</a:t>
            </a:r>
            <a:r>
              <a:rPr lang="en-US" sz="1000" dirty="0" smtClean="0">
                <a:latin typeface="Courier New" panose="02070309020205020404" pitchFamily="49" charset="0"/>
                <a:cs typeface="Courier New" panose="02070309020205020404" pitchFamily="49" charset="0"/>
              </a:rPr>
              <a:t> * </a:t>
            </a:r>
            <a:r>
              <a:rPr lang="en-US" sz="1000" dirty="0" err="1" smtClean="0">
                <a:latin typeface="Courier New" panose="02070309020205020404" pitchFamily="49" charset="0"/>
                <a:cs typeface="Courier New" panose="02070309020205020404" pitchFamily="49" charset="0"/>
              </a:rPr>
              <a:t>i</a:t>
            </a:r>
            <a:r>
              <a:rPr lang="en-US" sz="1000" dirty="0" smtClean="0">
                <a:latin typeface="Courier New" panose="02070309020205020404" pitchFamily="49" charset="0"/>
                <a:cs typeface="Courier New" panose="02070309020205020404" pitchFamily="49" charset="0"/>
              </a:rPr>
              <a:t> * </a:t>
            </a:r>
            <a:r>
              <a:rPr lang="en-US" sz="1000" dirty="0" err="1" smtClean="0">
                <a:latin typeface="Courier New" panose="02070309020205020404" pitchFamily="49" charset="0"/>
                <a:cs typeface="Courier New" panose="02070309020205020404" pitchFamily="49" charset="0"/>
              </a:rPr>
              <a:t>i</a:t>
            </a:r>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a:p>
            <a:r>
              <a:rPr lang="en-US" sz="1000" dirty="0" smtClean="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 for now, fill </a:t>
            </a:r>
            <a:r>
              <a:rPr lang="en-US" sz="1000" dirty="0" err="1" smtClean="0">
                <a:latin typeface="Courier New" panose="02070309020205020404" pitchFamily="49" charset="0"/>
                <a:cs typeface="Courier New" panose="02070309020205020404" pitchFamily="49" charset="0"/>
              </a:rPr>
              <a:t>dlst</a:t>
            </a:r>
            <a:r>
              <a:rPr lang="en-US" sz="1000" dirty="0" smtClean="0">
                <a:latin typeface="Courier New" panose="02070309020205020404" pitchFamily="49" charset="0"/>
                <a:cs typeface="Courier New" panose="02070309020205020404" pitchFamily="49" charset="0"/>
              </a:rPr>
              <a:t> with fake info</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return OK;</a:t>
            </a:r>
            <a:endParaRPr lang="en-US" sz="1000" dirty="0">
              <a:latin typeface="Courier New" panose="02070309020205020404" pitchFamily="49" charset="0"/>
              <a:cs typeface="Courier New" panose="02070309020205020404" pitchFamily="49" charset="0"/>
            </a:endParaRPr>
          </a:p>
          <a:p>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cxnSp>
        <p:nvCxnSpPr>
          <p:cNvPr id="18" name="Straight Arrow Connector 17"/>
          <p:cNvCxnSpPr/>
          <p:nvPr/>
        </p:nvCxnSpPr>
        <p:spPr>
          <a:xfrm flipV="1">
            <a:off x="4680065" y="4979324"/>
            <a:ext cx="3167150" cy="573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875727" y="5875984"/>
            <a:ext cx="3025328" cy="369332"/>
          </a:xfrm>
          <a:prstGeom prst="rect">
            <a:avLst/>
          </a:prstGeom>
          <a:noFill/>
        </p:spPr>
        <p:txBody>
          <a:bodyPr wrap="square" rtlCol="0">
            <a:spAutoFit/>
          </a:bodyPr>
          <a:lstStyle/>
          <a:p>
            <a:r>
              <a:rPr lang="en-US" dirty="0" smtClean="0">
                <a:solidFill>
                  <a:srgbClr val="FF0000"/>
                </a:solidFill>
              </a:rPr>
              <a:t>Dummy implementation only</a:t>
            </a:r>
            <a:endParaRPr lang="en-US" dirty="0">
              <a:solidFill>
                <a:srgbClr val="FF0000"/>
              </a:solidFill>
            </a:endParaRPr>
          </a:p>
        </p:txBody>
      </p:sp>
      <p:sp>
        <p:nvSpPr>
          <p:cNvPr id="20" name="TextBox 19"/>
          <p:cNvSpPr txBox="1"/>
          <p:nvPr/>
        </p:nvSpPr>
        <p:spPr>
          <a:xfrm>
            <a:off x="3123570" y="4390287"/>
            <a:ext cx="1438101" cy="923330"/>
          </a:xfrm>
          <a:prstGeom prst="rect">
            <a:avLst/>
          </a:prstGeom>
          <a:noFill/>
        </p:spPr>
        <p:txBody>
          <a:bodyPr wrap="square" rtlCol="0">
            <a:spAutoFit/>
          </a:bodyPr>
          <a:lstStyle/>
          <a:p>
            <a:pPr algn="ctr"/>
            <a:r>
              <a:rPr lang="en-US" dirty="0" smtClean="0">
                <a:solidFill>
                  <a:srgbClr val="FF0000"/>
                </a:solidFill>
              </a:rPr>
              <a:t>Necessary structures provided</a:t>
            </a:r>
            <a:endParaRPr lang="en-US" dirty="0">
              <a:solidFill>
                <a:srgbClr val="FF0000"/>
              </a:solidFill>
            </a:endParaRPr>
          </a:p>
        </p:txBody>
      </p:sp>
      <p:sp>
        <p:nvSpPr>
          <p:cNvPr id="12" name="TextBox 11"/>
          <p:cNvSpPr txBox="1"/>
          <p:nvPr/>
        </p:nvSpPr>
        <p:spPr>
          <a:xfrm>
            <a:off x="7334250" y="2635960"/>
            <a:ext cx="4300863" cy="1477328"/>
          </a:xfrm>
          <a:prstGeom prst="rect">
            <a:avLst/>
          </a:prstGeom>
          <a:noFill/>
        </p:spPr>
        <p:txBody>
          <a:bodyPr wrap="square" rtlCol="0">
            <a:spAutoFit/>
          </a:bodyPr>
          <a:lstStyle/>
          <a:p>
            <a:r>
              <a:rPr lang="en-US" dirty="0"/>
              <a:t>For now, the GUI team should design and implement code to enable the end-user to start and stop a working thread, update progress information to the end-user, and keep the GUI responsive</a:t>
            </a:r>
            <a:r>
              <a:rPr lang="en-US" dirty="0" smtClean="0"/>
              <a:t>. </a:t>
            </a:r>
            <a:endParaRPr lang="en-US" dirty="0"/>
          </a:p>
        </p:txBody>
      </p:sp>
    </p:spTree>
    <p:extLst>
      <p:ext uri="{BB962C8B-B14F-4D97-AF65-F5344CB8AC3E}">
        <p14:creationId xmlns:p14="http://schemas.microsoft.com/office/powerpoint/2010/main" val="2463816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82671" y="1879996"/>
            <a:ext cx="1781424" cy="4677428"/>
          </a:xfrm>
          <a:prstGeom prst="rect">
            <a:avLst/>
          </a:prstGeom>
        </p:spPr>
      </p:pic>
      <p:pic>
        <p:nvPicPr>
          <p:cNvPr id="7" name="Picture 6"/>
          <p:cNvPicPr>
            <a:picLocks noChangeAspect="1"/>
          </p:cNvPicPr>
          <p:nvPr/>
        </p:nvPicPr>
        <p:blipFill>
          <a:blip r:embed="rId3"/>
          <a:stretch>
            <a:fillRect/>
          </a:stretch>
        </p:blipFill>
        <p:spPr>
          <a:xfrm>
            <a:off x="5366408" y="1879996"/>
            <a:ext cx="1895740" cy="3439005"/>
          </a:xfrm>
          <a:prstGeom prst="rect">
            <a:avLst/>
          </a:prstGeom>
        </p:spPr>
      </p:pic>
      <p:sp>
        <p:nvSpPr>
          <p:cNvPr id="8" name="Rectangle 7"/>
          <p:cNvSpPr/>
          <p:nvPr/>
        </p:nvSpPr>
        <p:spPr>
          <a:xfrm>
            <a:off x="178100" y="1529542"/>
            <a:ext cx="3190565" cy="3504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CSSDT installation directory</a:t>
            </a:r>
          </a:p>
        </p:txBody>
      </p:sp>
      <p:sp>
        <p:nvSpPr>
          <p:cNvPr id="9" name="Rectangle 8"/>
          <p:cNvSpPr/>
          <p:nvPr/>
        </p:nvSpPr>
        <p:spPr>
          <a:xfrm>
            <a:off x="4718995" y="1529542"/>
            <a:ext cx="3190565" cy="3504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New directory structure</a:t>
            </a:r>
          </a:p>
        </p:txBody>
      </p:sp>
      <p:sp>
        <p:nvSpPr>
          <p:cNvPr id="10" name="TextBox 9"/>
          <p:cNvSpPr txBox="1"/>
          <p:nvPr/>
        </p:nvSpPr>
        <p:spPr>
          <a:xfrm>
            <a:off x="5552902" y="5429416"/>
            <a:ext cx="6043353" cy="646331"/>
          </a:xfrm>
          <a:prstGeom prst="rect">
            <a:avLst/>
          </a:prstGeom>
          <a:noFill/>
        </p:spPr>
        <p:txBody>
          <a:bodyPr wrap="square" rtlCol="0">
            <a:spAutoFit/>
          </a:bodyPr>
          <a:lstStyle/>
          <a:p>
            <a:r>
              <a:rPr lang="en-US" dirty="0" smtClean="0"/>
              <a:t>1. Need to deploy </a:t>
            </a:r>
            <a:r>
              <a:rPr lang="en-US" dirty="0" err="1" smtClean="0"/>
              <a:t>Qt</a:t>
            </a:r>
            <a:r>
              <a:rPr lang="en-US" dirty="0" smtClean="0"/>
              <a:t> </a:t>
            </a:r>
            <a:r>
              <a:rPr lang="en-US" dirty="0" err="1" smtClean="0"/>
              <a:t>dlls</a:t>
            </a:r>
            <a:r>
              <a:rPr lang="en-US" dirty="0" smtClean="0"/>
              <a:t> here ? (confirm with </a:t>
            </a:r>
            <a:r>
              <a:rPr lang="en-US" dirty="0" err="1" smtClean="0"/>
              <a:t>iCUE</a:t>
            </a:r>
            <a:r>
              <a:rPr lang="en-US" dirty="0" smtClean="0"/>
              <a:t> team)</a:t>
            </a:r>
          </a:p>
          <a:p>
            <a:r>
              <a:rPr lang="en-US" dirty="0" smtClean="0"/>
              <a:t>2. Need to build an installer/uninstaller ? (confirm with PO)</a:t>
            </a:r>
            <a:endParaRPr lang="en-US" dirty="0"/>
          </a:p>
        </p:txBody>
      </p:sp>
      <p:sp>
        <p:nvSpPr>
          <p:cNvPr id="11" name="Rectangle 10"/>
          <p:cNvSpPr/>
          <p:nvPr/>
        </p:nvSpPr>
        <p:spPr>
          <a:xfrm>
            <a:off x="9368444" y="0"/>
            <a:ext cx="2816459" cy="4073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Deployment</a:t>
            </a:r>
          </a:p>
        </p:txBody>
      </p:sp>
      <p:cxnSp>
        <p:nvCxnSpPr>
          <p:cNvPr id="13" name="Straight Connector 12"/>
          <p:cNvCxnSpPr/>
          <p:nvPr/>
        </p:nvCxnSpPr>
        <p:spPr>
          <a:xfrm>
            <a:off x="3973484" y="1529542"/>
            <a:ext cx="0" cy="4854633"/>
          </a:xfrm>
          <a:prstGeom prst="line">
            <a:avLst/>
          </a:prstGeom>
        </p:spPr>
        <p:style>
          <a:lnRef idx="1">
            <a:schemeClr val="accent1"/>
          </a:lnRef>
          <a:fillRef idx="0">
            <a:schemeClr val="accent1"/>
          </a:fillRef>
          <a:effectRef idx="0">
            <a:schemeClr val="accent1"/>
          </a:effectRef>
          <a:fontRef idx="minor">
            <a:schemeClr val="tx1"/>
          </a:fontRef>
        </p:style>
      </p:cxnSp>
      <p:sp>
        <p:nvSpPr>
          <p:cNvPr id="16" name="Right Arrow 15"/>
          <p:cNvSpPr/>
          <p:nvPr/>
        </p:nvSpPr>
        <p:spPr>
          <a:xfrm>
            <a:off x="3546411" y="3449781"/>
            <a:ext cx="997527" cy="615142"/>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7446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7076" y="822960"/>
            <a:ext cx="9717578" cy="5355312"/>
          </a:xfrm>
          <a:prstGeom prst="rect">
            <a:avLst/>
          </a:prstGeom>
          <a:noFill/>
        </p:spPr>
        <p:txBody>
          <a:bodyPr wrap="square" rtlCol="0">
            <a:spAutoFit/>
          </a:bodyPr>
          <a:lstStyle/>
          <a:p>
            <a:r>
              <a:rPr lang="en-US" dirty="0" smtClean="0">
                <a:solidFill>
                  <a:srgbClr val="FF0000"/>
                </a:solidFill>
              </a:rPr>
              <a:t>Keywords in </a:t>
            </a:r>
            <a:r>
              <a:rPr lang="en-US" dirty="0" smtClean="0">
                <a:solidFill>
                  <a:srgbClr val="FF0000"/>
                </a:solidFill>
              </a:rPr>
              <a:t>storage application software</a:t>
            </a:r>
            <a:endParaRPr lang="en-US" dirty="0" smtClean="0">
              <a:solidFill>
                <a:srgbClr val="FF0000"/>
              </a:solidFill>
            </a:endParaRPr>
          </a:p>
          <a:p>
            <a:endParaRPr lang="en-US" dirty="0"/>
          </a:p>
          <a:p>
            <a:r>
              <a:rPr lang="en-US" dirty="0" smtClean="0"/>
              <a:t>+ HDD – Hard Disk Drive</a:t>
            </a:r>
          </a:p>
          <a:p>
            <a:r>
              <a:rPr lang="en-US" dirty="0" smtClean="0"/>
              <a:t>+ SSD – Solid-State Drive</a:t>
            </a:r>
          </a:p>
          <a:p>
            <a:r>
              <a:rPr lang="en-US" dirty="0" smtClean="0"/>
              <a:t>+ </a:t>
            </a:r>
            <a:r>
              <a:rPr lang="en-US" dirty="0" err="1" smtClean="0"/>
              <a:t>Nand</a:t>
            </a:r>
            <a:r>
              <a:rPr lang="en-US" dirty="0" smtClean="0"/>
              <a:t> Flash </a:t>
            </a:r>
            <a:r>
              <a:rPr lang="en-US" dirty="0" smtClean="0"/>
              <a:t>Memory</a:t>
            </a:r>
            <a:endParaRPr lang="en-US" dirty="0"/>
          </a:p>
          <a:p>
            <a:r>
              <a:rPr lang="en-US" dirty="0" smtClean="0"/>
              <a:t>+ LBA: Logical Block Address.</a:t>
            </a:r>
          </a:p>
          <a:p>
            <a:r>
              <a:rPr lang="en-US" dirty="0" smtClean="0"/>
              <a:t>+ Sector: 512 bytes unit.</a:t>
            </a:r>
          </a:p>
          <a:p>
            <a:r>
              <a:rPr lang="en-US" dirty="0" smtClean="0"/>
              <a:t>+ Physical Drive vs Partitions.</a:t>
            </a:r>
          </a:p>
          <a:p>
            <a:r>
              <a:rPr lang="en-US" dirty="0" smtClean="0"/>
              <a:t>+ Names of </a:t>
            </a:r>
            <a:r>
              <a:rPr lang="en-US" dirty="0" err="1" smtClean="0"/>
              <a:t>PhysicalDrive</a:t>
            </a:r>
            <a:r>
              <a:rPr lang="en-US" dirty="0" smtClean="0"/>
              <a:t>: /dev/</a:t>
            </a:r>
            <a:r>
              <a:rPr lang="en-US" dirty="0" err="1" smtClean="0"/>
              <a:t>sda</a:t>
            </a:r>
            <a:r>
              <a:rPr lang="en-US" dirty="0" smtClean="0"/>
              <a:t> in </a:t>
            </a:r>
            <a:r>
              <a:rPr lang="en-US" dirty="0" err="1" smtClean="0"/>
              <a:t>linux</a:t>
            </a:r>
            <a:r>
              <a:rPr lang="en-US" dirty="0" smtClean="0"/>
              <a:t>, or \\.\</a:t>
            </a:r>
            <a:r>
              <a:rPr lang="en-US" dirty="0" smtClean="0">
                <a:hlinkClick r:id="rId2" action="ppaction://hlinkfile"/>
              </a:rPr>
              <a:t>PhysicalDriveX</a:t>
            </a:r>
            <a:r>
              <a:rPr lang="en-US" dirty="0" smtClean="0"/>
              <a:t> in Windows (X from 0 -&gt; 15).</a:t>
            </a:r>
          </a:p>
          <a:p>
            <a:r>
              <a:rPr lang="en-US" dirty="0" smtClean="0"/>
              <a:t>+ Names of partitions: C:\, D</a:t>
            </a:r>
            <a:r>
              <a:rPr lang="en-US" dirty="0" smtClean="0"/>
              <a:t>:\</a:t>
            </a:r>
          </a:p>
          <a:p>
            <a:r>
              <a:rPr lang="en-US" dirty="0" smtClean="0"/>
              <a:t>+ File system and Master file table.</a:t>
            </a:r>
            <a:endParaRPr lang="en-US" dirty="0" smtClean="0"/>
          </a:p>
          <a:p>
            <a:r>
              <a:rPr lang="en-US" dirty="0" smtClean="0"/>
              <a:t>+ </a:t>
            </a:r>
            <a:r>
              <a:rPr lang="en-US" dirty="0" smtClean="0"/>
              <a:t>Over-Provisioning</a:t>
            </a:r>
            <a:r>
              <a:rPr lang="en-US" dirty="0" smtClean="0"/>
              <a:t>.</a:t>
            </a:r>
          </a:p>
          <a:p>
            <a:r>
              <a:rPr lang="en-US" dirty="0" smtClean="0"/>
              <a:t>+ TRIM Commands.</a:t>
            </a:r>
          </a:p>
          <a:p>
            <a:r>
              <a:rPr lang="en-US" dirty="0" smtClean="0"/>
              <a:t>+ Secure-Erase/Secure-Wipe</a:t>
            </a:r>
          </a:p>
          <a:p>
            <a:r>
              <a:rPr lang="en-US" dirty="0" smtClean="0"/>
              <a:t>+ S.M.A.R.T.: </a:t>
            </a:r>
            <a:r>
              <a:rPr lang="en-US" dirty="0"/>
              <a:t>Self-Monitoring, Analysis, and Reporting </a:t>
            </a:r>
            <a:r>
              <a:rPr lang="en-US" dirty="0" smtClean="0"/>
              <a:t>Technology</a:t>
            </a:r>
          </a:p>
          <a:p>
            <a:r>
              <a:rPr lang="en-US" dirty="0" smtClean="0"/>
              <a:t>+ SMART Attributes</a:t>
            </a:r>
          </a:p>
          <a:p>
            <a:r>
              <a:rPr lang="en-US" dirty="0" smtClean="0"/>
              <a:t>+ Power Cycle</a:t>
            </a:r>
          </a:p>
          <a:p>
            <a:endParaRPr lang="en-US" dirty="0" smtClean="0"/>
          </a:p>
          <a:p>
            <a:endParaRPr lang="en-US" dirty="0" smtClean="0"/>
          </a:p>
        </p:txBody>
      </p:sp>
      <p:sp>
        <p:nvSpPr>
          <p:cNvPr id="5" name="Rectangle 4"/>
          <p:cNvSpPr/>
          <p:nvPr/>
        </p:nvSpPr>
        <p:spPr>
          <a:xfrm>
            <a:off x="10690167" y="0"/>
            <a:ext cx="1494736" cy="4073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Others</a:t>
            </a:r>
          </a:p>
        </p:txBody>
      </p:sp>
    </p:spTree>
    <p:extLst>
      <p:ext uri="{BB962C8B-B14F-4D97-AF65-F5344CB8AC3E}">
        <p14:creationId xmlns:p14="http://schemas.microsoft.com/office/powerpoint/2010/main" val="3439893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331" y="2692688"/>
            <a:ext cx="11004665" cy="1325563"/>
          </a:xfrm>
        </p:spPr>
        <p:txBody>
          <a:bodyPr/>
          <a:lstStyle/>
          <a:p>
            <a:pPr algn="ctr"/>
            <a:r>
              <a:rPr lang="en-US" dirty="0" smtClean="0"/>
              <a:t>End</a:t>
            </a:r>
            <a:endParaRPr lang="en-US" dirty="0"/>
          </a:p>
        </p:txBody>
      </p:sp>
    </p:spTree>
    <p:extLst>
      <p:ext uri="{BB962C8B-B14F-4D97-AF65-F5344CB8AC3E}">
        <p14:creationId xmlns:p14="http://schemas.microsoft.com/office/powerpoint/2010/main" val="3187915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51514" y="1280160"/>
            <a:ext cx="7198822" cy="54115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873439" y="1410739"/>
            <a:ext cx="561107" cy="3297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Help</a:t>
            </a:r>
            <a:endParaRPr lang="en-US" sz="1400" dirty="0">
              <a:solidFill>
                <a:schemeClr val="tx1"/>
              </a:solidFill>
            </a:endParaRPr>
          </a:p>
        </p:txBody>
      </p:sp>
      <p:sp>
        <p:nvSpPr>
          <p:cNvPr id="6" name="Rectangle 5"/>
          <p:cNvSpPr/>
          <p:nvPr/>
        </p:nvSpPr>
        <p:spPr>
          <a:xfrm>
            <a:off x="3556471" y="1410739"/>
            <a:ext cx="561107" cy="3297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Info</a:t>
            </a:r>
            <a:endParaRPr lang="en-US" sz="1400" dirty="0">
              <a:solidFill>
                <a:schemeClr val="tx1"/>
              </a:solidFill>
            </a:endParaRPr>
          </a:p>
        </p:txBody>
      </p:sp>
      <p:sp>
        <p:nvSpPr>
          <p:cNvPr id="7" name="Rectangle 6"/>
          <p:cNvSpPr/>
          <p:nvPr/>
        </p:nvSpPr>
        <p:spPr>
          <a:xfrm>
            <a:off x="4239503" y="1410739"/>
            <a:ext cx="561107" cy="3297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Scan</a:t>
            </a:r>
            <a:endParaRPr lang="en-US" sz="1400" dirty="0">
              <a:solidFill>
                <a:schemeClr val="tx1"/>
              </a:solidFill>
            </a:endParaRPr>
          </a:p>
        </p:txBody>
      </p:sp>
      <p:sp>
        <p:nvSpPr>
          <p:cNvPr id="8" name="Rectangle 7"/>
          <p:cNvSpPr/>
          <p:nvPr/>
        </p:nvSpPr>
        <p:spPr>
          <a:xfrm>
            <a:off x="2873439" y="2278379"/>
            <a:ext cx="978129" cy="50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Drive</a:t>
            </a:r>
          </a:p>
          <a:p>
            <a:pPr algn="ctr"/>
            <a:r>
              <a:rPr lang="en-US" sz="1400" dirty="0" smtClean="0">
                <a:solidFill>
                  <a:schemeClr val="tx1"/>
                </a:solidFill>
              </a:rPr>
              <a:t>Info</a:t>
            </a:r>
            <a:endParaRPr lang="en-US" sz="1400" dirty="0">
              <a:solidFill>
                <a:schemeClr val="tx1"/>
              </a:solidFill>
            </a:endParaRPr>
          </a:p>
        </p:txBody>
      </p:sp>
      <p:sp>
        <p:nvSpPr>
          <p:cNvPr id="9" name="Rectangle 8"/>
          <p:cNvSpPr/>
          <p:nvPr/>
        </p:nvSpPr>
        <p:spPr>
          <a:xfrm>
            <a:off x="2876208" y="2917073"/>
            <a:ext cx="978130" cy="50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Over</a:t>
            </a:r>
          </a:p>
          <a:p>
            <a:pPr algn="ctr"/>
            <a:r>
              <a:rPr lang="en-US" sz="1400" dirty="0" smtClean="0">
                <a:solidFill>
                  <a:schemeClr val="tx1"/>
                </a:solidFill>
              </a:rPr>
              <a:t>Provision</a:t>
            </a:r>
            <a:endParaRPr lang="en-US" sz="1400" dirty="0">
              <a:solidFill>
                <a:schemeClr val="tx1"/>
              </a:solidFill>
            </a:endParaRPr>
          </a:p>
        </p:txBody>
      </p:sp>
      <p:sp>
        <p:nvSpPr>
          <p:cNvPr id="10" name="Rectangle 9"/>
          <p:cNvSpPr/>
          <p:nvPr/>
        </p:nvSpPr>
        <p:spPr>
          <a:xfrm>
            <a:off x="2867900" y="3535160"/>
            <a:ext cx="978130" cy="50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S.M.A.R.T.</a:t>
            </a:r>
          </a:p>
          <a:p>
            <a:pPr algn="ctr"/>
            <a:r>
              <a:rPr lang="en-US" sz="1400" dirty="0" smtClean="0">
                <a:solidFill>
                  <a:schemeClr val="tx1"/>
                </a:solidFill>
              </a:rPr>
              <a:t>Status</a:t>
            </a:r>
            <a:endParaRPr lang="en-US" sz="1400" dirty="0">
              <a:solidFill>
                <a:schemeClr val="tx1"/>
              </a:solidFill>
            </a:endParaRPr>
          </a:p>
        </p:txBody>
      </p:sp>
      <p:sp>
        <p:nvSpPr>
          <p:cNvPr id="11" name="Rectangle 10"/>
          <p:cNvSpPr/>
          <p:nvPr/>
        </p:nvSpPr>
        <p:spPr>
          <a:xfrm>
            <a:off x="2854737" y="4168833"/>
            <a:ext cx="978130" cy="50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Disk</a:t>
            </a:r>
          </a:p>
          <a:p>
            <a:pPr algn="ctr"/>
            <a:r>
              <a:rPr lang="en-US" sz="1400" dirty="0" smtClean="0">
                <a:solidFill>
                  <a:schemeClr val="tx1"/>
                </a:solidFill>
              </a:rPr>
              <a:t>Clone</a:t>
            </a:r>
            <a:endParaRPr lang="en-US" sz="1400" dirty="0">
              <a:solidFill>
                <a:schemeClr val="tx1"/>
              </a:solidFill>
            </a:endParaRPr>
          </a:p>
        </p:txBody>
      </p:sp>
      <p:sp>
        <p:nvSpPr>
          <p:cNvPr id="12" name="Rectangle 11"/>
          <p:cNvSpPr/>
          <p:nvPr/>
        </p:nvSpPr>
        <p:spPr>
          <a:xfrm>
            <a:off x="2849892" y="4802506"/>
            <a:ext cx="978130" cy="50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Disk</a:t>
            </a:r>
          </a:p>
          <a:p>
            <a:pPr algn="ctr"/>
            <a:r>
              <a:rPr lang="en-US" sz="1400" dirty="0" smtClean="0">
                <a:solidFill>
                  <a:schemeClr val="tx1"/>
                </a:solidFill>
              </a:rPr>
              <a:t>Optimize</a:t>
            </a:r>
            <a:endParaRPr lang="en-US" sz="1400" dirty="0">
              <a:solidFill>
                <a:schemeClr val="tx1"/>
              </a:solidFill>
            </a:endParaRPr>
          </a:p>
        </p:txBody>
      </p:sp>
      <p:sp>
        <p:nvSpPr>
          <p:cNvPr id="13" name="Rectangle 12"/>
          <p:cNvSpPr/>
          <p:nvPr/>
        </p:nvSpPr>
        <p:spPr>
          <a:xfrm>
            <a:off x="2849892" y="5427431"/>
            <a:ext cx="978130" cy="50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Secure</a:t>
            </a:r>
          </a:p>
          <a:p>
            <a:pPr algn="ctr"/>
            <a:r>
              <a:rPr lang="en-US" sz="1400" dirty="0" smtClean="0">
                <a:solidFill>
                  <a:schemeClr val="tx1"/>
                </a:solidFill>
              </a:rPr>
              <a:t>Wipe</a:t>
            </a:r>
            <a:endParaRPr lang="en-US" sz="1400" dirty="0">
              <a:solidFill>
                <a:schemeClr val="tx1"/>
              </a:solidFill>
            </a:endParaRPr>
          </a:p>
        </p:txBody>
      </p:sp>
      <p:sp>
        <p:nvSpPr>
          <p:cNvPr id="14" name="Rectangle 13"/>
          <p:cNvSpPr/>
          <p:nvPr/>
        </p:nvSpPr>
        <p:spPr>
          <a:xfrm>
            <a:off x="3979032" y="2278379"/>
            <a:ext cx="1823254" cy="42834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5" name="Rectangle 14"/>
          <p:cNvSpPr/>
          <p:nvPr/>
        </p:nvSpPr>
        <p:spPr>
          <a:xfrm>
            <a:off x="5912780" y="2278379"/>
            <a:ext cx="3907325" cy="42834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 name="Rectangle 15"/>
          <p:cNvSpPr/>
          <p:nvPr/>
        </p:nvSpPr>
        <p:spPr>
          <a:xfrm>
            <a:off x="2751514" y="946266"/>
            <a:ext cx="7198822" cy="3297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Corsair SSD Toolbox</a:t>
            </a:r>
            <a:endParaRPr lang="en-US" sz="1400" dirty="0">
              <a:solidFill>
                <a:schemeClr val="tx1"/>
              </a:solidFill>
            </a:endParaRPr>
          </a:p>
        </p:txBody>
      </p:sp>
      <p:sp>
        <p:nvSpPr>
          <p:cNvPr id="17" name="Rectangle 16"/>
          <p:cNvSpPr/>
          <p:nvPr/>
        </p:nvSpPr>
        <p:spPr>
          <a:xfrm>
            <a:off x="9635843" y="985231"/>
            <a:ext cx="247991" cy="2518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x</a:t>
            </a:r>
            <a:endParaRPr lang="en-US" sz="1400" dirty="0">
              <a:solidFill>
                <a:schemeClr val="tx1"/>
              </a:solidFill>
            </a:endParaRPr>
          </a:p>
        </p:txBody>
      </p:sp>
      <p:sp>
        <p:nvSpPr>
          <p:cNvPr id="18" name="Rectangle 17"/>
          <p:cNvSpPr/>
          <p:nvPr/>
        </p:nvSpPr>
        <p:spPr>
          <a:xfrm>
            <a:off x="4089526" y="2402031"/>
            <a:ext cx="1613006" cy="60717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tx1"/>
                </a:solidFill>
              </a:rPr>
              <a:t>C:\ D:\</a:t>
            </a:r>
          </a:p>
          <a:p>
            <a:r>
              <a:rPr lang="en-US" sz="1000" dirty="0" smtClean="0">
                <a:solidFill>
                  <a:schemeClr val="tx1"/>
                </a:solidFill>
              </a:rPr>
              <a:t>960.1 GB</a:t>
            </a:r>
          </a:p>
          <a:p>
            <a:r>
              <a:rPr lang="en-US" sz="1000" dirty="0" smtClean="0">
                <a:solidFill>
                  <a:schemeClr val="tx1"/>
                </a:solidFill>
              </a:rPr>
              <a:t>Micron VSFBM0000123-84</a:t>
            </a:r>
            <a:endParaRPr lang="en-US" sz="1000" dirty="0">
              <a:solidFill>
                <a:schemeClr val="tx1"/>
              </a:solidFill>
            </a:endParaRPr>
          </a:p>
        </p:txBody>
      </p:sp>
      <p:sp>
        <p:nvSpPr>
          <p:cNvPr id="19" name="Rectangle 18"/>
          <p:cNvSpPr/>
          <p:nvPr/>
        </p:nvSpPr>
        <p:spPr>
          <a:xfrm>
            <a:off x="4089526" y="3009208"/>
            <a:ext cx="1613006" cy="6071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tx1"/>
                </a:solidFill>
              </a:rPr>
              <a:t>F:\</a:t>
            </a:r>
          </a:p>
          <a:p>
            <a:r>
              <a:rPr lang="en-US" sz="1000" dirty="0" smtClean="0">
                <a:solidFill>
                  <a:schemeClr val="tx1"/>
                </a:solidFill>
              </a:rPr>
              <a:t>120.0 GB</a:t>
            </a:r>
          </a:p>
          <a:p>
            <a:r>
              <a:rPr lang="en-US" sz="1000" dirty="0" smtClean="0">
                <a:solidFill>
                  <a:schemeClr val="tx1"/>
                </a:solidFill>
              </a:rPr>
              <a:t>Samsung SS201787342-DA</a:t>
            </a:r>
            <a:endParaRPr lang="en-US" sz="1000" dirty="0">
              <a:solidFill>
                <a:schemeClr val="tx1"/>
              </a:solidFill>
            </a:endParaRPr>
          </a:p>
        </p:txBody>
      </p:sp>
      <p:sp>
        <p:nvSpPr>
          <p:cNvPr id="20" name="Rectangle 19"/>
          <p:cNvSpPr/>
          <p:nvPr/>
        </p:nvSpPr>
        <p:spPr>
          <a:xfrm>
            <a:off x="6037475" y="2402031"/>
            <a:ext cx="3671792" cy="404864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tx1"/>
                </a:solidFill>
              </a:rPr>
              <a:t>Model Number:</a:t>
            </a:r>
          </a:p>
          <a:p>
            <a:r>
              <a:rPr lang="en-US" sz="1000" dirty="0" smtClean="0">
                <a:solidFill>
                  <a:schemeClr val="tx1"/>
                </a:solidFill>
              </a:rPr>
              <a:t>Serial Number:</a:t>
            </a:r>
          </a:p>
          <a:p>
            <a:r>
              <a:rPr lang="en-US" sz="1000" dirty="0" smtClean="0">
                <a:solidFill>
                  <a:schemeClr val="tx1"/>
                </a:solidFill>
              </a:rPr>
              <a:t>Firmware Version:</a:t>
            </a:r>
          </a:p>
          <a:p>
            <a:r>
              <a:rPr lang="en-US" sz="1000" dirty="0" smtClean="0">
                <a:solidFill>
                  <a:schemeClr val="tx1"/>
                </a:solidFill>
              </a:rPr>
              <a:t>Configuration ID:</a:t>
            </a:r>
          </a:p>
          <a:p>
            <a:r>
              <a:rPr lang="en-US" sz="1000" dirty="0" smtClean="0">
                <a:solidFill>
                  <a:schemeClr val="tx1"/>
                </a:solidFill>
              </a:rPr>
              <a:t>Drive Size:</a:t>
            </a:r>
          </a:p>
          <a:p>
            <a:r>
              <a:rPr lang="en-US" sz="1000" dirty="0" smtClean="0">
                <a:solidFill>
                  <a:schemeClr val="tx1"/>
                </a:solidFill>
              </a:rPr>
              <a:t>ATA Version:</a:t>
            </a:r>
          </a:p>
          <a:p>
            <a:r>
              <a:rPr lang="en-US" sz="1000" dirty="0" smtClean="0">
                <a:solidFill>
                  <a:schemeClr val="tx1"/>
                </a:solidFill>
              </a:rPr>
              <a:t>Features:</a:t>
            </a:r>
          </a:p>
          <a:p>
            <a:r>
              <a:rPr lang="en-US" sz="1000" dirty="0" smtClean="0">
                <a:solidFill>
                  <a:schemeClr val="tx1"/>
                </a:solidFill>
              </a:rPr>
              <a:t>Temperature (F):</a:t>
            </a:r>
          </a:p>
          <a:p>
            <a:r>
              <a:rPr lang="en-US" sz="1000" dirty="0" smtClean="0">
                <a:solidFill>
                  <a:schemeClr val="tx1"/>
                </a:solidFill>
              </a:rPr>
              <a:t>Total Host Reads (GB):</a:t>
            </a:r>
          </a:p>
          <a:p>
            <a:r>
              <a:rPr lang="en-US" sz="1000" dirty="0" smtClean="0">
                <a:solidFill>
                  <a:schemeClr val="tx1"/>
                </a:solidFill>
              </a:rPr>
              <a:t>Total Host Writes (GB):</a:t>
            </a:r>
          </a:p>
          <a:p>
            <a:endParaRPr lang="en-US" sz="1000" dirty="0">
              <a:solidFill>
                <a:schemeClr val="tx1"/>
              </a:solidFill>
            </a:endParaRPr>
          </a:p>
          <a:p>
            <a:endParaRPr lang="en-US" sz="1000" dirty="0" smtClean="0">
              <a:solidFill>
                <a:schemeClr val="tx1"/>
              </a:solidFill>
            </a:endParaRPr>
          </a:p>
          <a:p>
            <a:endParaRPr lang="en-US" sz="1000" dirty="0" smtClean="0">
              <a:solidFill>
                <a:schemeClr val="tx1"/>
              </a:solidFill>
            </a:endParaRPr>
          </a:p>
          <a:p>
            <a:endParaRPr lang="en-US" sz="1000" dirty="0">
              <a:solidFill>
                <a:schemeClr val="tx1"/>
              </a:solidFill>
            </a:endParaRPr>
          </a:p>
          <a:p>
            <a:endParaRPr lang="en-US" sz="1000" dirty="0" smtClean="0">
              <a:solidFill>
                <a:schemeClr val="tx1"/>
              </a:solidFill>
            </a:endParaRPr>
          </a:p>
          <a:p>
            <a:endParaRPr lang="en-US" sz="1000" dirty="0">
              <a:solidFill>
                <a:schemeClr val="tx1"/>
              </a:solidFill>
            </a:endParaRPr>
          </a:p>
          <a:p>
            <a:endParaRPr lang="en-US" sz="1000" dirty="0" smtClean="0">
              <a:solidFill>
                <a:schemeClr val="tx1"/>
              </a:solidFill>
            </a:endParaRPr>
          </a:p>
          <a:p>
            <a:endParaRPr lang="en-US" sz="1000" dirty="0">
              <a:solidFill>
                <a:schemeClr val="tx1"/>
              </a:solidFill>
            </a:endParaRPr>
          </a:p>
          <a:p>
            <a:endParaRPr lang="en-US" sz="1000" dirty="0" smtClean="0">
              <a:solidFill>
                <a:schemeClr val="tx1"/>
              </a:solidFill>
            </a:endParaRPr>
          </a:p>
          <a:p>
            <a:endParaRPr lang="en-US" sz="1000" dirty="0">
              <a:solidFill>
                <a:schemeClr val="tx1"/>
              </a:solidFill>
            </a:endParaRPr>
          </a:p>
          <a:p>
            <a:endParaRPr lang="en-US" sz="1000" dirty="0" smtClean="0">
              <a:solidFill>
                <a:schemeClr val="tx1"/>
              </a:solidFill>
            </a:endParaRPr>
          </a:p>
          <a:p>
            <a:endParaRPr lang="en-US" sz="1000" dirty="0">
              <a:solidFill>
                <a:schemeClr val="tx1"/>
              </a:solidFill>
            </a:endParaRPr>
          </a:p>
          <a:p>
            <a:endParaRPr lang="en-US" sz="1000" dirty="0" smtClean="0">
              <a:solidFill>
                <a:schemeClr val="tx1"/>
              </a:solidFill>
            </a:endParaRPr>
          </a:p>
          <a:p>
            <a:endParaRPr lang="en-US" sz="1000" dirty="0">
              <a:solidFill>
                <a:schemeClr val="tx1"/>
              </a:solidFill>
            </a:endParaRPr>
          </a:p>
          <a:p>
            <a:endParaRPr lang="en-US" sz="1000" dirty="0" smtClean="0">
              <a:solidFill>
                <a:schemeClr val="tx1"/>
              </a:solidFill>
            </a:endParaRPr>
          </a:p>
        </p:txBody>
      </p:sp>
      <p:sp>
        <p:nvSpPr>
          <p:cNvPr id="21" name="Rectangle 20"/>
          <p:cNvSpPr/>
          <p:nvPr/>
        </p:nvSpPr>
        <p:spPr>
          <a:xfrm>
            <a:off x="9360131" y="0"/>
            <a:ext cx="2824772" cy="4073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Supported Features</a:t>
            </a:r>
            <a:endParaRPr lang="en-US" sz="2000" dirty="0" smtClean="0">
              <a:solidFill>
                <a:schemeClr val="tx1"/>
              </a:solidFill>
            </a:endParaRPr>
          </a:p>
        </p:txBody>
      </p:sp>
      <p:sp>
        <p:nvSpPr>
          <p:cNvPr id="22" name="Rectangle 21"/>
          <p:cNvSpPr/>
          <p:nvPr/>
        </p:nvSpPr>
        <p:spPr>
          <a:xfrm>
            <a:off x="2849892" y="6059287"/>
            <a:ext cx="978130" cy="50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Self</a:t>
            </a:r>
          </a:p>
          <a:p>
            <a:pPr algn="ctr"/>
            <a:r>
              <a:rPr lang="en-US" sz="1400" dirty="0" smtClean="0">
                <a:solidFill>
                  <a:schemeClr val="tx1"/>
                </a:solidFill>
              </a:rPr>
              <a:t>Test</a:t>
            </a:r>
            <a:endParaRPr lang="en-US" sz="1400" dirty="0">
              <a:solidFill>
                <a:schemeClr val="tx1"/>
              </a:solidFill>
            </a:endParaRPr>
          </a:p>
        </p:txBody>
      </p:sp>
    </p:spTree>
    <p:extLst>
      <p:ext uri="{BB962C8B-B14F-4D97-AF65-F5344CB8AC3E}">
        <p14:creationId xmlns:p14="http://schemas.microsoft.com/office/powerpoint/2010/main" val="4135858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941771" y="681296"/>
            <a:ext cx="3671792" cy="5988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GUI (QML/C++)</a:t>
            </a:r>
          </a:p>
        </p:txBody>
      </p:sp>
      <p:sp>
        <p:nvSpPr>
          <p:cNvPr id="24" name="Rectangle 23"/>
          <p:cNvSpPr/>
          <p:nvPr/>
        </p:nvSpPr>
        <p:spPr>
          <a:xfrm>
            <a:off x="941771" y="2579784"/>
            <a:ext cx="3671792" cy="5988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rPr>
              <a:t>StorageAPI</a:t>
            </a:r>
            <a:r>
              <a:rPr lang="en-US" sz="2000" dirty="0" smtClean="0">
                <a:solidFill>
                  <a:schemeClr val="tx1"/>
                </a:solidFill>
              </a:rPr>
              <a:t>(C++, </a:t>
            </a:r>
            <a:r>
              <a:rPr lang="en-US" sz="2000" dirty="0" err="1" smtClean="0">
                <a:solidFill>
                  <a:schemeClr val="tx1"/>
                </a:solidFill>
              </a:rPr>
              <a:t>WinAPI</a:t>
            </a:r>
            <a:r>
              <a:rPr lang="en-US" sz="2000" dirty="0" smtClean="0">
                <a:solidFill>
                  <a:schemeClr val="tx1"/>
                </a:solidFill>
              </a:rPr>
              <a:t>)</a:t>
            </a:r>
          </a:p>
        </p:txBody>
      </p:sp>
      <p:sp>
        <p:nvSpPr>
          <p:cNvPr id="25" name="Rectangle 24"/>
          <p:cNvSpPr/>
          <p:nvPr/>
        </p:nvSpPr>
        <p:spPr>
          <a:xfrm>
            <a:off x="1224403" y="5990357"/>
            <a:ext cx="1012937" cy="5988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SSD</a:t>
            </a:r>
          </a:p>
        </p:txBody>
      </p:sp>
      <p:sp>
        <p:nvSpPr>
          <p:cNvPr id="26" name="Rectangle 25"/>
          <p:cNvSpPr/>
          <p:nvPr/>
        </p:nvSpPr>
        <p:spPr>
          <a:xfrm>
            <a:off x="2312762" y="5995899"/>
            <a:ext cx="1012937" cy="5988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HDD</a:t>
            </a:r>
          </a:p>
        </p:txBody>
      </p:sp>
      <p:sp>
        <p:nvSpPr>
          <p:cNvPr id="27" name="Rectangle 26"/>
          <p:cNvSpPr/>
          <p:nvPr/>
        </p:nvSpPr>
        <p:spPr>
          <a:xfrm>
            <a:off x="3401121" y="5990357"/>
            <a:ext cx="1012937" cy="5988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USB</a:t>
            </a:r>
          </a:p>
          <a:p>
            <a:pPr algn="ctr"/>
            <a:r>
              <a:rPr lang="en-US" sz="2000" dirty="0" smtClean="0">
                <a:solidFill>
                  <a:schemeClr val="tx1"/>
                </a:solidFill>
              </a:rPr>
              <a:t>Flash</a:t>
            </a:r>
          </a:p>
        </p:txBody>
      </p:sp>
      <p:sp>
        <p:nvSpPr>
          <p:cNvPr id="30" name="Rectangle 29"/>
          <p:cNvSpPr/>
          <p:nvPr/>
        </p:nvSpPr>
        <p:spPr>
          <a:xfrm>
            <a:off x="941771" y="3930626"/>
            <a:ext cx="3671792" cy="30682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Windows Drivers</a:t>
            </a:r>
          </a:p>
        </p:txBody>
      </p:sp>
      <p:cxnSp>
        <p:nvCxnSpPr>
          <p:cNvPr id="33" name="Straight Arrow Connector 32"/>
          <p:cNvCxnSpPr/>
          <p:nvPr/>
        </p:nvCxnSpPr>
        <p:spPr>
          <a:xfrm flipH="1">
            <a:off x="1730871" y="5145578"/>
            <a:ext cx="14802" cy="7065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809702" y="5145578"/>
            <a:ext cx="9528" cy="7065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3882044" y="5145578"/>
            <a:ext cx="25545" cy="7065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69783" y="5314203"/>
            <a:ext cx="1787236" cy="369332"/>
          </a:xfrm>
          <a:prstGeom prst="rect">
            <a:avLst/>
          </a:prstGeom>
          <a:noFill/>
        </p:spPr>
        <p:txBody>
          <a:bodyPr wrap="square" rtlCol="0">
            <a:spAutoFit/>
          </a:bodyPr>
          <a:lstStyle/>
          <a:p>
            <a:r>
              <a:rPr lang="en-US" dirty="0" smtClean="0"/>
              <a:t>SATA bus</a:t>
            </a:r>
            <a:endParaRPr lang="en-US" dirty="0"/>
          </a:p>
        </p:txBody>
      </p:sp>
      <p:sp>
        <p:nvSpPr>
          <p:cNvPr id="39" name="Rectangle 38"/>
          <p:cNvSpPr/>
          <p:nvPr/>
        </p:nvSpPr>
        <p:spPr>
          <a:xfrm>
            <a:off x="941771" y="4747728"/>
            <a:ext cx="3671792" cy="32973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Host Bus Adapter</a:t>
            </a:r>
            <a:endParaRPr lang="en-US" sz="2000" dirty="0" smtClean="0">
              <a:solidFill>
                <a:schemeClr val="tx1"/>
              </a:solidFill>
            </a:endParaRPr>
          </a:p>
        </p:txBody>
      </p:sp>
      <p:sp>
        <p:nvSpPr>
          <p:cNvPr id="45" name="TextBox 44"/>
          <p:cNvSpPr txBox="1"/>
          <p:nvPr/>
        </p:nvSpPr>
        <p:spPr>
          <a:xfrm>
            <a:off x="3013971" y="5330423"/>
            <a:ext cx="975531" cy="369332"/>
          </a:xfrm>
          <a:prstGeom prst="rect">
            <a:avLst/>
          </a:prstGeom>
          <a:noFill/>
        </p:spPr>
        <p:txBody>
          <a:bodyPr wrap="square" rtlCol="0">
            <a:spAutoFit/>
          </a:bodyPr>
          <a:lstStyle/>
          <a:p>
            <a:r>
              <a:rPr lang="en-US" dirty="0" smtClean="0"/>
              <a:t>SCSI bus</a:t>
            </a:r>
            <a:endParaRPr lang="en-US" dirty="0"/>
          </a:p>
        </p:txBody>
      </p:sp>
      <p:sp>
        <p:nvSpPr>
          <p:cNvPr id="47" name="Rectangle 46"/>
          <p:cNvSpPr/>
          <p:nvPr/>
        </p:nvSpPr>
        <p:spPr>
          <a:xfrm>
            <a:off x="4048298" y="5356337"/>
            <a:ext cx="731520" cy="495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SCSI</a:t>
            </a:r>
          </a:p>
          <a:p>
            <a:pPr algn="ctr"/>
            <a:r>
              <a:rPr lang="en-US" sz="1000" dirty="0" smtClean="0"/>
              <a:t>Command</a:t>
            </a:r>
            <a:endParaRPr lang="en-US" sz="1000" dirty="0"/>
          </a:p>
        </p:txBody>
      </p:sp>
      <p:sp>
        <p:nvSpPr>
          <p:cNvPr id="48" name="Rectangle 47"/>
          <p:cNvSpPr/>
          <p:nvPr/>
        </p:nvSpPr>
        <p:spPr>
          <a:xfrm>
            <a:off x="1795854" y="5263123"/>
            <a:ext cx="731520" cy="491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ATA</a:t>
            </a:r>
          </a:p>
          <a:p>
            <a:pPr algn="ctr"/>
            <a:r>
              <a:rPr lang="en-US" sz="1000" dirty="0" smtClean="0"/>
              <a:t>Command</a:t>
            </a:r>
            <a:endParaRPr lang="en-US" sz="1000" dirty="0"/>
          </a:p>
        </p:txBody>
      </p:sp>
      <p:sp>
        <p:nvSpPr>
          <p:cNvPr id="49" name="Rectangle 48"/>
          <p:cNvSpPr/>
          <p:nvPr/>
        </p:nvSpPr>
        <p:spPr>
          <a:xfrm>
            <a:off x="4598172" y="5288139"/>
            <a:ext cx="644710" cy="316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ATA</a:t>
            </a:r>
          </a:p>
          <a:p>
            <a:pPr algn="ctr"/>
            <a:r>
              <a:rPr lang="en-US" sz="800" dirty="0" smtClean="0"/>
              <a:t>Command</a:t>
            </a:r>
            <a:endParaRPr lang="en-US" sz="800" dirty="0"/>
          </a:p>
        </p:txBody>
      </p:sp>
      <p:sp>
        <p:nvSpPr>
          <p:cNvPr id="50" name="TextBox 49"/>
          <p:cNvSpPr txBox="1"/>
          <p:nvPr/>
        </p:nvSpPr>
        <p:spPr>
          <a:xfrm>
            <a:off x="4904508" y="5618102"/>
            <a:ext cx="1346662" cy="646331"/>
          </a:xfrm>
          <a:prstGeom prst="rect">
            <a:avLst/>
          </a:prstGeom>
          <a:noFill/>
        </p:spPr>
        <p:txBody>
          <a:bodyPr wrap="square" rtlCol="0">
            <a:spAutoFit/>
          </a:bodyPr>
          <a:lstStyle/>
          <a:p>
            <a:pPr algn="ctr"/>
            <a:r>
              <a:rPr lang="en-US" sz="1200" dirty="0" smtClean="0"/>
              <a:t>ATA command</a:t>
            </a:r>
          </a:p>
          <a:p>
            <a:pPr algn="ctr"/>
            <a:r>
              <a:rPr lang="en-US" sz="1200" dirty="0" smtClean="0"/>
              <a:t>embedded</a:t>
            </a:r>
          </a:p>
          <a:p>
            <a:pPr algn="ctr"/>
            <a:r>
              <a:rPr lang="en-US" sz="1200" dirty="0" smtClean="0"/>
              <a:t>in SCSI command</a:t>
            </a:r>
            <a:endParaRPr lang="en-US" sz="1200" dirty="0"/>
          </a:p>
        </p:txBody>
      </p:sp>
      <p:cxnSp>
        <p:nvCxnSpPr>
          <p:cNvPr id="53" name="Straight Arrow Connector 52"/>
          <p:cNvCxnSpPr/>
          <p:nvPr/>
        </p:nvCxnSpPr>
        <p:spPr>
          <a:xfrm flipV="1">
            <a:off x="2777667" y="3241964"/>
            <a:ext cx="0" cy="68866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2225478" y="3428859"/>
            <a:ext cx="644710" cy="316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ATA</a:t>
            </a:r>
          </a:p>
          <a:p>
            <a:pPr algn="ctr"/>
            <a:r>
              <a:rPr lang="en-US" sz="800" dirty="0" smtClean="0"/>
              <a:t>Command</a:t>
            </a:r>
            <a:endParaRPr lang="en-US" sz="800" dirty="0"/>
          </a:p>
        </p:txBody>
      </p:sp>
      <p:cxnSp>
        <p:nvCxnSpPr>
          <p:cNvPr id="56" name="Straight Arrow Connector 55"/>
          <p:cNvCxnSpPr/>
          <p:nvPr/>
        </p:nvCxnSpPr>
        <p:spPr>
          <a:xfrm flipV="1">
            <a:off x="2777667" y="4297680"/>
            <a:ext cx="0" cy="35744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2777667" y="1438102"/>
            <a:ext cx="0" cy="102246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865094" y="2634135"/>
            <a:ext cx="5079077" cy="1477328"/>
          </a:xfrm>
          <a:prstGeom prst="rect">
            <a:avLst/>
          </a:prstGeom>
          <a:noFill/>
        </p:spPr>
        <p:txBody>
          <a:bodyPr wrap="square" rtlCol="0">
            <a:spAutoFit/>
          </a:bodyPr>
          <a:lstStyle/>
          <a:p>
            <a:r>
              <a:rPr lang="en-US" dirty="0" smtClean="0"/>
              <a:t>Functions of </a:t>
            </a:r>
            <a:r>
              <a:rPr lang="en-US" dirty="0" err="1" smtClean="0"/>
              <a:t>StorageAPI</a:t>
            </a:r>
            <a:r>
              <a:rPr lang="en-US" dirty="0" smtClean="0"/>
              <a:t>:</a:t>
            </a:r>
          </a:p>
          <a:p>
            <a:endParaRPr lang="en-US" dirty="0" smtClean="0"/>
          </a:p>
          <a:p>
            <a:r>
              <a:rPr lang="en-US" dirty="0" smtClean="0"/>
              <a:t>+ Handle ATA Commands</a:t>
            </a:r>
          </a:p>
          <a:p>
            <a:r>
              <a:rPr lang="en-US" dirty="0" smtClean="0"/>
              <a:t>+ Provide APIs to access drives from applications</a:t>
            </a:r>
          </a:p>
          <a:p>
            <a:r>
              <a:rPr lang="en-US" dirty="0" smtClean="0"/>
              <a:t>+ Utilities (access partitions, features, …)</a:t>
            </a:r>
          </a:p>
        </p:txBody>
      </p:sp>
      <p:sp>
        <p:nvSpPr>
          <p:cNvPr id="60" name="TextBox 59"/>
          <p:cNvSpPr txBox="1"/>
          <p:nvPr/>
        </p:nvSpPr>
        <p:spPr>
          <a:xfrm>
            <a:off x="2681463" y="1810834"/>
            <a:ext cx="1346662" cy="276999"/>
          </a:xfrm>
          <a:prstGeom prst="rect">
            <a:avLst/>
          </a:prstGeom>
          <a:noFill/>
        </p:spPr>
        <p:txBody>
          <a:bodyPr wrap="square" rtlCol="0">
            <a:spAutoFit/>
          </a:bodyPr>
          <a:lstStyle/>
          <a:p>
            <a:pPr algn="ctr"/>
            <a:r>
              <a:rPr lang="en-US" sz="1200" dirty="0" smtClean="0"/>
              <a:t>Direct call in C++</a:t>
            </a:r>
            <a:endParaRPr lang="en-US" sz="1200" dirty="0"/>
          </a:p>
        </p:txBody>
      </p:sp>
      <p:pic>
        <p:nvPicPr>
          <p:cNvPr id="61" name="Picture 60"/>
          <p:cNvPicPr>
            <a:picLocks noChangeAspect="1"/>
          </p:cNvPicPr>
          <p:nvPr/>
        </p:nvPicPr>
        <p:blipFill>
          <a:blip r:embed="rId2"/>
          <a:stretch>
            <a:fillRect/>
          </a:stretch>
        </p:blipFill>
        <p:spPr>
          <a:xfrm>
            <a:off x="4960873" y="229583"/>
            <a:ext cx="1822820" cy="1020331"/>
          </a:xfrm>
          <a:prstGeom prst="rect">
            <a:avLst/>
          </a:prstGeom>
        </p:spPr>
      </p:pic>
      <p:sp>
        <p:nvSpPr>
          <p:cNvPr id="67" name="Rectangle 66"/>
          <p:cNvSpPr/>
          <p:nvPr/>
        </p:nvSpPr>
        <p:spPr>
          <a:xfrm>
            <a:off x="8179724" y="0"/>
            <a:ext cx="4005179" cy="4073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How to access </a:t>
            </a:r>
            <a:r>
              <a:rPr lang="en-US" sz="2000" dirty="0" smtClean="0">
                <a:solidFill>
                  <a:schemeClr val="tx1"/>
                </a:solidFill>
              </a:rPr>
              <a:t>SSD </a:t>
            </a:r>
            <a:r>
              <a:rPr lang="en-US" sz="2000" dirty="0" smtClean="0">
                <a:solidFill>
                  <a:schemeClr val="tx1"/>
                </a:solidFill>
              </a:rPr>
              <a:t>in Windows</a:t>
            </a:r>
          </a:p>
        </p:txBody>
      </p:sp>
      <p:sp>
        <p:nvSpPr>
          <p:cNvPr id="68" name="TextBox 67"/>
          <p:cNvSpPr txBox="1"/>
          <p:nvPr/>
        </p:nvSpPr>
        <p:spPr>
          <a:xfrm>
            <a:off x="7131003" y="1114936"/>
            <a:ext cx="1647237" cy="646331"/>
          </a:xfrm>
          <a:prstGeom prst="rect">
            <a:avLst/>
          </a:prstGeom>
          <a:noFill/>
        </p:spPr>
        <p:txBody>
          <a:bodyPr wrap="square" rtlCol="0">
            <a:spAutoFit/>
          </a:bodyPr>
          <a:lstStyle/>
          <a:p>
            <a:pPr algn="ctr"/>
            <a:r>
              <a:rPr lang="en-US" dirty="0" smtClean="0">
                <a:solidFill>
                  <a:srgbClr val="FF0000"/>
                </a:solidFill>
              </a:rPr>
              <a:t>We will build</a:t>
            </a:r>
          </a:p>
          <a:p>
            <a:pPr algn="ctr"/>
            <a:r>
              <a:rPr lang="en-US" dirty="0" smtClean="0">
                <a:solidFill>
                  <a:srgbClr val="FF0000"/>
                </a:solidFill>
              </a:rPr>
              <a:t>these software</a:t>
            </a:r>
            <a:endParaRPr lang="en-US" dirty="0">
              <a:solidFill>
                <a:srgbClr val="FF0000"/>
              </a:solidFill>
            </a:endParaRPr>
          </a:p>
        </p:txBody>
      </p:sp>
      <p:cxnSp>
        <p:nvCxnSpPr>
          <p:cNvPr id="70" name="Straight Arrow Connector 69"/>
          <p:cNvCxnSpPr>
            <a:stCxn id="68" idx="1"/>
            <a:endCxn id="23" idx="3"/>
          </p:cNvCxnSpPr>
          <p:nvPr/>
        </p:nvCxnSpPr>
        <p:spPr>
          <a:xfrm flipH="1" flipV="1">
            <a:off x="4613563" y="980728"/>
            <a:ext cx="2517440" cy="457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8" idx="1"/>
            <a:endCxn id="24" idx="3"/>
          </p:cNvCxnSpPr>
          <p:nvPr/>
        </p:nvCxnSpPr>
        <p:spPr>
          <a:xfrm flipH="1">
            <a:off x="4613563" y="1438102"/>
            <a:ext cx="2517440" cy="1441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2416064" y="1601438"/>
            <a:ext cx="723205" cy="189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Parameters</a:t>
            </a:r>
            <a:endParaRPr lang="en-US" sz="800" dirty="0"/>
          </a:p>
        </p:txBody>
      </p:sp>
    </p:spTree>
    <p:extLst>
      <p:ext uri="{BB962C8B-B14F-4D97-AF65-F5344CB8AC3E}">
        <p14:creationId xmlns:p14="http://schemas.microsoft.com/office/powerpoint/2010/main" val="3680377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430" y="2301577"/>
            <a:ext cx="5531797" cy="4401205"/>
          </a:xfrm>
          <a:prstGeom prst="rect">
            <a:avLst/>
          </a:prstGeom>
          <a:noFill/>
          <a:ln>
            <a:solidFill>
              <a:schemeClr val="tx1"/>
            </a:solidFill>
          </a:ln>
        </p:spPr>
        <p:txBody>
          <a:bodyPr wrap="square" rtlCol="0">
            <a:spAutoFit/>
          </a:bodyPr>
          <a:lstStyle/>
          <a:p>
            <a:r>
              <a:rPr lang="en-US" sz="1000" dirty="0" smtClean="0">
                <a:latin typeface="Courier New" panose="02070309020205020404" pitchFamily="49" charset="0"/>
                <a:cs typeface="Courier New" panose="02070309020205020404" pitchFamily="49" charset="0"/>
              </a:rPr>
              <a:t>namespace </a:t>
            </a:r>
            <a:r>
              <a:rPr lang="en-US" sz="1000" dirty="0" err="1" smtClean="0">
                <a:latin typeface="Courier New" panose="02070309020205020404" pitchFamily="49" charset="0"/>
                <a:cs typeface="Courier New" panose="02070309020205020404" pitchFamily="49" charset="0"/>
              </a:rPr>
              <a:t>StorageAPI</a:t>
            </a:r>
            <a:r>
              <a:rPr lang="en-US" sz="1000" dirty="0" smtClean="0">
                <a:latin typeface="Courier New" panose="02070309020205020404" pitchFamily="49" charset="0"/>
                <a:cs typeface="Courier New" panose="02070309020205020404" pitchFamily="49" charset="0"/>
              </a:rPr>
              <a:t> {</a:t>
            </a:r>
          </a:p>
          <a:p>
            <a:endParaRPr lang="en-US" sz="1000" dirty="0" smtClean="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smtClean="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smtClean="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smtClean="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smtClean="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smtClean="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smtClean="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smtClean="0">
              <a:latin typeface="Courier New" panose="02070309020205020404" pitchFamily="49" charset="0"/>
              <a:cs typeface="Courier New" panose="02070309020205020404" pitchFamily="49" charset="0"/>
            </a:endParaRPr>
          </a:p>
          <a:p>
            <a:endParaRPr lang="en-US" sz="1000" dirty="0" smtClean="0">
              <a:latin typeface="Courier New" panose="02070309020205020404" pitchFamily="49" charset="0"/>
              <a:cs typeface="Courier New" panose="02070309020205020404" pitchFamily="49" charset="0"/>
            </a:endParaRPr>
          </a:p>
          <a:p>
            <a:endParaRPr lang="en-US" sz="1000" dirty="0" smtClean="0">
              <a:latin typeface="Courier New" panose="02070309020205020404" pitchFamily="49" charset="0"/>
              <a:cs typeface="Courier New" panose="02070309020205020404" pitchFamily="49" charset="0"/>
            </a:endParaRPr>
          </a:p>
          <a:p>
            <a:endParaRPr lang="en-US" sz="1000" dirty="0" smtClean="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eRetCode</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ScanDrives</a:t>
            </a:r>
            <a:r>
              <a:rPr lang="en-US" sz="1000" dirty="0" smtClean="0">
                <a:latin typeface="Courier New" panose="02070309020205020404" pitchFamily="49" charset="0"/>
                <a:cs typeface="Courier New" panose="02070309020205020404" pitchFamily="49" charset="0"/>
              </a:rPr>
              <a:t>(vector&lt;</a:t>
            </a:r>
            <a:r>
              <a:rPr lang="en-US" sz="1000" dirty="0" err="1" smtClean="0">
                <a:latin typeface="Courier New" panose="02070309020205020404" pitchFamily="49" charset="0"/>
                <a:cs typeface="Courier New" panose="02070309020205020404" pitchFamily="49" charset="0"/>
              </a:rPr>
              <a:t>sDriveInfo</a:t>
            </a:r>
            <a:r>
              <a:rPr lang="en-US" sz="1000" dirty="0" smtClean="0">
                <a:latin typeface="Courier New" panose="02070309020205020404" pitchFamily="49" charset="0"/>
                <a:cs typeface="Courier New" panose="02070309020205020404" pitchFamily="49" charset="0"/>
              </a:rPr>
              <a:t>&gt;&amp; </a:t>
            </a:r>
            <a:r>
              <a:rPr lang="en-US" sz="1000" dirty="0" err="1" smtClean="0">
                <a:latin typeface="Courier New" panose="02070309020205020404" pitchFamily="49" charset="0"/>
                <a:cs typeface="Courier New" panose="02070309020205020404" pitchFamily="49" charset="0"/>
              </a:rPr>
              <a:t>dlst</a:t>
            </a:r>
            <a:r>
              <a:rPr lang="en-US" sz="1000" dirty="0" smtClean="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eRetCode</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GetScanProgress</a:t>
            </a:r>
            <a:r>
              <a:rPr lang="en-US" sz="1000" dirty="0" smtClean="0">
                <a:latin typeface="Courier New" panose="02070309020205020404" pitchFamily="49" charset="0"/>
                <a:cs typeface="Courier New" panose="02070309020205020404" pitchFamily="49" charset="0"/>
              </a:rPr>
              <a:t>(u8&amp; </a:t>
            </a:r>
            <a:r>
              <a:rPr lang="en-US" sz="1000" dirty="0" err="1" smtClean="0">
                <a:latin typeface="Courier New" panose="02070309020205020404" pitchFamily="49" charset="0"/>
                <a:cs typeface="Courier New" panose="02070309020205020404" pitchFamily="49" charset="0"/>
              </a:rPr>
              <a:t>prog</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eRetCode</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UpdateFirmware</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const</a:t>
            </a:r>
            <a:r>
              <a:rPr lang="en-US" sz="1000" dirty="0" smtClean="0">
                <a:latin typeface="Courier New" panose="02070309020205020404" pitchFamily="49" charset="0"/>
                <a:cs typeface="Courier New" panose="02070309020205020404" pitchFamily="49" charset="0"/>
              </a:rPr>
              <a:t> string&amp; </a:t>
            </a:r>
            <a:r>
              <a:rPr lang="en-US" sz="1000" dirty="0" err="1" smtClean="0">
                <a:latin typeface="Courier New" panose="02070309020205020404" pitchFamily="49" charset="0"/>
                <a:cs typeface="Courier New" panose="02070309020205020404" pitchFamily="49" charset="0"/>
              </a:rPr>
              <a:t>drvname</a:t>
            </a:r>
            <a:r>
              <a:rPr lang="en-US" sz="1000" dirty="0" smtClean="0">
                <a:latin typeface="Courier New" panose="02070309020205020404" pitchFamily="49" charset="0"/>
                <a:cs typeface="Courier New" panose="02070309020205020404" pitchFamily="49" charset="0"/>
              </a:rPr>
              <a:t>, u8* data, u32 size);</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eRetCode</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TrimDrive</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const</a:t>
            </a:r>
            <a:r>
              <a:rPr lang="en-US" sz="1000" dirty="0" smtClean="0">
                <a:latin typeface="Courier New" panose="02070309020205020404" pitchFamily="49" charset="0"/>
                <a:cs typeface="Courier New" panose="02070309020205020404" pitchFamily="49" charset="0"/>
              </a:rPr>
              <a:t> string&amp; </a:t>
            </a:r>
            <a:r>
              <a:rPr lang="en-US" sz="1000" dirty="0" err="1" smtClean="0">
                <a:latin typeface="Courier New" panose="02070309020205020404" pitchFamily="49" charset="0"/>
                <a:cs typeface="Courier New" panose="02070309020205020404" pitchFamily="49" charset="0"/>
              </a:rPr>
              <a:t>drvname</a:t>
            </a:r>
            <a:r>
              <a:rPr lang="en-US" sz="1000" dirty="0" smtClean="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eRetCode</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SecureErase</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const</a:t>
            </a:r>
            <a:r>
              <a:rPr lang="en-US" sz="1000" dirty="0" smtClean="0">
                <a:latin typeface="Courier New" panose="02070309020205020404" pitchFamily="49" charset="0"/>
                <a:cs typeface="Courier New" panose="02070309020205020404" pitchFamily="49" charset="0"/>
              </a:rPr>
              <a:t> string&amp; </a:t>
            </a:r>
            <a:r>
              <a:rPr lang="en-US" sz="1000" dirty="0" err="1" smtClean="0">
                <a:latin typeface="Courier New" panose="02070309020205020404" pitchFamily="49" charset="0"/>
                <a:cs typeface="Courier New" panose="02070309020205020404" pitchFamily="49" charset="0"/>
              </a:rPr>
              <a:t>drvname</a:t>
            </a:r>
            <a:r>
              <a:rPr lang="en-US" sz="1000" dirty="0" smtClean="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p>
          <a:p>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5" name="TextBox 4"/>
          <p:cNvSpPr txBox="1"/>
          <p:nvPr/>
        </p:nvSpPr>
        <p:spPr>
          <a:xfrm>
            <a:off x="213225" y="2617773"/>
            <a:ext cx="1634975" cy="1015663"/>
          </a:xfrm>
          <a:prstGeom prst="rect">
            <a:avLst/>
          </a:prstGeom>
          <a:noFill/>
          <a:ln>
            <a:solidFill>
              <a:schemeClr val="tx1"/>
            </a:solidFill>
          </a:ln>
        </p:spPr>
        <p:txBody>
          <a:bodyPr wrap="square" rtlCol="0">
            <a:spAutoFit/>
          </a:bodyPr>
          <a:lstStyle/>
          <a:p>
            <a:r>
              <a:rPr lang="en-US" sz="1000" dirty="0" err="1" smtClean="0">
                <a:latin typeface="Courier New" panose="02070309020205020404" pitchFamily="49" charset="0"/>
                <a:cs typeface="Courier New" panose="02070309020205020404" pitchFamily="49" charset="0"/>
              </a:rPr>
              <a:t>enum</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eRetCode</a:t>
            </a:r>
            <a:r>
              <a:rPr lang="en-US" sz="1000" dirty="0" smtClean="0">
                <a:latin typeface="Courier New" panose="02070309020205020404" pitchFamily="49" charset="0"/>
                <a:cs typeface="Courier New" panose="02070309020205020404" pitchFamily="49" charset="0"/>
              </a:rPr>
              <a:t> {</a:t>
            </a:r>
          </a:p>
          <a:p>
            <a:r>
              <a:rPr lang="en-US" sz="1000" dirty="0" smtClean="0">
                <a:latin typeface="Courier New" panose="02070309020205020404" pitchFamily="49" charset="0"/>
                <a:cs typeface="Courier New" panose="02070309020205020404" pitchFamily="49" charset="0"/>
              </a:rPr>
              <a:t>  Ok, </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ErrNoSpace</a:t>
            </a:r>
            <a:r>
              <a:rPr lang="en-US" sz="1000" dirty="0" smtClean="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ErrNoMem</a:t>
            </a:r>
            <a:r>
              <a:rPr lang="en-US" sz="1000" dirty="0" smtClean="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ErrNotSupport</a:t>
            </a:r>
            <a:r>
              <a:rPr lang="en-US" sz="1000" dirty="0" smtClean="0">
                <a:latin typeface="Courier New" panose="02070309020205020404" pitchFamily="49" charset="0"/>
                <a:cs typeface="Courier New" panose="02070309020205020404" pitchFamily="49" charset="0"/>
              </a:rPr>
              <a:t>, ..</a:t>
            </a:r>
            <a:endParaRPr lang="en-US" sz="1000" dirty="0">
              <a:latin typeface="Courier New" panose="02070309020205020404" pitchFamily="49" charset="0"/>
              <a:cs typeface="Courier New" panose="02070309020205020404" pitchFamily="49" charset="0"/>
            </a:endParaRPr>
          </a:p>
          <a:p>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6" name="TextBox 5"/>
          <p:cNvSpPr txBox="1"/>
          <p:nvPr/>
        </p:nvSpPr>
        <p:spPr>
          <a:xfrm>
            <a:off x="245061" y="3738891"/>
            <a:ext cx="1931393" cy="1631216"/>
          </a:xfrm>
          <a:prstGeom prst="rect">
            <a:avLst/>
          </a:prstGeom>
          <a:noFill/>
          <a:ln>
            <a:solidFill>
              <a:schemeClr val="tx1"/>
            </a:solidFill>
          </a:ln>
        </p:spPr>
        <p:txBody>
          <a:bodyPr wrap="square" rtlCol="0">
            <a:spAutoFit/>
          </a:bodyPr>
          <a:lstStyle/>
          <a:p>
            <a:r>
              <a:rPr lang="en-US" sz="1000" dirty="0" err="1" smtClean="0">
                <a:latin typeface="Courier New" panose="02070309020205020404" pitchFamily="49" charset="0"/>
                <a:cs typeface="Courier New" panose="02070309020205020404" pitchFamily="49" charset="0"/>
              </a:rPr>
              <a:t>struct</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sIdentifyInfo</a:t>
            </a:r>
            <a:r>
              <a:rPr lang="en-US" sz="1000" dirty="0" smtClean="0">
                <a:latin typeface="Courier New" panose="02070309020205020404" pitchFamily="49" charset="0"/>
                <a:cs typeface="Courier New" panose="02070309020205020404" pitchFamily="49" charset="0"/>
              </a:rPr>
              <a:t> {</a:t>
            </a:r>
          </a:p>
          <a:p>
            <a:r>
              <a:rPr lang="en-US" sz="1000" dirty="0" smtClean="0">
                <a:latin typeface="Courier New" panose="02070309020205020404" pitchFamily="49" charset="0"/>
                <a:cs typeface="Courier New" panose="02070309020205020404" pitchFamily="49" charset="0"/>
              </a:rPr>
              <a:t>  string model</a:t>
            </a:r>
          </a:p>
          <a:p>
            <a:r>
              <a:rPr lang="en-US" sz="1000" dirty="0" smtClean="0">
                <a:latin typeface="Courier New" panose="02070309020205020404" pitchFamily="49" charset="0"/>
                <a:cs typeface="Courier New" panose="02070309020205020404" pitchFamily="49" charset="0"/>
              </a:rPr>
              <a:t>  string serial</a:t>
            </a:r>
          </a:p>
          <a:p>
            <a:r>
              <a:rPr lang="en-US" sz="1000" dirty="0" smtClean="0">
                <a:latin typeface="Courier New" panose="02070309020205020404" pitchFamily="49" charset="0"/>
                <a:cs typeface="Courier New" panose="02070309020205020404" pitchFamily="49" charset="0"/>
              </a:rPr>
              <a:t>  string version</a:t>
            </a:r>
          </a:p>
          <a:p>
            <a:r>
              <a:rPr lang="en-US" sz="1000" dirty="0" smtClean="0">
                <a:latin typeface="Courier New" panose="02070309020205020404" pitchFamily="49" charset="0"/>
                <a:cs typeface="Courier New" panose="02070309020205020404" pitchFamily="49" charset="0"/>
              </a:rPr>
              <a:t>  string </a:t>
            </a:r>
            <a:r>
              <a:rPr lang="en-US" sz="1000" dirty="0" err="1" smtClean="0">
                <a:latin typeface="Courier New" panose="02070309020205020404" pitchFamily="49" charset="0"/>
                <a:cs typeface="Courier New" panose="02070309020205020404" pitchFamily="49" charset="0"/>
              </a:rPr>
              <a:t>confid</a:t>
            </a:r>
            <a:endParaRPr lang="en-US" sz="1000" dirty="0" smtClean="0">
              <a:latin typeface="Courier New" panose="02070309020205020404" pitchFamily="49" charset="0"/>
              <a:cs typeface="Courier New" panose="02070309020205020404" pitchFamily="49" charset="0"/>
            </a:endParaRPr>
          </a:p>
          <a:p>
            <a:r>
              <a:rPr lang="en-US" sz="1000" dirty="0" smtClean="0">
                <a:latin typeface="Courier New" panose="02070309020205020404" pitchFamily="49" charset="0"/>
                <a:cs typeface="Courier New" panose="02070309020205020404" pitchFamily="49" charset="0"/>
              </a:rPr>
              <a:t>  string </a:t>
            </a:r>
            <a:r>
              <a:rPr lang="en-US" sz="1000" dirty="0" err="1" smtClean="0">
                <a:latin typeface="Courier New" panose="02070309020205020404" pitchFamily="49" charset="0"/>
                <a:cs typeface="Courier New" panose="02070309020205020404" pitchFamily="49" charset="0"/>
              </a:rPr>
              <a:t>ata</a:t>
            </a:r>
            <a:endParaRPr lang="en-US" sz="1000" dirty="0" smtClean="0">
              <a:latin typeface="Courier New" panose="02070309020205020404" pitchFamily="49" charset="0"/>
              <a:cs typeface="Courier New" panose="02070309020205020404" pitchFamily="49" charset="0"/>
            </a:endParaRPr>
          </a:p>
          <a:p>
            <a:r>
              <a:rPr lang="en-US" sz="1000" dirty="0" smtClean="0">
                <a:latin typeface="Courier New" panose="02070309020205020404" pitchFamily="49" charset="0"/>
                <a:cs typeface="Courier New" panose="02070309020205020404" pitchFamily="49" charset="0"/>
              </a:rPr>
              <a:t>  u64 cap;</a:t>
            </a:r>
          </a:p>
          <a:p>
            <a:r>
              <a:rPr lang="en-US" sz="1000" dirty="0" smtClean="0">
                <a:latin typeface="Courier New" panose="02070309020205020404" pitchFamily="49" charset="0"/>
                <a:cs typeface="Courier New" panose="02070309020205020404" pitchFamily="49" charset="0"/>
              </a:rPr>
              <a:t>  u64 feature;</a:t>
            </a:r>
          </a:p>
          <a:p>
            <a:r>
              <a:rPr lang="en-US" sz="1000" dirty="0" smtClean="0">
                <a:latin typeface="Courier New" panose="02070309020205020404" pitchFamily="49" charset="0"/>
                <a:cs typeface="Courier New" panose="02070309020205020404" pitchFamily="49" charset="0"/>
              </a:rPr>
              <a:t>  u64 </a:t>
            </a:r>
            <a:r>
              <a:rPr lang="en-US" sz="1000" dirty="0" err="1" smtClean="0">
                <a:latin typeface="Courier New" panose="02070309020205020404" pitchFamily="49" charset="0"/>
                <a:cs typeface="Courier New" panose="02070309020205020404" pitchFamily="49" charset="0"/>
              </a:rPr>
              <a:t>thr</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thw</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7" name="TextBox 6"/>
          <p:cNvSpPr txBox="1"/>
          <p:nvPr/>
        </p:nvSpPr>
        <p:spPr>
          <a:xfrm>
            <a:off x="2227548" y="2345877"/>
            <a:ext cx="2195948" cy="2092881"/>
          </a:xfrm>
          <a:prstGeom prst="rect">
            <a:avLst/>
          </a:prstGeom>
          <a:noFill/>
          <a:ln>
            <a:solidFill>
              <a:schemeClr val="tx1"/>
            </a:solidFill>
          </a:ln>
        </p:spPr>
        <p:txBody>
          <a:bodyPr wrap="square" rtlCol="0">
            <a:spAutoFit/>
          </a:bodyPr>
          <a:lstStyle/>
          <a:p>
            <a:r>
              <a:rPr lang="en-US" sz="1000" dirty="0" err="1" smtClean="0">
                <a:latin typeface="Courier New" panose="02070309020205020404" pitchFamily="49" charset="0"/>
                <a:cs typeface="Courier New" panose="02070309020205020404" pitchFamily="49" charset="0"/>
              </a:rPr>
              <a:t>struct</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sSmartItem</a:t>
            </a:r>
            <a:r>
              <a:rPr lang="en-US" sz="1000" dirty="0" smtClean="0">
                <a:latin typeface="Courier New" panose="02070309020205020404" pitchFamily="49" charset="0"/>
                <a:cs typeface="Courier New" panose="02070309020205020404" pitchFamily="49" charset="0"/>
              </a:rPr>
              <a:t> {</a:t>
            </a:r>
          </a:p>
          <a:p>
            <a:r>
              <a:rPr lang="en-US" sz="1000" dirty="0" smtClean="0">
                <a:latin typeface="Courier New" panose="02070309020205020404" pitchFamily="49" charset="0"/>
                <a:cs typeface="Courier New" panose="02070309020205020404" pitchFamily="49" charset="0"/>
              </a:rPr>
              <a:t>  u8 id;</a:t>
            </a:r>
          </a:p>
          <a:p>
            <a:r>
              <a:rPr lang="en-US" sz="1000" dirty="0" smtClean="0">
                <a:latin typeface="Courier New" panose="02070309020205020404" pitchFamily="49" charset="0"/>
                <a:cs typeface="Courier New" panose="02070309020205020404" pitchFamily="49" charset="0"/>
              </a:rPr>
              <a:t>  string name;</a:t>
            </a:r>
          </a:p>
          <a:p>
            <a:r>
              <a:rPr lang="en-US" sz="1000" dirty="0" smtClean="0">
                <a:latin typeface="Courier New" panose="02070309020205020404" pitchFamily="49" charset="0"/>
                <a:cs typeface="Courier New" panose="02070309020205020404" pitchFamily="49" charset="0"/>
              </a:rPr>
              <a:t>  u8 </a:t>
            </a:r>
            <a:r>
              <a:rPr lang="en-US" sz="1000" dirty="0" err="1" smtClean="0">
                <a:latin typeface="Courier New" panose="02070309020205020404" pitchFamily="49" charset="0"/>
                <a:cs typeface="Courier New" panose="02070309020205020404" pitchFamily="49" charset="0"/>
              </a:rPr>
              <a:t>curval</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  u8 worst;</a:t>
            </a:r>
          </a:p>
          <a:p>
            <a:r>
              <a:rPr lang="en-US" sz="1000" dirty="0" smtClean="0">
                <a:latin typeface="Courier New" panose="02070309020205020404" pitchFamily="49" charset="0"/>
                <a:cs typeface="Courier New" panose="02070309020205020404" pitchFamily="49" charset="0"/>
              </a:rPr>
              <a:t>  u8 threshold;</a:t>
            </a:r>
          </a:p>
          <a:p>
            <a:r>
              <a:rPr lang="en-US" sz="1000" dirty="0" smtClean="0">
                <a:latin typeface="Courier New" panose="02070309020205020404" pitchFamily="49" charset="0"/>
                <a:cs typeface="Courier New" panose="02070309020205020404" pitchFamily="49" charset="0"/>
              </a:rPr>
              <a:t>  u32 </a:t>
            </a:r>
            <a:r>
              <a:rPr lang="en-US" sz="1000" dirty="0" err="1" smtClean="0">
                <a:latin typeface="Courier New" panose="02070309020205020404" pitchFamily="49" charset="0"/>
                <a:cs typeface="Courier New" panose="02070309020205020404" pitchFamily="49" charset="0"/>
              </a:rPr>
              <a:t>rawval</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  u32 status;</a:t>
            </a:r>
          </a:p>
          <a:p>
            <a:r>
              <a:rPr lang="en-US" sz="1000" dirty="0" smtClean="0">
                <a:latin typeface="Courier New" panose="02070309020205020404" pitchFamily="49" charset="0"/>
                <a:cs typeface="Courier New" panose="02070309020205020404" pitchFamily="49" charset="0"/>
              </a:rPr>
              <a:t>}</a:t>
            </a:r>
          </a:p>
          <a:p>
            <a:endParaRPr lang="en-US" sz="1000" dirty="0" smtClean="0">
              <a:latin typeface="Courier New" panose="02070309020205020404" pitchFamily="49" charset="0"/>
              <a:cs typeface="Courier New" panose="02070309020205020404" pitchFamily="49" charset="0"/>
            </a:endParaRPr>
          </a:p>
          <a:p>
            <a:r>
              <a:rPr lang="en-US" sz="1000" dirty="0" err="1" smtClean="0">
                <a:latin typeface="Courier New" panose="02070309020205020404" pitchFamily="49" charset="0"/>
                <a:cs typeface="Courier New" panose="02070309020205020404" pitchFamily="49" charset="0"/>
              </a:rPr>
              <a:t>struct</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sSmartInfo</a:t>
            </a:r>
            <a:r>
              <a:rPr lang="en-US" sz="1000" dirty="0" smtClean="0">
                <a:latin typeface="Courier New" panose="02070309020205020404" pitchFamily="49" charset="0"/>
                <a:cs typeface="Courier New" panose="02070309020205020404" pitchFamily="49" charset="0"/>
              </a:rPr>
              <a:t> {</a:t>
            </a:r>
          </a:p>
          <a:p>
            <a:r>
              <a:rPr lang="en-US" sz="1000" dirty="0" smtClean="0">
                <a:latin typeface="Courier New" panose="02070309020205020404" pitchFamily="49" charset="0"/>
                <a:cs typeface="Courier New" panose="02070309020205020404" pitchFamily="49" charset="0"/>
              </a:rPr>
              <a:t>  vector&lt;</a:t>
            </a:r>
            <a:r>
              <a:rPr lang="en-US" sz="1000" dirty="0" err="1" smtClean="0">
                <a:latin typeface="Courier New" panose="02070309020205020404" pitchFamily="49" charset="0"/>
                <a:cs typeface="Courier New" panose="02070309020205020404" pitchFamily="49" charset="0"/>
              </a:rPr>
              <a:t>sSmartItem</a:t>
            </a:r>
            <a:r>
              <a:rPr lang="en-US" sz="1000" dirty="0" smtClean="0">
                <a:latin typeface="Courier New" panose="02070309020205020404" pitchFamily="49" charset="0"/>
                <a:cs typeface="Courier New" panose="02070309020205020404" pitchFamily="49" charset="0"/>
              </a:rPr>
              <a:t>&gt; </a:t>
            </a:r>
            <a:r>
              <a:rPr lang="en-US" sz="1000" dirty="0" err="1" smtClean="0">
                <a:latin typeface="Courier New" panose="02070309020205020404" pitchFamily="49" charset="0"/>
                <a:cs typeface="Courier New" panose="02070309020205020404" pitchFamily="49" charset="0"/>
              </a:rPr>
              <a:t>slst</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8" name="Rectangle 7"/>
          <p:cNvSpPr/>
          <p:nvPr/>
        </p:nvSpPr>
        <p:spPr>
          <a:xfrm>
            <a:off x="78171" y="1609123"/>
            <a:ext cx="3671792" cy="5988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rPr>
              <a:t>StorageAPI</a:t>
            </a:r>
            <a:r>
              <a:rPr lang="en-US" sz="2000" dirty="0" smtClean="0">
                <a:solidFill>
                  <a:schemeClr val="tx1"/>
                </a:solidFill>
              </a:rPr>
              <a:t>(C++, </a:t>
            </a:r>
            <a:r>
              <a:rPr lang="en-US" sz="2000" dirty="0" err="1" smtClean="0">
                <a:solidFill>
                  <a:schemeClr val="tx1"/>
                </a:solidFill>
              </a:rPr>
              <a:t>WinAPI</a:t>
            </a:r>
            <a:r>
              <a:rPr lang="en-US" sz="2000" dirty="0" smtClean="0">
                <a:solidFill>
                  <a:schemeClr val="tx1"/>
                </a:solidFill>
              </a:rPr>
              <a:t>)</a:t>
            </a:r>
          </a:p>
        </p:txBody>
      </p:sp>
      <p:sp>
        <p:nvSpPr>
          <p:cNvPr id="9" name="Rectangle 8"/>
          <p:cNvSpPr/>
          <p:nvPr/>
        </p:nvSpPr>
        <p:spPr>
          <a:xfrm>
            <a:off x="78171" y="92641"/>
            <a:ext cx="3671792" cy="5988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GUI (QML/C++)</a:t>
            </a:r>
          </a:p>
        </p:txBody>
      </p:sp>
      <p:cxnSp>
        <p:nvCxnSpPr>
          <p:cNvPr id="10" name="Straight Arrow Connector 9"/>
          <p:cNvCxnSpPr/>
          <p:nvPr/>
        </p:nvCxnSpPr>
        <p:spPr>
          <a:xfrm flipH="1">
            <a:off x="1803400" y="794635"/>
            <a:ext cx="9067" cy="7208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30354" y="1070278"/>
            <a:ext cx="1346662" cy="276999"/>
          </a:xfrm>
          <a:prstGeom prst="rect">
            <a:avLst/>
          </a:prstGeom>
          <a:noFill/>
        </p:spPr>
        <p:txBody>
          <a:bodyPr wrap="square" rtlCol="0">
            <a:spAutoFit/>
          </a:bodyPr>
          <a:lstStyle/>
          <a:p>
            <a:pPr algn="ctr"/>
            <a:r>
              <a:rPr lang="en-US" sz="1200" dirty="0" smtClean="0"/>
              <a:t>Direct call in C++</a:t>
            </a:r>
            <a:endParaRPr lang="en-US" sz="1200" dirty="0"/>
          </a:p>
        </p:txBody>
      </p:sp>
      <p:sp>
        <p:nvSpPr>
          <p:cNvPr id="13" name="TextBox 12"/>
          <p:cNvSpPr txBox="1"/>
          <p:nvPr/>
        </p:nvSpPr>
        <p:spPr>
          <a:xfrm>
            <a:off x="3681104" y="4483058"/>
            <a:ext cx="1886387" cy="1015663"/>
          </a:xfrm>
          <a:prstGeom prst="rect">
            <a:avLst/>
          </a:prstGeom>
          <a:noFill/>
          <a:ln>
            <a:solidFill>
              <a:schemeClr val="tx1"/>
            </a:solidFill>
          </a:ln>
        </p:spPr>
        <p:txBody>
          <a:bodyPr wrap="square" rtlCol="0">
            <a:spAutoFit/>
          </a:bodyPr>
          <a:lstStyle/>
          <a:p>
            <a:r>
              <a:rPr lang="en-US" sz="1000" dirty="0" err="1" smtClean="0">
                <a:latin typeface="Courier New" panose="02070309020205020404" pitchFamily="49" charset="0"/>
                <a:cs typeface="Courier New" panose="02070309020205020404" pitchFamily="49" charset="0"/>
              </a:rPr>
              <a:t>struct</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sDriveInfo</a:t>
            </a:r>
            <a:r>
              <a:rPr lang="en-US" sz="1000" dirty="0" smtClean="0">
                <a:latin typeface="Courier New" panose="02070309020205020404" pitchFamily="49" charset="0"/>
                <a:cs typeface="Courier New" panose="02070309020205020404" pitchFamily="49" charset="0"/>
              </a:rPr>
              <a:t> {</a:t>
            </a:r>
          </a:p>
          <a:p>
            <a:r>
              <a:rPr lang="en-US" sz="1000" dirty="0" smtClean="0">
                <a:latin typeface="Courier New" panose="02070309020205020404" pitchFamily="49" charset="0"/>
                <a:cs typeface="Courier New" panose="02070309020205020404" pitchFamily="49" charset="0"/>
              </a:rPr>
              <a:t>  string name;</a:t>
            </a:r>
          </a:p>
          <a:p>
            <a:r>
              <a:rPr lang="en-US" sz="1000" dirty="0" smtClean="0">
                <a:latin typeface="Courier New" panose="02070309020205020404" pitchFamily="49" charset="0"/>
                <a:cs typeface="Courier New" panose="02070309020205020404" pitchFamily="49" charset="0"/>
              </a:rPr>
              <a:t>  u32 index;</a:t>
            </a:r>
          </a:p>
          <a:p>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sSmartInfo</a:t>
            </a:r>
            <a:r>
              <a:rPr lang="en-US" sz="1000" dirty="0" smtClean="0">
                <a:latin typeface="Courier New" panose="02070309020205020404" pitchFamily="49" charset="0"/>
                <a:cs typeface="Courier New" panose="02070309020205020404" pitchFamily="49" charset="0"/>
              </a:rPr>
              <a:t> smart;</a:t>
            </a:r>
          </a:p>
          <a:p>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sIdentifyInfo</a:t>
            </a:r>
            <a:r>
              <a:rPr lang="en-US" sz="1000" dirty="0" smtClean="0">
                <a:latin typeface="Courier New" panose="02070309020205020404" pitchFamily="49" charset="0"/>
                <a:cs typeface="Courier New" panose="02070309020205020404" pitchFamily="49" charset="0"/>
              </a:rPr>
              <a:t> info;</a:t>
            </a:r>
          </a:p>
          <a:p>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cxnSp>
        <p:nvCxnSpPr>
          <p:cNvPr id="15" name="Straight Arrow Connector 14"/>
          <p:cNvCxnSpPr/>
          <p:nvPr/>
        </p:nvCxnSpPr>
        <p:spPr>
          <a:xfrm flipH="1">
            <a:off x="2969940" y="5173133"/>
            <a:ext cx="711164" cy="392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a:stretch>
            <a:fillRect/>
          </a:stretch>
        </p:blipFill>
        <p:spPr>
          <a:xfrm>
            <a:off x="3865407" y="73049"/>
            <a:ext cx="1822820" cy="1020331"/>
          </a:xfrm>
          <a:prstGeom prst="rect">
            <a:avLst/>
          </a:prstGeom>
        </p:spPr>
      </p:pic>
      <p:sp>
        <p:nvSpPr>
          <p:cNvPr id="17" name="TextBox 16"/>
          <p:cNvSpPr txBox="1"/>
          <p:nvPr/>
        </p:nvSpPr>
        <p:spPr>
          <a:xfrm>
            <a:off x="7910497" y="3840460"/>
            <a:ext cx="4099547" cy="2862322"/>
          </a:xfrm>
          <a:prstGeom prst="rect">
            <a:avLst/>
          </a:prstGeom>
          <a:noFill/>
          <a:ln>
            <a:solidFill>
              <a:schemeClr val="tx1"/>
            </a:solidFill>
          </a:ln>
        </p:spPr>
        <p:txBody>
          <a:bodyPr wrap="square" rtlCol="0">
            <a:spAutoFit/>
          </a:bodyPr>
          <a:lstStyle/>
          <a:p>
            <a:r>
              <a:rPr lang="en-US" sz="1000" dirty="0" err="1" smtClean="0">
                <a:latin typeface="Courier New" panose="02070309020205020404" pitchFamily="49" charset="0"/>
                <a:cs typeface="Courier New" panose="02070309020205020404" pitchFamily="49" charset="0"/>
              </a:rPr>
              <a:t>struct</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sScanInfo</a:t>
            </a:r>
            <a:r>
              <a:rPr lang="en-US" sz="1000" dirty="0" smtClean="0">
                <a:latin typeface="Courier New" panose="02070309020205020404" pitchFamily="49" charset="0"/>
                <a:cs typeface="Courier New" panose="02070309020205020404" pitchFamily="49" charset="0"/>
              </a:rPr>
              <a:t> {</a:t>
            </a:r>
          </a:p>
          <a:p>
            <a:r>
              <a:rPr lang="en-US" sz="1000" dirty="0" smtClean="0">
                <a:latin typeface="Courier New" panose="02070309020205020404" pitchFamily="49" charset="0"/>
                <a:cs typeface="Courier New" panose="02070309020205020404" pitchFamily="49" charset="0"/>
              </a:rPr>
              <a:t>  bool stop;</a:t>
            </a:r>
          </a:p>
          <a:p>
            <a:r>
              <a:rPr lang="en-US" sz="1000" dirty="0" smtClean="0">
                <a:latin typeface="Courier New" panose="02070309020205020404" pitchFamily="49" charset="0"/>
                <a:cs typeface="Courier New" panose="02070309020205020404" pitchFamily="49" charset="0"/>
              </a:rPr>
              <a:t>  bool done;</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u32 </a:t>
            </a:r>
            <a:r>
              <a:rPr lang="en-US" sz="1000" dirty="0" smtClean="0">
                <a:latin typeface="Courier New" panose="02070309020205020404" pitchFamily="49" charset="0"/>
                <a:cs typeface="Courier New" panose="02070309020205020404" pitchFamily="49" charset="0"/>
              </a:rPr>
              <a:t>progress;</a:t>
            </a:r>
          </a:p>
          <a:p>
            <a:r>
              <a:rPr lang="en-US" sz="1000" dirty="0" smtClean="0">
                <a:latin typeface="Courier New" panose="02070309020205020404" pitchFamily="49" charset="0"/>
                <a:cs typeface="Courier New" panose="02070309020205020404" pitchFamily="49" charset="0"/>
              </a:rPr>
              <a:t>  vector&lt;</a:t>
            </a:r>
            <a:r>
              <a:rPr lang="en-US" sz="1000" dirty="0" err="1" smtClean="0">
                <a:latin typeface="Courier New" panose="02070309020205020404" pitchFamily="49" charset="0"/>
                <a:cs typeface="Courier New" panose="02070309020205020404" pitchFamily="49" charset="0"/>
              </a:rPr>
              <a:t>sDriveInfo</a:t>
            </a:r>
            <a:r>
              <a:rPr lang="en-US" sz="1000" dirty="0" smtClean="0">
                <a:latin typeface="Courier New" panose="02070309020205020404" pitchFamily="49" charset="0"/>
                <a:cs typeface="Courier New" panose="02070309020205020404" pitchFamily="49" charset="0"/>
              </a:rPr>
              <a:t>&gt; </a:t>
            </a:r>
            <a:r>
              <a:rPr lang="en-US" sz="1000" dirty="0" err="1" smtClean="0">
                <a:latin typeface="Courier New" panose="02070309020205020404" pitchFamily="49" charset="0"/>
                <a:cs typeface="Courier New" panose="02070309020205020404" pitchFamily="49" charset="0"/>
              </a:rPr>
              <a:t>dlst</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a:t>
            </a:r>
          </a:p>
          <a:p>
            <a:endParaRPr lang="en-US" sz="1000" dirty="0" smtClean="0">
              <a:latin typeface="Courier New" panose="02070309020205020404" pitchFamily="49" charset="0"/>
              <a:cs typeface="Courier New" panose="02070309020205020404" pitchFamily="49" charset="0"/>
            </a:endParaRPr>
          </a:p>
          <a:p>
            <a:r>
              <a:rPr lang="en-US" sz="1000" dirty="0" smtClean="0">
                <a:latin typeface="Courier New" panose="02070309020205020404" pitchFamily="49" charset="0"/>
                <a:cs typeface="Courier New" panose="02070309020205020404" pitchFamily="49" charset="0"/>
              </a:rPr>
              <a:t>static </a:t>
            </a:r>
            <a:r>
              <a:rPr lang="en-US" sz="1000" dirty="0" err="1" smtClean="0">
                <a:latin typeface="Courier New" panose="02070309020205020404" pitchFamily="49" charset="0"/>
                <a:cs typeface="Courier New" panose="02070309020205020404" pitchFamily="49" charset="0"/>
              </a:rPr>
              <a:t>sScanInfo</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pScanInfo</a:t>
            </a:r>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a:p>
            <a:endParaRPr lang="en-US" sz="1000" dirty="0" smtClean="0">
              <a:latin typeface="Courier New" panose="02070309020205020404" pitchFamily="49" charset="0"/>
              <a:cs typeface="Courier New" panose="02070309020205020404" pitchFamily="49" charset="0"/>
            </a:endParaRPr>
          </a:p>
          <a:p>
            <a:r>
              <a:rPr lang="en-US" sz="1000" dirty="0" smtClean="0">
                <a:latin typeface="Courier New" panose="02070309020205020404" pitchFamily="49" charset="0"/>
                <a:cs typeface="Courier New" panose="02070309020205020404" pitchFamily="49" charset="0"/>
              </a:rPr>
              <a:t>static void </a:t>
            </a:r>
            <a:r>
              <a:rPr lang="en-US" sz="1000" dirty="0" err="1" smtClean="0">
                <a:latin typeface="Courier New" panose="02070309020205020404" pitchFamily="49" charset="0"/>
                <a:cs typeface="Courier New" panose="02070309020205020404" pitchFamily="49" charset="0"/>
              </a:rPr>
              <a:t>ScanDriveThreadFunc</a:t>
            </a:r>
            <a:r>
              <a:rPr lang="en-US" sz="1000" dirty="0" smtClean="0">
                <a:latin typeface="Courier New" panose="02070309020205020404" pitchFamily="49" charset="0"/>
                <a:cs typeface="Courier New" panose="02070309020205020404" pitchFamily="49" charset="0"/>
              </a:rPr>
              <a:t>(void* </a:t>
            </a:r>
            <a:r>
              <a:rPr lang="en-US" sz="1000" dirty="0" err="1" smtClean="0">
                <a:latin typeface="Courier New" panose="02070309020205020404" pitchFamily="49" charset="0"/>
                <a:cs typeface="Courier New" panose="02070309020205020404" pitchFamily="49" charset="0"/>
              </a:rPr>
              <a:t>param</a:t>
            </a:r>
            <a:r>
              <a:rPr lang="en-US" sz="1000" dirty="0" smtClean="0">
                <a:latin typeface="Courier New" panose="02070309020205020404" pitchFamily="49" charset="0"/>
                <a:cs typeface="Courier New" panose="02070309020205020404" pitchFamily="49" charset="0"/>
              </a:rPr>
              <a:t>) {</a:t>
            </a:r>
          </a:p>
          <a:p>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sScanInfo</a:t>
            </a:r>
            <a:r>
              <a:rPr lang="en-US" sz="1000" dirty="0" smtClean="0">
                <a:latin typeface="Courier New" panose="02070309020205020404" pitchFamily="49" charset="0"/>
                <a:cs typeface="Courier New" panose="02070309020205020404" pitchFamily="49" charset="0"/>
              </a:rPr>
              <a:t>* info = (</a:t>
            </a:r>
            <a:r>
              <a:rPr lang="en-US" sz="1000" dirty="0" err="1" smtClean="0">
                <a:latin typeface="Courier New" panose="02070309020205020404" pitchFamily="49" charset="0"/>
                <a:cs typeface="Courier New" panose="02070309020205020404" pitchFamily="49" charset="0"/>
              </a:rPr>
              <a:t>sScanInfo</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param</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  ret = </a:t>
            </a:r>
            <a:r>
              <a:rPr lang="en-US" sz="1000" dirty="0" err="1" smtClean="0">
                <a:latin typeface="Courier New" panose="02070309020205020404" pitchFamily="49" charset="0"/>
                <a:cs typeface="Courier New" panose="02070309020205020404" pitchFamily="49" charset="0"/>
              </a:rPr>
              <a:t>StorageApi</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ScanDrives</a:t>
            </a:r>
            <a:r>
              <a:rPr lang="en-US" sz="1000" dirty="0" smtClean="0">
                <a:latin typeface="Courier New" panose="02070309020205020404" pitchFamily="49" charset="0"/>
                <a:cs typeface="Courier New" panose="02070309020205020404" pitchFamily="49" charset="0"/>
              </a:rPr>
              <a:t>(info-&gt;</a:t>
            </a:r>
            <a:r>
              <a:rPr lang="en-US" sz="1000" dirty="0" err="1" smtClean="0">
                <a:latin typeface="Courier New" panose="02070309020205020404" pitchFamily="49" charset="0"/>
                <a:cs typeface="Courier New" panose="02070309020205020404" pitchFamily="49" charset="0"/>
              </a:rPr>
              <a:t>dlst</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while(!info-&gt;stop &amp;&amp; !info-&gt;status) {</a:t>
            </a:r>
          </a:p>
          <a:p>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StorageApi</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GetScanProgress</a:t>
            </a:r>
            <a:r>
              <a:rPr lang="en-US" sz="1000" dirty="0" smtClean="0">
                <a:latin typeface="Courier New" panose="02070309020205020404" pitchFamily="49" charset="0"/>
                <a:cs typeface="Courier New" panose="02070309020205020404" pitchFamily="49" charset="0"/>
              </a:rPr>
              <a:t>(info-&gt;progress);</a:t>
            </a:r>
          </a:p>
          <a:p>
            <a:r>
              <a:rPr lang="en-US" sz="1000" dirty="0" smtClean="0">
                <a:latin typeface="Courier New" panose="02070309020205020404" pitchFamily="49" charset="0"/>
                <a:cs typeface="Courier New" panose="02070309020205020404" pitchFamily="49" charset="0"/>
              </a:rPr>
              <a:t>    sleep(1ms);</a:t>
            </a:r>
          </a:p>
          <a:p>
            <a:r>
              <a:rPr lang="en-US" sz="1000" dirty="0" smtClean="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info-&gt;done = true;</a:t>
            </a:r>
          </a:p>
          <a:p>
            <a:r>
              <a:rPr lang="en-US" sz="1000" dirty="0" smtClean="0">
                <a:latin typeface="Courier New" panose="02070309020205020404" pitchFamily="49" charset="0"/>
                <a:cs typeface="Courier New" panose="02070309020205020404" pitchFamily="49" charset="0"/>
              </a:rPr>
              <a:t>}</a:t>
            </a:r>
          </a:p>
        </p:txBody>
      </p:sp>
      <p:sp>
        <p:nvSpPr>
          <p:cNvPr id="18" name="TextBox 17"/>
          <p:cNvSpPr txBox="1"/>
          <p:nvPr/>
        </p:nvSpPr>
        <p:spPr>
          <a:xfrm>
            <a:off x="7910498" y="860214"/>
            <a:ext cx="4099547" cy="2092881"/>
          </a:xfrm>
          <a:prstGeom prst="rect">
            <a:avLst/>
          </a:prstGeom>
          <a:noFill/>
          <a:ln>
            <a:solidFill>
              <a:schemeClr val="tx1"/>
            </a:solidFill>
          </a:ln>
        </p:spPr>
        <p:txBody>
          <a:bodyPr wrap="square" rtlCol="0">
            <a:spAutoFit/>
          </a:bodyPr>
          <a:lstStyle/>
          <a:p>
            <a:r>
              <a:rPr lang="en-US" sz="1000" dirty="0" smtClean="0">
                <a:latin typeface="Courier New" panose="02070309020205020404" pitchFamily="49" charset="0"/>
                <a:cs typeface="Courier New" panose="02070309020205020404" pitchFamily="49" charset="0"/>
              </a:rPr>
              <a:t>void </a:t>
            </a:r>
            <a:r>
              <a:rPr lang="en-US" sz="1000" dirty="0" err="1" smtClean="0">
                <a:latin typeface="Courier New" panose="02070309020205020404" pitchFamily="49" charset="0"/>
                <a:cs typeface="Courier New" panose="02070309020205020404" pitchFamily="49" charset="0"/>
              </a:rPr>
              <a:t>Gui</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HandleScanDrive</a:t>
            </a:r>
            <a:r>
              <a:rPr lang="en-US" sz="1000" dirty="0" smtClean="0">
                <a:latin typeface="Courier New" panose="02070309020205020404" pitchFamily="49" charset="0"/>
                <a:cs typeface="Courier New" panose="02070309020205020404" pitchFamily="49" charset="0"/>
              </a:rPr>
              <a:t>() {</a:t>
            </a:r>
          </a:p>
          <a:p>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pScanInfo</a:t>
            </a:r>
            <a:r>
              <a:rPr lang="en-US" sz="1000" dirty="0" smtClean="0">
                <a:latin typeface="Courier New" panose="02070309020205020404" pitchFamily="49" charset="0"/>
                <a:cs typeface="Courier New" panose="02070309020205020404" pitchFamily="49" charset="0"/>
              </a:rPr>
              <a:t> = new </a:t>
            </a:r>
            <a:r>
              <a:rPr lang="en-US" sz="1000" dirty="0" err="1" smtClean="0">
                <a:latin typeface="Courier New" panose="02070309020205020404" pitchFamily="49" charset="0"/>
                <a:cs typeface="Courier New" panose="02070309020205020404" pitchFamily="49" charset="0"/>
              </a:rPr>
              <a:t>sScanInfo</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FreezeGui</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CreateThread</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ScanDriveThreadFunc</a:t>
            </a:r>
            <a:r>
              <a:rPr lang="en-US" sz="1000" dirty="0" smtClean="0">
                <a:latin typeface="Courier New" panose="02070309020205020404" pitchFamily="49" charset="0"/>
                <a:cs typeface="Courier New" panose="02070309020205020404" pitchFamily="49" charset="0"/>
              </a:rPr>
              <a:t>, (void*)info);</a:t>
            </a:r>
          </a:p>
          <a:p>
            <a:r>
              <a:rPr lang="en-US" sz="1000" dirty="0" smtClean="0">
                <a:latin typeface="Courier New" panose="02070309020205020404" pitchFamily="49" charset="0"/>
                <a:cs typeface="Courier New" panose="02070309020205020404" pitchFamily="49" charset="0"/>
              </a:rPr>
              <a:t>  while(1) {</a:t>
            </a:r>
          </a:p>
          <a:p>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QCoreApplication</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processEvent</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    if (info-&gt;done == true) break;</a:t>
            </a:r>
          </a:p>
          <a:p>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ShowScanProgress</a:t>
            </a:r>
            <a:r>
              <a:rPr lang="en-US" sz="1000" dirty="0" smtClean="0">
                <a:latin typeface="Courier New" panose="02070309020205020404" pitchFamily="49" charset="0"/>
                <a:cs typeface="Courier New" panose="02070309020205020404" pitchFamily="49" charset="0"/>
              </a:rPr>
              <a:t>(info-&gt; progress)</a:t>
            </a:r>
          </a:p>
          <a:p>
            <a:r>
              <a:rPr lang="en-US" sz="1000" dirty="0" smtClean="0">
                <a:latin typeface="Courier New" panose="02070309020205020404" pitchFamily="49" charset="0"/>
                <a:cs typeface="Courier New" panose="02070309020205020404" pitchFamily="49" charset="0"/>
              </a:rPr>
              <a:t>  }</a:t>
            </a:r>
          </a:p>
          <a:p>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ShowDriveInfo</a:t>
            </a:r>
            <a:r>
              <a:rPr lang="en-US" sz="1000" dirty="0" smtClean="0">
                <a:latin typeface="Courier New" panose="02070309020205020404" pitchFamily="49" charset="0"/>
                <a:cs typeface="Courier New" panose="02070309020205020404" pitchFamily="49" charset="0"/>
              </a:rPr>
              <a:t>(info-&gt;</a:t>
            </a:r>
            <a:r>
              <a:rPr lang="en-US" sz="1000" dirty="0" err="1" smtClean="0">
                <a:latin typeface="Courier New" panose="02070309020205020404" pitchFamily="49" charset="0"/>
                <a:cs typeface="Courier New" panose="02070309020205020404" pitchFamily="49" charset="0"/>
              </a:rPr>
              <a:t>dlst</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EnableGui</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  delete </a:t>
            </a:r>
            <a:r>
              <a:rPr lang="en-US" sz="1000" dirty="0" err="1" smtClean="0">
                <a:latin typeface="Courier New" panose="02070309020205020404" pitchFamily="49" charset="0"/>
                <a:cs typeface="Courier New" panose="02070309020205020404" pitchFamily="49" charset="0"/>
              </a:rPr>
              <a:t>pScanInfo</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19" name="TextBox 18"/>
          <p:cNvSpPr txBox="1"/>
          <p:nvPr/>
        </p:nvSpPr>
        <p:spPr>
          <a:xfrm>
            <a:off x="7910499" y="137507"/>
            <a:ext cx="4099547" cy="553998"/>
          </a:xfrm>
          <a:prstGeom prst="rect">
            <a:avLst/>
          </a:prstGeom>
          <a:noFill/>
          <a:ln>
            <a:solidFill>
              <a:schemeClr val="tx1"/>
            </a:solidFill>
          </a:ln>
        </p:spPr>
        <p:txBody>
          <a:bodyPr wrap="square" rtlCol="0">
            <a:spAutoFit/>
          </a:bodyPr>
          <a:lstStyle/>
          <a:p>
            <a:r>
              <a:rPr lang="en-US" sz="1000" dirty="0" smtClean="0">
                <a:latin typeface="Courier New" panose="02070309020205020404" pitchFamily="49" charset="0"/>
                <a:cs typeface="Courier New" panose="02070309020205020404" pitchFamily="49" charset="0"/>
              </a:rPr>
              <a:t>void </a:t>
            </a:r>
            <a:r>
              <a:rPr lang="en-US" sz="1000" dirty="0" err="1" smtClean="0">
                <a:latin typeface="Courier New" panose="02070309020205020404" pitchFamily="49" charset="0"/>
                <a:cs typeface="Courier New" panose="02070309020205020404" pitchFamily="49" charset="0"/>
              </a:rPr>
              <a:t>Gui</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HandleStopScan</a:t>
            </a:r>
            <a:r>
              <a:rPr lang="en-US" sz="1000" dirty="0" smtClean="0">
                <a:latin typeface="Courier New" panose="02070309020205020404" pitchFamily="49" charset="0"/>
                <a:cs typeface="Courier New" panose="02070309020205020404" pitchFamily="49" charset="0"/>
              </a:rPr>
              <a:t>() {</a:t>
            </a:r>
          </a:p>
          <a:p>
            <a:r>
              <a:rPr lang="en-US" sz="1000" dirty="0" smtClean="0">
                <a:latin typeface="Courier New" panose="02070309020205020404" pitchFamily="49" charset="0"/>
                <a:cs typeface="Courier New" panose="02070309020205020404" pitchFamily="49" charset="0"/>
              </a:rPr>
              <a:t>  if (</a:t>
            </a:r>
            <a:r>
              <a:rPr lang="en-US" sz="1000" dirty="0" err="1" smtClean="0">
                <a:latin typeface="Courier New" panose="02070309020205020404" pitchFamily="49" charset="0"/>
                <a:cs typeface="Courier New" panose="02070309020205020404" pitchFamily="49" charset="0"/>
              </a:rPr>
              <a:t>pScanInfo</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pScanInfo</a:t>
            </a:r>
            <a:r>
              <a:rPr lang="en-US" sz="1000" dirty="0" smtClean="0">
                <a:latin typeface="Courier New" panose="02070309020205020404" pitchFamily="49" charset="0"/>
                <a:cs typeface="Courier New" panose="02070309020205020404" pitchFamily="49" charset="0"/>
              </a:rPr>
              <a:t>-&gt;stop = true;</a:t>
            </a:r>
          </a:p>
          <a:p>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cxnSp>
        <p:nvCxnSpPr>
          <p:cNvPr id="39" name="Straight Arrow Connector 38"/>
          <p:cNvCxnSpPr/>
          <p:nvPr/>
        </p:nvCxnSpPr>
        <p:spPr>
          <a:xfrm flipH="1" flipV="1">
            <a:off x="3865407" y="5636782"/>
            <a:ext cx="4211793" cy="10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6" idx="3"/>
            <a:endCxn id="19" idx="1"/>
          </p:cNvCxnSpPr>
          <p:nvPr/>
        </p:nvCxnSpPr>
        <p:spPr>
          <a:xfrm flipV="1">
            <a:off x="5688227" y="414506"/>
            <a:ext cx="2222272" cy="168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6" idx="3"/>
            <a:endCxn id="18" idx="1"/>
          </p:cNvCxnSpPr>
          <p:nvPr/>
        </p:nvCxnSpPr>
        <p:spPr>
          <a:xfrm>
            <a:off x="5688227" y="583215"/>
            <a:ext cx="2222271" cy="1323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11006667" y="1515533"/>
            <a:ext cx="33866" cy="3657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9426870" y="3173840"/>
            <a:ext cx="1066800" cy="369332"/>
          </a:xfrm>
          <a:prstGeom prst="rect">
            <a:avLst/>
          </a:prstGeom>
          <a:noFill/>
        </p:spPr>
        <p:txBody>
          <a:bodyPr wrap="square" rtlCol="0">
            <a:spAutoFit/>
          </a:bodyPr>
          <a:lstStyle/>
          <a:p>
            <a:r>
              <a:rPr lang="en-US" dirty="0" smtClean="0"/>
              <a:t>GUI code</a:t>
            </a:r>
            <a:endParaRPr lang="en-US" dirty="0"/>
          </a:p>
        </p:txBody>
      </p:sp>
      <p:sp>
        <p:nvSpPr>
          <p:cNvPr id="61" name="TextBox 60"/>
          <p:cNvSpPr txBox="1"/>
          <p:nvPr/>
        </p:nvSpPr>
        <p:spPr>
          <a:xfrm>
            <a:off x="4672521" y="2687452"/>
            <a:ext cx="1066800" cy="646331"/>
          </a:xfrm>
          <a:prstGeom prst="rect">
            <a:avLst/>
          </a:prstGeom>
          <a:noFill/>
        </p:spPr>
        <p:txBody>
          <a:bodyPr wrap="square" rtlCol="0">
            <a:spAutoFit/>
          </a:bodyPr>
          <a:lstStyle/>
          <a:p>
            <a:pPr algn="ctr"/>
            <a:r>
              <a:rPr lang="en-US" dirty="0" err="1" smtClean="0"/>
              <a:t>BackEnd</a:t>
            </a:r>
            <a:endParaRPr lang="en-US" dirty="0" smtClean="0"/>
          </a:p>
          <a:p>
            <a:pPr algn="ctr"/>
            <a:r>
              <a:rPr lang="en-US" dirty="0" smtClean="0"/>
              <a:t>code</a:t>
            </a:r>
            <a:endParaRPr lang="en-US" dirty="0"/>
          </a:p>
        </p:txBody>
      </p:sp>
      <p:sp>
        <p:nvSpPr>
          <p:cNvPr id="63" name="TextBox 62"/>
          <p:cNvSpPr txBox="1"/>
          <p:nvPr/>
        </p:nvSpPr>
        <p:spPr>
          <a:xfrm>
            <a:off x="6407586" y="1244935"/>
            <a:ext cx="1066800" cy="646331"/>
          </a:xfrm>
          <a:prstGeom prst="rect">
            <a:avLst/>
          </a:prstGeom>
          <a:noFill/>
        </p:spPr>
        <p:txBody>
          <a:bodyPr wrap="square" rtlCol="0">
            <a:spAutoFit/>
          </a:bodyPr>
          <a:lstStyle/>
          <a:p>
            <a:pPr algn="ctr"/>
            <a:r>
              <a:rPr lang="en-US" dirty="0" smtClean="0"/>
              <a:t>User click</a:t>
            </a:r>
          </a:p>
          <a:p>
            <a:pPr algn="ctr"/>
            <a:r>
              <a:rPr lang="en-US" dirty="0" smtClean="0"/>
              <a:t>“Scan”</a:t>
            </a:r>
            <a:endParaRPr lang="en-US" dirty="0"/>
          </a:p>
        </p:txBody>
      </p:sp>
      <p:sp>
        <p:nvSpPr>
          <p:cNvPr id="64" name="TextBox 63"/>
          <p:cNvSpPr txBox="1"/>
          <p:nvPr/>
        </p:nvSpPr>
        <p:spPr>
          <a:xfrm>
            <a:off x="6570124" y="15678"/>
            <a:ext cx="1066800" cy="646331"/>
          </a:xfrm>
          <a:prstGeom prst="rect">
            <a:avLst/>
          </a:prstGeom>
          <a:noFill/>
        </p:spPr>
        <p:txBody>
          <a:bodyPr wrap="square" rtlCol="0">
            <a:spAutoFit/>
          </a:bodyPr>
          <a:lstStyle/>
          <a:p>
            <a:pPr algn="ctr"/>
            <a:r>
              <a:rPr lang="en-US" dirty="0" smtClean="0"/>
              <a:t>User click</a:t>
            </a:r>
          </a:p>
          <a:p>
            <a:pPr algn="ctr"/>
            <a:r>
              <a:rPr lang="en-US" dirty="0" smtClean="0"/>
              <a:t>“Stop”</a:t>
            </a:r>
            <a:endParaRPr lang="en-US" dirty="0"/>
          </a:p>
        </p:txBody>
      </p:sp>
      <p:sp>
        <p:nvSpPr>
          <p:cNvPr id="65" name="TextBox 64"/>
          <p:cNvSpPr txBox="1"/>
          <p:nvPr/>
        </p:nvSpPr>
        <p:spPr>
          <a:xfrm>
            <a:off x="3187768" y="472024"/>
            <a:ext cx="3382355" cy="646331"/>
          </a:xfrm>
          <a:prstGeom prst="rect">
            <a:avLst/>
          </a:prstGeom>
          <a:noFill/>
        </p:spPr>
        <p:txBody>
          <a:bodyPr wrap="square" rtlCol="0">
            <a:spAutoFit/>
          </a:bodyPr>
          <a:lstStyle/>
          <a:p>
            <a:pPr algn="ctr"/>
            <a:r>
              <a:rPr lang="en-US" dirty="0" smtClean="0">
                <a:solidFill>
                  <a:srgbClr val="FF0000"/>
                </a:solidFill>
              </a:rPr>
              <a:t>Function</a:t>
            </a:r>
          </a:p>
          <a:p>
            <a:pPr algn="ctr"/>
            <a:r>
              <a:rPr lang="en-US" dirty="0" smtClean="0">
                <a:solidFill>
                  <a:srgbClr val="FF0000"/>
                </a:solidFill>
              </a:rPr>
              <a:t>Scan Drives</a:t>
            </a:r>
            <a:endParaRPr lang="en-US" dirty="0">
              <a:solidFill>
                <a:srgbClr val="FF0000"/>
              </a:solidFill>
            </a:endParaRPr>
          </a:p>
        </p:txBody>
      </p:sp>
    </p:spTree>
    <p:extLst>
      <p:ext uri="{BB962C8B-B14F-4D97-AF65-F5344CB8AC3E}">
        <p14:creationId xmlns:p14="http://schemas.microsoft.com/office/powerpoint/2010/main" val="2772333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430" y="2301577"/>
            <a:ext cx="5531797" cy="4401205"/>
          </a:xfrm>
          <a:prstGeom prst="rect">
            <a:avLst/>
          </a:prstGeom>
          <a:noFill/>
          <a:ln>
            <a:solidFill>
              <a:schemeClr val="tx1"/>
            </a:solidFill>
          </a:ln>
        </p:spPr>
        <p:txBody>
          <a:bodyPr wrap="square" rtlCol="0">
            <a:spAutoFit/>
          </a:bodyPr>
          <a:lstStyle/>
          <a:p>
            <a:r>
              <a:rPr lang="en-US" sz="1000" dirty="0" smtClean="0">
                <a:latin typeface="Courier New" panose="02070309020205020404" pitchFamily="49" charset="0"/>
                <a:cs typeface="Courier New" panose="02070309020205020404" pitchFamily="49" charset="0"/>
              </a:rPr>
              <a:t>namespace </a:t>
            </a:r>
            <a:r>
              <a:rPr lang="en-US" sz="1000" dirty="0" err="1" smtClean="0">
                <a:latin typeface="Courier New" panose="02070309020205020404" pitchFamily="49" charset="0"/>
                <a:cs typeface="Courier New" panose="02070309020205020404" pitchFamily="49" charset="0"/>
              </a:rPr>
              <a:t>StorageAPI</a:t>
            </a:r>
            <a:r>
              <a:rPr lang="en-US" sz="1000" dirty="0" smtClean="0">
                <a:latin typeface="Courier New" panose="02070309020205020404" pitchFamily="49" charset="0"/>
                <a:cs typeface="Courier New" panose="02070309020205020404" pitchFamily="49" charset="0"/>
              </a:rPr>
              <a:t> {</a:t>
            </a:r>
          </a:p>
          <a:p>
            <a:endParaRPr lang="en-US" sz="1000" dirty="0" smtClean="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smtClean="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smtClean="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smtClean="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smtClean="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smtClean="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smtClean="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smtClean="0">
              <a:latin typeface="Courier New" panose="02070309020205020404" pitchFamily="49" charset="0"/>
              <a:cs typeface="Courier New" panose="02070309020205020404" pitchFamily="49" charset="0"/>
            </a:endParaRPr>
          </a:p>
          <a:p>
            <a:endParaRPr lang="en-US" sz="1000" dirty="0" smtClean="0">
              <a:latin typeface="Courier New" panose="02070309020205020404" pitchFamily="49" charset="0"/>
              <a:cs typeface="Courier New" panose="02070309020205020404" pitchFamily="49" charset="0"/>
            </a:endParaRPr>
          </a:p>
          <a:p>
            <a:endParaRPr lang="en-US" sz="1000" dirty="0" smtClean="0">
              <a:latin typeface="Courier New" panose="02070309020205020404" pitchFamily="49" charset="0"/>
              <a:cs typeface="Courier New" panose="02070309020205020404" pitchFamily="49" charset="0"/>
            </a:endParaRPr>
          </a:p>
          <a:p>
            <a:endParaRPr lang="en-US" sz="1000" dirty="0" smtClean="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eRetCode</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ScanDrives</a:t>
            </a:r>
            <a:r>
              <a:rPr lang="en-US" sz="1000" dirty="0" smtClean="0">
                <a:latin typeface="Courier New" panose="02070309020205020404" pitchFamily="49" charset="0"/>
                <a:cs typeface="Courier New" panose="02070309020205020404" pitchFamily="49" charset="0"/>
              </a:rPr>
              <a:t>(vector&lt;</a:t>
            </a:r>
            <a:r>
              <a:rPr lang="en-US" sz="1000" dirty="0" err="1" smtClean="0">
                <a:latin typeface="Courier New" panose="02070309020205020404" pitchFamily="49" charset="0"/>
                <a:cs typeface="Courier New" panose="02070309020205020404" pitchFamily="49" charset="0"/>
              </a:rPr>
              <a:t>sDriveInfo</a:t>
            </a:r>
            <a:r>
              <a:rPr lang="en-US" sz="1000" dirty="0" smtClean="0">
                <a:latin typeface="Courier New" panose="02070309020205020404" pitchFamily="49" charset="0"/>
                <a:cs typeface="Courier New" panose="02070309020205020404" pitchFamily="49" charset="0"/>
              </a:rPr>
              <a:t>&gt;&amp; </a:t>
            </a:r>
            <a:r>
              <a:rPr lang="en-US" sz="1000" dirty="0" err="1" smtClean="0">
                <a:latin typeface="Courier New" panose="02070309020205020404" pitchFamily="49" charset="0"/>
                <a:cs typeface="Courier New" panose="02070309020205020404" pitchFamily="49" charset="0"/>
              </a:rPr>
              <a:t>dlst</a:t>
            </a:r>
            <a:r>
              <a:rPr lang="en-US" sz="1000" dirty="0" smtClean="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eRetCode</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GetScanProgress</a:t>
            </a:r>
            <a:r>
              <a:rPr lang="en-US" sz="1000" dirty="0" smtClean="0">
                <a:latin typeface="Courier New" panose="02070309020205020404" pitchFamily="49" charset="0"/>
                <a:cs typeface="Courier New" panose="02070309020205020404" pitchFamily="49" charset="0"/>
              </a:rPr>
              <a:t>(u8&amp; </a:t>
            </a:r>
            <a:r>
              <a:rPr lang="en-US" sz="1000" dirty="0" err="1" smtClean="0">
                <a:latin typeface="Courier New" panose="02070309020205020404" pitchFamily="49" charset="0"/>
                <a:cs typeface="Courier New" panose="02070309020205020404" pitchFamily="49" charset="0"/>
              </a:rPr>
              <a:t>prog</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eRetCode</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UpdateFirmware</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const</a:t>
            </a:r>
            <a:r>
              <a:rPr lang="en-US" sz="1000" dirty="0" smtClean="0">
                <a:latin typeface="Courier New" panose="02070309020205020404" pitchFamily="49" charset="0"/>
                <a:cs typeface="Courier New" panose="02070309020205020404" pitchFamily="49" charset="0"/>
              </a:rPr>
              <a:t> string&amp; </a:t>
            </a:r>
            <a:r>
              <a:rPr lang="en-US" sz="1000" dirty="0" err="1" smtClean="0">
                <a:latin typeface="Courier New" panose="02070309020205020404" pitchFamily="49" charset="0"/>
                <a:cs typeface="Courier New" panose="02070309020205020404" pitchFamily="49" charset="0"/>
              </a:rPr>
              <a:t>drvname</a:t>
            </a:r>
            <a:r>
              <a:rPr lang="en-US" sz="1000" dirty="0" smtClean="0">
                <a:latin typeface="Courier New" panose="02070309020205020404" pitchFamily="49" charset="0"/>
                <a:cs typeface="Courier New" panose="02070309020205020404" pitchFamily="49" charset="0"/>
              </a:rPr>
              <a:t>, u8* data, u32 size);</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eRetCode</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TrimDrive</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const</a:t>
            </a:r>
            <a:r>
              <a:rPr lang="en-US" sz="1000" dirty="0" smtClean="0">
                <a:latin typeface="Courier New" panose="02070309020205020404" pitchFamily="49" charset="0"/>
                <a:cs typeface="Courier New" panose="02070309020205020404" pitchFamily="49" charset="0"/>
              </a:rPr>
              <a:t> string&amp; </a:t>
            </a:r>
            <a:r>
              <a:rPr lang="en-US" sz="1000" dirty="0" err="1" smtClean="0">
                <a:latin typeface="Courier New" panose="02070309020205020404" pitchFamily="49" charset="0"/>
                <a:cs typeface="Courier New" panose="02070309020205020404" pitchFamily="49" charset="0"/>
              </a:rPr>
              <a:t>drvname</a:t>
            </a:r>
            <a:r>
              <a:rPr lang="en-US" sz="1000" dirty="0" smtClean="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eRetCode</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SecureErase</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const</a:t>
            </a:r>
            <a:r>
              <a:rPr lang="en-US" sz="1000" dirty="0" smtClean="0">
                <a:latin typeface="Courier New" panose="02070309020205020404" pitchFamily="49" charset="0"/>
                <a:cs typeface="Courier New" panose="02070309020205020404" pitchFamily="49" charset="0"/>
              </a:rPr>
              <a:t> string&amp; </a:t>
            </a:r>
            <a:r>
              <a:rPr lang="en-US" sz="1000" dirty="0" err="1" smtClean="0">
                <a:latin typeface="Courier New" panose="02070309020205020404" pitchFamily="49" charset="0"/>
                <a:cs typeface="Courier New" panose="02070309020205020404" pitchFamily="49" charset="0"/>
              </a:rPr>
              <a:t>drvname</a:t>
            </a:r>
            <a:r>
              <a:rPr lang="en-US" sz="1000" dirty="0" smtClean="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p>
          <a:p>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5" name="TextBox 4"/>
          <p:cNvSpPr txBox="1"/>
          <p:nvPr/>
        </p:nvSpPr>
        <p:spPr>
          <a:xfrm>
            <a:off x="213225" y="2617773"/>
            <a:ext cx="1634975" cy="1015663"/>
          </a:xfrm>
          <a:prstGeom prst="rect">
            <a:avLst/>
          </a:prstGeom>
          <a:noFill/>
          <a:ln>
            <a:solidFill>
              <a:schemeClr val="tx1"/>
            </a:solidFill>
          </a:ln>
        </p:spPr>
        <p:txBody>
          <a:bodyPr wrap="square" rtlCol="0">
            <a:spAutoFit/>
          </a:bodyPr>
          <a:lstStyle/>
          <a:p>
            <a:r>
              <a:rPr lang="en-US" sz="1000" dirty="0" err="1" smtClean="0">
                <a:latin typeface="Courier New" panose="02070309020205020404" pitchFamily="49" charset="0"/>
                <a:cs typeface="Courier New" panose="02070309020205020404" pitchFamily="49" charset="0"/>
              </a:rPr>
              <a:t>enum</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eRetCode</a:t>
            </a:r>
            <a:r>
              <a:rPr lang="en-US" sz="1000" dirty="0" smtClean="0">
                <a:latin typeface="Courier New" panose="02070309020205020404" pitchFamily="49" charset="0"/>
                <a:cs typeface="Courier New" panose="02070309020205020404" pitchFamily="49" charset="0"/>
              </a:rPr>
              <a:t> {</a:t>
            </a:r>
          </a:p>
          <a:p>
            <a:r>
              <a:rPr lang="en-US" sz="1000" dirty="0" smtClean="0">
                <a:latin typeface="Courier New" panose="02070309020205020404" pitchFamily="49" charset="0"/>
                <a:cs typeface="Courier New" panose="02070309020205020404" pitchFamily="49" charset="0"/>
              </a:rPr>
              <a:t>  Ok, </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ErrNoSpace</a:t>
            </a:r>
            <a:r>
              <a:rPr lang="en-US" sz="1000" dirty="0" smtClean="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ErrNoMem</a:t>
            </a:r>
            <a:r>
              <a:rPr lang="en-US" sz="1000" dirty="0" smtClean="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ErrNotSupport</a:t>
            </a:r>
            <a:r>
              <a:rPr lang="en-US" sz="1000" dirty="0" smtClean="0">
                <a:latin typeface="Courier New" panose="02070309020205020404" pitchFamily="49" charset="0"/>
                <a:cs typeface="Courier New" panose="02070309020205020404" pitchFamily="49" charset="0"/>
              </a:rPr>
              <a:t>, ..</a:t>
            </a:r>
            <a:endParaRPr lang="en-US" sz="1000" dirty="0">
              <a:latin typeface="Courier New" panose="02070309020205020404" pitchFamily="49" charset="0"/>
              <a:cs typeface="Courier New" panose="02070309020205020404" pitchFamily="49" charset="0"/>
            </a:endParaRPr>
          </a:p>
          <a:p>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6" name="TextBox 5"/>
          <p:cNvSpPr txBox="1"/>
          <p:nvPr/>
        </p:nvSpPr>
        <p:spPr>
          <a:xfrm>
            <a:off x="245061" y="3738891"/>
            <a:ext cx="1931393" cy="1631216"/>
          </a:xfrm>
          <a:prstGeom prst="rect">
            <a:avLst/>
          </a:prstGeom>
          <a:noFill/>
          <a:ln>
            <a:solidFill>
              <a:schemeClr val="tx1"/>
            </a:solidFill>
          </a:ln>
        </p:spPr>
        <p:txBody>
          <a:bodyPr wrap="square" rtlCol="0">
            <a:spAutoFit/>
          </a:bodyPr>
          <a:lstStyle/>
          <a:p>
            <a:r>
              <a:rPr lang="en-US" sz="1000" dirty="0" err="1" smtClean="0">
                <a:latin typeface="Courier New" panose="02070309020205020404" pitchFamily="49" charset="0"/>
                <a:cs typeface="Courier New" panose="02070309020205020404" pitchFamily="49" charset="0"/>
              </a:rPr>
              <a:t>struct</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sIdentifyInfo</a:t>
            </a:r>
            <a:r>
              <a:rPr lang="en-US" sz="1000" dirty="0" smtClean="0">
                <a:latin typeface="Courier New" panose="02070309020205020404" pitchFamily="49" charset="0"/>
                <a:cs typeface="Courier New" panose="02070309020205020404" pitchFamily="49" charset="0"/>
              </a:rPr>
              <a:t> {</a:t>
            </a:r>
          </a:p>
          <a:p>
            <a:r>
              <a:rPr lang="en-US" sz="1000" dirty="0" smtClean="0">
                <a:latin typeface="Courier New" panose="02070309020205020404" pitchFamily="49" charset="0"/>
                <a:cs typeface="Courier New" panose="02070309020205020404" pitchFamily="49" charset="0"/>
              </a:rPr>
              <a:t>  string model</a:t>
            </a:r>
          </a:p>
          <a:p>
            <a:r>
              <a:rPr lang="en-US" sz="1000" dirty="0" smtClean="0">
                <a:latin typeface="Courier New" panose="02070309020205020404" pitchFamily="49" charset="0"/>
                <a:cs typeface="Courier New" panose="02070309020205020404" pitchFamily="49" charset="0"/>
              </a:rPr>
              <a:t>  string serial</a:t>
            </a:r>
          </a:p>
          <a:p>
            <a:r>
              <a:rPr lang="en-US" sz="1000" dirty="0" smtClean="0">
                <a:latin typeface="Courier New" panose="02070309020205020404" pitchFamily="49" charset="0"/>
                <a:cs typeface="Courier New" panose="02070309020205020404" pitchFamily="49" charset="0"/>
              </a:rPr>
              <a:t>  string version</a:t>
            </a:r>
          </a:p>
          <a:p>
            <a:r>
              <a:rPr lang="en-US" sz="1000" dirty="0" smtClean="0">
                <a:latin typeface="Courier New" panose="02070309020205020404" pitchFamily="49" charset="0"/>
                <a:cs typeface="Courier New" panose="02070309020205020404" pitchFamily="49" charset="0"/>
              </a:rPr>
              <a:t>  string </a:t>
            </a:r>
            <a:r>
              <a:rPr lang="en-US" sz="1000" dirty="0" err="1" smtClean="0">
                <a:latin typeface="Courier New" panose="02070309020205020404" pitchFamily="49" charset="0"/>
                <a:cs typeface="Courier New" panose="02070309020205020404" pitchFamily="49" charset="0"/>
              </a:rPr>
              <a:t>confid</a:t>
            </a:r>
            <a:endParaRPr lang="en-US" sz="1000" dirty="0" smtClean="0">
              <a:latin typeface="Courier New" panose="02070309020205020404" pitchFamily="49" charset="0"/>
              <a:cs typeface="Courier New" panose="02070309020205020404" pitchFamily="49" charset="0"/>
            </a:endParaRPr>
          </a:p>
          <a:p>
            <a:r>
              <a:rPr lang="en-US" sz="1000" dirty="0" smtClean="0">
                <a:latin typeface="Courier New" panose="02070309020205020404" pitchFamily="49" charset="0"/>
                <a:cs typeface="Courier New" panose="02070309020205020404" pitchFamily="49" charset="0"/>
              </a:rPr>
              <a:t>  string </a:t>
            </a:r>
            <a:r>
              <a:rPr lang="en-US" sz="1000" dirty="0" err="1" smtClean="0">
                <a:latin typeface="Courier New" panose="02070309020205020404" pitchFamily="49" charset="0"/>
                <a:cs typeface="Courier New" panose="02070309020205020404" pitchFamily="49" charset="0"/>
              </a:rPr>
              <a:t>ata</a:t>
            </a:r>
            <a:endParaRPr lang="en-US" sz="1000" dirty="0" smtClean="0">
              <a:latin typeface="Courier New" panose="02070309020205020404" pitchFamily="49" charset="0"/>
              <a:cs typeface="Courier New" panose="02070309020205020404" pitchFamily="49" charset="0"/>
            </a:endParaRPr>
          </a:p>
          <a:p>
            <a:r>
              <a:rPr lang="en-US" sz="1000" dirty="0" smtClean="0">
                <a:latin typeface="Courier New" panose="02070309020205020404" pitchFamily="49" charset="0"/>
                <a:cs typeface="Courier New" panose="02070309020205020404" pitchFamily="49" charset="0"/>
              </a:rPr>
              <a:t>  u64 cap;</a:t>
            </a:r>
          </a:p>
          <a:p>
            <a:r>
              <a:rPr lang="en-US" sz="1000" dirty="0" smtClean="0">
                <a:latin typeface="Courier New" panose="02070309020205020404" pitchFamily="49" charset="0"/>
                <a:cs typeface="Courier New" panose="02070309020205020404" pitchFamily="49" charset="0"/>
              </a:rPr>
              <a:t>  u64 feature;</a:t>
            </a:r>
          </a:p>
          <a:p>
            <a:r>
              <a:rPr lang="en-US" sz="1000" dirty="0" smtClean="0">
                <a:latin typeface="Courier New" panose="02070309020205020404" pitchFamily="49" charset="0"/>
                <a:cs typeface="Courier New" panose="02070309020205020404" pitchFamily="49" charset="0"/>
              </a:rPr>
              <a:t>  u64 </a:t>
            </a:r>
            <a:r>
              <a:rPr lang="en-US" sz="1000" dirty="0" err="1" smtClean="0">
                <a:latin typeface="Courier New" panose="02070309020205020404" pitchFamily="49" charset="0"/>
                <a:cs typeface="Courier New" panose="02070309020205020404" pitchFamily="49" charset="0"/>
              </a:rPr>
              <a:t>thr</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thw</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7" name="TextBox 6"/>
          <p:cNvSpPr txBox="1"/>
          <p:nvPr/>
        </p:nvSpPr>
        <p:spPr>
          <a:xfrm>
            <a:off x="2227548" y="2345877"/>
            <a:ext cx="2195948" cy="2092881"/>
          </a:xfrm>
          <a:prstGeom prst="rect">
            <a:avLst/>
          </a:prstGeom>
          <a:noFill/>
          <a:ln>
            <a:solidFill>
              <a:schemeClr val="tx1"/>
            </a:solidFill>
          </a:ln>
        </p:spPr>
        <p:txBody>
          <a:bodyPr wrap="square" rtlCol="0">
            <a:spAutoFit/>
          </a:bodyPr>
          <a:lstStyle/>
          <a:p>
            <a:r>
              <a:rPr lang="en-US" sz="1000" dirty="0" err="1" smtClean="0">
                <a:latin typeface="Courier New" panose="02070309020205020404" pitchFamily="49" charset="0"/>
                <a:cs typeface="Courier New" panose="02070309020205020404" pitchFamily="49" charset="0"/>
              </a:rPr>
              <a:t>struct</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sSmartItem</a:t>
            </a:r>
            <a:r>
              <a:rPr lang="en-US" sz="1000" dirty="0" smtClean="0">
                <a:latin typeface="Courier New" panose="02070309020205020404" pitchFamily="49" charset="0"/>
                <a:cs typeface="Courier New" panose="02070309020205020404" pitchFamily="49" charset="0"/>
              </a:rPr>
              <a:t> {</a:t>
            </a:r>
          </a:p>
          <a:p>
            <a:r>
              <a:rPr lang="en-US" sz="1000" dirty="0" smtClean="0">
                <a:latin typeface="Courier New" panose="02070309020205020404" pitchFamily="49" charset="0"/>
                <a:cs typeface="Courier New" panose="02070309020205020404" pitchFamily="49" charset="0"/>
              </a:rPr>
              <a:t>  u8 id;</a:t>
            </a:r>
          </a:p>
          <a:p>
            <a:r>
              <a:rPr lang="en-US" sz="1000" dirty="0" smtClean="0">
                <a:latin typeface="Courier New" panose="02070309020205020404" pitchFamily="49" charset="0"/>
                <a:cs typeface="Courier New" panose="02070309020205020404" pitchFamily="49" charset="0"/>
              </a:rPr>
              <a:t>  string name;</a:t>
            </a:r>
          </a:p>
          <a:p>
            <a:r>
              <a:rPr lang="en-US" sz="1000" dirty="0" smtClean="0">
                <a:latin typeface="Courier New" panose="02070309020205020404" pitchFamily="49" charset="0"/>
                <a:cs typeface="Courier New" panose="02070309020205020404" pitchFamily="49" charset="0"/>
              </a:rPr>
              <a:t>  u8 </a:t>
            </a:r>
            <a:r>
              <a:rPr lang="en-US" sz="1000" dirty="0" err="1" smtClean="0">
                <a:latin typeface="Courier New" panose="02070309020205020404" pitchFamily="49" charset="0"/>
                <a:cs typeface="Courier New" panose="02070309020205020404" pitchFamily="49" charset="0"/>
              </a:rPr>
              <a:t>curval</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  u8 worst;</a:t>
            </a:r>
          </a:p>
          <a:p>
            <a:r>
              <a:rPr lang="en-US" sz="1000" dirty="0" smtClean="0">
                <a:latin typeface="Courier New" panose="02070309020205020404" pitchFamily="49" charset="0"/>
                <a:cs typeface="Courier New" panose="02070309020205020404" pitchFamily="49" charset="0"/>
              </a:rPr>
              <a:t>  u8 threshold;</a:t>
            </a:r>
          </a:p>
          <a:p>
            <a:r>
              <a:rPr lang="en-US" sz="1000" dirty="0" smtClean="0">
                <a:latin typeface="Courier New" panose="02070309020205020404" pitchFamily="49" charset="0"/>
                <a:cs typeface="Courier New" panose="02070309020205020404" pitchFamily="49" charset="0"/>
              </a:rPr>
              <a:t>  u32 </a:t>
            </a:r>
            <a:r>
              <a:rPr lang="en-US" sz="1000" dirty="0" err="1" smtClean="0">
                <a:latin typeface="Courier New" panose="02070309020205020404" pitchFamily="49" charset="0"/>
                <a:cs typeface="Courier New" panose="02070309020205020404" pitchFamily="49" charset="0"/>
              </a:rPr>
              <a:t>rawval</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  u32 status;</a:t>
            </a:r>
          </a:p>
          <a:p>
            <a:r>
              <a:rPr lang="en-US" sz="1000" dirty="0" smtClean="0">
                <a:latin typeface="Courier New" panose="02070309020205020404" pitchFamily="49" charset="0"/>
                <a:cs typeface="Courier New" panose="02070309020205020404" pitchFamily="49" charset="0"/>
              </a:rPr>
              <a:t>}</a:t>
            </a:r>
          </a:p>
          <a:p>
            <a:endParaRPr lang="en-US" sz="1000" dirty="0" smtClean="0">
              <a:latin typeface="Courier New" panose="02070309020205020404" pitchFamily="49" charset="0"/>
              <a:cs typeface="Courier New" panose="02070309020205020404" pitchFamily="49" charset="0"/>
            </a:endParaRPr>
          </a:p>
          <a:p>
            <a:r>
              <a:rPr lang="en-US" sz="1000" dirty="0" err="1" smtClean="0">
                <a:latin typeface="Courier New" panose="02070309020205020404" pitchFamily="49" charset="0"/>
                <a:cs typeface="Courier New" panose="02070309020205020404" pitchFamily="49" charset="0"/>
              </a:rPr>
              <a:t>struct</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sSmartInfo</a:t>
            </a:r>
            <a:r>
              <a:rPr lang="en-US" sz="1000" dirty="0" smtClean="0">
                <a:latin typeface="Courier New" panose="02070309020205020404" pitchFamily="49" charset="0"/>
                <a:cs typeface="Courier New" panose="02070309020205020404" pitchFamily="49" charset="0"/>
              </a:rPr>
              <a:t> {</a:t>
            </a:r>
          </a:p>
          <a:p>
            <a:r>
              <a:rPr lang="en-US" sz="1000" dirty="0" smtClean="0">
                <a:latin typeface="Courier New" panose="02070309020205020404" pitchFamily="49" charset="0"/>
                <a:cs typeface="Courier New" panose="02070309020205020404" pitchFamily="49" charset="0"/>
              </a:rPr>
              <a:t>  vector&lt;</a:t>
            </a:r>
            <a:r>
              <a:rPr lang="en-US" sz="1000" dirty="0" err="1" smtClean="0">
                <a:latin typeface="Courier New" panose="02070309020205020404" pitchFamily="49" charset="0"/>
                <a:cs typeface="Courier New" panose="02070309020205020404" pitchFamily="49" charset="0"/>
              </a:rPr>
              <a:t>sSmartItem</a:t>
            </a:r>
            <a:r>
              <a:rPr lang="en-US" sz="1000" dirty="0" smtClean="0">
                <a:latin typeface="Courier New" panose="02070309020205020404" pitchFamily="49" charset="0"/>
                <a:cs typeface="Courier New" panose="02070309020205020404" pitchFamily="49" charset="0"/>
              </a:rPr>
              <a:t>&gt; </a:t>
            </a:r>
            <a:r>
              <a:rPr lang="en-US" sz="1000" dirty="0" err="1" smtClean="0">
                <a:latin typeface="Courier New" panose="02070309020205020404" pitchFamily="49" charset="0"/>
                <a:cs typeface="Courier New" panose="02070309020205020404" pitchFamily="49" charset="0"/>
              </a:rPr>
              <a:t>slst</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8" name="Rectangle 7"/>
          <p:cNvSpPr/>
          <p:nvPr/>
        </p:nvSpPr>
        <p:spPr>
          <a:xfrm>
            <a:off x="78171" y="1609123"/>
            <a:ext cx="3671792" cy="5988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rPr>
              <a:t>StorageAPI</a:t>
            </a:r>
            <a:r>
              <a:rPr lang="en-US" sz="2000" dirty="0" smtClean="0">
                <a:solidFill>
                  <a:schemeClr val="tx1"/>
                </a:solidFill>
              </a:rPr>
              <a:t>(C++, </a:t>
            </a:r>
            <a:r>
              <a:rPr lang="en-US" sz="2000" dirty="0" err="1" smtClean="0">
                <a:solidFill>
                  <a:schemeClr val="tx1"/>
                </a:solidFill>
              </a:rPr>
              <a:t>WinAPI</a:t>
            </a:r>
            <a:r>
              <a:rPr lang="en-US" sz="2000" dirty="0" smtClean="0">
                <a:solidFill>
                  <a:schemeClr val="tx1"/>
                </a:solidFill>
              </a:rPr>
              <a:t>)</a:t>
            </a:r>
          </a:p>
        </p:txBody>
      </p:sp>
      <p:sp>
        <p:nvSpPr>
          <p:cNvPr id="9" name="Rectangle 8"/>
          <p:cNvSpPr/>
          <p:nvPr/>
        </p:nvSpPr>
        <p:spPr>
          <a:xfrm>
            <a:off x="78171" y="92641"/>
            <a:ext cx="3671792" cy="5988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GUI (QML/C++)</a:t>
            </a:r>
          </a:p>
        </p:txBody>
      </p:sp>
      <p:cxnSp>
        <p:nvCxnSpPr>
          <p:cNvPr id="10" name="Straight Arrow Connector 9"/>
          <p:cNvCxnSpPr/>
          <p:nvPr/>
        </p:nvCxnSpPr>
        <p:spPr>
          <a:xfrm flipH="1">
            <a:off x="1803400" y="794635"/>
            <a:ext cx="9067" cy="7208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30354" y="1070278"/>
            <a:ext cx="1346662" cy="276999"/>
          </a:xfrm>
          <a:prstGeom prst="rect">
            <a:avLst/>
          </a:prstGeom>
          <a:noFill/>
        </p:spPr>
        <p:txBody>
          <a:bodyPr wrap="square" rtlCol="0">
            <a:spAutoFit/>
          </a:bodyPr>
          <a:lstStyle/>
          <a:p>
            <a:pPr algn="ctr"/>
            <a:r>
              <a:rPr lang="en-US" sz="1200" dirty="0" smtClean="0"/>
              <a:t>Direct call in C++</a:t>
            </a:r>
            <a:endParaRPr lang="en-US" sz="1200" dirty="0"/>
          </a:p>
        </p:txBody>
      </p:sp>
      <p:sp>
        <p:nvSpPr>
          <p:cNvPr id="12" name="TextBox 11"/>
          <p:cNvSpPr txBox="1"/>
          <p:nvPr/>
        </p:nvSpPr>
        <p:spPr>
          <a:xfrm>
            <a:off x="3681104" y="4483058"/>
            <a:ext cx="1886387" cy="1015663"/>
          </a:xfrm>
          <a:prstGeom prst="rect">
            <a:avLst/>
          </a:prstGeom>
          <a:noFill/>
          <a:ln>
            <a:solidFill>
              <a:schemeClr val="tx1"/>
            </a:solidFill>
          </a:ln>
        </p:spPr>
        <p:txBody>
          <a:bodyPr wrap="square" rtlCol="0">
            <a:spAutoFit/>
          </a:bodyPr>
          <a:lstStyle/>
          <a:p>
            <a:r>
              <a:rPr lang="en-US" sz="1000" dirty="0" err="1" smtClean="0">
                <a:latin typeface="Courier New" panose="02070309020205020404" pitchFamily="49" charset="0"/>
                <a:cs typeface="Courier New" panose="02070309020205020404" pitchFamily="49" charset="0"/>
              </a:rPr>
              <a:t>struct</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sDriveInfo</a:t>
            </a:r>
            <a:r>
              <a:rPr lang="en-US" sz="1000" dirty="0" smtClean="0">
                <a:latin typeface="Courier New" panose="02070309020205020404" pitchFamily="49" charset="0"/>
                <a:cs typeface="Courier New" panose="02070309020205020404" pitchFamily="49" charset="0"/>
              </a:rPr>
              <a:t> {</a:t>
            </a:r>
          </a:p>
          <a:p>
            <a:r>
              <a:rPr lang="en-US" sz="1000" dirty="0" smtClean="0">
                <a:latin typeface="Courier New" panose="02070309020205020404" pitchFamily="49" charset="0"/>
                <a:cs typeface="Courier New" panose="02070309020205020404" pitchFamily="49" charset="0"/>
              </a:rPr>
              <a:t>  string name;</a:t>
            </a:r>
          </a:p>
          <a:p>
            <a:r>
              <a:rPr lang="en-US" sz="1000" dirty="0" smtClean="0">
                <a:latin typeface="Courier New" panose="02070309020205020404" pitchFamily="49" charset="0"/>
                <a:cs typeface="Courier New" panose="02070309020205020404" pitchFamily="49" charset="0"/>
              </a:rPr>
              <a:t>  u32 index;</a:t>
            </a:r>
          </a:p>
          <a:p>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sSmartInfo</a:t>
            </a:r>
            <a:r>
              <a:rPr lang="en-US" sz="1000" dirty="0" smtClean="0">
                <a:latin typeface="Courier New" panose="02070309020205020404" pitchFamily="49" charset="0"/>
                <a:cs typeface="Courier New" panose="02070309020205020404" pitchFamily="49" charset="0"/>
              </a:rPr>
              <a:t> smart;</a:t>
            </a:r>
          </a:p>
          <a:p>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sIdentifyInfo</a:t>
            </a:r>
            <a:r>
              <a:rPr lang="en-US" sz="1000" dirty="0" smtClean="0">
                <a:latin typeface="Courier New" panose="02070309020205020404" pitchFamily="49" charset="0"/>
                <a:cs typeface="Courier New" panose="02070309020205020404" pitchFamily="49" charset="0"/>
              </a:rPr>
              <a:t> info;</a:t>
            </a:r>
          </a:p>
          <a:p>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cxnSp>
        <p:nvCxnSpPr>
          <p:cNvPr id="13" name="Straight Arrow Connector 12"/>
          <p:cNvCxnSpPr/>
          <p:nvPr/>
        </p:nvCxnSpPr>
        <p:spPr>
          <a:xfrm flipH="1">
            <a:off x="2969940" y="5173133"/>
            <a:ext cx="711164" cy="392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2"/>
          <a:stretch>
            <a:fillRect/>
          </a:stretch>
        </p:blipFill>
        <p:spPr>
          <a:xfrm>
            <a:off x="3865407" y="73049"/>
            <a:ext cx="1822820" cy="1020331"/>
          </a:xfrm>
          <a:prstGeom prst="rect">
            <a:avLst/>
          </a:prstGeom>
        </p:spPr>
      </p:pic>
      <p:sp>
        <p:nvSpPr>
          <p:cNvPr id="15" name="TextBox 14"/>
          <p:cNvSpPr txBox="1"/>
          <p:nvPr/>
        </p:nvSpPr>
        <p:spPr>
          <a:xfrm>
            <a:off x="7910498" y="3542404"/>
            <a:ext cx="4099547" cy="1323439"/>
          </a:xfrm>
          <a:prstGeom prst="rect">
            <a:avLst/>
          </a:prstGeom>
          <a:noFill/>
          <a:ln>
            <a:solidFill>
              <a:schemeClr val="tx1"/>
            </a:solidFill>
          </a:ln>
        </p:spPr>
        <p:txBody>
          <a:bodyPr wrap="square" rtlCol="0">
            <a:spAutoFit/>
          </a:bodyPr>
          <a:lstStyle/>
          <a:p>
            <a:r>
              <a:rPr lang="en-US" sz="1000" dirty="0" smtClean="0">
                <a:latin typeface="Courier New" panose="02070309020205020404" pitchFamily="49" charset="0"/>
                <a:cs typeface="Courier New" panose="02070309020205020404" pitchFamily="49" charset="0"/>
              </a:rPr>
              <a:t>void </a:t>
            </a:r>
            <a:r>
              <a:rPr lang="en-US" sz="1000" dirty="0" err="1" smtClean="0">
                <a:latin typeface="Courier New" panose="02070309020205020404" pitchFamily="49" charset="0"/>
                <a:cs typeface="Courier New" panose="02070309020205020404" pitchFamily="49" charset="0"/>
              </a:rPr>
              <a:t>Gui</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ShowDriveInfo</a:t>
            </a:r>
            <a:r>
              <a:rPr lang="en-US" sz="1000" dirty="0" smtClean="0">
                <a:latin typeface="Courier New" panose="02070309020205020404" pitchFamily="49" charset="0"/>
                <a:cs typeface="Courier New" panose="02070309020205020404" pitchFamily="49" charset="0"/>
              </a:rPr>
              <a:t>(vector&lt;</a:t>
            </a:r>
            <a:r>
              <a:rPr lang="en-US" sz="1000" dirty="0" err="1" smtClean="0">
                <a:latin typeface="Courier New" panose="02070309020205020404" pitchFamily="49" charset="0"/>
                <a:cs typeface="Courier New" panose="02070309020205020404" pitchFamily="49" charset="0"/>
              </a:rPr>
              <a:t>sDriveInfo</a:t>
            </a:r>
            <a:r>
              <a:rPr lang="en-US" sz="1000" dirty="0" smtClean="0">
                <a:latin typeface="Courier New" panose="02070309020205020404" pitchFamily="49" charset="0"/>
                <a:cs typeface="Courier New" panose="02070309020205020404" pitchFamily="49" charset="0"/>
              </a:rPr>
              <a:t>&gt;&amp; </a:t>
            </a:r>
            <a:r>
              <a:rPr lang="en-US" sz="1000" dirty="0" err="1" smtClean="0">
                <a:latin typeface="Courier New" panose="02070309020205020404" pitchFamily="49" charset="0"/>
                <a:cs typeface="Courier New" panose="02070309020205020404" pitchFamily="49" charset="0"/>
              </a:rPr>
              <a:t>dlst</a:t>
            </a:r>
            <a:r>
              <a:rPr lang="en-US" sz="1000" dirty="0" smtClean="0">
                <a:latin typeface="Courier New" panose="02070309020205020404" pitchFamily="49" charset="0"/>
                <a:cs typeface="Courier New" panose="02070309020205020404" pitchFamily="49" charset="0"/>
              </a:rPr>
              <a:t>) {</a:t>
            </a:r>
          </a:p>
          <a:p>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foreach</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drv</a:t>
            </a:r>
            <a:r>
              <a:rPr lang="en-US" sz="1000" dirty="0" smtClean="0">
                <a:latin typeface="Courier New" panose="02070309020205020404" pitchFamily="49" charset="0"/>
                <a:cs typeface="Courier New" panose="02070309020205020404" pitchFamily="49" charset="0"/>
              </a:rPr>
              <a:t> in </a:t>
            </a:r>
            <a:r>
              <a:rPr lang="en-US" sz="1000" dirty="0" err="1" smtClean="0">
                <a:latin typeface="Courier New" panose="02070309020205020404" pitchFamily="49" charset="0"/>
                <a:cs typeface="Courier New" panose="02070309020205020404" pitchFamily="49" charset="0"/>
              </a:rPr>
              <a:t>dlst</a:t>
            </a:r>
            <a:r>
              <a:rPr lang="en-US" sz="1000" dirty="0" smtClean="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prtstr</a:t>
            </a:r>
            <a:r>
              <a:rPr lang="en-US" sz="1000" dirty="0" smtClean="0">
                <a:latin typeface="Courier New" panose="02070309020205020404" pitchFamily="49" charset="0"/>
                <a:cs typeface="Courier New" panose="02070309020205020404" pitchFamily="49" charset="0"/>
              </a:rPr>
              <a:t> = </a:t>
            </a:r>
            <a:r>
              <a:rPr lang="en-US" sz="1000" dirty="0" err="1" smtClean="0">
                <a:latin typeface="Courier New" panose="02070309020205020404" pitchFamily="49" charset="0"/>
                <a:cs typeface="Courier New" panose="02070309020205020404" pitchFamily="49" charset="0"/>
              </a:rPr>
              <a:t>StorageApi</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GetPartsString</a:t>
            </a:r>
            <a:r>
              <a:rPr lang="en-US" sz="1000" dirty="0" smtClean="0">
                <a:latin typeface="Courier New" panose="02070309020205020404" pitchFamily="49" charset="0"/>
                <a:cs typeface="Courier New" panose="02070309020205020404" pitchFamily="49" charset="0"/>
              </a:rPr>
              <a:t>(drv.name)</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capstr</a:t>
            </a:r>
            <a:r>
              <a:rPr lang="en-US" sz="1000" dirty="0" smtClean="0">
                <a:latin typeface="Courier New" panose="02070309020205020404" pitchFamily="49" charset="0"/>
                <a:cs typeface="Courier New" panose="02070309020205020404" pitchFamily="49" charset="0"/>
              </a:rPr>
              <a:t> = </a:t>
            </a:r>
            <a:r>
              <a:rPr lang="en-US" sz="1000" dirty="0" err="1" smtClean="0">
                <a:latin typeface="Courier New" panose="02070309020205020404" pitchFamily="49" charset="0"/>
                <a:cs typeface="Courier New" panose="02070309020205020404" pitchFamily="49" charset="0"/>
              </a:rPr>
              <a:t>ToString</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drv.info.cap</a:t>
            </a:r>
            <a:r>
              <a:rPr lang="en-US" sz="1000" dirty="0" smtClean="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mdlstr</a:t>
            </a:r>
            <a:r>
              <a:rPr lang="en-US" sz="1000" dirty="0" smtClean="0">
                <a:latin typeface="Courier New" panose="02070309020205020404" pitchFamily="49" charset="0"/>
                <a:cs typeface="Courier New" panose="02070309020205020404" pitchFamily="49" charset="0"/>
              </a:rPr>
              <a:t> = </a:t>
            </a:r>
            <a:r>
              <a:rPr lang="en-US" sz="1000" dirty="0" err="1" smtClean="0">
                <a:latin typeface="Courier New" panose="02070309020205020404" pitchFamily="49" charset="0"/>
                <a:cs typeface="Courier New" panose="02070309020205020404" pitchFamily="49" charset="0"/>
              </a:rPr>
              <a:t>drv.info.model</a:t>
            </a:r>
            <a:r>
              <a:rPr lang="en-US" sz="1000" dirty="0" smtClean="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drvstr</a:t>
            </a:r>
            <a:r>
              <a:rPr lang="en-US" sz="1000" dirty="0" smtClean="0">
                <a:latin typeface="Courier New" panose="02070309020205020404" pitchFamily="49" charset="0"/>
                <a:cs typeface="Courier New" panose="02070309020205020404" pitchFamily="49" charset="0"/>
              </a:rPr>
              <a:t> = </a:t>
            </a:r>
            <a:r>
              <a:rPr lang="en-US" sz="1000" dirty="0" err="1" smtClean="0">
                <a:latin typeface="Courier New" panose="02070309020205020404" pitchFamily="49" charset="0"/>
                <a:cs typeface="Courier New" panose="02070309020205020404" pitchFamily="49" charset="0"/>
              </a:rPr>
              <a:t>prtstr</a:t>
            </a:r>
            <a:r>
              <a:rPr lang="en-US" sz="1000" dirty="0" smtClean="0">
                <a:latin typeface="Courier New" panose="02070309020205020404" pitchFamily="49" charset="0"/>
                <a:cs typeface="Courier New" panose="02070309020205020404" pitchFamily="49" charset="0"/>
              </a:rPr>
              <a:t> + </a:t>
            </a:r>
            <a:r>
              <a:rPr lang="en-US" sz="1000" dirty="0" err="1" smtClean="0">
                <a:latin typeface="Courier New" panose="02070309020205020404" pitchFamily="49" charset="0"/>
                <a:cs typeface="Courier New" panose="02070309020205020404" pitchFamily="49" charset="0"/>
              </a:rPr>
              <a:t>capstr</a:t>
            </a:r>
            <a:r>
              <a:rPr lang="en-US" sz="1000" dirty="0" smtClean="0">
                <a:latin typeface="Courier New" panose="02070309020205020404" pitchFamily="49" charset="0"/>
                <a:cs typeface="Courier New" panose="02070309020205020404" pitchFamily="49" charset="0"/>
              </a:rPr>
              <a:t> + </a:t>
            </a:r>
            <a:r>
              <a:rPr lang="en-US" sz="1000" dirty="0" err="1" smtClean="0">
                <a:latin typeface="Courier New" panose="02070309020205020404" pitchFamily="49" charset="0"/>
                <a:cs typeface="Courier New" panose="02070309020205020404" pitchFamily="49" charset="0"/>
              </a:rPr>
              <a:t>mldstr</a:t>
            </a:r>
            <a:r>
              <a:rPr lang="en-US" sz="1000" dirty="0" smtClean="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ListWidget</a:t>
            </a:r>
            <a:r>
              <a:rPr lang="en-US" sz="1000" dirty="0" smtClean="0">
                <a:latin typeface="Courier New" panose="02070309020205020404" pitchFamily="49" charset="0"/>
                <a:cs typeface="Courier New" panose="02070309020205020404" pitchFamily="49" charset="0"/>
              </a:rPr>
              <a:t>-&gt;</a:t>
            </a:r>
            <a:r>
              <a:rPr lang="en-US" sz="1000" dirty="0" err="1" smtClean="0">
                <a:latin typeface="Courier New" panose="02070309020205020404" pitchFamily="49" charset="0"/>
                <a:cs typeface="Courier New" panose="02070309020205020404" pitchFamily="49" charset="0"/>
              </a:rPr>
              <a:t>addItem</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drvlst</a:t>
            </a:r>
            <a:r>
              <a:rPr lang="en-US" sz="1000" dirty="0" smtClean="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a:t>
            </a:r>
            <a:endParaRPr lang="en-US" sz="1000" dirty="0" smtClean="0">
              <a:latin typeface="Courier New" panose="02070309020205020404" pitchFamily="49" charset="0"/>
              <a:cs typeface="Courier New" panose="02070309020205020404" pitchFamily="49" charset="0"/>
            </a:endParaRPr>
          </a:p>
        </p:txBody>
      </p:sp>
      <p:sp>
        <p:nvSpPr>
          <p:cNvPr id="16" name="TextBox 15"/>
          <p:cNvSpPr txBox="1"/>
          <p:nvPr/>
        </p:nvSpPr>
        <p:spPr>
          <a:xfrm>
            <a:off x="7910498" y="860214"/>
            <a:ext cx="4099547" cy="2092881"/>
          </a:xfrm>
          <a:prstGeom prst="rect">
            <a:avLst/>
          </a:prstGeom>
          <a:noFill/>
          <a:ln>
            <a:solidFill>
              <a:schemeClr val="tx1"/>
            </a:solidFill>
          </a:ln>
        </p:spPr>
        <p:txBody>
          <a:bodyPr wrap="square" rtlCol="0">
            <a:spAutoFit/>
          </a:bodyPr>
          <a:lstStyle/>
          <a:p>
            <a:r>
              <a:rPr lang="en-US" sz="1000" dirty="0" smtClean="0">
                <a:latin typeface="Courier New" panose="02070309020205020404" pitchFamily="49" charset="0"/>
                <a:cs typeface="Courier New" panose="02070309020205020404" pitchFamily="49" charset="0"/>
              </a:rPr>
              <a:t>void </a:t>
            </a:r>
            <a:r>
              <a:rPr lang="en-US" sz="1000" dirty="0" err="1" smtClean="0">
                <a:latin typeface="Courier New" panose="02070309020205020404" pitchFamily="49" charset="0"/>
                <a:cs typeface="Courier New" panose="02070309020205020404" pitchFamily="49" charset="0"/>
              </a:rPr>
              <a:t>Gui</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HandleScanDrive</a:t>
            </a:r>
            <a:r>
              <a:rPr lang="en-US" sz="1000" dirty="0" smtClean="0">
                <a:latin typeface="Courier New" panose="02070309020205020404" pitchFamily="49" charset="0"/>
                <a:cs typeface="Courier New" panose="02070309020205020404" pitchFamily="49" charset="0"/>
              </a:rPr>
              <a:t>() {</a:t>
            </a:r>
          </a:p>
          <a:p>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pScanInfo</a:t>
            </a:r>
            <a:r>
              <a:rPr lang="en-US" sz="1000" dirty="0" smtClean="0">
                <a:latin typeface="Courier New" panose="02070309020205020404" pitchFamily="49" charset="0"/>
                <a:cs typeface="Courier New" panose="02070309020205020404" pitchFamily="49" charset="0"/>
              </a:rPr>
              <a:t> = new </a:t>
            </a:r>
            <a:r>
              <a:rPr lang="en-US" sz="1000" dirty="0" err="1" smtClean="0">
                <a:latin typeface="Courier New" panose="02070309020205020404" pitchFamily="49" charset="0"/>
                <a:cs typeface="Courier New" panose="02070309020205020404" pitchFamily="49" charset="0"/>
              </a:rPr>
              <a:t>sScanInfo</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FreezeGui</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CreateThread</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ScanDriveThreadFunc</a:t>
            </a:r>
            <a:r>
              <a:rPr lang="en-US" sz="1000" dirty="0" smtClean="0">
                <a:latin typeface="Courier New" panose="02070309020205020404" pitchFamily="49" charset="0"/>
                <a:cs typeface="Courier New" panose="02070309020205020404" pitchFamily="49" charset="0"/>
              </a:rPr>
              <a:t>, (void*)info);</a:t>
            </a:r>
          </a:p>
          <a:p>
            <a:r>
              <a:rPr lang="en-US" sz="1000" dirty="0" smtClean="0">
                <a:latin typeface="Courier New" panose="02070309020205020404" pitchFamily="49" charset="0"/>
                <a:cs typeface="Courier New" panose="02070309020205020404" pitchFamily="49" charset="0"/>
              </a:rPr>
              <a:t>  while(1) {</a:t>
            </a:r>
          </a:p>
          <a:p>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QCoreApplication</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processEvent</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    if (info-&gt;done == true) break;</a:t>
            </a:r>
          </a:p>
          <a:p>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ShowScanProgress</a:t>
            </a:r>
            <a:r>
              <a:rPr lang="en-US" sz="1000" dirty="0" smtClean="0">
                <a:latin typeface="Courier New" panose="02070309020205020404" pitchFamily="49" charset="0"/>
                <a:cs typeface="Courier New" panose="02070309020205020404" pitchFamily="49" charset="0"/>
              </a:rPr>
              <a:t>(info-&gt; progress)</a:t>
            </a:r>
          </a:p>
          <a:p>
            <a:r>
              <a:rPr lang="en-US" sz="1000" dirty="0" smtClean="0">
                <a:latin typeface="Courier New" panose="02070309020205020404" pitchFamily="49" charset="0"/>
                <a:cs typeface="Courier New" panose="02070309020205020404" pitchFamily="49" charset="0"/>
              </a:rPr>
              <a:t>  }</a:t>
            </a:r>
          </a:p>
          <a:p>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ShowDriveInfo</a:t>
            </a:r>
            <a:r>
              <a:rPr lang="en-US" sz="1000" dirty="0" smtClean="0">
                <a:latin typeface="Courier New" panose="02070309020205020404" pitchFamily="49" charset="0"/>
                <a:cs typeface="Courier New" panose="02070309020205020404" pitchFamily="49" charset="0"/>
              </a:rPr>
              <a:t>(info-&gt;</a:t>
            </a:r>
            <a:r>
              <a:rPr lang="en-US" sz="1000" dirty="0" err="1" smtClean="0">
                <a:latin typeface="Courier New" panose="02070309020205020404" pitchFamily="49" charset="0"/>
                <a:cs typeface="Courier New" panose="02070309020205020404" pitchFamily="49" charset="0"/>
              </a:rPr>
              <a:t>dlst</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EnableGui</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  delete </a:t>
            </a:r>
            <a:r>
              <a:rPr lang="en-US" sz="1000" dirty="0" err="1" smtClean="0">
                <a:latin typeface="Courier New" panose="02070309020205020404" pitchFamily="49" charset="0"/>
                <a:cs typeface="Courier New" panose="02070309020205020404" pitchFamily="49" charset="0"/>
              </a:rPr>
              <a:t>pScanInfo</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17" name="TextBox 16"/>
          <p:cNvSpPr txBox="1"/>
          <p:nvPr/>
        </p:nvSpPr>
        <p:spPr>
          <a:xfrm>
            <a:off x="7910499" y="137507"/>
            <a:ext cx="4099547" cy="553998"/>
          </a:xfrm>
          <a:prstGeom prst="rect">
            <a:avLst/>
          </a:prstGeom>
          <a:noFill/>
          <a:ln>
            <a:solidFill>
              <a:schemeClr val="tx1"/>
            </a:solidFill>
          </a:ln>
        </p:spPr>
        <p:txBody>
          <a:bodyPr wrap="square" rtlCol="0">
            <a:spAutoFit/>
          </a:bodyPr>
          <a:lstStyle/>
          <a:p>
            <a:r>
              <a:rPr lang="en-US" sz="1000" dirty="0" smtClean="0">
                <a:latin typeface="Courier New" panose="02070309020205020404" pitchFamily="49" charset="0"/>
                <a:cs typeface="Courier New" panose="02070309020205020404" pitchFamily="49" charset="0"/>
              </a:rPr>
              <a:t>void </a:t>
            </a:r>
            <a:r>
              <a:rPr lang="en-US" sz="1000" dirty="0" err="1" smtClean="0">
                <a:latin typeface="Courier New" panose="02070309020205020404" pitchFamily="49" charset="0"/>
                <a:cs typeface="Courier New" panose="02070309020205020404" pitchFamily="49" charset="0"/>
              </a:rPr>
              <a:t>Gui</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HandleStopScan</a:t>
            </a:r>
            <a:r>
              <a:rPr lang="en-US" sz="1000" dirty="0" smtClean="0">
                <a:latin typeface="Courier New" panose="02070309020205020404" pitchFamily="49" charset="0"/>
                <a:cs typeface="Courier New" panose="02070309020205020404" pitchFamily="49" charset="0"/>
              </a:rPr>
              <a:t>() {</a:t>
            </a:r>
          </a:p>
          <a:p>
            <a:r>
              <a:rPr lang="en-US" sz="1000" dirty="0" smtClean="0">
                <a:latin typeface="Courier New" panose="02070309020205020404" pitchFamily="49" charset="0"/>
                <a:cs typeface="Courier New" panose="02070309020205020404" pitchFamily="49" charset="0"/>
              </a:rPr>
              <a:t>  if (</a:t>
            </a:r>
            <a:r>
              <a:rPr lang="en-US" sz="1000" dirty="0" err="1" smtClean="0">
                <a:latin typeface="Courier New" panose="02070309020205020404" pitchFamily="49" charset="0"/>
                <a:cs typeface="Courier New" panose="02070309020205020404" pitchFamily="49" charset="0"/>
              </a:rPr>
              <a:t>pScanInfo</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pScanInfo</a:t>
            </a:r>
            <a:r>
              <a:rPr lang="en-US" sz="1000" dirty="0" smtClean="0">
                <a:latin typeface="Courier New" panose="02070309020205020404" pitchFamily="49" charset="0"/>
                <a:cs typeface="Courier New" panose="02070309020205020404" pitchFamily="49" charset="0"/>
              </a:rPr>
              <a:t>-&gt;stop = true;</a:t>
            </a:r>
          </a:p>
          <a:p>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cxnSp>
        <p:nvCxnSpPr>
          <p:cNvPr id="19" name="Straight Arrow Connector 18"/>
          <p:cNvCxnSpPr>
            <a:stCxn id="14" idx="3"/>
            <a:endCxn id="17" idx="1"/>
          </p:cNvCxnSpPr>
          <p:nvPr/>
        </p:nvCxnSpPr>
        <p:spPr>
          <a:xfrm flipV="1">
            <a:off x="5688227" y="414506"/>
            <a:ext cx="2222272" cy="168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4" idx="3"/>
            <a:endCxn id="16" idx="1"/>
          </p:cNvCxnSpPr>
          <p:nvPr/>
        </p:nvCxnSpPr>
        <p:spPr>
          <a:xfrm>
            <a:off x="5688227" y="583215"/>
            <a:ext cx="2222271" cy="1323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412375" y="3077075"/>
            <a:ext cx="1066800" cy="369332"/>
          </a:xfrm>
          <a:prstGeom prst="rect">
            <a:avLst/>
          </a:prstGeom>
          <a:noFill/>
        </p:spPr>
        <p:txBody>
          <a:bodyPr wrap="square" rtlCol="0">
            <a:spAutoFit/>
          </a:bodyPr>
          <a:lstStyle/>
          <a:p>
            <a:r>
              <a:rPr lang="en-US" dirty="0" smtClean="0"/>
              <a:t>GUI code</a:t>
            </a:r>
            <a:endParaRPr lang="en-US" dirty="0"/>
          </a:p>
        </p:txBody>
      </p:sp>
      <p:sp>
        <p:nvSpPr>
          <p:cNvPr id="23" name="TextBox 22"/>
          <p:cNvSpPr txBox="1"/>
          <p:nvPr/>
        </p:nvSpPr>
        <p:spPr>
          <a:xfrm>
            <a:off x="4672521" y="2687452"/>
            <a:ext cx="1066800" cy="646331"/>
          </a:xfrm>
          <a:prstGeom prst="rect">
            <a:avLst/>
          </a:prstGeom>
          <a:noFill/>
        </p:spPr>
        <p:txBody>
          <a:bodyPr wrap="square" rtlCol="0">
            <a:spAutoFit/>
          </a:bodyPr>
          <a:lstStyle/>
          <a:p>
            <a:pPr algn="ctr"/>
            <a:r>
              <a:rPr lang="en-US" dirty="0" err="1" smtClean="0"/>
              <a:t>BackEnd</a:t>
            </a:r>
            <a:endParaRPr lang="en-US" dirty="0" smtClean="0"/>
          </a:p>
          <a:p>
            <a:pPr algn="ctr"/>
            <a:r>
              <a:rPr lang="en-US" dirty="0" smtClean="0"/>
              <a:t>code</a:t>
            </a:r>
            <a:endParaRPr lang="en-US" dirty="0"/>
          </a:p>
        </p:txBody>
      </p:sp>
      <p:cxnSp>
        <p:nvCxnSpPr>
          <p:cNvPr id="25" name="Straight Arrow Connector 24"/>
          <p:cNvCxnSpPr/>
          <p:nvPr/>
        </p:nvCxnSpPr>
        <p:spPr>
          <a:xfrm>
            <a:off x="9728200" y="2455333"/>
            <a:ext cx="0" cy="1178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187768" y="472024"/>
            <a:ext cx="3382355" cy="646331"/>
          </a:xfrm>
          <a:prstGeom prst="rect">
            <a:avLst/>
          </a:prstGeom>
          <a:noFill/>
        </p:spPr>
        <p:txBody>
          <a:bodyPr wrap="square" rtlCol="0">
            <a:spAutoFit/>
          </a:bodyPr>
          <a:lstStyle/>
          <a:p>
            <a:pPr algn="ctr"/>
            <a:r>
              <a:rPr lang="en-US" dirty="0" smtClean="0">
                <a:solidFill>
                  <a:srgbClr val="FF0000"/>
                </a:solidFill>
              </a:rPr>
              <a:t>Function</a:t>
            </a:r>
          </a:p>
          <a:p>
            <a:pPr algn="ctr"/>
            <a:r>
              <a:rPr lang="en-US" dirty="0" smtClean="0">
                <a:solidFill>
                  <a:srgbClr val="FF0000"/>
                </a:solidFill>
              </a:rPr>
              <a:t>Scan Drives</a:t>
            </a:r>
            <a:endParaRPr lang="en-US" dirty="0">
              <a:solidFill>
                <a:srgbClr val="FF0000"/>
              </a:solidFill>
            </a:endParaRPr>
          </a:p>
        </p:txBody>
      </p:sp>
      <p:sp>
        <p:nvSpPr>
          <p:cNvPr id="27" name="TextBox 26"/>
          <p:cNvSpPr txBox="1"/>
          <p:nvPr/>
        </p:nvSpPr>
        <p:spPr>
          <a:xfrm>
            <a:off x="6407586" y="1244935"/>
            <a:ext cx="1066800" cy="646331"/>
          </a:xfrm>
          <a:prstGeom prst="rect">
            <a:avLst/>
          </a:prstGeom>
          <a:noFill/>
        </p:spPr>
        <p:txBody>
          <a:bodyPr wrap="square" rtlCol="0">
            <a:spAutoFit/>
          </a:bodyPr>
          <a:lstStyle/>
          <a:p>
            <a:pPr algn="ctr"/>
            <a:r>
              <a:rPr lang="en-US" dirty="0" smtClean="0"/>
              <a:t>User click</a:t>
            </a:r>
          </a:p>
          <a:p>
            <a:pPr algn="ctr"/>
            <a:r>
              <a:rPr lang="en-US" dirty="0" smtClean="0"/>
              <a:t>“Scan”</a:t>
            </a:r>
            <a:endParaRPr lang="en-US" dirty="0"/>
          </a:p>
        </p:txBody>
      </p:sp>
      <p:sp>
        <p:nvSpPr>
          <p:cNvPr id="28" name="TextBox 27"/>
          <p:cNvSpPr txBox="1"/>
          <p:nvPr/>
        </p:nvSpPr>
        <p:spPr>
          <a:xfrm>
            <a:off x="6570124" y="15678"/>
            <a:ext cx="1066800" cy="646331"/>
          </a:xfrm>
          <a:prstGeom prst="rect">
            <a:avLst/>
          </a:prstGeom>
          <a:noFill/>
        </p:spPr>
        <p:txBody>
          <a:bodyPr wrap="square" rtlCol="0">
            <a:spAutoFit/>
          </a:bodyPr>
          <a:lstStyle/>
          <a:p>
            <a:pPr algn="ctr"/>
            <a:r>
              <a:rPr lang="en-US" dirty="0" smtClean="0"/>
              <a:t>User click</a:t>
            </a:r>
          </a:p>
          <a:p>
            <a:pPr algn="ctr"/>
            <a:r>
              <a:rPr lang="en-US" dirty="0" smtClean="0"/>
              <a:t>“Stop”</a:t>
            </a:r>
            <a:endParaRPr lang="en-US" dirty="0"/>
          </a:p>
        </p:txBody>
      </p:sp>
    </p:spTree>
    <p:extLst>
      <p:ext uri="{BB962C8B-B14F-4D97-AF65-F5344CB8AC3E}">
        <p14:creationId xmlns:p14="http://schemas.microsoft.com/office/powerpoint/2010/main" val="508979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430" y="2301577"/>
            <a:ext cx="5531797" cy="4401205"/>
          </a:xfrm>
          <a:prstGeom prst="rect">
            <a:avLst/>
          </a:prstGeom>
          <a:noFill/>
          <a:ln>
            <a:solidFill>
              <a:schemeClr val="tx1"/>
            </a:solidFill>
          </a:ln>
        </p:spPr>
        <p:txBody>
          <a:bodyPr wrap="square" rtlCol="0">
            <a:spAutoFit/>
          </a:bodyPr>
          <a:lstStyle/>
          <a:p>
            <a:r>
              <a:rPr lang="en-US" sz="1000" dirty="0" smtClean="0">
                <a:latin typeface="Courier New" panose="02070309020205020404" pitchFamily="49" charset="0"/>
                <a:cs typeface="Courier New" panose="02070309020205020404" pitchFamily="49" charset="0"/>
              </a:rPr>
              <a:t>namespace </a:t>
            </a:r>
            <a:r>
              <a:rPr lang="en-US" sz="1000" dirty="0" err="1" smtClean="0">
                <a:latin typeface="Courier New" panose="02070309020205020404" pitchFamily="49" charset="0"/>
                <a:cs typeface="Courier New" panose="02070309020205020404" pitchFamily="49" charset="0"/>
              </a:rPr>
              <a:t>StorageAPI</a:t>
            </a:r>
            <a:r>
              <a:rPr lang="en-US" sz="1000" dirty="0" smtClean="0">
                <a:latin typeface="Courier New" panose="02070309020205020404" pitchFamily="49" charset="0"/>
                <a:cs typeface="Courier New" panose="02070309020205020404" pitchFamily="49" charset="0"/>
              </a:rPr>
              <a:t> {</a:t>
            </a:r>
          </a:p>
          <a:p>
            <a:endParaRPr lang="en-US" sz="1000" dirty="0" smtClean="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smtClean="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smtClean="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smtClean="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smtClean="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smtClean="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smtClean="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smtClean="0">
              <a:latin typeface="Courier New" panose="02070309020205020404" pitchFamily="49" charset="0"/>
              <a:cs typeface="Courier New" panose="02070309020205020404" pitchFamily="49" charset="0"/>
            </a:endParaRPr>
          </a:p>
          <a:p>
            <a:endParaRPr lang="en-US" sz="1000" dirty="0" smtClean="0">
              <a:latin typeface="Courier New" panose="02070309020205020404" pitchFamily="49" charset="0"/>
              <a:cs typeface="Courier New" panose="02070309020205020404" pitchFamily="49" charset="0"/>
            </a:endParaRPr>
          </a:p>
          <a:p>
            <a:endParaRPr lang="en-US" sz="1000" dirty="0" smtClean="0">
              <a:latin typeface="Courier New" panose="02070309020205020404" pitchFamily="49" charset="0"/>
              <a:cs typeface="Courier New" panose="02070309020205020404" pitchFamily="49" charset="0"/>
            </a:endParaRPr>
          </a:p>
          <a:p>
            <a:endParaRPr lang="en-US" sz="1000" dirty="0" smtClean="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eRetCode</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ScanDrives</a:t>
            </a:r>
            <a:r>
              <a:rPr lang="en-US" sz="1000" dirty="0" smtClean="0">
                <a:latin typeface="Courier New" panose="02070309020205020404" pitchFamily="49" charset="0"/>
                <a:cs typeface="Courier New" panose="02070309020205020404" pitchFamily="49" charset="0"/>
              </a:rPr>
              <a:t>(vector&lt;</a:t>
            </a:r>
            <a:r>
              <a:rPr lang="en-US" sz="1000" dirty="0" err="1" smtClean="0">
                <a:latin typeface="Courier New" panose="02070309020205020404" pitchFamily="49" charset="0"/>
                <a:cs typeface="Courier New" panose="02070309020205020404" pitchFamily="49" charset="0"/>
              </a:rPr>
              <a:t>sDriveInfo</a:t>
            </a:r>
            <a:r>
              <a:rPr lang="en-US" sz="1000" dirty="0" smtClean="0">
                <a:latin typeface="Courier New" panose="02070309020205020404" pitchFamily="49" charset="0"/>
                <a:cs typeface="Courier New" panose="02070309020205020404" pitchFamily="49" charset="0"/>
              </a:rPr>
              <a:t>&gt;&amp; </a:t>
            </a:r>
            <a:r>
              <a:rPr lang="en-US" sz="1000" dirty="0" err="1" smtClean="0">
                <a:latin typeface="Courier New" panose="02070309020205020404" pitchFamily="49" charset="0"/>
                <a:cs typeface="Courier New" panose="02070309020205020404" pitchFamily="49" charset="0"/>
              </a:rPr>
              <a:t>dlst</a:t>
            </a:r>
            <a:r>
              <a:rPr lang="en-US" sz="1000" dirty="0" smtClean="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eRetCode</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GetScanProgress</a:t>
            </a:r>
            <a:r>
              <a:rPr lang="en-US" sz="1000" dirty="0" smtClean="0">
                <a:latin typeface="Courier New" panose="02070309020205020404" pitchFamily="49" charset="0"/>
                <a:cs typeface="Courier New" panose="02070309020205020404" pitchFamily="49" charset="0"/>
              </a:rPr>
              <a:t>(u8&amp; </a:t>
            </a:r>
            <a:r>
              <a:rPr lang="en-US" sz="1000" dirty="0" err="1" smtClean="0">
                <a:latin typeface="Courier New" panose="02070309020205020404" pitchFamily="49" charset="0"/>
                <a:cs typeface="Courier New" panose="02070309020205020404" pitchFamily="49" charset="0"/>
              </a:rPr>
              <a:t>prog</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eRetCode</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UpdateFirmware</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const</a:t>
            </a:r>
            <a:r>
              <a:rPr lang="en-US" sz="1000" dirty="0" smtClean="0">
                <a:latin typeface="Courier New" panose="02070309020205020404" pitchFamily="49" charset="0"/>
                <a:cs typeface="Courier New" panose="02070309020205020404" pitchFamily="49" charset="0"/>
              </a:rPr>
              <a:t> string&amp; </a:t>
            </a:r>
            <a:r>
              <a:rPr lang="en-US" sz="1000" dirty="0" err="1" smtClean="0">
                <a:latin typeface="Courier New" panose="02070309020205020404" pitchFamily="49" charset="0"/>
                <a:cs typeface="Courier New" panose="02070309020205020404" pitchFamily="49" charset="0"/>
              </a:rPr>
              <a:t>drvname</a:t>
            </a:r>
            <a:r>
              <a:rPr lang="en-US" sz="1000" dirty="0" smtClean="0">
                <a:latin typeface="Courier New" panose="02070309020205020404" pitchFamily="49" charset="0"/>
                <a:cs typeface="Courier New" panose="02070309020205020404" pitchFamily="49" charset="0"/>
              </a:rPr>
              <a:t>, u8* data, u32 size);</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eRetCode</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TrimDrive</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const</a:t>
            </a:r>
            <a:r>
              <a:rPr lang="en-US" sz="1000" dirty="0" smtClean="0">
                <a:latin typeface="Courier New" panose="02070309020205020404" pitchFamily="49" charset="0"/>
                <a:cs typeface="Courier New" panose="02070309020205020404" pitchFamily="49" charset="0"/>
              </a:rPr>
              <a:t> string&amp; </a:t>
            </a:r>
            <a:r>
              <a:rPr lang="en-US" sz="1000" dirty="0" err="1" smtClean="0">
                <a:latin typeface="Courier New" panose="02070309020205020404" pitchFamily="49" charset="0"/>
                <a:cs typeface="Courier New" panose="02070309020205020404" pitchFamily="49" charset="0"/>
              </a:rPr>
              <a:t>drvname</a:t>
            </a:r>
            <a:r>
              <a:rPr lang="en-US" sz="1000" dirty="0" smtClean="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eRetCode</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SecureErase</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const</a:t>
            </a:r>
            <a:r>
              <a:rPr lang="en-US" sz="1000" dirty="0" smtClean="0">
                <a:latin typeface="Courier New" panose="02070309020205020404" pitchFamily="49" charset="0"/>
                <a:cs typeface="Courier New" panose="02070309020205020404" pitchFamily="49" charset="0"/>
              </a:rPr>
              <a:t> string&amp; </a:t>
            </a:r>
            <a:r>
              <a:rPr lang="en-US" sz="1000" dirty="0" err="1" smtClean="0">
                <a:latin typeface="Courier New" panose="02070309020205020404" pitchFamily="49" charset="0"/>
                <a:cs typeface="Courier New" panose="02070309020205020404" pitchFamily="49" charset="0"/>
              </a:rPr>
              <a:t>drvname</a:t>
            </a:r>
            <a:r>
              <a:rPr lang="en-US" sz="1000" dirty="0" smtClean="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p>
          <a:p>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5" name="TextBox 4"/>
          <p:cNvSpPr txBox="1"/>
          <p:nvPr/>
        </p:nvSpPr>
        <p:spPr>
          <a:xfrm>
            <a:off x="213225" y="2617773"/>
            <a:ext cx="1634975" cy="1015663"/>
          </a:xfrm>
          <a:prstGeom prst="rect">
            <a:avLst/>
          </a:prstGeom>
          <a:noFill/>
          <a:ln>
            <a:solidFill>
              <a:schemeClr val="tx1"/>
            </a:solidFill>
          </a:ln>
        </p:spPr>
        <p:txBody>
          <a:bodyPr wrap="square" rtlCol="0">
            <a:spAutoFit/>
          </a:bodyPr>
          <a:lstStyle/>
          <a:p>
            <a:r>
              <a:rPr lang="en-US" sz="1000" dirty="0" err="1" smtClean="0">
                <a:latin typeface="Courier New" panose="02070309020205020404" pitchFamily="49" charset="0"/>
                <a:cs typeface="Courier New" panose="02070309020205020404" pitchFamily="49" charset="0"/>
              </a:rPr>
              <a:t>enum</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eRetCode</a:t>
            </a:r>
            <a:r>
              <a:rPr lang="en-US" sz="1000" dirty="0" smtClean="0">
                <a:latin typeface="Courier New" panose="02070309020205020404" pitchFamily="49" charset="0"/>
                <a:cs typeface="Courier New" panose="02070309020205020404" pitchFamily="49" charset="0"/>
              </a:rPr>
              <a:t> {</a:t>
            </a:r>
          </a:p>
          <a:p>
            <a:r>
              <a:rPr lang="en-US" sz="1000" dirty="0" smtClean="0">
                <a:latin typeface="Courier New" panose="02070309020205020404" pitchFamily="49" charset="0"/>
                <a:cs typeface="Courier New" panose="02070309020205020404" pitchFamily="49" charset="0"/>
              </a:rPr>
              <a:t>  Ok, </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ErrNoSpace</a:t>
            </a:r>
            <a:r>
              <a:rPr lang="en-US" sz="1000" dirty="0" smtClean="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ErrNoMem</a:t>
            </a:r>
            <a:r>
              <a:rPr lang="en-US" sz="1000" dirty="0" smtClean="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ErrNotSupport</a:t>
            </a:r>
            <a:r>
              <a:rPr lang="en-US" sz="1000" dirty="0" smtClean="0">
                <a:latin typeface="Courier New" panose="02070309020205020404" pitchFamily="49" charset="0"/>
                <a:cs typeface="Courier New" panose="02070309020205020404" pitchFamily="49" charset="0"/>
              </a:rPr>
              <a:t>, ..</a:t>
            </a:r>
            <a:endParaRPr lang="en-US" sz="1000" dirty="0">
              <a:latin typeface="Courier New" panose="02070309020205020404" pitchFamily="49" charset="0"/>
              <a:cs typeface="Courier New" panose="02070309020205020404" pitchFamily="49" charset="0"/>
            </a:endParaRPr>
          </a:p>
          <a:p>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6" name="TextBox 5"/>
          <p:cNvSpPr txBox="1"/>
          <p:nvPr/>
        </p:nvSpPr>
        <p:spPr>
          <a:xfrm>
            <a:off x="245061" y="3738891"/>
            <a:ext cx="1931393" cy="1631216"/>
          </a:xfrm>
          <a:prstGeom prst="rect">
            <a:avLst/>
          </a:prstGeom>
          <a:noFill/>
          <a:ln>
            <a:solidFill>
              <a:schemeClr val="tx1"/>
            </a:solidFill>
          </a:ln>
        </p:spPr>
        <p:txBody>
          <a:bodyPr wrap="square" rtlCol="0">
            <a:spAutoFit/>
          </a:bodyPr>
          <a:lstStyle/>
          <a:p>
            <a:r>
              <a:rPr lang="en-US" sz="1000" dirty="0" err="1" smtClean="0">
                <a:latin typeface="Courier New" panose="02070309020205020404" pitchFamily="49" charset="0"/>
                <a:cs typeface="Courier New" panose="02070309020205020404" pitchFamily="49" charset="0"/>
              </a:rPr>
              <a:t>struct</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sIdentifyInfo</a:t>
            </a:r>
            <a:r>
              <a:rPr lang="en-US" sz="1000" dirty="0" smtClean="0">
                <a:latin typeface="Courier New" panose="02070309020205020404" pitchFamily="49" charset="0"/>
                <a:cs typeface="Courier New" panose="02070309020205020404" pitchFamily="49" charset="0"/>
              </a:rPr>
              <a:t> {</a:t>
            </a:r>
          </a:p>
          <a:p>
            <a:r>
              <a:rPr lang="en-US" sz="1000" dirty="0" smtClean="0">
                <a:latin typeface="Courier New" panose="02070309020205020404" pitchFamily="49" charset="0"/>
                <a:cs typeface="Courier New" panose="02070309020205020404" pitchFamily="49" charset="0"/>
              </a:rPr>
              <a:t>  string model</a:t>
            </a:r>
          </a:p>
          <a:p>
            <a:r>
              <a:rPr lang="en-US" sz="1000" dirty="0" smtClean="0">
                <a:latin typeface="Courier New" panose="02070309020205020404" pitchFamily="49" charset="0"/>
                <a:cs typeface="Courier New" panose="02070309020205020404" pitchFamily="49" charset="0"/>
              </a:rPr>
              <a:t>  string serial</a:t>
            </a:r>
          </a:p>
          <a:p>
            <a:r>
              <a:rPr lang="en-US" sz="1000" dirty="0" smtClean="0">
                <a:latin typeface="Courier New" panose="02070309020205020404" pitchFamily="49" charset="0"/>
                <a:cs typeface="Courier New" panose="02070309020205020404" pitchFamily="49" charset="0"/>
              </a:rPr>
              <a:t>  string version</a:t>
            </a:r>
          </a:p>
          <a:p>
            <a:r>
              <a:rPr lang="en-US" sz="1000" dirty="0" smtClean="0">
                <a:latin typeface="Courier New" panose="02070309020205020404" pitchFamily="49" charset="0"/>
                <a:cs typeface="Courier New" panose="02070309020205020404" pitchFamily="49" charset="0"/>
              </a:rPr>
              <a:t>  string </a:t>
            </a:r>
            <a:r>
              <a:rPr lang="en-US" sz="1000" dirty="0" err="1" smtClean="0">
                <a:latin typeface="Courier New" panose="02070309020205020404" pitchFamily="49" charset="0"/>
                <a:cs typeface="Courier New" panose="02070309020205020404" pitchFamily="49" charset="0"/>
              </a:rPr>
              <a:t>confid</a:t>
            </a:r>
            <a:endParaRPr lang="en-US" sz="1000" dirty="0" smtClean="0">
              <a:latin typeface="Courier New" panose="02070309020205020404" pitchFamily="49" charset="0"/>
              <a:cs typeface="Courier New" panose="02070309020205020404" pitchFamily="49" charset="0"/>
            </a:endParaRPr>
          </a:p>
          <a:p>
            <a:r>
              <a:rPr lang="en-US" sz="1000" dirty="0" smtClean="0">
                <a:latin typeface="Courier New" panose="02070309020205020404" pitchFamily="49" charset="0"/>
                <a:cs typeface="Courier New" panose="02070309020205020404" pitchFamily="49" charset="0"/>
              </a:rPr>
              <a:t>  string </a:t>
            </a:r>
            <a:r>
              <a:rPr lang="en-US" sz="1000" dirty="0" err="1" smtClean="0">
                <a:latin typeface="Courier New" panose="02070309020205020404" pitchFamily="49" charset="0"/>
                <a:cs typeface="Courier New" panose="02070309020205020404" pitchFamily="49" charset="0"/>
              </a:rPr>
              <a:t>ata</a:t>
            </a:r>
            <a:endParaRPr lang="en-US" sz="1000" dirty="0" smtClean="0">
              <a:latin typeface="Courier New" panose="02070309020205020404" pitchFamily="49" charset="0"/>
              <a:cs typeface="Courier New" panose="02070309020205020404" pitchFamily="49" charset="0"/>
            </a:endParaRPr>
          </a:p>
          <a:p>
            <a:r>
              <a:rPr lang="en-US" sz="1000" dirty="0" smtClean="0">
                <a:latin typeface="Courier New" panose="02070309020205020404" pitchFamily="49" charset="0"/>
                <a:cs typeface="Courier New" panose="02070309020205020404" pitchFamily="49" charset="0"/>
              </a:rPr>
              <a:t>  u64 cap;</a:t>
            </a:r>
          </a:p>
          <a:p>
            <a:r>
              <a:rPr lang="en-US" sz="1000" dirty="0" smtClean="0">
                <a:latin typeface="Courier New" panose="02070309020205020404" pitchFamily="49" charset="0"/>
                <a:cs typeface="Courier New" panose="02070309020205020404" pitchFamily="49" charset="0"/>
              </a:rPr>
              <a:t>  u64 feature;</a:t>
            </a:r>
          </a:p>
          <a:p>
            <a:r>
              <a:rPr lang="en-US" sz="1000" dirty="0" smtClean="0">
                <a:latin typeface="Courier New" panose="02070309020205020404" pitchFamily="49" charset="0"/>
                <a:cs typeface="Courier New" panose="02070309020205020404" pitchFamily="49" charset="0"/>
              </a:rPr>
              <a:t>  u64 </a:t>
            </a:r>
            <a:r>
              <a:rPr lang="en-US" sz="1000" dirty="0" err="1" smtClean="0">
                <a:latin typeface="Courier New" panose="02070309020205020404" pitchFamily="49" charset="0"/>
                <a:cs typeface="Courier New" panose="02070309020205020404" pitchFamily="49" charset="0"/>
              </a:rPr>
              <a:t>thr</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thw</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7" name="TextBox 6"/>
          <p:cNvSpPr txBox="1"/>
          <p:nvPr/>
        </p:nvSpPr>
        <p:spPr>
          <a:xfrm>
            <a:off x="2227548" y="2345877"/>
            <a:ext cx="2195948" cy="2092881"/>
          </a:xfrm>
          <a:prstGeom prst="rect">
            <a:avLst/>
          </a:prstGeom>
          <a:noFill/>
          <a:ln>
            <a:solidFill>
              <a:schemeClr val="tx1"/>
            </a:solidFill>
          </a:ln>
        </p:spPr>
        <p:txBody>
          <a:bodyPr wrap="square" rtlCol="0">
            <a:spAutoFit/>
          </a:bodyPr>
          <a:lstStyle/>
          <a:p>
            <a:r>
              <a:rPr lang="en-US" sz="1000" dirty="0" err="1" smtClean="0">
                <a:latin typeface="Courier New" panose="02070309020205020404" pitchFamily="49" charset="0"/>
                <a:cs typeface="Courier New" panose="02070309020205020404" pitchFamily="49" charset="0"/>
              </a:rPr>
              <a:t>struct</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sSmartItem</a:t>
            </a:r>
            <a:r>
              <a:rPr lang="en-US" sz="1000" dirty="0" smtClean="0">
                <a:latin typeface="Courier New" panose="02070309020205020404" pitchFamily="49" charset="0"/>
                <a:cs typeface="Courier New" panose="02070309020205020404" pitchFamily="49" charset="0"/>
              </a:rPr>
              <a:t> {</a:t>
            </a:r>
          </a:p>
          <a:p>
            <a:r>
              <a:rPr lang="en-US" sz="1000" dirty="0" smtClean="0">
                <a:latin typeface="Courier New" panose="02070309020205020404" pitchFamily="49" charset="0"/>
                <a:cs typeface="Courier New" panose="02070309020205020404" pitchFamily="49" charset="0"/>
              </a:rPr>
              <a:t>  u8 id;</a:t>
            </a:r>
          </a:p>
          <a:p>
            <a:r>
              <a:rPr lang="en-US" sz="1000" dirty="0" smtClean="0">
                <a:latin typeface="Courier New" panose="02070309020205020404" pitchFamily="49" charset="0"/>
                <a:cs typeface="Courier New" panose="02070309020205020404" pitchFamily="49" charset="0"/>
              </a:rPr>
              <a:t>  string name;</a:t>
            </a:r>
          </a:p>
          <a:p>
            <a:r>
              <a:rPr lang="en-US" sz="1000" dirty="0" smtClean="0">
                <a:latin typeface="Courier New" panose="02070309020205020404" pitchFamily="49" charset="0"/>
                <a:cs typeface="Courier New" panose="02070309020205020404" pitchFamily="49" charset="0"/>
              </a:rPr>
              <a:t>  u8 </a:t>
            </a:r>
            <a:r>
              <a:rPr lang="en-US" sz="1000" dirty="0" err="1" smtClean="0">
                <a:latin typeface="Courier New" panose="02070309020205020404" pitchFamily="49" charset="0"/>
                <a:cs typeface="Courier New" panose="02070309020205020404" pitchFamily="49" charset="0"/>
              </a:rPr>
              <a:t>curval</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  u8 worst;</a:t>
            </a:r>
          </a:p>
          <a:p>
            <a:r>
              <a:rPr lang="en-US" sz="1000" dirty="0" smtClean="0">
                <a:latin typeface="Courier New" panose="02070309020205020404" pitchFamily="49" charset="0"/>
                <a:cs typeface="Courier New" panose="02070309020205020404" pitchFamily="49" charset="0"/>
              </a:rPr>
              <a:t>  u8 threshold;</a:t>
            </a:r>
          </a:p>
          <a:p>
            <a:r>
              <a:rPr lang="en-US" sz="1000" dirty="0" smtClean="0">
                <a:latin typeface="Courier New" panose="02070309020205020404" pitchFamily="49" charset="0"/>
                <a:cs typeface="Courier New" panose="02070309020205020404" pitchFamily="49" charset="0"/>
              </a:rPr>
              <a:t>  u32 </a:t>
            </a:r>
            <a:r>
              <a:rPr lang="en-US" sz="1000" dirty="0" err="1" smtClean="0">
                <a:latin typeface="Courier New" panose="02070309020205020404" pitchFamily="49" charset="0"/>
                <a:cs typeface="Courier New" panose="02070309020205020404" pitchFamily="49" charset="0"/>
              </a:rPr>
              <a:t>rawval</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  u32 status;</a:t>
            </a:r>
          </a:p>
          <a:p>
            <a:r>
              <a:rPr lang="en-US" sz="1000" dirty="0" smtClean="0">
                <a:latin typeface="Courier New" panose="02070309020205020404" pitchFamily="49" charset="0"/>
                <a:cs typeface="Courier New" panose="02070309020205020404" pitchFamily="49" charset="0"/>
              </a:rPr>
              <a:t>}</a:t>
            </a:r>
          </a:p>
          <a:p>
            <a:endParaRPr lang="en-US" sz="1000" dirty="0" smtClean="0">
              <a:latin typeface="Courier New" panose="02070309020205020404" pitchFamily="49" charset="0"/>
              <a:cs typeface="Courier New" panose="02070309020205020404" pitchFamily="49" charset="0"/>
            </a:endParaRPr>
          </a:p>
          <a:p>
            <a:r>
              <a:rPr lang="en-US" sz="1000" dirty="0" err="1" smtClean="0">
                <a:latin typeface="Courier New" panose="02070309020205020404" pitchFamily="49" charset="0"/>
                <a:cs typeface="Courier New" panose="02070309020205020404" pitchFamily="49" charset="0"/>
              </a:rPr>
              <a:t>struct</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sSmartInfo</a:t>
            </a:r>
            <a:r>
              <a:rPr lang="en-US" sz="1000" dirty="0" smtClean="0">
                <a:latin typeface="Courier New" panose="02070309020205020404" pitchFamily="49" charset="0"/>
                <a:cs typeface="Courier New" panose="02070309020205020404" pitchFamily="49" charset="0"/>
              </a:rPr>
              <a:t> {</a:t>
            </a:r>
          </a:p>
          <a:p>
            <a:r>
              <a:rPr lang="en-US" sz="1000" dirty="0" smtClean="0">
                <a:latin typeface="Courier New" panose="02070309020205020404" pitchFamily="49" charset="0"/>
                <a:cs typeface="Courier New" panose="02070309020205020404" pitchFamily="49" charset="0"/>
              </a:rPr>
              <a:t>  vector&lt;</a:t>
            </a:r>
            <a:r>
              <a:rPr lang="en-US" sz="1000" dirty="0" err="1" smtClean="0">
                <a:latin typeface="Courier New" panose="02070309020205020404" pitchFamily="49" charset="0"/>
                <a:cs typeface="Courier New" panose="02070309020205020404" pitchFamily="49" charset="0"/>
              </a:rPr>
              <a:t>sSmartItem</a:t>
            </a:r>
            <a:r>
              <a:rPr lang="en-US" sz="1000" dirty="0" smtClean="0">
                <a:latin typeface="Courier New" panose="02070309020205020404" pitchFamily="49" charset="0"/>
                <a:cs typeface="Courier New" panose="02070309020205020404" pitchFamily="49" charset="0"/>
              </a:rPr>
              <a:t>&gt; </a:t>
            </a:r>
            <a:r>
              <a:rPr lang="en-US" sz="1000" dirty="0" err="1" smtClean="0">
                <a:latin typeface="Courier New" panose="02070309020205020404" pitchFamily="49" charset="0"/>
                <a:cs typeface="Courier New" panose="02070309020205020404" pitchFamily="49" charset="0"/>
              </a:rPr>
              <a:t>slst</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8" name="Rectangle 7"/>
          <p:cNvSpPr/>
          <p:nvPr/>
        </p:nvSpPr>
        <p:spPr>
          <a:xfrm>
            <a:off x="78171" y="1609123"/>
            <a:ext cx="3671792" cy="5988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rPr>
              <a:t>StorageAPI</a:t>
            </a:r>
            <a:r>
              <a:rPr lang="en-US" sz="2000" dirty="0" smtClean="0">
                <a:solidFill>
                  <a:schemeClr val="tx1"/>
                </a:solidFill>
              </a:rPr>
              <a:t>(C++, </a:t>
            </a:r>
            <a:r>
              <a:rPr lang="en-US" sz="2000" dirty="0" err="1" smtClean="0">
                <a:solidFill>
                  <a:schemeClr val="tx1"/>
                </a:solidFill>
              </a:rPr>
              <a:t>WinAPI</a:t>
            </a:r>
            <a:r>
              <a:rPr lang="en-US" sz="2000" dirty="0" smtClean="0">
                <a:solidFill>
                  <a:schemeClr val="tx1"/>
                </a:solidFill>
              </a:rPr>
              <a:t>)</a:t>
            </a:r>
          </a:p>
        </p:txBody>
      </p:sp>
      <p:sp>
        <p:nvSpPr>
          <p:cNvPr id="9" name="Rectangle 8"/>
          <p:cNvSpPr/>
          <p:nvPr/>
        </p:nvSpPr>
        <p:spPr>
          <a:xfrm>
            <a:off x="78171" y="92641"/>
            <a:ext cx="3671792" cy="5988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GUI (QML/C++)</a:t>
            </a:r>
          </a:p>
        </p:txBody>
      </p:sp>
      <p:cxnSp>
        <p:nvCxnSpPr>
          <p:cNvPr id="10" name="Straight Arrow Connector 9"/>
          <p:cNvCxnSpPr/>
          <p:nvPr/>
        </p:nvCxnSpPr>
        <p:spPr>
          <a:xfrm flipH="1">
            <a:off x="1803400" y="794635"/>
            <a:ext cx="9067" cy="7208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30354" y="1070278"/>
            <a:ext cx="1346662" cy="276999"/>
          </a:xfrm>
          <a:prstGeom prst="rect">
            <a:avLst/>
          </a:prstGeom>
          <a:noFill/>
        </p:spPr>
        <p:txBody>
          <a:bodyPr wrap="square" rtlCol="0">
            <a:spAutoFit/>
          </a:bodyPr>
          <a:lstStyle/>
          <a:p>
            <a:pPr algn="ctr"/>
            <a:r>
              <a:rPr lang="en-US" sz="1200" dirty="0" smtClean="0"/>
              <a:t>Direct call in C++</a:t>
            </a:r>
            <a:endParaRPr lang="en-US" sz="1200" dirty="0"/>
          </a:p>
        </p:txBody>
      </p:sp>
      <p:sp>
        <p:nvSpPr>
          <p:cNvPr id="12" name="TextBox 11"/>
          <p:cNvSpPr txBox="1"/>
          <p:nvPr/>
        </p:nvSpPr>
        <p:spPr>
          <a:xfrm>
            <a:off x="3681104" y="4483058"/>
            <a:ext cx="1886387" cy="1015663"/>
          </a:xfrm>
          <a:prstGeom prst="rect">
            <a:avLst/>
          </a:prstGeom>
          <a:noFill/>
          <a:ln>
            <a:solidFill>
              <a:schemeClr val="tx1"/>
            </a:solidFill>
          </a:ln>
        </p:spPr>
        <p:txBody>
          <a:bodyPr wrap="square" rtlCol="0">
            <a:spAutoFit/>
          </a:bodyPr>
          <a:lstStyle/>
          <a:p>
            <a:r>
              <a:rPr lang="en-US" sz="1000" dirty="0" err="1" smtClean="0">
                <a:latin typeface="Courier New" panose="02070309020205020404" pitchFamily="49" charset="0"/>
                <a:cs typeface="Courier New" panose="02070309020205020404" pitchFamily="49" charset="0"/>
              </a:rPr>
              <a:t>struct</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sDriveInfo</a:t>
            </a:r>
            <a:r>
              <a:rPr lang="en-US" sz="1000" dirty="0" smtClean="0">
                <a:latin typeface="Courier New" panose="02070309020205020404" pitchFamily="49" charset="0"/>
                <a:cs typeface="Courier New" panose="02070309020205020404" pitchFamily="49" charset="0"/>
              </a:rPr>
              <a:t> {</a:t>
            </a:r>
          </a:p>
          <a:p>
            <a:r>
              <a:rPr lang="en-US" sz="1000" dirty="0" smtClean="0">
                <a:latin typeface="Courier New" panose="02070309020205020404" pitchFamily="49" charset="0"/>
                <a:cs typeface="Courier New" panose="02070309020205020404" pitchFamily="49" charset="0"/>
              </a:rPr>
              <a:t>  string name;</a:t>
            </a:r>
          </a:p>
          <a:p>
            <a:r>
              <a:rPr lang="en-US" sz="1000" dirty="0" smtClean="0">
                <a:latin typeface="Courier New" panose="02070309020205020404" pitchFamily="49" charset="0"/>
                <a:cs typeface="Courier New" panose="02070309020205020404" pitchFamily="49" charset="0"/>
              </a:rPr>
              <a:t>  u32 index;</a:t>
            </a:r>
          </a:p>
          <a:p>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sSmartInfo</a:t>
            </a:r>
            <a:r>
              <a:rPr lang="en-US" sz="1000" dirty="0" smtClean="0">
                <a:latin typeface="Courier New" panose="02070309020205020404" pitchFamily="49" charset="0"/>
                <a:cs typeface="Courier New" panose="02070309020205020404" pitchFamily="49" charset="0"/>
              </a:rPr>
              <a:t> smart;</a:t>
            </a:r>
          </a:p>
          <a:p>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sIdentifyInfo</a:t>
            </a:r>
            <a:r>
              <a:rPr lang="en-US" sz="1000" dirty="0" smtClean="0">
                <a:latin typeface="Courier New" panose="02070309020205020404" pitchFamily="49" charset="0"/>
                <a:cs typeface="Courier New" panose="02070309020205020404" pitchFamily="49" charset="0"/>
              </a:rPr>
              <a:t> info;</a:t>
            </a:r>
          </a:p>
          <a:p>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cxnSp>
        <p:nvCxnSpPr>
          <p:cNvPr id="13" name="Straight Arrow Connector 12"/>
          <p:cNvCxnSpPr/>
          <p:nvPr/>
        </p:nvCxnSpPr>
        <p:spPr>
          <a:xfrm flipH="1">
            <a:off x="2969940" y="5173133"/>
            <a:ext cx="711164" cy="392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2"/>
          <a:stretch>
            <a:fillRect/>
          </a:stretch>
        </p:blipFill>
        <p:spPr>
          <a:xfrm>
            <a:off x="3865407" y="73049"/>
            <a:ext cx="1822820" cy="1020331"/>
          </a:xfrm>
          <a:prstGeom prst="rect">
            <a:avLst/>
          </a:prstGeom>
        </p:spPr>
      </p:pic>
      <p:sp>
        <p:nvSpPr>
          <p:cNvPr id="15" name="TextBox 14"/>
          <p:cNvSpPr txBox="1"/>
          <p:nvPr/>
        </p:nvSpPr>
        <p:spPr>
          <a:xfrm>
            <a:off x="7310089" y="2710879"/>
            <a:ext cx="4683022" cy="1477328"/>
          </a:xfrm>
          <a:prstGeom prst="rect">
            <a:avLst/>
          </a:prstGeom>
          <a:noFill/>
          <a:ln>
            <a:solidFill>
              <a:schemeClr val="tx1"/>
            </a:solidFill>
          </a:ln>
        </p:spPr>
        <p:txBody>
          <a:bodyPr wrap="square" rtlCol="0">
            <a:spAutoFit/>
          </a:bodyPr>
          <a:lstStyle/>
          <a:p>
            <a:r>
              <a:rPr lang="en-US" sz="1000" dirty="0" smtClean="0">
                <a:latin typeface="Courier New" panose="02070309020205020404" pitchFamily="49" charset="0"/>
                <a:cs typeface="Courier New" panose="02070309020205020404" pitchFamily="49" charset="0"/>
              </a:rPr>
              <a:t>void </a:t>
            </a:r>
            <a:r>
              <a:rPr lang="en-US" sz="1000" dirty="0" err="1" smtClean="0">
                <a:latin typeface="Courier New" panose="02070309020205020404" pitchFamily="49" charset="0"/>
                <a:cs typeface="Courier New" panose="02070309020205020404" pitchFamily="49" charset="0"/>
              </a:rPr>
              <a:t>Gui</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ShowSmartItem</a:t>
            </a:r>
            <a:r>
              <a:rPr lang="en-US" sz="1000" dirty="0" smtClean="0">
                <a:latin typeface="Courier New" panose="02070309020205020404" pitchFamily="49" charset="0"/>
                <a:cs typeface="Courier New" panose="02070309020205020404" pitchFamily="49" charset="0"/>
              </a:rPr>
              <a:t>(u32 row, </a:t>
            </a:r>
            <a:r>
              <a:rPr lang="en-US" sz="1000" dirty="0" err="1" smtClean="0">
                <a:latin typeface="Courier New" panose="02070309020205020404" pitchFamily="49" charset="0"/>
                <a:cs typeface="Courier New" panose="02070309020205020404" pitchFamily="49" charset="0"/>
              </a:rPr>
              <a:t>sSmartIte</a:t>
            </a:r>
            <a:r>
              <a:rPr lang="en-US" sz="1000" dirty="0" smtClean="0">
                <a:latin typeface="Courier New" panose="02070309020205020404" pitchFamily="49" charset="0"/>
                <a:cs typeface="Courier New" panose="02070309020205020404" pitchFamily="49" charset="0"/>
              </a:rPr>
              <a:t>&amp; item) {</a:t>
            </a:r>
          </a:p>
          <a:p>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TableWidget</a:t>
            </a:r>
            <a:r>
              <a:rPr lang="en-US" sz="1000" dirty="0" smtClean="0">
                <a:latin typeface="Courier New" panose="02070309020205020404" pitchFamily="49" charset="0"/>
                <a:cs typeface="Courier New" panose="02070309020205020404" pitchFamily="49" charset="0"/>
              </a:rPr>
              <a:t>-&gt;</a:t>
            </a:r>
            <a:r>
              <a:rPr lang="en-US" sz="1000" dirty="0" err="1" smtClean="0">
                <a:latin typeface="Courier New" panose="02070309020205020404" pitchFamily="49" charset="0"/>
                <a:cs typeface="Courier New" panose="02070309020205020404" pitchFamily="49" charset="0"/>
              </a:rPr>
              <a:t>addItem</a:t>
            </a:r>
            <a:r>
              <a:rPr lang="en-US" sz="1000" dirty="0" smtClean="0">
                <a:latin typeface="Courier New" panose="02070309020205020404" pitchFamily="49" charset="0"/>
                <a:cs typeface="Courier New" panose="02070309020205020404" pitchFamily="49" charset="0"/>
              </a:rPr>
              <a:t>(row, </a:t>
            </a:r>
            <a:r>
              <a:rPr lang="en-US" sz="1000" dirty="0" smtClean="0">
                <a:latin typeface="Courier New" panose="02070309020205020404" pitchFamily="49" charset="0"/>
                <a:cs typeface="Courier New" panose="02070309020205020404" pitchFamily="49" charset="0"/>
              </a:rPr>
              <a:t>col0</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ToString</a:t>
            </a:r>
            <a:r>
              <a:rPr lang="en-US" sz="1000" dirty="0" smtClean="0">
                <a:latin typeface="Courier New" panose="02070309020205020404" pitchFamily="49" charset="0"/>
                <a:cs typeface="Courier New" panose="02070309020205020404" pitchFamily="49" charset="0"/>
              </a:rPr>
              <a:t>(item.id));</a:t>
            </a:r>
          </a:p>
          <a:p>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TableWidget</a:t>
            </a:r>
            <a:r>
              <a:rPr lang="en-US" sz="1000" dirty="0" smtClean="0">
                <a:latin typeface="Courier New" panose="02070309020205020404" pitchFamily="49" charset="0"/>
                <a:cs typeface="Courier New" panose="02070309020205020404" pitchFamily="49" charset="0"/>
              </a:rPr>
              <a:t>-&gt;</a:t>
            </a:r>
            <a:r>
              <a:rPr lang="en-US" sz="1000" dirty="0" err="1" smtClean="0">
                <a:latin typeface="Courier New" panose="02070309020205020404" pitchFamily="49" charset="0"/>
                <a:cs typeface="Courier New" panose="02070309020205020404" pitchFamily="49" charset="0"/>
              </a:rPr>
              <a:t>addItem</a:t>
            </a:r>
            <a:r>
              <a:rPr lang="en-US" sz="1000" dirty="0" smtClean="0">
                <a:latin typeface="Courier New" panose="02070309020205020404" pitchFamily="49" charset="0"/>
                <a:cs typeface="Courier New" panose="02070309020205020404" pitchFamily="49" charset="0"/>
              </a:rPr>
              <a:t>(row, </a:t>
            </a:r>
            <a:r>
              <a:rPr lang="en-US" sz="1000" dirty="0">
                <a:latin typeface="Courier New" panose="02070309020205020404" pitchFamily="49" charset="0"/>
                <a:cs typeface="Courier New" panose="02070309020205020404" pitchFamily="49" charset="0"/>
              </a:rPr>
              <a:t>col1</a:t>
            </a:r>
            <a:r>
              <a:rPr lang="en-US" sz="1000" dirty="0" smtClean="0">
                <a:latin typeface="Courier New" panose="02070309020205020404" pitchFamily="49" charset="0"/>
                <a:cs typeface="Courier New" panose="02070309020205020404" pitchFamily="49" charset="0"/>
              </a:rPr>
              <a:t>, item.name)</a:t>
            </a:r>
          </a:p>
          <a:p>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TableWidget</a:t>
            </a:r>
            <a:r>
              <a:rPr lang="en-US" sz="1000" dirty="0" smtClean="0">
                <a:latin typeface="Courier New" panose="02070309020205020404" pitchFamily="49" charset="0"/>
                <a:cs typeface="Courier New" panose="02070309020205020404" pitchFamily="49" charset="0"/>
              </a:rPr>
              <a:t>-&gt;</a:t>
            </a:r>
            <a:r>
              <a:rPr lang="en-US" sz="1000" dirty="0" err="1" smtClean="0">
                <a:latin typeface="Courier New" panose="02070309020205020404" pitchFamily="49" charset="0"/>
                <a:cs typeface="Courier New" panose="02070309020205020404" pitchFamily="49" charset="0"/>
              </a:rPr>
              <a:t>addItem</a:t>
            </a:r>
            <a:r>
              <a:rPr lang="en-US" sz="1000" dirty="0" smtClean="0">
                <a:latin typeface="Courier New" panose="02070309020205020404" pitchFamily="49" charset="0"/>
                <a:cs typeface="Courier New" panose="02070309020205020404" pitchFamily="49" charset="0"/>
              </a:rPr>
              <a:t>(row, </a:t>
            </a:r>
            <a:r>
              <a:rPr lang="en-US" sz="1000" dirty="0">
                <a:latin typeface="Courier New" panose="02070309020205020404" pitchFamily="49" charset="0"/>
                <a:cs typeface="Courier New" panose="02070309020205020404" pitchFamily="49" charset="0"/>
              </a:rPr>
              <a:t>col2</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ToString</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drv.curval</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TableWidget</a:t>
            </a:r>
            <a:r>
              <a:rPr lang="en-US" sz="1000" dirty="0" smtClean="0">
                <a:latin typeface="Courier New" panose="02070309020205020404" pitchFamily="49" charset="0"/>
                <a:cs typeface="Courier New" panose="02070309020205020404" pitchFamily="49" charset="0"/>
              </a:rPr>
              <a:t>-&gt;</a:t>
            </a:r>
            <a:r>
              <a:rPr lang="en-US" sz="1000" dirty="0" err="1" smtClean="0">
                <a:latin typeface="Courier New" panose="02070309020205020404" pitchFamily="49" charset="0"/>
                <a:cs typeface="Courier New" panose="02070309020205020404" pitchFamily="49" charset="0"/>
              </a:rPr>
              <a:t>addItem</a:t>
            </a:r>
            <a:r>
              <a:rPr lang="en-US" sz="1000" dirty="0" smtClean="0">
                <a:latin typeface="Courier New" panose="02070309020205020404" pitchFamily="49" charset="0"/>
                <a:cs typeface="Courier New" panose="02070309020205020404" pitchFamily="49" charset="0"/>
              </a:rPr>
              <a:t>(row, </a:t>
            </a:r>
            <a:r>
              <a:rPr lang="en-US" sz="1000" dirty="0">
                <a:latin typeface="Courier New" panose="02070309020205020404" pitchFamily="49" charset="0"/>
                <a:cs typeface="Courier New" panose="02070309020205020404" pitchFamily="49" charset="0"/>
              </a:rPr>
              <a:t>col3</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ToString</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drv.worst</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TableWidget</a:t>
            </a:r>
            <a:r>
              <a:rPr lang="en-US" sz="1000" dirty="0" smtClean="0">
                <a:latin typeface="Courier New" panose="02070309020205020404" pitchFamily="49" charset="0"/>
                <a:cs typeface="Courier New" panose="02070309020205020404" pitchFamily="49" charset="0"/>
              </a:rPr>
              <a:t>-&gt;</a:t>
            </a:r>
            <a:r>
              <a:rPr lang="en-US" sz="1000" dirty="0" err="1" smtClean="0">
                <a:latin typeface="Courier New" panose="02070309020205020404" pitchFamily="49" charset="0"/>
                <a:cs typeface="Courier New" panose="02070309020205020404" pitchFamily="49" charset="0"/>
              </a:rPr>
              <a:t>addItem</a:t>
            </a:r>
            <a:r>
              <a:rPr lang="en-US" sz="1000" dirty="0" smtClean="0">
                <a:latin typeface="Courier New" panose="02070309020205020404" pitchFamily="49" charset="0"/>
                <a:cs typeface="Courier New" panose="02070309020205020404" pitchFamily="49" charset="0"/>
              </a:rPr>
              <a:t>(row, </a:t>
            </a:r>
            <a:r>
              <a:rPr lang="en-US" sz="1000" dirty="0">
                <a:latin typeface="Courier New" panose="02070309020205020404" pitchFamily="49" charset="0"/>
                <a:cs typeface="Courier New" panose="02070309020205020404" pitchFamily="49" charset="0"/>
              </a:rPr>
              <a:t>col4</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ToString</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drv.threshold</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TableWidget</a:t>
            </a:r>
            <a:r>
              <a:rPr lang="en-US" sz="1000" dirty="0" smtClean="0">
                <a:latin typeface="Courier New" panose="02070309020205020404" pitchFamily="49" charset="0"/>
                <a:cs typeface="Courier New" panose="02070309020205020404" pitchFamily="49" charset="0"/>
              </a:rPr>
              <a:t>-&gt;</a:t>
            </a:r>
            <a:r>
              <a:rPr lang="en-US" sz="1000" dirty="0" err="1" smtClean="0">
                <a:latin typeface="Courier New" panose="02070309020205020404" pitchFamily="49" charset="0"/>
                <a:cs typeface="Courier New" panose="02070309020205020404" pitchFamily="49" charset="0"/>
              </a:rPr>
              <a:t>addItem</a:t>
            </a:r>
            <a:r>
              <a:rPr lang="en-US" sz="1000" dirty="0" smtClean="0">
                <a:latin typeface="Courier New" panose="02070309020205020404" pitchFamily="49" charset="0"/>
                <a:cs typeface="Courier New" panose="02070309020205020404" pitchFamily="49" charset="0"/>
              </a:rPr>
              <a:t>(row, </a:t>
            </a:r>
            <a:r>
              <a:rPr lang="en-US" sz="1000" dirty="0">
                <a:latin typeface="Courier New" panose="02070309020205020404" pitchFamily="49" charset="0"/>
                <a:cs typeface="Courier New" panose="02070309020205020404" pitchFamily="49" charset="0"/>
              </a:rPr>
              <a:t>col5</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ToString</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drv.rawval</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TableWidget</a:t>
            </a:r>
            <a:r>
              <a:rPr lang="en-US" sz="1000" dirty="0" smtClean="0">
                <a:latin typeface="Courier New" panose="02070309020205020404" pitchFamily="49" charset="0"/>
                <a:cs typeface="Courier New" panose="02070309020205020404" pitchFamily="49" charset="0"/>
              </a:rPr>
              <a:t>-&gt;</a:t>
            </a:r>
            <a:r>
              <a:rPr lang="en-US" sz="1000" dirty="0" err="1" smtClean="0">
                <a:latin typeface="Courier New" panose="02070309020205020404" pitchFamily="49" charset="0"/>
                <a:cs typeface="Courier New" panose="02070309020205020404" pitchFamily="49" charset="0"/>
              </a:rPr>
              <a:t>addItem</a:t>
            </a:r>
            <a:r>
              <a:rPr lang="en-US" sz="1000" dirty="0" smtClean="0">
                <a:latin typeface="Courier New" panose="02070309020205020404" pitchFamily="49" charset="0"/>
                <a:cs typeface="Courier New" panose="02070309020205020404" pitchFamily="49" charset="0"/>
              </a:rPr>
              <a:t>(row, </a:t>
            </a:r>
            <a:r>
              <a:rPr lang="en-US" sz="1000" dirty="0">
                <a:latin typeface="Courier New" panose="02070309020205020404" pitchFamily="49" charset="0"/>
                <a:cs typeface="Courier New" panose="02070309020205020404" pitchFamily="49" charset="0"/>
              </a:rPr>
              <a:t>col6</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ToString</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drv.status</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a:t>
            </a:r>
          </a:p>
        </p:txBody>
      </p:sp>
      <p:sp>
        <p:nvSpPr>
          <p:cNvPr id="16" name="TextBox 15"/>
          <p:cNvSpPr txBox="1"/>
          <p:nvPr/>
        </p:nvSpPr>
        <p:spPr>
          <a:xfrm>
            <a:off x="7893564" y="162336"/>
            <a:ext cx="4099547" cy="1169551"/>
          </a:xfrm>
          <a:prstGeom prst="rect">
            <a:avLst/>
          </a:prstGeom>
          <a:noFill/>
          <a:ln>
            <a:solidFill>
              <a:schemeClr val="tx1"/>
            </a:solidFill>
          </a:ln>
        </p:spPr>
        <p:txBody>
          <a:bodyPr wrap="square" rtlCol="0">
            <a:spAutoFit/>
          </a:bodyPr>
          <a:lstStyle/>
          <a:p>
            <a:r>
              <a:rPr lang="en-US" sz="1000" dirty="0" smtClean="0">
                <a:latin typeface="Courier New" panose="02070309020205020404" pitchFamily="49" charset="0"/>
                <a:cs typeface="Courier New" panose="02070309020205020404" pitchFamily="49" charset="0"/>
              </a:rPr>
              <a:t>void </a:t>
            </a:r>
            <a:r>
              <a:rPr lang="en-US" sz="1000" dirty="0" err="1" smtClean="0">
                <a:latin typeface="Courier New" panose="02070309020205020404" pitchFamily="49" charset="0"/>
                <a:cs typeface="Courier New" panose="02070309020205020404" pitchFamily="49" charset="0"/>
              </a:rPr>
              <a:t>Gui</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HandleViewSmart</a:t>
            </a:r>
            <a:r>
              <a:rPr lang="en-US" sz="1000" dirty="0" smtClean="0">
                <a:latin typeface="Courier New" panose="02070309020205020404" pitchFamily="49" charset="0"/>
                <a:cs typeface="Courier New" panose="02070309020205020404" pitchFamily="49" charset="0"/>
              </a:rPr>
              <a:t>() {</a:t>
            </a:r>
          </a:p>
          <a:p>
            <a:r>
              <a:rPr lang="en-US" sz="1000" dirty="0" smtClean="0">
                <a:latin typeface="Courier New" panose="02070309020205020404" pitchFamily="49" charset="0"/>
                <a:cs typeface="Courier New" panose="02070309020205020404" pitchFamily="49" charset="0"/>
              </a:rPr>
              <a:t>  // Display information from </a:t>
            </a:r>
            <a:r>
              <a:rPr lang="en-US" sz="1000" dirty="0" err="1" smtClean="0">
                <a:latin typeface="Courier New" panose="02070309020205020404" pitchFamily="49" charset="0"/>
                <a:cs typeface="Courier New" panose="02070309020205020404" pitchFamily="49" charset="0"/>
              </a:rPr>
              <a:t>dlst</a:t>
            </a:r>
            <a:r>
              <a:rPr lang="en-US" sz="1000" dirty="0" smtClean="0">
                <a:latin typeface="Courier New" panose="02070309020205020404" pitchFamily="49" charset="0"/>
                <a:cs typeface="Courier New" panose="02070309020205020404" pitchFamily="49" charset="0"/>
              </a:rPr>
              <a:t> (in Scan step)</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foreach</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drv</a:t>
            </a:r>
            <a:r>
              <a:rPr lang="en-US" sz="1000" dirty="0" smtClean="0">
                <a:latin typeface="Courier New" panose="02070309020205020404" pitchFamily="49" charset="0"/>
                <a:cs typeface="Courier New" panose="02070309020205020404" pitchFamily="49" charset="0"/>
              </a:rPr>
              <a:t> in </a:t>
            </a:r>
            <a:r>
              <a:rPr lang="en-US" sz="1000" dirty="0" err="1" smtClean="0">
                <a:latin typeface="Courier New" panose="02070309020205020404" pitchFamily="49" charset="0"/>
                <a:cs typeface="Courier New" panose="02070309020205020404" pitchFamily="49" charset="0"/>
              </a:rPr>
              <a:t>dlst</a:t>
            </a:r>
            <a:r>
              <a:rPr lang="en-US" sz="1000" dirty="0" smtClean="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sSmartInfo</a:t>
            </a:r>
            <a:r>
              <a:rPr lang="en-US" sz="1000" dirty="0" smtClean="0">
                <a:latin typeface="Courier New" panose="02070309020205020404" pitchFamily="49" charset="0"/>
                <a:cs typeface="Courier New" panose="02070309020205020404" pitchFamily="49" charset="0"/>
              </a:rPr>
              <a:t>&amp; </a:t>
            </a:r>
            <a:r>
              <a:rPr lang="en-US" sz="1000" dirty="0" err="1" smtClean="0">
                <a:latin typeface="Courier New" panose="02070309020205020404" pitchFamily="49" charset="0"/>
                <a:cs typeface="Courier New" panose="02070309020205020404" pitchFamily="49" charset="0"/>
              </a:rPr>
              <a:t>sm</a:t>
            </a:r>
            <a:r>
              <a:rPr lang="en-US" sz="1000" dirty="0" smtClean="0">
                <a:latin typeface="Courier New" panose="02070309020205020404" pitchFamily="49" charset="0"/>
                <a:cs typeface="Courier New" panose="02070309020205020404" pitchFamily="49" charset="0"/>
              </a:rPr>
              <a:t> = </a:t>
            </a:r>
            <a:r>
              <a:rPr lang="en-US" sz="1000" dirty="0" err="1" smtClean="0">
                <a:latin typeface="Courier New" panose="02070309020205020404" pitchFamily="49" charset="0"/>
                <a:cs typeface="Courier New" panose="02070309020205020404" pitchFamily="49" charset="0"/>
              </a:rPr>
              <a:t>drv.smart</a:t>
            </a:r>
            <a:r>
              <a:rPr lang="en-US" sz="1000" dirty="0" smtClean="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foreach</a:t>
            </a:r>
            <a:r>
              <a:rPr lang="en-US" sz="1000" dirty="0" smtClean="0">
                <a:latin typeface="Courier New" panose="02070309020205020404" pitchFamily="49" charset="0"/>
                <a:cs typeface="Courier New" panose="02070309020205020404" pitchFamily="49" charset="0"/>
              </a:rPr>
              <a:t> item in </a:t>
            </a:r>
            <a:r>
              <a:rPr lang="en-US" sz="1000" dirty="0" err="1" smtClean="0">
                <a:latin typeface="Courier New" panose="02070309020205020404" pitchFamily="49" charset="0"/>
                <a:cs typeface="Courier New" panose="02070309020205020404" pitchFamily="49" charset="0"/>
              </a:rPr>
              <a:t>sm.slst</a:t>
            </a:r>
            <a:r>
              <a:rPr lang="en-US" sz="1000" dirty="0" smtClean="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ShowSmartItem</a:t>
            </a:r>
            <a:r>
              <a:rPr lang="en-US" sz="1000" dirty="0" smtClean="0">
                <a:latin typeface="Courier New" panose="02070309020205020404" pitchFamily="49" charset="0"/>
                <a:cs typeface="Courier New" panose="02070309020205020404" pitchFamily="49" charset="0"/>
              </a:rPr>
              <a:t>(row++, item);</a:t>
            </a:r>
            <a:endParaRPr lang="en-US" sz="1000" dirty="0">
              <a:latin typeface="Courier New" panose="02070309020205020404" pitchFamily="49" charset="0"/>
              <a:cs typeface="Courier New" panose="02070309020205020404" pitchFamily="49" charset="0"/>
            </a:endParaRPr>
          </a:p>
          <a:p>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cxnSp>
        <p:nvCxnSpPr>
          <p:cNvPr id="19" name="Straight Arrow Connector 18"/>
          <p:cNvCxnSpPr>
            <a:stCxn id="14" idx="3"/>
            <a:endCxn id="16" idx="1"/>
          </p:cNvCxnSpPr>
          <p:nvPr/>
        </p:nvCxnSpPr>
        <p:spPr>
          <a:xfrm>
            <a:off x="5688227" y="583215"/>
            <a:ext cx="2205337" cy="163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522441" y="1424457"/>
            <a:ext cx="1066800" cy="369332"/>
          </a:xfrm>
          <a:prstGeom prst="rect">
            <a:avLst/>
          </a:prstGeom>
          <a:noFill/>
        </p:spPr>
        <p:txBody>
          <a:bodyPr wrap="square" rtlCol="0">
            <a:spAutoFit/>
          </a:bodyPr>
          <a:lstStyle/>
          <a:p>
            <a:r>
              <a:rPr lang="en-US" dirty="0" smtClean="0"/>
              <a:t>GUI code</a:t>
            </a:r>
            <a:endParaRPr lang="en-US" dirty="0"/>
          </a:p>
        </p:txBody>
      </p:sp>
      <p:sp>
        <p:nvSpPr>
          <p:cNvPr id="21" name="TextBox 20"/>
          <p:cNvSpPr txBox="1"/>
          <p:nvPr/>
        </p:nvSpPr>
        <p:spPr>
          <a:xfrm>
            <a:off x="4672521" y="2687452"/>
            <a:ext cx="1066800" cy="646331"/>
          </a:xfrm>
          <a:prstGeom prst="rect">
            <a:avLst/>
          </a:prstGeom>
          <a:noFill/>
        </p:spPr>
        <p:txBody>
          <a:bodyPr wrap="square" rtlCol="0">
            <a:spAutoFit/>
          </a:bodyPr>
          <a:lstStyle/>
          <a:p>
            <a:pPr algn="ctr"/>
            <a:r>
              <a:rPr lang="en-US" dirty="0" err="1" smtClean="0"/>
              <a:t>BackEnd</a:t>
            </a:r>
            <a:endParaRPr lang="en-US" dirty="0" smtClean="0"/>
          </a:p>
          <a:p>
            <a:pPr algn="ctr"/>
            <a:r>
              <a:rPr lang="en-US" dirty="0" smtClean="0"/>
              <a:t>code</a:t>
            </a:r>
            <a:endParaRPr lang="en-US" dirty="0"/>
          </a:p>
        </p:txBody>
      </p:sp>
      <p:cxnSp>
        <p:nvCxnSpPr>
          <p:cNvPr id="22" name="Straight Arrow Connector 21"/>
          <p:cNvCxnSpPr/>
          <p:nvPr/>
        </p:nvCxnSpPr>
        <p:spPr>
          <a:xfrm>
            <a:off x="9589241" y="1142999"/>
            <a:ext cx="0" cy="1544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187768" y="472024"/>
            <a:ext cx="3382355" cy="646331"/>
          </a:xfrm>
          <a:prstGeom prst="rect">
            <a:avLst/>
          </a:prstGeom>
          <a:noFill/>
        </p:spPr>
        <p:txBody>
          <a:bodyPr wrap="square" rtlCol="0">
            <a:spAutoFit/>
          </a:bodyPr>
          <a:lstStyle/>
          <a:p>
            <a:pPr algn="ctr"/>
            <a:r>
              <a:rPr lang="en-US" dirty="0" smtClean="0">
                <a:solidFill>
                  <a:srgbClr val="FF0000"/>
                </a:solidFill>
              </a:rPr>
              <a:t>Function</a:t>
            </a:r>
          </a:p>
          <a:p>
            <a:pPr algn="ctr"/>
            <a:r>
              <a:rPr lang="en-US" dirty="0" smtClean="0">
                <a:solidFill>
                  <a:srgbClr val="FF0000"/>
                </a:solidFill>
              </a:rPr>
              <a:t>View SMART Status</a:t>
            </a:r>
            <a:endParaRPr lang="en-US" dirty="0">
              <a:solidFill>
                <a:srgbClr val="FF0000"/>
              </a:solidFill>
            </a:endParaRPr>
          </a:p>
        </p:txBody>
      </p:sp>
      <p:sp>
        <p:nvSpPr>
          <p:cNvPr id="24" name="TextBox 23"/>
          <p:cNvSpPr txBox="1"/>
          <p:nvPr/>
        </p:nvSpPr>
        <p:spPr>
          <a:xfrm>
            <a:off x="6008429" y="762500"/>
            <a:ext cx="1708144" cy="646331"/>
          </a:xfrm>
          <a:prstGeom prst="rect">
            <a:avLst/>
          </a:prstGeom>
          <a:noFill/>
        </p:spPr>
        <p:txBody>
          <a:bodyPr wrap="square" rtlCol="0">
            <a:spAutoFit/>
          </a:bodyPr>
          <a:lstStyle/>
          <a:p>
            <a:pPr algn="ctr"/>
            <a:r>
              <a:rPr lang="en-US" dirty="0" smtClean="0"/>
              <a:t>User click</a:t>
            </a:r>
          </a:p>
          <a:p>
            <a:pPr algn="ctr"/>
            <a:r>
              <a:rPr lang="en-US" dirty="0" smtClean="0"/>
              <a:t>“SMART Status”</a:t>
            </a:r>
            <a:endParaRPr lang="en-US" dirty="0"/>
          </a:p>
        </p:txBody>
      </p:sp>
      <p:pic>
        <p:nvPicPr>
          <p:cNvPr id="27" name="Picture 26"/>
          <p:cNvPicPr>
            <a:picLocks noChangeAspect="1"/>
          </p:cNvPicPr>
          <p:nvPr/>
        </p:nvPicPr>
        <p:blipFill>
          <a:blip r:embed="rId3"/>
          <a:stretch>
            <a:fillRect/>
          </a:stretch>
        </p:blipFill>
        <p:spPr>
          <a:xfrm>
            <a:off x="7310089" y="4881937"/>
            <a:ext cx="4558303" cy="1367491"/>
          </a:xfrm>
          <a:prstGeom prst="rect">
            <a:avLst/>
          </a:prstGeom>
        </p:spPr>
      </p:pic>
      <p:cxnSp>
        <p:nvCxnSpPr>
          <p:cNvPr id="30" name="Straight Arrow Connector 29"/>
          <p:cNvCxnSpPr/>
          <p:nvPr/>
        </p:nvCxnSpPr>
        <p:spPr>
          <a:xfrm>
            <a:off x="8001000" y="4038600"/>
            <a:ext cx="0" cy="843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625112" y="4483058"/>
            <a:ext cx="1430729" cy="276999"/>
          </a:xfrm>
          <a:prstGeom prst="rect">
            <a:avLst/>
          </a:prstGeom>
          <a:noFill/>
        </p:spPr>
        <p:txBody>
          <a:bodyPr wrap="square" rtlCol="0">
            <a:spAutoFit/>
          </a:bodyPr>
          <a:lstStyle/>
          <a:p>
            <a:r>
              <a:rPr lang="en-US" sz="1200" dirty="0" smtClean="0"/>
              <a:t>Table Widget</a:t>
            </a:r>
            <a:endParaRPr lang="en-US" sz="1200" dirty="0"/>
          </a:p>
        </p:txBody>
      </p:sp>
    </p:spTree>
    <p:extLst>
      <p:ext uri="{BB962C8B-B14F-4D97-AF65-F5344CB8AC3E}">
        <p14:creationId xmlns:p14="http://schemas.microsoft.com/office/powerpoint/2010/main" val="324069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368444" y="0"/>
            <a:ext cx="2816459" cy="4073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Sample implementation</a:t>
            </a:r>
          </a:p>
        </p:txBody>
      </p:sp>
      <p:sp>
        <p:nvSpPr>
          <p:cNvPr id="5" name="TextBox 4"/>
          <p:cNvSpPr txBox="1"/>
          <p:nvPr/>
        </p:nvSpPr>
        <p:spPr>
          <a:xfrm>
            <a:off x="297286" y="407324"/>
            <a:ext cx="2622803" cy="646331"/>
          </a:xfrm>
          <a:prstGeom prst="rect">
            <a:avLst/>
          </a:prstGeom>
          <a:noFill/>
        </p:spPr>
        <p:txBody>
          <a:bodyPr wrap="square" rtlCol="0">
            <a:spAutoFit/>
          </a:bodyPr>
          <a:lstStyle/>
          <a:p>
            <a:pPr algn="ctr"/>
            <a:r>
              <a:rPr lang="en-US" dirty="0" smtClean="0">
                <a:solidFill>
                  <a:srgbClr val="FF0000"/>
                </a:solidFill>
              </a:rPr>
              <a:t>Function</a:t>
            </a:r>
          </a:p>
          <a:p>
            <a:pPr algn="ctr"/>
            <a:r>
              <a:rPr lang="en-US" dirty="0" smtClean="0">
                <a:solidFill>
                  <a:srgbClr val="FF0000"/>
                </a:solidFill>
              </a:rPr>
              <a:t>Firmware Update</a:t>
            </a:r>
            <a:endParaRPr lang="en-US" dirty="0">
              <a:solidFill>
                <a:srgbClr val="FF0000"/>
              </a:solidFill>
            </a:endParaRPr>
          </a:p>
        </p:txBody>
      </p:sp>
      <p:sp>
        <p:nvSpPr>
          <p:cNvPr id="7" name="TextBox 6"/>
          <p:cNvSpPr txBox="1"/>
          <p:nvPr/>
        </p:nvSpPr>
        <p:spPr>
          <a:xfrm>
            <a:off x="739833" y="1456222"/>
            <a:ext cx="10981111" cy="4801314"/>
          </a:xfrm>
          <a:prstGeom prst="rect">
            <a:avLst/>
          </a:prstGeom>
          <a:noFill/>
        </p:spPr>
        <p:txBody>
          <a:bodyPr wrap="square" rtlCol="0">
            <a:spAutoFit/>
          </a:bodyPr>
          <a:lstStyle/>
          <a:p>
            <a:r>
              <a:rPr lang="en-US" dirty="0"/>
              <a:t>Use Case:</a:t>
            </a:r>
          </a:p>
          <a:p>
            <a:r>
              <a:rPr lang="en-US" dirty="0"/>
              <a:t>+ The user selects Corsair’s drive and clicks "Firmware Update</a:t>
            </a:r>
            <a:r>
              <a:rPr lang="en-US" dirty="0" smtClean="0"/>
              <a:t>".</a:t>
            </a:r>
          </a:p>
          <a:p>
            <a:endParaRPr lang="en-US" dirty="0"/>
          </a:p>
          <a:p>
            <a:r>
              <a:rPr lang="en-US" dirty="0"/>
              <a:t>GUI side:</a:t>
            </a:r>
          </a:p>
          <a:p>
            <a:r>
              <a:rPr lang="en-US" dirty="0"/>
              <a:t>+ Get model number and firmware version of selected </a:t>
            </a:r>
            <a:r>
              <a:rPr lang="en-US" dirty="0" smtClean="0"/>
              <a:t>drive. Discard if this is not Corsair’s drives. (*)</a:t>
            </a:r>
            <a:endParaRPr lang="en-US" dirty="0"/>
          </a:p>
          <a:p>
            <a:r>
              <a:rPr lang="en-US" dirty="0"/>
              <a:t>+ Get the updated version from Corsair’s website.</a:t>
            </a:r>
          </a:p>
          <a:p>
            <a:r>
              <a:rPr lang="en-US" dirty="0"/>
              <a:t>+ If there is new firmware for this </a:t>
            </a:r>
            <a:r>
              <a:rPr lang="en-US" dirty="0" smtClean="0"/>
              <a:t>drive (**), </a:t>
            </a:r>
            <a:r>
              <a:rPr lang="en-US" dirty="0"/>
              <a:t>download the firmware and keep it in-memory (RAM) to prevent the end-user from modifying the firmware.</a:t>
            </a:r>
          </a:p>
          <a:p>
            <a:r>
              <a:rPr lang="en-US" dirty="0"/>
              <a:t>+ Verify the checksum value of the firmware. Discard it if it's not correct.</a:t>
            </a:r>
          </a:p>
          <a:p>
            <a:r>
              <a:rPr lang="en-US" dirty="0"/>
              <a:t>+ Call </a:t>
            </a:r>
            <a:r>
              <a:rPr lang="en-US" dirty="0" err="1" smtClean="0"/>
              <a:t>StorageApi</a:t>
            </a:r>
            <a:r>
              <a:rPr lang="en-US" dirty="0" smtClean="0"/>
              <a:t>::</a:t>
            </a:r>
            <a:r>
              <a:rPr lang="en-US" dirty="0" err="1" smtClean="0"/>
              <a:t>UpdateFirmware</a:t>
            </a:r>
            <a:r>
              <a:rPr lang="en-US" dirty="0" smtClean="0"/>
              <a:t>() with </a:t>
            </a:r>
            <a:r>
              <a:rPr lang="en-US" dirty="0"/>
              <a:t>this firmware binary data.</a:t>
            </a:r>
          </a:p>
          <a:p>
            <a:r>
              <a:rPr lang="en-US" dirty="0"/>
              <a:t>+ Keep responsiveness to end-user’s activities</a:t>
            </a:r>
            <a:r>
              <a:rPr lang="en-US" dirty="0" smtClean="0"/>
              <a:t>.</a:t>
            </a:r>
          </a:p>
          <a:p>
            <a:endParaRPr lang="en-US" dirty="0" smtClean="0"/>
          </a:p>
          <a:p>
            <a:endParaRPr lang="en-US" dirty="0"/>
          </a:p>
          <a:p>
            <a:endParaRPr lang="en-US" dirty="0"/>
          </a:p>
          <a:p>
            <a:r>
              <a:rPr lang="en-US" dirty="0" smtClean="0"/>
              <a:t>(*) To do this, we need information about Corsair’s model string pattern, for example CRS0123XXXXX-YYY ?</a:t>
            </a:r>
          </a:p>
          <a:p>
            <a:r>
              <a:rPr lang="en-US" dirty="0" smtClean="0"/>
              <a:t>(**) How to know this firmware version is newer than the other one ? </a:t>
            </a:r>
          </a:p>
          <a:p>
            <a:r>
              <a:rPr lang="en-US" dirty="0">
                <a:sym typeface="Wingdings" panose="05000000000000000000" pitchFamily="2" charset="2"/>
              </a:rPr>
              <a:t> </a:t>
            </a:r>
            <a:r>
              <a:rPr lang="en-US" dirty="0" smtClean="0">
                <a:sym typeface="Wingdings" panose="05000000000000000000" pitchFamily="2" charset="2"/>
              </a:rPr>
              <a:t>    Confirm with PO</a:t>
            </a:r>
            <a:endParaRPr lang="en-US" dirty="0"/>
          </a:p>
        </p:txBody>
      </p:sp>
    </p:spTree>
    <p:extLst>
      <p:ext uri="{BB962C8B-B14F-4D97-AF65-F5344CB8AC3E}">
        <p14:creationId xmlns:p14="http://schemas.microsoft.com/office/powerpoint/2010/main" val="1158182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6112" y="3058654"/>
            <a:ext cx="5144295" cy="2269206"/>
          </a:xfrm>
          <a:prstGeom prst="rect">
            <a:avLst/>
          </a:prstGeom>
        </p:spPr>
      </p:pic>
      <p:sp>
        <p:nvSpPr>
          <p:cNvPr id="5" name="TextBox 4"/>
          <p:cNvSpPr txBox="1"/>
          <p:nvPr/>
        </p:nvSpPr>
        <p:spPr>
          <a:xfrm>
            <a:off x="5268896" y="1511746"/>
            <a:ext cx="4099547" cy="1169551"/>
          </a:xfrm>
          <a:prstGeom prst="rect">
            <a:avLst/>
          </a:prstGeom>
          <a:noFill/>
          <a:ln>
            <a:solidFill>
              <a:schemeClr val="tx1"/>
            </a:solidFill>
          </a:ln>
        </p:spPr>
        <p:txBody>
          <a:bodyPr wrap="square" rtlCol="0">
            <a:spAutoFit/>
          </a:bodyPr>
          <a:lstStyle/>
          <a:p>
            <a:r>
              <a:rPr lang="en-US" sz="1000" dirty="0" smtClean="0">
                <a:latin typeface="Courier New" panose="02070309020205020404" pitchFamily="49" charset="0"/>
                <a:cs typeface="Courier New" panose="02070309020205020404" pitchFamily="49" charset="0"/>
              </a:rPr>
              <a:t>void </a:t>
            </a:r>
            <a:r>
              <a:rPr lang="en-US" sz="1000" dirty="0" err="1" smtClean="0">
                <a:latin typeface="Courier New" panose="02070309020205020404" pitchFamily="49" charset="0"/>
                <a:cs typeface="Courier New" panose="02070309020205020404" pitchFamily="49" charset="0"/>
              </a:rPr>
              <a:t>Gui</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HandleStartChangeProvision</a:t>
            </a:r>
            <a:r>
              <a:rPr lang="en-US" sz="1000" dirty="0" smtClean="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  // Similar to </a:t>
            </a:r>
            <a:r>
              <a:rPr lang="en-US" sz="1000" dirty="0" err="1" smtClean="0">
                <a:latin typeface="Courier New" panose="02070309020205020404" pitchFamily="49" charset="0"/>
                <a:cs typeface="Courier New" panose="02070309020205020404" pitchFamily="49" charset="0"/>
              </a:rPr>
              <a:t>ScanDrive</a:t>
            </a:r>
            <a:r>
              <a:rPr lang="en-US" sz="1000" dirty="0" smtClean="0">
                <a:latin typeface="Courier New" panose="02070309020205020404" pitchFamily="49" charset="0"/>
                <a:cs typeface="Courier New" panose="02070309020205020404" pitchFamily="49" charset="0"/>
              </a:rPr>
              <a:t> function</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 + Get </a:t>
            </a:r>
            <a:r>
              <a:rPr lang="en-US" sz="1000" dirty="0" err="1" smtClean="0">
                <a:latin typeface="Courier New" panose="02070309020205020404" pitchFamily="49" charset="0"/>
                <a:cs typeface="Courier New" panose="02070309020205020404" pitchFamily="49" charset="0"/>
              </a:rPr>
              <a:t>ProvInfo</a:t>
            </a:r>
            <a:r>
              <a:rPr lang="en-US" sz="1000" dirty="0" smtClean="0">
                <a:latin typeface="Courier New" panose="02070309020205020404" pitchFamily="49" charset="0"/>
                <a:cs typeface="Courier New" panose="02070309020205020404" pitchFamily="49" charset="0"/>
              </a:rPr>
              <a:t>(name, rate)</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 + Create Worker Thread</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 + Wait (also response to user’s activities)</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 + Finish &amp; report status</a:t>
            </a:r>
            <a:endParaRPr lang="en-US" sz="1000" dirty="0">
              <a:latin typeface="Courier New" panose="02070309020205020404" pitchFamily="49" charset="0"/>
              <a:cs typeface="Courier New" panose="02070309020205020404" pitchFamily="49" charset="0"/>
            </a:endParaRPr>
          </a:p>
          <a:p>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6" name="TextBox 5"/>
          <p:cNvSpPr txBox="1"/>
          <p:nvPr/>
        </p:nvSpPr>
        <p:spPr>
          <a:xfrm>
            <a:off x="5268897" y="789039"/>
            <a:ext cx="4099547" cy="553998"/>
          </a:xfrm>
          <a:prstGeom prst="rect">
            <a:avLst/>
          </a:prstGeom>
          <a:noFill/>
          <a:ln>
            <a:solidFill>
              <a:schemeClr val="tx1"/>
            </a:solidFill>
          </a:ln>
        </p:spPr>
        <p:txBody>
          <a:bodyPr wrap="square" rtlCol="0">
            <a:spAutoFit/>
          </a:bodyPr>
          <a:lstStyle/>
          <a:p>
            <a:r>
              <a:rPr lang="en-US" sz="1000" dirty="0" smtClean="0">
                <a:latin typeface="Courier New" panose="02070309020205020404" pitchFamily="49" charset="0"/>
                <a:cs typeface="Courier New" panose="02070309020205020404" pitchFamily="49" charset="0"/>
              </a:rPr>
              <a:t>void </a:t>
            </a:r>
            <a:r>
              <a:rPr lang="en-US" sz="1000" dirty="0" err="1" smtClean="0">
                <a:latin typeface="Courier New" panose="02070309020205020404" pitchFamily="49" charset="0"/>
                <a:cs typeface="Courier New" panose="02070309020205020404" pitchFamily="49" charset="0"/>
              </a:rPr>
              <a:t>Gui</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HandleStopChangeProvision</a:t>
            </a:r>
            <a:r>
              <a:rPr lang="en-US" sz="1000" dirty="0" smtClean="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  if (</a:t>
            </a:r>
            <a:r>
              <a:rPr lang="en-US" sz="1000" dirty="0" err="1" smtClean="0">
                <a:latin typeface="Courier New" panose="02070309020205020404" pitchFamily="49" charset="0"/>
                <a:cs typeface="Courier New" panose="02070309020205020404" pitchFamily="49" charset="0"/>
              </a:rPr>
              <a:t>pProvInfo</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pProvInfo</a:t>
            </a:r>
            <a:r>
              <a:rPr lang="en-US" sz="1000" dirty="0" smtClean="0">
                <a:latin typeface="Courier New" panose="02070309020205020404" pitchFamily="49" charset="0"/>
                <a:cs typeface="Courier New" panose="02070309020205020404" pitchFamily="49" charset="0"/>
              </a:rPr>
              <a:t>-&gt;stop = true;</a:t>
            </a:r>
          </a:p>
          <a:p>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cxnSp>
        <p:nvCxnSpPr>
          <p:cNvPr id="7" name="Straight Arrow Connector 6"/>
          <p:cNvCxnSpPr>
            <a:endCxn id="6" idx="1"/>
          </p:cNvCxnSpPr>
          <p:nvPr/>
        </p:nvCxnSpPr>
        <p:spPr>
          <a:xfrm flipV="1">
            <a:off x="3046625" y="1066038"/>
            <a:ext cx="2222272" cy="168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a:off x="3046625" y="1234747"/>
            <a:ext cx="2222271" cy="861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23821" y="990375"/>
            <a:ext cx="2622803" cy="646331"/>
          </a:xfrm>
          <a:prstGeom prst="rect">
            <a:avLst/>
          </a:prstGeom>
          <a:noFill/>
        </p:spPr>
        <p:txBody>
          <a:bodyPr wrap="square" rtlCol="0">
            <a:spAutoFit/>
          </a:bodyPr>
          <a:lstStyle/>
          <a:p>
            <a:pPr algn="ctr"/>
            <a:r>
              <a:rPr lang="en-US" dirty="0" smtClean="0">
                <a:solidFill>
                  <a:srgbClr val="FF0000"/>
                </a:solidFill>
              </a:rPr>
              <a:t>Function</a:t>
            </a:r>
          </a:p>
          <a:p>
            <a:pPr algn="ctr"/>
            <a:r>
              <a:rPr lang="en-US" dirty="0" smtClean="0">
                <a:solidFill>
                  <a:srgbClr val="FF0000"/>
                </a:solidFill>
              </a:rPr>
              <a:t>Change </a:t>
            </a:r>
            <a:r>
              <a:rPr lang="en-US" dirty="0" err="1" smtClean="0">
                <a:solidFill>
                  <a:srgbClr val="FF0000"/>
                </a:solidFill>
              </a:rPr>
              <a:t>OverProvision</a:t>
            </a:r>
            <a:endParaRPr lang="en-US" dirty="0">
              <a:solidFill>
                <a:srgbClr val="FF0000"/>
              </a:solidFill>
            </a:endParaRPr>
          </a:p>
        </p:txBody>
      </p:sp>
      <p:sp>
        <p:nvSpPr>
          <p:cNvPr id="10" name="TextBox 9"/>
          <p:cNvSpPr txBox="1"/>
          <p:nvPr/>
        </p:nvSpPr>
        <p:spPr>
          <a:xfrm>
            <a:off x="3784994" y="1612104"/>
            <a:ext cx="1066800" cy="646331"/>
          </a:xfrm>
          <a:prstGeom prst="rect">
            <a:avLst/>
          </a:prstGeom>
          <a:noFill/>
        </p:spPr>
        <p:txBody>
          <a:bodyPr wrap="square" rtlCol="0">
            <a:spAutoFit/>
          </a:bodyPr>
          <a:lstStyle/>
          <a:p>
            <a:pPr algn="ctr"/>
            <a:r>
              <a:rPr lang="en-US" dirty="0" smtClean="0"/>
              <a:t>User click</a:t>
            </a:r>
          </a:p>
          <a:p>
            <a:pPr algn="ctr"/>
            <a:r>
              <a:rPr lang="en-US" dirty="0" smtClean="0"/>
              <a:t>“Start”</a:t>
            </a:r>
            <a:endParaRPr lang="en-US" dirty="0"/>
          </a:p>
        </p:txBody>
      </p:sp>
      <p:sp>
        <p:nvSpPr>
          <p:cNvPr id="11" name="TextBox 10"/>
          <p:cNvSpPr txBox="1"/>
          <p:nvPr/>
        </p:nvSpPr>
        <p:spPr>
          <a:xfrm>
            <a:off x="3928522" y="667210"/>
            <a:ext cx="1066800" cy="646331"/>
          </a:xfrm>
          <a:prstGeom prst="rect">
            <a:avLst/>
          </a:prstGeom>
          <a:noFill/>
        </p:spPr>
        <p:txBody>
          <a:bodyPr wrap="square" rtlCol="0">
            <a:spAutoFit/>
          </a:bodyPr>
          <a:lstStyle/>
          <a:p>
            <a:pPr algn="ctr"/>
            <a:r>
              <a:rPr lang="en-US" dirty="0" smtClean="0"/>
              <a:t>User click</a:t>
            </a:r>
          </a:p>
          <a:p>
            <a:pPr algn="ctr"/>
            <a:r>
              <a:rPr lang="en-US" dirty="0" smtClean="0"/>
              <a:t>“Cancel”</a:t>
            </a:r>
            <a:endParaRPr lang="en-US" dirty="0"/>
          </a:p>
        </p:txBody>
      </p:sp>
      <p:sp>
        <p:nvSpPr>
          <p:cNvPr id="12" name="Rectangle 11"/>
          <p:cNvSpPr/>
          <p:nvPr/>
        </p:nvSpPr>
        <p:spPr>
          <a:xfrm>
            <a:off x="9368444" y="0"/>
            <a:ext cx="2816459" cy="4073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Sample implementation</a:t>
            </a:r>
          </a:p>
        </p:txBody>
      </p:sp>
      <p:sp>
        <p:nvSpPr>
          <p:cNvPr id="13" name="Oval 12"/>
          <p:cNvSpPr/>
          <p:nvPr/>
        </p:nvSpPr>
        <p:spPr>
          <a:xfrm>
            <a:off x="1554480" y="3665913"/>
            <a:ext cx="1803862" cy="6068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843847" y="3807228"/>
            <a:ext cx="5619404" cy="1754326"/>
          </a:xfrm>
          <a:prstGeom prst="rect">
            <a:avLst/>
          </a:prstGeom>
          <a:noFill/>
        </p:spPr>
        <p:txBody>
          <a:bodyPr wrap="square" rtlCol="0">
            <a:spAutoFit/>
          </a:bodyPr>
          <a:lstStyle/>
          <a:p>
            <a:r>
              <a:rPr lang="en-US" dirty="0" smtClean="0"/>
              <a:t>End-user select a Partition or </a:t>
            </a:r>
            <a:r>
              <a:rPr lang="en-US" dirty="0" err="1" smtClean="0"/>
              <a:t>PhysicalDevice</a:t>
            </a:r>
            <a:r>
              <a:rPr lang="en-US" dirty="0" smtClean="0"/>
              <a:t> ?</a:t>
            </a:r>
          </a:p>
          <a:p>
            <a:pPr marL="285750" indent="-285750">
              <a:buFont typeface="Wingdings" panose="05000000000000000000" pitchFamily="2" charset="2"/>
              <a:buChar char="à"/>
            </a:pPr>
            <a:r>
              <a:rPr lang="en-US" dirty="0" smtClean="0">
                <a:sym typeface="Wingdings" panose="05000000000000000000" pitchFamily="2" charset="2"/>
              </a:rPr>
              <a:t>Confirm with PO</a:t>
            </a:r>
          </a:p>
          <a:p>
            <a:pPr marL="285750" indent="-285750">
              <a:buFont typeface="Wingdings" panose="05000000000000000000" pitchFamily="2" charset="2"/>
              <a:buChar char="à"/>
            </a:pPr>
            <a:endParaRPr lang="en-US" dirty="0">
              <a:sym typeface="Wingdings" panose="05000000000000000000" pitchFamily="2" charset="2"/>
            </a:endParaRPr>
          </a:p>
          <a:p>
            <a:r>
              <a:rPr lang="en-US" dirty="0"/>
              <a:t>It doesn’t make sense if we select a partition here, because the </a:t>
            </a:r>
            <a:r>
              <a:rPr lang="en-US" dirty="0" smtClean="0"/>
              <a:t>Over-Provision </a:t>
            </a:r>
            <a:r>
              <a:rPr lang="en-US" dirty="0"/>
              <a:t>feature affects the whole drive.</a:t>
            </a:r>
          </a:p>
        </p:txBody>
      </p:sp>
      <p:cxnSp>
        <p:nvCxnSpPr>
          <p:cNvPr id="16" name="Straight Arrow Connector 15"/>
          <p:cNvCxnSpPr>
            <a:stCxn id="14" idx="1"/>
            <a:endCxn id="13" idx="6"/>
          </p:cNvCxnSpPr>
          <p:nvPr/>
        </p:nvCxnSpPr>
        <p:spPr>
          <a:xfrm flipH="1" flipV="1">
            <a:off x="3358342" y="3969328"/>
            <a:ext cx="2485505" cy="7150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8136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79915" y="1041494"/>
            <a:ext cx="4099547" cy="1169551"/>
          </a:xfrm>
          <a:prstGeom prst="rect">
            <a:avLst/>
          </a:prstGeom>
          <a:noFill/>
          <a:ln>
            <a:solidFill>
              <a:schemeClr val="tx1"/>
            </a:solidFill>
          </a:ln>
        </p:spPr>
        <p:txBody>
          <a:bodyPr wrap="square" rtlCol="0">
            <a:spAutoFit/>
          </a:bodyPr>
          <a:lstStyle/>
          <a:p>
            <a:r>
              <a:rPr lang="en-US" sz="1000" dirty="0" smtClean="0">
                <a:latin typeface="Courier New" panose="02070309020205020404" pitchFamily="49" charset="0"/>
                <a:cs typeface="Courier New" panose="02070309020205020404" pitchFamily="49" charset="0"/>
              </a:rPr>
              <a:t>void </a:t>
            </a:r>
            <a:r>
              <a:rPr lang="en-US" sz="1000" dirty="0" err="1" smtClean="0">
                <a:latin typeface="Courier New" panose="02070309020205020404" pitchFamily="49" charset="0"/>
                <a:cs typeface="Courier New" panose="02070309020205020404" pitchFamily="49" charset="0"/>
              </a:rPr>
              <a:t>Gui</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HandleStartChangeProv</a:t>
            </a:r>
            <a:r>
              <a:rPr lang="en-US" sz="1000" dirty="0" smtClean="0">
                <a:latin typeface="Courier New" panose="02070309020205020404" pitchFamily="49" charset="0"/>
                <a:cs typeface="Courier New" panose="02070309020205020404" pitchFamily="49" charset="0"/>
              </a:rPr>
              <a:t>() {</a:t>
            </a:r>
          </a:p>
          <a:p>
            <a:r>
              <a:rPr lang="en-US" sz="1000" dirty="0" smtClean="0">
                <a:latin typeface="Courier New" panose="02070309020205020404" pitchFamily="49" charset="0"/>
                <a:cs typeface="Courier New" panose="02070309020205020404" pitchFamily="49" charset="0"/>
              </a:rPr>
              <a:t>  // Similar to </a:t>
            </a:r>
            <a:r>
              <a:rPr lang="en-US" sz="1000" dirty="0" err="1" smtClean="0">
                <a:latin typeface="Courier New" panose="02070309020205020404" pitchFamily="49" charset="0"/>
                <a:cs typeface="Courier New" panose="02070309020205020404" pitchFamily="49" charset="0"/>
              </a:rPr>
              <a:t>ScanDrive</a:t>
            </a:r>
            <a:r>
              <a:rPr lang="en-US" sz="1000" dirty="0" smtClean="0">
                <a:latin typeface="Courier New" panose="02070309020205020404" pitchFamily="49" charset="0"/>
                <a:cs typeface="Courier New" panose="02070309020205020404" pitchFamily="49" charset="0"/>
              </a:rPr>
              <a:t> function</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 + Get </a:t>
            </a:r>
            <a:r>
              <a:rPr lang="en-US" sz="1000" dirty="0" err="1" smtClean="0">
                <a:latin typeface="Courier New" panose="02070309020205020404" pitchFamily="49" charset="0"/>
                <a:cs typeface="Courier New" panose="02070309020205020404" pitchFamily="49" charset="0"/>
              </a:rPr>
              <a:t>TrimInfo</a:t>
            </a:r>
            <a:r>
              <a:rPr lang="en-US" sz="1000" dirty="0" smtClean="0">
                <a:latin typeface="Courier New" panose="02070309020205020404" pitchFamily="49" charset="0"/>
                <a:cs typeface="Courier New" panose="02070309020205020404" pitchFamily="49" charset="0"/>
              </a:rPr>
              <a:t>(name, time)</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 + Create Worker Thread</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 + Wait (also response to user’s activities)</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 + Finish &amp; report status</a:t>
            </a:r>
            <a:endParaRPr lang="en-US" sz="1000" dirty="0">
              <a:latin typeface="Courier New" panose="02070309020205020404" pitchFamily="49" charset="0"/>
              <a:cs typeface="Courier New" panose="02070309020205020404" pitchFamily="49" charset="0"/>
            </a:endParaRPr>
          </a:p>
          <a:p>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6" name="TextBox 5"/>
          <p:cNvSpPr txBox="1"/>
          <p:nvPr/>
        </p:nvSpPr>
        <p:spPr>
          <a:xfrm>
            <a:off x="4279916" y="318787"/>
            <a:ext cx="4099547" cy="553998"/>
          </a:xfrm>
          <a:prstGeom prst="rect">
            <a:avLst/>
          </a:prstGeom>
          <a:noFill/>
          <a:ln>
            <a:solidFill>
              <a:schemeClr val="tx1"/>
            </a:solidFill>
          </a:ln>
        </p:spPr>
        <p:txBody>
          <a:bodyPr wrap="square" rtlCol="0">
            <a:spAutoFit/>
          </a:bodyPr>
          <a:lstStyle/>
          <a:p>
            <a:r>
              <a:rPr lang="en-US" sz="1000" dirty="0" smtClean="0">
                <a:latin typeface="Courier New" panose="02070309020205020404" pitchFamily="49" charset="0"/>
                <a:cs typeface="Courier New" panose="02070309020205020404" pitchFamily="49" charset="0"/>
              </a:rPr>
              <a:t>void </a:t>
            </a:r>
            <a:r>
              <a:rPr lang="en-US" sz="1000" dirty="0" err="1" smtClean="0">
                <a:latin typeface="Courier New" panose="02070309020205020404" pitchFamily="49" charset="0"/>
                <a:cs typeface="Courier New" panose="02070309020205020404" pitchFamily="49" charset="0"/>
              </a:rPr>
              <a:t>Gui</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HandleStopChangeProv</a:t>
            </a:r>
            <a:r>
              <a:rPr lang="en-US" sz="1000" dirty="0" smtClean="0">
                <a:latin typeface="Courier New" panose="02070309020205020404" pitchFamily="49" charset="0"/>
                <a:cs typeface="Courier New" panose="02070309020205020404" pitchFamily="49" charset="0"/>
              </a:rPr>
              <a:t>() {</a:t>
            </a:r>
          </a:p>
          <a:p>
            <a:r>
              <a:rPr lang="en-US" sz="1000" dirty="0" smtClean="0">
                <a:latin typeface="Courier New" panose="02070309020205020404" pitchFamily="49" charset="0"/>
                <a:cs typeface="Courier New" panose="02070309020205020404" pitchFamily="49" charset="0"/>
              </a:rPr>
              <a:t>  if (</a:t>
            </a:r>
            <a:r>
              <a:rPr lang="en-US" sz="1000" dirty="0" err="1" smtClean="0">
                <a:latin typeface="Courier New" panose="02070309020205020404" pitchFamily="49" charset="0"/>
                <a:cs typeface="Courier New" panose="02070309020205020404" pitchFamily="49" charset="0"/>
              </a:rPr>
              <a:t>pProvInfo</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pProvInfo</a:t>
            </a:r>
            <a:r>
              <a:rPr lang="en-US" sz="1000" dirty="0" smtClean="0">
                <a:latin typeface="Courier New" panose="02070309020205020404" pitchFamily="49" charset="0"/>
                <a:cs typeface="Courier New" panose="02070309020205020404" pitchFamily="49" charset="0"/>
              </a:rPr>
              <a:t>-&gt;stop = true;</a:t>
            </a:r>
          </a:p>
          <a:p>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cxnSp>
        <p:nvCxnSpPr>
          <p:cNvPr id="7" name="Straight Arrow Connector 6"/>
          <p:cNvCxnSpPr>
            <a:endCxn id="6" idx="1"/>
          </p:cNvCxnSpPr>
          <p:nvPr/>
        </p:nvCxnSpPr>
        <p:spPr>
          <a:xfrm flipV="1">
            <a:off x="2057644" y="595786"/>
            <a:ext cx="2222272" cy="168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a:off x="2057644" y="764495"/>
            <a:ext cx="2222271" cy="861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50224" y="520123"/>
            <a:ext cx="1307419" cy="646331"/>
          </a:xfrm>
          <a:prstGeom prst="rect">
            <a:avLst/>
          </a:prstGeom>
          <a:noFill/>
        </p:spPr>
        <p:txBody>
          <a:bodyPr wrap="square" rtlCol="0">
            <a:spAutoFit/>
          </a:bodyPr>
          <a:lstStyle/>
          <a:p>
            <a:pPr algn="ctr"/>
            <a:r>
              <a:rPr lang="en-US" dirty="0" smtClean="0">
                <a:solidFill>
                  <a:srgbClr val="FF0000"/>
                </a:solidFill>
              </a:rPr>
              <a:t>Function</a:t>
            </a:r>
          </a:p>
          <a:p>
            <a:pPr algn="ctr"/>
            <a:r>
              <a:rPr lang="en-US" dirty="0" smtClean="0">
                <a:solidFill>
                  <a:srgbClr val="FF0000"/>
                </a:solidFill>
              </a:rPr>
              <a:t>Optimize</a:t>
            </a:r>
            <a:endParaRPr lang="en-US" dirty="0">
              <a:solidFill>
                <a:srgbClr val="FF0000"/>
              </a:solidFill>
            </a:endParaRPr>
          </a:p>
        </p:txBody>
      </p:sp>
      <p:sp>
        <p:nvSpPr>
          <p:cNvPr id="10" name="TextBox 9"/>
          <p:cNvSpPr txBox="1"/>
          <p:nvPr/>
        </p:nvSpPr>
        <p:spPr>
          <a:xfrm>
            <a:off x="2777003" y="1426215"/>
            <a:ext cx="1066800" cy="646331"/>
          </a:xfrm>
          <a:prstGeom prst="rect">
            <a:avLst/>
          </a:prstGeom>
          <a:noFill/>
        </p:spPr>
        <p:txBody>
          <a:bodyPr wrap="square" rtlCol="0">
            <a:spAutoFit/>
          </a:bodyPr>
          <a:lstStyle/>
          <a:p>
            <a:pPr algn="ctr"/>
            <a:r>
              <a:rPr lang="en-US" dirty="0" smtClean="0"/>
              <a:t>User click</a:t>
            </a:r>
          </a:p>
          <a:p>
            <a:pPr algn="ctr"/>
            <a:r>
              <a:rPr lang="en-US" dirty="0" smtClean="0"/>
              <a:t>“Start”</a:t>
            </a:r>
            <a:endParaRPr lang="en-US" dirty="0"/>
          </a:p>
        </p:txBody>
      </p:sp>
      <p:sp>
        <p:nvSpPr>
          <p:cNvPr id="11" name="TextBox 10"/>
          <p:cNvSpPr txBox="1"/>
          <p:nvPr/>
        </p:nvSpPr>
        <p:spPr>
          <a:xfrm>
            <a:off x="2939541" y="196958"/>
            <a:ext cx="1066800" cy="646331"/>
          </a:xfrm>
          <a:prstGeom prst="rect">
            <a:avLst/>
          </a:prstGeom>
          <a:noFill/>
        </p:spPr>
        <p:txBody>
          <a:bodyPr wrap="square" rtlCol="0">
            <a:spAutoFit/>
          </a:bodyPr>
          <a:lstStyle/>
          <a:p>
            <a:pPr algn="ctr"/>
            <a:r>
              <a:rPr lang="en-US" dirty="0" smtClean="0"/>
              <a:t>User click</a:t>
            </a:r>
          </a:p>
          <a:p>
            <a:pPr algn="ctr"/>
            <a:r>
              <a:rPr lang="en-US" dirty="0" smtClean="0"/>
              <a:t>“Cancel”</a:t>
            </a:r>
            <a:endParaRPr lang="en-US" dirty="0"/>
          </a:p>
        </p:txBody>
      </p:sp>
      <p:pic>
        <p:nvPicPr>
          <p:cNvPr id="19" name="Picture 18"/>
          <p:cNvPicPr>
            <a:picLocks noChangeAspect="1"/>
          </p:cNvPicPr>
          <p:nvPr/>
        </p:nvPicPr>
        <p:blipFill>
          <a:blip r:embed="rId2"/>
          <a:stretch>
            <a:fillRect/>
          </a:stretch>
        </p:blipFill>
        <p:spPr>
          <a:xfrm>
            <a:off x="178383" y="2734266"/>
            <a:ext cx="4877481" cy="1066949"/>
          </a:xfrm>
          <a:prstGeom prst="rect">
            <a:avLst/>
          </a:prstGeom>
        </p:spPr>
      </p:pic>
      <p:sp>
        <p:nvSpPr>
          <p:cNvPr id="20" name="TextBox 19"/>
          <p:cNvSpPr txBox="1"/>
          <p:nvPr/>
        </p:nvSpPr>
        <p:spPr>
          <a:xfrm>
            <a:off x="5227321" y="2940884"/>
            <a:ext cx="6796094" cy="2862322"/>
          </a:xfrm>
          <a:prstGeom prst="rect">
            <a:avLst/>
          </a:prstGeom>
          <a:noFill/>
        </p:spPr>
        <p:txBody>
          <a:bodyPr wrap="square" rtlCol="0">
            <a:spAutoFit/>
          </a:bodyPr>
          <a:lstStyle/>
          <a:p>
            <a:r>
              <a:rPr lang="en-US" dirty="0" smtClean="0"/>
              <a:t>User may choose to run TRIM command later on selected drive.</a:t>
            </a:r>
          </a:p>
          <a:p>
            <a:r>
              <a:rPr lang="en-US" dirty="0" smtClean="0"/>
              <a:t>We may:</a:t>
            </a:r>
          </a:p>
          <a:p>
            <a:r>
              <a:rPr lang="en-US" dirty="0" smtClean="0">
                <a:sym typeface="Wingdings" panose="05000000000000000000" pitchFamily="2" charset="2"/>
              </a:rPr>
              <a:t>1. Create a background process to wait and execute TRIM later</a:t>
            </a:r>
          </a:p>
          <a:p>
            <a:r>
              <a:rPr lang="en-US" dirty="0" smtClean="0">
                <a:sym typeface="Wingdings" panose="05000000000000000000" pitchFamily="2" charset="2"/>
              </a:rPr>
              <a:t>2. Use Windows Task Scheduler to create automated task</a:t>
            </a:r>
          </a:p>
          <a:p>
            <a:r>
              <a:rPr lang="en-US" dirty="0" smtClean="0">
                <a:sym typeface="Wingdings" panose="05000000000000000000" pitchFamily="2" charset="2"/>
              </a:rPr>
              <a:t>3. Think about other solutions ?</a:t>
            </a:r>
          </a:p>
          <a:p>
            <a:endParaRPr lang="en-US" dirty="0">
              <a:sym typeface="Wingdings" panose="05000000000000000000" pitchFamily="2" charset="2"/>
            </a:endParaRPr>
          </a:p>
          <a:p>
            <a:r>
              <a:rPr lang="en-US" dirty="0" smtClean="0">
                <a:sym typeface="Wingdings" panose="05000000000000000000" pitchFamily="2" charset="2"/>
              </a:rPr>
              <a:t>In option 2 above, we may need to support a </a:t>
            </a:r>
            <a:r>
              <a:rPr lang="en-US" dirty="0" smtClean="0">
                <a:solidFill>
                  <a:srgbClr val="FF0000"/>
                </a:solidFill>
                <a:sym typeface="Wingdings" panose="05000000000000000000" pitchFamily="2" charset="2"/>
              </a:rPr>
              <a:t>configuration file</a:t>
            </a:r>
            <a:r>
              <a:rPr lang="en-US" dirty="0" smtClean="0">
                <a:sym typeface="Wingdings" panose="05000000000000000000" pitchFamily="2" charset="2"/>
              </a:rPr>
              <a:t> so that the program will be able to know which drive it will run the TRIM process on.</a:t>
            </a:r>
            <a:endParaRPr lang="en-US" dirty="0" smtClean="0"/>
          </a:p>
          <a:p>
            <a:endParaRPr lang="en-US" dirty="0"/>
          </a:p>
        </p:txBody>
      </p:sp>
      <p:sp>
        <p:nvSpPr>
          <p:cNvPr id="21" name="Rectangle 20"/>
          <p:cNvSpPr/>
          <p:nvPr/>
        </p:nvSpPr>
        <p:spPr>
          <a:xfrm>
            <a:off x="9368444" y="0"/>
            <a:ext cx="2816459" cy="4073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Sample implementation</a:t>
            </a:r>
          </a:p>
        </p:txBody>
      </p:sp>
    </p:spTree>
    <p:extLst>
      <p:ext uri="{BB962C8B-B14F-4D97-AF65-F5344CB8AC3E}">
        <p14:creationId xmlns:p14="http://schemas.microsoft.com/office/powerpoint/2010/main" val="4238664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TotalTime>
  <Words>2324</Words>
  <Application>Microsoft Office PowerPoint</Application>
  <PresentationFormat>Widescreen</PresentationFormat>
  <Paragraphs>588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Courier New</vt:lpstr>
      <vt:lpstr>Wingdings</vt:lpstr>
      <vt:lpstr>Office Theme</vt:lpstr>
      <vt:lpstr>Corsair SSD Toolbox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107</cp:revision>
  <dcterms:created xsi:type="dcterms:W3CDTF">2023-03-23T15:11:37Z</dcterms:created>
  <dcterms:modified xsi:type="dcterms:W3CDTF">2023-03-25T14:09:00Z</dcterms:modified>
</cp:coreProperties>
</file>