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303" r:id="rId2"/>
    <p:sldId id="286" r:id="rId3"/>
    <p:sldId id="292" r:id="rId4"/>
    <p:sldId id="291" r:id="rId5"/>
    <p:sldId id="290"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293" r:id="rId24"/>
    <p:sldId id="306" r:id="rId25"/>
    <p:sldId id="307" r:id="rId26"/>
    <p:sldId id="318" r:id="rId27"/>
    <p:sldId id="308" r:id="rId28"/>
    <p:sldId id="319" r:id="rId29"/>
    <p:sldId id="309" r:id="rId30"/>
    <p:sldId id="320" r:id="rId31"/>
    <p:sldId id="321" r:id="rId32"/>
    <p:sldId id="322" r:id="rId33"/>
    <p:sldId id="310" r:id="rId34"/>
    <p:sldId id="311" r:id="rId35"/>
    <p:sldId id="341" r:id="rId36"/>
    <p:sldId id="323" r:id="rId37"/>
    <p:sldId id="312" r:id="rId38"/>
    <p:sldId id="316" r:id="rId39"/>
    <p:sldId id="342" r:id="rId40"/>
    <p:sldId id="294" r:id="rId41"/>
    <p:sldId id="343" r:id="rId42"/>
    <p:sldId id="314" r:id="rId43"/>
    <p:sldId id="344" r:id="rId44"/>
    <p:sldId id="345" r:id="rId45"/>
    <p:sldId id="313" r:id="rId46"/>
    <p:sldId id="299" r:id="rId47"/>
    <p:sldId id="300" r:id="rId48"/>
    <p:sldId id="301" r:id="rId49"/>
    <p:sldId id="302" r:id="rId50"/>
    <p:sldId id="289" r:id="rId5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an the son" initials="tt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5" autoAdjust="0"/>
    <p:restoredTop sz="86813" autoAdjust="0"/>
  </p:normalViewPr>
  <p:slideViewPr>
    <p:cSldViewPr snapToGrid="0">
      <p:cViewPr varScale="1">
        <p:scale>
          <a:sx n="80" d="100"/>
          <a:sy n="80" d="100"/>
        </p:scale>
        <p:origin x="2000" y="184"/>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1.71429" units="1/cm"/>
        </inkml:channelProperties>
      </inkml:inkSource>
      <inkml:timestamp xml:id="ts0" timeString="2021-08-25T08:20:13.508"/>
    </inkml:context>
    <inkml:brush xml:id="br0">
      <inkml:brushProperty name="width" value="0.05292" units="cm"/>
      <inkml:brushProperty name="height" value="0.05292" units="cm"/>
      <inkml:brushProperty name="color" value="#FF0000"/>
    </inkml:brush>
  </inkml:definitions>
  <inkml:trace contextRef="#ctx0" brushRef="#br0">16404 5292,'0'-18,"18"18,52 0,19 0,52 0,35 0,0 0,-34 0,16 0,-17 0,18 0,-18 0,-17 0,-1 0,-17 0,18 0,34 0,-17 0,0 0,18 0,-35 0,-18 0,-1 0,-16 0,-37 0,19 0,-18 0,0 0,-18 18,0-18,36 0,-18 0,35 0,-17 0,-1 0,-35 0,1 0,-1 0,-17 0,35 0,0 0,35 0,0 0,0 0,-17 0,-1 0,-35 0,1 0,-1 0,-17 0,-1 0,19 0,-1 0,53 0,-17 0,17 0,-18 0,-17 0,-17 0,34 0,-35 0,18 0,18 0,17 0,-17 0,-1 0,-35 0,36 0,0 0,-54 0,1 0</inkml:trace>
  <inkml:trace contextRef="#ctx0" brushRef="#br0" timeOffset="1199.73">21484 5009,'0'18,"35"17,1-17,-1 35,-35-35,35 17,-17-35,17 35,0 0,1 1,-19-36,1 17,0 1,-1 0,1-1,0-17,-1 18,-17-1,-35 36,0-17,17 17,0-53,-17 35,35-17,-18-18</inkml:trace>
  <inkml:trace contextRef="#ctx0" brushRef="#br0" timeOffset="3504.15">16651 4974,'-18'35,"-34"1,-1-1,17 0,-34 1,17-19,-18 36,18-18,18 1,0-19,35 1,35-18,18 35,-35 0,52 1,18 17,-52-18,-19-17,54 35,-53-36,17 1</inkml:trace>
  <inkml:trace contextRef="#ctx0" brushRef="#br0" timeOffset="24657.33">17357 4639,'17'-53,"1"0,-18 36</inkml:trace>
  <inkml:trace contextRef="#ctx0" brushRef="#br0" timeOffset="25400.18">17410 4410,'0'70,"0"-17,0 0,0 35,0-17,17-36</inkml:trace>
  <inkml:trace contextRef="#ctx0" brushRef="#br0" timeOffset="27151.17">20285 4621,'0'36,"0"-19,0 19,0-1,-18 0,18 0,0-17,0 17,0 1,0-19,0 19,0-19,0 1,0-1,18-34,17-1,-17 1,-1-1,1 18,17-18,-17 1,-18-1,0-17,17 17,-17 0,0 1,0-1,0 0,0 1,0-1,-17 1,-1 17,1 0,17-18,-36 18,19 0,-19-18,19 18,-1-17,0 17,18-18,-17 18,-1 0,1 0</inkml:trace>
  <inkml:trace contextRef="#ctx0" brushRef="#br0" timeOffset="28319.98">22789 4445,'53'0,"-53"-35,0 17,18 0,17 18,-35 18,0 35,0-18,18 53,-18-17,0 0,0-19,0 19,0 0,0-1,0-35,0 1</inkml:trace>
  <inkml:trace contextRef="#ctx0" brushRef="#br0" timeOffset="30335.31">25471 4692,'0'18,"0"17,-18-18,18 1,0 0,0-1,0 1,0 0,0-1,0 1,0 0,0-1,0 1,0 0,18-1,-1 1,1-1,52-17,-34-17,-1-18,-17 35,17-18,0 0,-35 1,0-1,0 0,0 1,0-1,0 0,-18 1,18-1,-17 0,-1 1,1-1,-1 1,0 17,18-18,-17 18,-1 0,18-18,-18 18,1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740A6-8649-4765-AA2F-0E7C84AD1349}" type="datetimeFigureOut">
              <a:rPr lang="en-US" smtClean="0"/>
              <a:t>1/11/23</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CFCA9-71D3-4C1C-8D84-E73EA75B0B72}" type="slidenum">
              <a:rPr lang="en-US" smtClean="0"/>
              <a:t>‹#›</a:t>
            </a:fld>
            <a:endParaRPr lang="en-US"/>
          </a:p>
        </p:txBody>
      </p:sp>
    </p:spTree>
    <p:extLst>
      <p:ext uri="{BB962C8B-B14F-4D97-AF65-F5344CB8AC3E}">
        <p14:creationId xmlns:p14="http://schemas.microsoft.com/office/powerpoint/2010/main" val="222866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200">
                <a:latin typeface="Arial" panose="020B0604020202020204" pitchFamily="34" charset="0"/>
              </a:rPr>
              <a:t>Korea-Vietnam Friendship IT College</a:t>
            </a:r>
          </a:p>
        </p:txBody>
      </p:sp>
      <p:sp>
        <p:nvSpPr>
          <p:cNvPr id="29699" name="Rectangle 6"/>
          <p:cNvSpPr>
            <a:spLocks noGrp="1" noChangeArrowheads="1"/>
          </p:cNvSpPr>
          <p:nvPr>
            <p:ph type="ftr" sz="quarter" idx="4"/>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200">
                <a:latin typeface="Arial" panose="020B0604020202020204" pitchFamily="34" charset="0"/>
              </a:rPr>
              <a:t>Chuyên đề Lắp ráp máy tính - Build and maintain a PC</a:t>
            </a:r>
          </a:p>
        </p:txBody>
      </p:sp>
      <p:sp>
        <p:nvSpPr>
          <p:cNvPr id="2970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D26B54DA-C850-4072-9A3E-2F4F175C8B22}" type="slidenum">
              <a:rPr lang="en-US" altLang="en-US" sz="1200">
                <a:latin typeface="Arial" panose="020B0604020202020204" pitchFamily="34" charset="0"/>
              </a:rPr>
              <a:pPr/>
              <a:t>4</a:t>
            </a:fld>
            <a:endParaRPr lang="en-US" altLang="en-US" sz="1200">
              <a:latin typeface="Arial" panose="020B0604020202020204" pitchFamily="34" charset="0"/>
            </a:endParaRPr>
          </a:p>
        </p:txBody>
      </p:sp>
      <p:sp>
        <p:nvSpPr>
          <p:cNvPr id="29701" name="Rectangle 2"/>
          <p:cNvSpPr>
            <a:spLocks noGrp="1" noRot="1" noChangeAspect="1" noChangeArrowheads="1" noTextEdit="1"/>
          </p:cNvSpPr>
          <p:nvPr>
            <p:ph type="sldImg"/>
          </p:nvPr>
        </p:nvSpPr>
        <p:spPr>
          <a:xfrm>
            <a:off x="669925" y="736600"/>
            <a:ext cx="5326063" cy="3687763"/>
          </a:xfrm>
          <a:ln/>
        </p:spPr>
      </p:sp>
      <p:sp>
        <p:nvSpPr>
          <p:cNvPr id="29702" name="Rectangle 3"/>
          <p:cNvSpPr>
            <a:spLocks noGrp="1" noChangeArrowheads="1"/>
          </p:cNvSpPr>
          <p:nvPr>
            <p:ph type="body" idx="1"/>
          </p:nvPr>
        </p:nvSpPr>
        <p:spPr>
          <a:xfrm>
            <a:off x="890588" y="4667250"/>
            <a:ext cx="4881562" cy="4429125"/>
          </a:xfrm>
          <a:noFill/>
        </p:spPr>
        <p:txBody>
          <a:bodyPr/>
          <a:lstStyle/>
          <a:p>
            <a:pPr eaLnBrk="1" hangingPunct="1"/>
            <a:endParaRPr lang="en-US" altLang="en-US"/>
          </a:p>
        </p:txBody>
      </p:sp>
    </p:spTree>
    <p:extLst>
      <p:ext uri="{BB962C8B-B14F-4D97-AF65-F5344CB8AC3E}">
        <p14:creationId xmlns:p14="http://schemas.microsoft.com/office/powerpoint/2010/main" val="1783075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AMI </a:t>
            </a:r>
            <a:r>
              <a:rPr lang="en-US" sz="1200" b="1" i="0" kern="1200" dirty="0">
                <a:solidFill>
                  <a:schemeClr val="tx1"/>
                </a:solidFill>
                <a:effectLst/>
                <a:latin typeface="+mn-lt"/>
                <a:ea typeface="+mn-ea"/>
                <a:cs typeface="+mn-cs"/>
              </a:rPr>
              <a:t>Alternate Mark Inversion</a:t>
            </a:r>
            <a:endParaRPr lang="en-US" dirty="0"/>
          </a:p>
        </p:txBody>
      </p:sp>
      <p:sp>
        <p:nvSpPr>
          <p:cNvPr id="4" name="Slide Number Placeholder 3"/>
          <p:cNvSpPr>
            <a:spLocks noGrp="1"/>
          </p:cNvSpPr>
          <p:nvPr>
            <p:ph type="sldNum" sz="quarter" idx="10"/>
          </p:nvPr>
        </p:nvSpPr>
        <p:spPr/>
        <p:txBody>
          <a:bodyPr/>
          <a:lstStyle/>
          <a:p>
            <a:fld id="{E62CFCA9-71D3-4C1C-8D84-E73EA75B0B72}" type="slidenum">
              <a:rPr lang="en-US" smtClean="0"/>
              <a:t>42</a:t>
            </a:fld>
            <a:endParaRPr lang="en-US"/>
          </a:p>
        </p:txBody>
      </p:sp>
    </p:spTree>
    <p:extLst>
      <p:ext uri="{BB962C8B-B14F-4D97-AF65-F5344CB8AC3E}">
        <p14:creationId xmlns:p14="http://schemas.microsoft.com/office/powerpoint/2010/main" val="300067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CFCA9-71D3-4C1C-8D84-E73EA75B0B72}" type="slidenum">
              <a:rPr lang="en-US" smtClean="0"/>
              <a:t>8</a:t>
            </a:fld>
            <a:endParaRPr lang="en-US"/>
          </a:p>
        </p:txBody>
      </p:sp>
    </p:spTree>
    <p:extLst>
      <p:ext uri="{BB962C8B-B14F-4D97-AF65-F5344CB8AC3E}">
        <p14:creationId xmlns:p14="http://schemas.microsoft.com/office/powerpoint/2010/main" val="167484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CFCA9-71D3-4C1C-8D84-E73EA75B0B72}" type="slidenum">
              <a:rPr lang="en-US" smtClean="0"/>
              <a:t>9</a:t>
            </a:fld>
            <a:endParaRPr lang="en-US"/>
          </a:p>
        </p:txBody>
      </p:sp>
    </p:spTree>
    <p:extLst>
      <p:ext uri="{BB962C8B-B14F-4D97-AF65-F5344CB8AC3E}">
        <p14:creationId xmlns:p14="http://schemas.microsoft.com/office/powerpoint/2010/main" val="129670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E62CFCA9-71D3-4C1C-8D84-E73EA75B0B72}" type="slidenum">
              <a:rPr lang="en-US" smtClean="0"/>
              <a:t>10</a:t>
            </a:fld>
            <a:endParaRPr lang="en-US"/>
          </a:p>
        </p:txBody>
      </p:sp>
    </p:spTree>
    <p:extLst>
      <p:ext uri="{BB962C8B-B14F-4D97-AF65-F5344CB8AC3E}">
        <p14:creationId xmlns:p14="http://schemas.microsoft.com/office/powerpoint/2010/main" val="1018241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CFCA9-71D3-4C1C-8D84-E73EA75B0B72}" type="slidenum">
              <a:rPr lang="en-US" smtClean="0"/>
              <a:t>14</a:t>
            </a:fld>
            <a:endParaRPr lang="en-US"/>
          </a:p>
        </p:txBody>
      </p:sp>
    </p:spTree>
    <p:extLst>
      <p:ext uri="{BB962C8B-B14F-4D97-AF65-F5344CB8AC3E}">
        <p14:creationId xmlns:p14="http://schemas.microsoft.com/office/powerpoint/2010/main" val="2833592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E62CFCA9-71D3-4C1C-8D84-E73EA75B0B72}" type="slidenum">
              <a:rPr lang="en-US" smtClean="0"/>
              <a:t>21</a:t>
            </a:fld>
            <a:endParaRPr lang="en-US"/>
          </a:p>
        </p:txBody>
      </p:sp>
    </p:spTree>
    <p:extLst>
      <p:ext uri="{BB962C8B-B14F-4D97-AF65-F5344CB8AC3E}">
        <p14:creationId xmlns:p14="http://schemas.microsoft.com/office/powerpoint/2010/main" val="2320006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en-US" dirty="0"/>
              <a:t>Twisting is done because two parallel wires constitute a fine antenna. When the wires are twisted, the waves from different twists cancel out, so the wire radiates less effectively. A signal is usually carried as the difference in voltage between the two wires in the pair. This provides better immunity to external noise because the noise tends to affect both wires the same, leaving the differential unchanged.</a:t>
            </a:r>
          </a:p>
        </p:txBody>
      </p:sp>
      <p:sp>
        <p:nvSpPr>
          <p:cNvPr id="4" name="Slide Number Placeholder 3"/>
          <p:cNvSpPr>
            <a:spLocks noGrp="1"/>
          </p:cNvSpPr>
          <p:nvPr>
            <p:ph type="sldNum" sz="quarter" idx="10"/>
          </p:nvPr>
        </p:nvSpPr>
        <p:spPr/>
        <p:txBody>
          <a:bodyPr/>
          <a:lstStyle/>
          <a:p>
            <a:fld id="{E62CFCA9-71D3-4C1C-8D84-E73EA75B0B72}" type="slidenum">
              <a:rPr lang="en-US" smtClean="0"/>
              <a:t>25</a:t>
            </a:fld>
            <a:endParaRPr lang="en-US"/>
          </a:p>
        </p:txBody>
      </p:sp>
    </p:spTree>
    <p:extLst>
      <p:ext uri="{BB962C8B-B14F-4D97-AF65-F5344CB8AC3E}">
        <p14:creationId xmlns:p14="http://schemas.microsoft.com/office/powerpoint/2010/main" val="678673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Optional</a:t>
            </a:r>
          </a:p>
        </p:txBody>
      </p:sp>
      <p:sp>
        <p:nvSpPr>
          <p:cNvPr id="4" name="Slide Number Placeholder 3"/>
          <p:cNvSpPr>
            <a:spLocks noGrp="1"/>
          </p:cNvSpPr>
          <p:nvPr>
            <p:ph type="sldNum" sz="quarter" idx="5"/>
          </p:nvPr>
        </p:nvSpPr>
        <p:spPr/>
        <p:txBody>
          <a:bodyPr/>
          <a:lstStyle/>
          <a:p>
            <a:fld id="{E62CFCA9-71D3-4C1C-8D84-E73EA75B0B72}" type="slidenum">
              <a:rPr lang="en-US" smtClean="0"/>
              <a:t>32</a:t>
            </a:fld>
            <a:endParaRPr lang="en-US"/>
          </a:p>
        </p:txBody>
      </p:sp>
    </p:spTree>
    <p:extLst>
      <p:ext uri="{BB962C8B-B14F-4D97-AF65-F5344CB8AC3E}">
        <p14:creationId xmlns:p14="http://schemas.microsoft.com/office/powerpoint/2010/main" val="1315400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CFCA9-71D3-4C1C-8D84-E73EA75B0B72}" type="slidenum">
              <a:rPr lang="en-US" smtClean="0"/>
              <a:t>40</a:t>
            </a:fld>
            <a:endParaRPr lang="en-US"/>
          </a:p>
        </p:txBody>
      </p:sp>
    </p:spTree>
    <p:extLst>
      <p:ext uri="{BB962C8B-B14F-4D97-AF65-F5344CB8AC3E}">
        <p14:creationId xmlns:p14="http://schemas.microsoft.com/office/powerpoint/2010/main" val="86535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5845B79-940C-4023-831B-99D711350DA8}"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ECB39-0144-4341-8938-0543BD94CC2B}" type="slidenum">
              <a:rPr lang="en-US" smtClean="0"/>
              <a:t>‹#›</a:t>
            </a:fld>
            <a:endParaRPr lang="en-US"/>
          </a:p>
        </p:txBody>
      </p:sp>
    </p:spTree>
    <p:extLst>
      <p:ext uri="{BB962C8B-B14F-4D97-AF65-F5344CB8AC3E}">
        <p14:creationId xmlns:p14="http://schemas.microsoft.com/office/powerpoint/2010/main" val="226549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EE1CBF-6087-4CD5-8857-6E9447E4285E}"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ECB39-0144-4341-8938-0543BD94CC2B}" type="slidenum">
              <a:rPr lang="en-US" smtClean="0"/>
              <a:t>‹#›</a:t>
            </a:fld>
            <a:endParaRPr lang="en-US"/>
          </a:p>
        </p:txBody>
      </p:sp>
    </p:spTree>
    <p:extLst>
      <p:ext uri="{BB962C8B-B14F-4D97-AF65-F5344CB8AC3E}">
        <p14:creationId xmlns:p14="http://schemas.microsoft.com/office/powerpoint/2010/main" val="28981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59F15A-2CD3-4CC5-81D7-C4BB7420A037}"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ECB39-0144-4341-8938-0543BD94CC2B}" type="slidenum">
              <a:rPr lang="en-US" smtClean="0"/>
              <a:t>‹#›</a:t>
            </a:fld>
            <a:endParaRPr lang="en-US"/>
          </a:p>
        </p:txBody>
      </p:sp>
    </p:spTree>
    <p:extLst>
      <p:ext uri="{BB962C8B-B14F-4D97-AF65-F5344CB8AC3E}">
        <p14:creationId xmlns:p14="http://schemas.microsoft.com/office/powerpoint/2010/main" val="163239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92FC723-1A70-4B76-A7B4-659BD2A1C462}" type="datetime1">
              <a:rPr lang="en-US" smtClean="0"/>
              <a:pPr/>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ECB39-0144-4341-8938-0543BD94CC2B}" type="slidenum">
              <a:rPr lang="en-US" smtClean="0"/>
              <a:pPr/>
              <a:t>‹#›</a:t>
            </a:fld>
            <a:endParaRPr lang="en-US"/>
          </a:p>
        </p:txBody>
      </p:sp>
    </p:spTree>
    <p:extLst>
      <p:ext uri="{BB962C8B-B14F-4D97-AF65-F5344CB8AC3E}">
        <p14:creationId xmlns:p14="http://schemas.microsoft.com/office/powerpoint/2010/main" val="110850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9539290-EF3C-4132-8C0D-4E8CAB37F718}"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ECB39-0144-4341-8938-0543BD94CC2B}" type="slidenum">
              <a:rPr lang="en-US" smtClean="0"/>
              <a:t>‹#›</a:t>
            </a:fld>
            <a:endParaRPr lang="en-US"/>
          </a:p>
        </p:txBody>
      </p:sp>
    </p:spTree>
    <p:extLst>
      <p:ext uri="{BB962C8B-B14F-4D97-AF65-F5344CB8AC3E}">
        <p14:creationId xmlns:p14="http://schemas.microsoft.com/office/powerpoint/2010/main" val="37411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01A705-B361-41D1-968A-E00298E4DE80}" type="datetime1">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ECB39-0144-4341-8938-0543BD94CC2B}" type="slidenum">
              <a:rPr lang="en-US" smtClean="0"/>
              <a:t>‹#›</a:t>
            </a:fld>
            <a:endParaRPr lang="en-US"/>
          </a:p>
        </p:txBody>
      </p:sp>
    </p:spTree>
    <p:extLst>
      <p:ext uri="{BB962C8B-B14F-4D97-AF65-F5344CB8AC3E}">
        <p14:creationId xmlns:p14="http://schemas.microsoft.com/office/powerpoint/2010/main" val="301629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A0ADF4-F7E8-448E-8F94-B9F2A81202ED}" type="datetime1">
              <a:rPr lang="en-US" smtClean="0"/>
              <a:t>1/11/23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ECB39-0144-4341-8938-0543BD94CC2B}" type="slidenum">
              <a:rPr lang="en-US" smtClean="0"/>
              <a:t>‹#›</a:t>
            </a:fld>
            <a:endParaRPr lang="en-US"/>
          </a:p>
        </p:txBody>
      </p:sp>
    </p:spTree>
    <p:extLst>
      <p:ext uri="{BB962C8B-B14F-4D97-AF65-F5344CB8AC3E}">
        <p14:creationId xmlns:p14="http://schemas.microsoft.com/office/powerpoint/2010/main" val="300565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7BAEDF-FC8C-4168-B7B6-A066FC3DB659}" type="datetime1">
              <a:rPr lang="en-US" smtClean="0"/>
              <a:t>1/11/23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ECB39-0144-4341-8938-0543BD94CC2B}" type="slidenum">
              <a:rPr lang="en-US" smtClean="0"/>
              <a:t>‹#›</a:t>
            </a:fld>
            <a:endParaRPr lang="en-US"/>
          </a:p>
        </p:txBody>
      </p:sp>
    </p:spTree>
    <p:extLst>
      <p:ext uri="{BB962C8B-B14F-4D97-AF65-F5344CB8AC3E}">
        <p14:creationId xmlns:p14="http://schemas.microsoft.com/office/powerpoint/2010/main" val="36961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A14F1-6CF8-4F7A-A02B-4FF09670B87D}" type="datetime1">
              <a:rPr lang="en-US" smtClean="0"/>
              <a:t>1/11/23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ECB39-0144-4341-8938-0543BD94CC2B}" type="slidenum">
              <a:rPr lang="en-US" smtClean="0"/>
              <a:t>‹#›</a:t>
            </a:fld>
            <a:endParaRPr lang="en-US"/>
          </a:p>
        </p:txBody>
      </p:sp>
    </p:spTree>
    <p:extLst>
      <p:ext uri="{BB962C8B-B14F-4D97-AF65-F5344CB8AC3E}">
        <p14:creationId xmlns:p14="http://schemas.microsoft.com/office/powerpoint/2010/main" val="310320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7337E2-5F67-4149-B951-1E0E2EA2E4DC}" type="datetime1">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ECB39-0144-4341-8938-0543BD94CC2B}" type="slidenum">
              <a:rPr lang="en-US" smtClean="0"/>
              <a:t>‹#›</a:t>
            </a:fld>
            <a:endParaRPr lang="en-US"/>
          </a:p>
        </p:txBody>
      </p:sp>
    </p:spTree>
    <p:extLst>
      <p:ext uri="{BB962C8B-B14F-4D97-AF65-F5344CB8AC3E}">
        <p14:creationId xmlns:p14="http://schemas.microsoft.com/office/powerpoint/2010/main" val="335919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23FCA1-38C8-49D3-B8A2-C4016FCEC883}" type="datetime1">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ECB39-0144-4341-8938-0543BD94CC2B}" type="slidenum">
              <a:rPr lang="en-US" smtClean="0"/>
              <a:t>‹#›</a:t>
            </a:fld>
            <a:endParaRPr lang="en-US"/>
          </a:p>
        </p:txBody>
      </p:sp>
    </p:spTree>
    <p:extLst>
      <p:ext uri="{BB962C8B-B14F-4D97-AF65-F5344CB8AC3E}">
        <p14:creationId xmlns:p14="http://schemas.microsoft.com/office/powerpoint/2010/main" val="323305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95300" y="1415143"/>
            <a:ext cx="8915400" cy="490945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1A370-D9C6-40E0-9FCD-84F03CBB3265}" type="datetime1">
              <a:rPr lang="en-US" smtClean="0"/>
              <a:pPr/>
              <a:t>1/11/23</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ECB39-0144-4341-8938-0543BD94CC2B}" type="slidenum">
              <a:rPr lang="en-US" smtClean="0"/>
              <a:pPr/>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00479" y="132642"/>
            <a:ext cx="1189213" cy="651130"/>
          </a:xfrm>
          <a:prstGeom prst="rect">
            <a:avLst/>
          </a:prstGeom>
        </p:spPr>
      </p:pic>
    </p:spTree>
    <p:extLst>
      <p:ext uri="{BB962C8B-B14F-4D97-AF65-F5344CB8AC3E}">
        <p14:creationId xmlns:p14="http://schemas.microsoft.com/office/powerpoint/2010/main" val="35470854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Gill Sans MT" panose="020B0502020104020203"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20.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jpg"/><Relationship Id="rId5" Type="http://schemas.openxmlformats.org/officeDocument/2006/relationships/image" Target="../media/image34.png"/><Relationship Id="rId4" Type="http://schemas.openxmlformats.org/officeDocument/2006/relationships/image" Target="../media/image33.jpg"/></Relationships>
</file>

<file path=ppt/slides/_rels/slide13.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20.png"/><Relationship Id="rId7" Type="http://schemas.openxmlformats.org/officeDocument/2006/relationships/customXml" Target="../ink/ink1.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pn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9.png"/><Relationship Id="rId7" Type="http://schemas.openxmlformats.org/officeDocument/2006/relationships/image" Target="../media/image4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jpg"/><Relationship Id="rId5" Type="http://schemas.openxmlformats.org/officeDocument/2006/relationships/image" Target="../media/image17.jp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5.jp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1.jpg"/><Relationship Id="rId4"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png"/><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69.jpg"/><Relationship Id="rId4" Type="http://schemas.openxmlformats.org/officeDocument/2006/relationships/image" Target="../media/image17.jp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8.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24.jp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toppr.com/guides/physics-formulas/wavelength-frequency-formula/" TargetMode="External"/><Relationship Id="rId5" Type="http://schemas.openxmlformats.org/officeDocument/2006/relationships/image" Target="../media/image25.jp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Text Placeholder 2"/>
          <p:cNvSpPr>
            <a:spLocks noGrp="1"/>
          </p:cNvSpPr>
          <p:nvPr>
            <p:ph type="body" idx="1"/>
          </p:nvPr>
        </p:nvSpPr>
        <p:spPr/>
        <p:txBody>
          <a:bodyPr/>
          <a:lstStyle/>
          <a:p>
            <a:r>
              <a:rPr lang="en-GB" dirty="0"/>
              <a:t>COMPUTER NETWORKS</a:t>
            </a:r>
          </a:p>
        </p:txBody>
      </p:sp>
    </p:spTree>
    <p:extLst>
      <p:ext uri="{BB962C8B-B14F-4D97-AF65-F5344CB8AC3E}">
        <p14:creationId xmlns:p14="http://schemas.microsoft.com/office/powerpoint/2010/main" val="1688521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2297" y="1145540"/>
            <a:ext cx="5138738" cy="5139624"/>
          </a:xfrm>
          <a:prstGeom prst="rect">
            <a:avLst/>
          </a:prstGeom>
        </p:spPr>
        <p:txBody>
          <a:bodyPr vert="horz" wrap="square" lIns="0" tIns="26603" rIns="0" bIns="0" rtlCol="0">
            <a:spAutoFit/>
          </a:bodyPr>
          <a:lstStyle/>
          <a:p>
            <a:pPr marL="387069" marR="10642" indent="-361795">
              <a:spcBef>
                <a:spcPts val="210"/>
              </a:spcBef>
              <a:buFont typeface="Wingdings"/>
              <a:buChar char=""/>
              <a:tabLst>
                <a:tab pos="388397" algn="l"/>
              </a:tabLst>
            </a:pPr>
            <a:r>
              <a:rPr sz="2300" spc="-210" dirty="0">
                <a:latin typeface="Arial"/>
                <a:cs typeface="Arial"/>
              </a:rPr>
              <a:t>In </a:t>
            </a:r>
            <a:r>
              <a:rPr sz="2300" spc="-115" dirty="0">
                <a:latin typeface="Arial"/>
                <a:cs typeface="Arial"/>
              </a:rPr>
              <a:t>practice, </a:t>
            </a:r>
            <a:r>
              <a:rPr sz="2300" spc="-147" dirty="0">
                <a:latin typeface="Arial"/>
                <a:cs typeface="Arial"/>
              </a:rPr>
              <a:t>an </a:t>
            </a:r>
            <a:r>
              <a:rPr sz="2300" spc="-126" dirty="0">
                <a:latin typeface="Arial"/>
                <a:cs typeface="Arial"/>
              </a:rPr>
              <a:t>electromagnetic signal </a:t>
            </a:r>
            <a:r>
              <a:rPr sz="2300" spc="-210" dirty="0">
                <a:latin typeface="Arial"/>
                <a:cs typeface="Arial"/>
              </a:rPr>
              <a:t>is  </a:t>
            </a:r>
            <a:r>
              <a:rPr sz="2300" spc="-136" dirty="0">
                <a:latin typeface="Arial"/>
                <a:cs typeface="Arial"/>
              </a:rPr>
              <a:t>made </a:t>
            </a:r>
            <a:r>
              <a:rPr sz="2300" spc="-147" dirty="0">
                <a:latin typeface="Arial"/>
                <a:cs typeface="Arial"/>
              </a:rPr>
              <a:t>up </a:t>
            </a:r>
            <a:r>
              <a:rPr sz="2300" dirty="0">
                <a:latin typeface="Arial"/>
                <a:cs typeface="Arial"/>
              </a:rPr>
              <a:t>of </a:t>
            </a:r>
            <a:r>
              <a:rPr sz="2300" spc="-189" dirty="0">
                <a:solidFill>
                  <a:srgbClr val="C00000"/>
                </a:solidFill>
                <a:latin typeface="Arial"/>
                <a:cs typeface="Arial"/>
              </a:rPr>
              <a:t>many</a:t>
            </a:r>
            <a:r>
              <a:rPr sz="2300" spc="-84" dirty="0">
                <a:solidFill>
                  <a:srgbClr val="C00000"/>
                </a:solidFill>
                <a:latin typeface="Arial"/>
                <a:cs typeface="Arial"/>
              </a:rPr>
              <a:t> </a:t>
            </a:r>
            <a:r>
              <a:rPr sz="2300" spc="-147" dirty="0">
                <a:solidFill>
                  <a:srgbClr val="C00000"/>
                </a:solidFill>
                <a:latin typeface="Arial"/>
                <a:cs typeface="Arial"/>
              </a:rPr>
              <a:t>frequencies</a:t>
            </a:r>
            <a:r>
              <a:rPr sz="2300" spc="-147" dirty="0">
                <a:latin typeface="Arial"/>
                <a:cs typeface="Arial"/>
              </a:rPr>
              <a:t>.</a:t>
            </a:r>
            <a:endParaRPr sz="2300" dirty="0">
              <a:latin typeface="Arial"/>
              <a:cs typeface="Arial"/>
            </a:endParaRPr>
          </a:p>
          <a:p>
            <a:pPr marL="387069" indent="-361795">
              <a:spcBef>
                <a:spcPts val="555"/>
              </a:spcBef>
              <a:buFont typeface="Wingdings"/>
              <a:buChar char=""/>
              <a:tabLst>
                <a:tab pos="388397" algn="l"/>
              </a:tabLst>
            </a:pPr>
            <a:r>
              <a:rPr sz="2300" spc="-147" dirty="0">
                <a:solidFill>
                  <a:srgbClr val="FF0000"/>
                </a:solidFill>
                <a:latin typeface="Arial"/>
                <a:cs typeface="Arial"/>
              </a:rPr>
              <a:t>Fourier</a:t>
            </a:r>
            <a:r>
              <a:rPr sz="2300" spc="-21" dirty="0">
                <a:solidFill>
                  <a:srgbClr val="FF0000"/>
                </a:solidFill>
                <a:latin typeface="Arial"/>
                <a:cs typeface="Arial"/>
              </a:rPr>
              <a:t> </a:t>
            </a:r>
            <a:r>
              <a:rPr sz="2300" spc="-157" dirty="0">
                <a:solidFill>
                  <a:srgbClr val="FF0000"/>
                </a:solidFill>
                <a:latin typeface="Arial"/>
                <a:cs typeface="Arial"/>
              </a:rPr>
              <a:t>Analysis</a:t>
            </a:r>
            <a:endParaRPr sz="2300" dirty="0">
              <a:latin typeface="Arial"/>
              <a:cs typeface="Arial"/>
            </a:endParaRPr>
          </a:p>
          <a:p>
            <a:pPr marL="804728" marR="143654" indent="-300610">
              <a:spcBef>
                <a:spcPts val="524"/>
              </a:spcBef>
            </a:pPr>
            <a:r>
              <a:rPr sz="2100" spc="-11" dirty="0">
                <a:latin typeface="Courier New"/>
                <a:cs typeface="Courier New"/>
              </a:rPr>
              <a:t>o </a:t>
            </a:r>
            <a:r>
              <a:rPr sz="2100" spc="-147" dirty="0">
                <a:latin typeface="Arial"/>
                <a:cs typeface="Arial"/>
              </a:rPr>
              <a:t>Any </a:t>
            </a:r>
            <a:r>
              <a:rPr sz="2100" spc="-104" dirty="0">
                <a:latin typeface="Arial"/>
                <a:cs typeface="Arial"/>
              </a:rPr>
              <a:t>signal </a:t>
            </a:r>
            <a:r>
              <a:rPr sz="2100" spc="-178" dirty="0">
                <a:latin typeface="Arial"/>
                <a:cs typeface="Arial"/>
              </a:rPr>
              <a:t>is </a:t>
            </a:r>
            <a:r>
              <a:rPr sz="2100" spc="-126" dirty="0">
                <a:latin typeface="Arial"/>
                <a:cs typeface="Arial"/>
              </a:rPr>
              <a:t>made up </a:t>
            </a:r>
            <a:r>
              <a:rPr sz="2100" dirty="0">
                <a:latin typeface="Arial"/>
                <a:cs typeface="Arial"/>
              </a:rPr>
              <a:t>of </a:t>
            </a:r>
            <a:r>
              <a:rPr sz="2100" spc="-178" dirty="0">
                <a:latin typeface="Arial"/>
                <a:cs typeface="Arial"/>
              </a:rPr>
              <a:t>components </a:t>
            </a:r>
            <a:r>
              <a:rPr sz="2100" spc="-21" dirty="0">
                <a:latin typeface="Arial"/>
                <a:cs typeface="Arial"/>
              </a:rPr>
              <a:t>at  </a:t>
            </a:r>
            <a:r>
              <a:rPr sz="2100" spc="-136" dirty="0">
                <a:latin typeface="Arial"/>
                <a:cs typeface="Arial"/>
              </a:rPr>
              <a:t>various frequencies, in </a:t>
            </a:r>
            <a:r>
              <a:rPr sz="2100" spc="-157" dirty="0">
                <a:latin typeface="Arial"/>
                <a:cs typeface="Arial"/>
              </a:rPr>
              <a:t>which </a:t>
            </a:r>
            <a:r>
              <a:rPr sz="2100" spc="-136" dirty="0">
                <a:latin typeface="Arial"/>
                <a:cs typeface="Arial"/>
              </a:rPr>
              <a:t>each  </a:t>
            </a:r>
            <a:r>
              <a:rPr sz="2100" spc="-157" dirty="0">
                <a:latin typeface="Arial"/>
                <a:cs typeface="Arial"/>
              </a:rPr>
              <a:t>component </a:t>
            </a:r>
            <a:r>
              <a:rPr sz="2100" spc="-178" dirty="0">
                <a:latin typeface="Arial"/>
                <a:cs typeface="Arial"/>
              </a:rPr>
              <a:t>is </a:t>
            </a:r>
            <a:r>
              <a:rPr sz="2100" spc="-11" dirty="0">
                <a:latin typeface="Arial"/>
                <a:cs typeface="Arial"/>
              </a:rPr>
              <a:t>a</a:t>
            </a:r>
            <a:r>
              <a:rPr sz="2100" spc="-104" dirty="0">
                <a:latin typeface="Arial"/>
                <a:cs typeface="Arial"/>
              </a:rPr>
              <a:t> </a:t>
            </a:r>
            <a:r>
              <a:rPr sz="2100" spc="-168" dirty="0">
                <a:latin typeface="Arial"/>
                <a:cs typeface="Arial"/>
              </a:rPr>
              <a:t>sinusoid.</a:t>
            </a:r>
            <a:endParaRPr sz="2100" dirty="0">
              <a:latin typeface="Arial"/>
              <a:cs typeface="Arial"/>
            </a:endParaRPr>
          </a:p>
          <a:p>
            <a:pPr marL="387069" marR="146313" indent="-361795">
              <a:spcBef>
                <a:spcPts val="513"/>
              </a:spcBef>
              <a:buFont typeface="Wingdings"/>
              <a:buChar char=""/>
              <a:tabLst>
                <a:tab pos="388397" algn="l"/>
              </a:tabLst>
            </a:pPr>
            <a:r>
              <a:rPr sz="2300" spc="-168" dirty="0">
                <a:solidFill>
                  <a:srgbClr val="FF0000"/>
                </a:solidFill>
                <a:latin typeface="Arial"/>
                <a:cs typeface="Arial"/>
              </a:rPr>
              <a:t>Fundamental </a:t>
            </a:r>
            <a:r>
              <a:rPr sz="2300" spc="-104" dirty="0">
                <a:solidFill>
                  <a:srgbClr val="FF0000"/>
                </a:solidFill>
                <a:latin typeface="Arial"/>
                <a:cs typeface="Arial"/>
              </a:rPr>
              <a:t>frequency </a:t>
            </a:r>
            <a:r>
              <a:rPr sz="2300" dirty="0">
                <a:latin typeface="Arial"/>
                <a:cs typeface="Arial"/>
              </a:rPr>
              <a:t>- </a:t>
            </a:r>
            <a:r>
              <a:rPr sz="2300" spc="-210" dirty="0">
                <a:latin typeface="Arial"/>
                <a:cs typeface="Arial"/>
              </a:rPr>
              <a:t>when </a:t>
            </a:r>
            <a:r>
              <a:rPr sz="2300" spc="-11" dirty="0">
                <a:latin typeface="Arial"/>
                <a:cs typeface="Arial"/>
              </a:rPr>
              <a:t>all  </a:t>
            </a:r>
            <a:r>
              <a:rPr sz="2300" spc="-104" dirty="0">
                <a:latin typeface="Arial"/>
                <a:cs typeface="Arial"/>
              </a:rPr>
              <a:t>frequency </a:t>
            </a:r>
            <a:r>
              <a:rPr sz="2300" spc="-210" dirty="0">
                <a:latin typeface="Arial"/>
                <a:cs typeface="Arial"/>
              </a:rPr>
              <a:t>components </a:t>
            </a:r>
            <a:r>
              <a:rPr sz="2300" dirty="0">
                <a:latin typeface="Arial"/>
                <a:cs typeface="Arial"/>
              </a:rPr>
              <a:t>of </a:t>
            </a:r>
            <a:r>
              <a:rPr sz="2300" spc="-11" dirty="0">
                <a:latin typeface="Arial"/>
                <a:cs typeface="Arial"/>
              </a:rPr>
              <a:t>a </a:t>
            </a:r>
            <a:r>
              <a:rPr sz="2300" spc="-115" dirty="0">
                <a:latin typeface="Arial"/>
                <a:cs typeface="Arial"/>
              </a:rPr>
              <a:t>signal </a:t>
            </a:r>
            <a:r>
              <a:rPr sz="2300" spc="-42" dirty="0">
                <a:latin typeface="Arial"/>
                <a:cs typeface="Arial"/>
              </a:rPr>
              <a:t>are  </a:t>
            </a:r>
            <a:r>
              <a:rPr sz="2300" spc="-94" dirty="0">
                <a:latin typeface="Arial"/>
                <a:cs typeface="Arial"/>
              </a:rPr>
              <a:t>integer </a:t>
            </a:r>
            <a:r>
              <a:rPr sz="2300" spc="-147" dirty="0">
                <a:latin typeface="Arial"/>
                <a:cs typeface="Arial"/>
              </a:rPr>
              <a:t>multiples </a:t>
            </a:r>
            <a:r>
              <a:rPr sz="2300" dirty="0">
                <a:latin typeface="Arial"/>
                <a:cs typeface="Arial"/>
              </a:rPr>
              <a:t>of </a:t>
            </a:r>
            <a:r>
              <a:rPr sz="2300" spc="-178" dirty="0">
                <a:latin typeface="Arial"/>
                <a:cs typeface="Arial"/>
              </a:rPr>
              <a:t>one</a:t>
            </a:r>
            <a:r>
              <a:rPr lang="vi-VN" sz="2300" spc="-178" dirty="0">
                <a:latin typeface="Arial"/>
                <a:cs typeface="Arial"/>
              </a:rPr>
              <a:t> </a:t>
            </a:r>
            <a:r>
              <a:rPr lang="vi-VN" sz="2300" spc="-178" dirty="0">
                <a:solidFill>
                  <a:srgbClr val="C00000"/>
                </a:solidFill>
                <a:latin typeface="Arial"/>
                <a:cs typeface="Arial"/>
              </a:rPr>
              <a:t>(the lowest)</a:t>
            </a:r>
            <a:r>
              <a:rPr sz="2300" spc="-178" dirty="0">
                <a:solidFill>
                  <a:srgbClr val="C00000"/>
                </a:solidFill>
                <a:latin typeface="Arial"/>
                <a:cs typeface="Arial"/>
              </a:rPr>
              <a:t> </a:t>
            </a:r>
            <a:r>
              <a:rPr sz="2300" spc="-126" dirty="0">
                <a:latin typeface="Arial"/>
                <a:cs typeface="Arial"/>
              </a:rPr>
              <a:t>frequency, it’s  </a:t>
            </a:r>
            <a:r>
              <a:rPr sz="2300" spc="-31" dirty="0">
                <a:latin typeface="Arial"/>
                <a:cs typeface="Arial"/>
              </a:rPr>
              <a:t>referred </a:t>
            </a:r>
            <a:r>
              <a:rPr sz="2300" spc="-73" dirty="0">
                <a:latin typeface="Arial"/>
                <a:cs typeface="Arial"/>
              </a:rPr>
              <a:t>to </a:t>
            </a:r>
            <a:r>
              <a:rPr sz="2300" spc="-199" dirty="0">
                <a:latin typeface="Arial"/>
                <a:cs typeface="Arial"/>
              </a:rPr>
              <a:t>as </a:t>
            </a:r>
            <a:r>
              <a:rPr sz="2300" spc="-136" dirty="0">
                <a:latin typeface="Arial"/>
                <a:cs typeface="Arial"/>
              </a:rPr>
              <a:t>the </a:t>
            </a:r>
            <a:r>
              <a:rPr sz="2300" spc="-115" dirty="0">
                <a:latin typeface="Arial"/>
                <a:cs typeface="Arial"/>
              </a:rPr>
              <a:t>fundamental  </a:t>
            </a:r>
            <a:r>
              <a:rPr sz="2300" spc="-104" dirty="0">
                <a:latin typeface="Arial"/>
                <a:cs typeface="Arial"/>
              </a:rPr>
              <a:t>frequency</a:t>
            </a:r>
            <a:endParaRPr sz="2300" dirty="0">
              <a:latin typeface="Arial"/>
              <a:cs typeface="Arial"/>
            </a:endParaRPr>
          </a:p>
          <a:p>
            <a:pPr marL="387069" marR="170260" indent="-361795">
              <a:spcBef>
                <a:spcPts val="555"/>
              </a:spcBef>
              <a:buFont typeface="Wingdings"/>
              <a:buChar char=""/>
              <a:tabLst>
                <a:tab pos="388397" algn="l"/>
              </a:tabLst>
            </a:pPr>
            <a:r>
              <a:rPr sz="2300" spc="-272" dirty="0">
                <a:latin typeface="Arial"/>
                <a:cs typeface="Arial"/>
              </a:rPr>
              <a:t>The </a:t>
            </a:r>
            <a:r>
              <a:rPr sz="2300" spc="-52" dirty="0">
                <a:latin typeface="Arial"/>
                <a:cs typeface="Arial"/>
              </a:rPr>
              <a:t>period </a:t>
            </a:r>
            <a:r>
              <a:rPr sz="2300" dirty="0">
                <a:latin typeface="Arial"/>
                <a:cs typeface="Arial"/>
              </a:rPr>
              <a:t>of </a:t>
            </a:r>
            <a:r>
              <a:rPr sz="2300" spc="-136" dirty="0">
                <a:latin typeface="Arial"/>
                <a:cs typeface="Arial"/>
              </a:rPr>
              <a:t>the </a:t>
            </a:r>
            <a:r>
              <a:rPr sz="2300" spc="-42" dirty="0">
                <a:latin typeface="Arial"/>
                <a:cs typeface="Arial"/>
              </a:rPr>
              <a:t>total </a:t>
            </a:r>
            <a:r>
              <a:rPr sz="2300" spc="-126" dirty="0">
                <a:latin typeface="Arial"/>
                <a:cs typeface="Arial"/>
              </a:rPr>
              <a:t>signal </a:t>
            </a:r>
            <a:r>
              <a:rPr sz="2300" spc="-199" dirty="0">
                <a:latin typeface="Arial"/>
                <a:cs typeface="Arial"/>
              </a:rPr>
              <a:t>is </a:t>
            </a:r>
            <a:r>
              <a:rPr sz="2300" spc="-84" dirty="0">
                <a:latin typeface="Arial"/>
                <a:cs typeface="Arial"/>
              </a:rPr>
              <a:t>equal  </a:t>
            </a:r>
            <a:r>
              <a:rPr sz="2300" spc="-73" dirty="0">
                <a:latin typeface="Arial"/>
                <a:cs typeface="Arial"/>
              </a:rPr>
              <a:t>to </a:t>
            </a:r>
            <a:r>
              <a:rPr sz="2300" spc="-136" dirty="0">
                <a:latin typeface="Arial"/>
                <a:cs typeface="Arial"/>
              </a:rPr>
              <a:t>the </a:t>
            </a:r>
            <a:r>
              <a:rPr sz="2300" spc="-52" dirty="0">
                <a:latin typeface="Arial"/>
                <a:cs typeface="Arial"/>
              </a:rPr>
              <a:t>period </a:t>
            </a:r>
            <a:r>
              <a:rPr sz="2300" dirty="0">
                <a:latin typeface="Arial"/>
                <a:cs typeface="Arial"/>
              </a:rPr>
              <a:t>of </a:t>
            </a:r>
            <a:r>
              <a:rPr sz="2300" spc="-136" dirty="0">
                <a:latin typeface="Arial"/>
                <a:cs typeface="Arial"/>
              </a:rPr>
              <a:t>the </a:t>
            </a:r>
            <a:r>
              <a:rPr sz="2300" spc="-115" dirty="0">
                <a:latin typeface="Arial"/>
                <a:cs typeface="Arial"/>
              </a:rPr>
              <a:t>fundamental  </a:t>
            </a:r>
            <a:r>
              <a:rPr sz="2300" spc="-104" dirty="0">
                <a:latin typeface="Arial"/>
                <a:cs typeface="Arial"/>
              </a:rPr>
              <a:t>frequency</a:t>
            </a:r>
            <a:endParaRPr sz="2300" dirty="0">
              <a:latin typeface="Arial"/>
              <a:cs typeface="Arial"/>
            </a:endParaRPr>
          </a:p>
        </p:txBody>
      </p:sp>
      <p:grpSp>
        <p:nvGrpSpPr>
          <p:cNvPr id="5" name="object 5"/>
          <p:cNvGrpSpPr/>
          <p:nvPr/>
        </p:nvGrpSpPr>
        <p:grpSpPr>
          <a:xfrm>
            <a:off x="0" y="6324600"/>
            <a:ext cx="9906000" cy="381000"/>
            <a:chOff x="0" y="3162300"/>
            <a:chExt cx="4572000" cy="190500"/>
          </a:xfrm>
        </p:grpSpPr>
        <p:sp>
          <p:nvSpPr>
            <p:cNvPr id="6" name="object 6"/>
            <p:cNvSpPr/>
            <p:nvPr/>
          </p:nvSpPr>
          <p:spPr>
            <a:xfrm>
              <a:off x="0" y="3162300"/>
              <a:ext cx="4572000" cy="228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191000" y="3200400"/>
              <a:ext cx="152400" cy="152400"/>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749002" y="6390137"/>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9" name="object 9"/>
          <p:cNvSpPr txBox="1"/>
          <p:nvPr/>
        </p:nvSpPr>
        <p:spPr>
          <a:xfrm>
            <a:off x="9138285" y="6437637"/>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17</a:t>
            </a:r>
            <a:endParaRPr sz="1300">
              <a:latin typeface="Carlito"/>
              <a:cs typeface="Carlito"/>
            </a:endParaRPr>
          </a:p>
        </p:txBody>
      </p:sp>
      <p:sp>
        <p:nvSpPr>
          <p:cNvPr id="14" name="Title 13"/>
          <p:cNvSpPr>
            <a:spLocks noGrp="1"/>
          </p:cNvSpPr>
          <p:nvPr>
            <p:ph type="title"/>
          </p:nvPr>
        </p:nvSpPr>
        <p:spPr/>
        <p:txBody>
          <a:bodyPr/>
          <a:lstStyle/>
          <a:p>
            <a:r>
              <a:rPr lang="en-US" dirty="0"/>
              <a:t>Frequency Domain Concepts</a:t>
            </a:r>
          </a:p>
        </p:txBody>
      </p:sp>
      <p:sp>
        <p:nvSpPr>
          <p:cNvPr id="15" name="object 12"/>
          <p:cNvSpPr/>
          <p:nvPr/>
        </p:nvSpPr>
        <p:spPr>
          <a:xfrm>
            <a:off x="5635389" y="1383401"/>
            <a:ext cx="4017145" cy="4514841"/>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72766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37007" y="4666529"/>
            <a:ext cx="1349888" cy="143832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070629" y="310391"/>
            <a:ext cx="5778500" cy="503916"/>
          </a:xfrm>
          <a:prstGeom prst="rect">
            <a:avLst/>
          </a:prstGeom>
        </p:spPr>
        <p:txBody>
          <a:bodyPr vert="horz" wrap="square" lIns="0" tIns="26603" rIns="0" bIns="0" rtlCol="0">
            <a:spAutoFit/>
          </a:bodyPr>
          <a:lstStyle/>
          <a:p>
            <a:pPr marL="26603">
              <a:spcBef>
                <a:spcPts val="210"/>
              </a:spcBef>
            </a:pPr>
            <a:r>
              <a:rPr sz="3100" b="1" dirty="0">
                <a:latin typeface="Arial"/>
                <a:cs typeface="Arial"/>
              </a:rPr>
              <a:t>Frequency </a:t>
            </a:r>
            <a:r>
              <a:rPr sz="3100" b="1" spc="-11" dirty="0">
                <a:latin typeface="Arial"/>
                <a:cs typeface="Arial"/>
              </a:rPr>
              <a:t>Domain</a:t>
            </a:r>
            <a:r>
              <a:rPr sz="3100" b="1" spc="-104" dirty="0">
                <a:latin typeface="Arial"/>
                <a:cs typeface="Arial"/>
              </a:rPr>
              <a:t> </a:t>
            </a:r>
            <a:r>
              <a:rPr sz="3100" b="1" dirty="0">
                <a:latin typeface="Arial"/>
                <a:cs typeface="Arial"/>
              </a:rPr>
              <a:t>Concepts</a:t>
            </a:r>
            <a:endParaRPr sz="3100">
              <a:latin typeface="Arial"/>
              <a:cs typeface="Arial"/>
            </a:endParaRPr>
          </a:p>
        </p:txBody>
      </p:sp>
      <p:grpSp>
        <p:nvGrpSpPr>
          <p:cNvPr id="4" name="object 4"/>
          <p:cNvGrpSpPr/>
          <p:nvPr/>
        </p:nvGrpSpPr>
        <p:grpSpPr>
          <a:xfrm>
            <a:off x="0" y="914400"/>
            <a:ext cx="9906000" cy="5791200"/>
            <a:chOff x="0" y="457200"/>
            <a:chExt cx="4572000" cy="2895600"/>
          </a:xfrm>
        </p:grpSpPr>
        <p:sp>
          <p:nvSpPr>
            <p:cNvPr id="5" name="object 5"/>
            <p:cNvSpPr/>
            <p:nvPr/>
          </p:nvSpPr>
          <p:spPr>
            <a:xfrm>
              <a:off x="0" y="457200"/>
              <a:ext cx="4572000" cy="381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3162300"/>
              <a:ext cx="4572000" cy="2285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191000" y="3200400"/>
              <a:ext cx="152400" cy="152400"/>
            </a:xfrm>
            <a:prstGeom prst="rect">
              <a:avLst/>
            </a:prstGeom>
            <a:blipFill>
              <a:blip r:embed="rId5" cstate="print"/>
              <a:stretch>
                <a:fillRect/>
              </a:stretch>
            </a:blipFill>
          </p:spPr>
          <p:txBody>
            <a:bodyPr wrap="square" lIns="0" tIns="0" rIns="0" bIns="0" rtlCol="0"/>
            <a:lstStyle/>
            <a:p>
              <a:endParaRPr/>
            </a:p>
          </p:txBody>
        </p:sp>
      </p:grpSp>
      <p:sp>
        <p:nvSpPr>
          <p:cNvPr id="8" name="object 8"/>
          <p:cNvSpPr txBox="1"/>
          <p:nvPr/>
        </p:nvSpPr>
        <p:spPr>
          <a:xfrm>
            <a:off x="749002" y="6391253"/>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9" name="object 9"/>
          <p:cNvSpPr txBox="1"/>
          <p:nvPr/>
        </p:nvSpPr>
        <p:spPr>
          <a:xfrm>
            <a:off x="9138285" y="6439415"/>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18</a:t>
            </a:r>
            <a:endParaRPr sz="1300">
              <a:latin typeface="Carlito"/>
              <a:cs typeface="Carlito"/>
            </a:endParaRPr>
          </a:p>
        </p:txBody>
      </p:sp>
      <p:grpSp>
        <p:nvGrpSpPr>
          <p:cNvPr id="10" name="object 10"/>
          <p:cNvGrpSpPr/>
          <p:nvPr/>
        </p:nvGrpSpPr>
        <p:grpSpPr>
          <a:xfrm>
            <a:off x="330205" y="1091191"/>
            <a:ext cx="7961948" cy="5614671"/>
            <a:chOff x="152400" y="545592"/>
            <a:chExt cx="3674745" cy="2807335"/>
          </a:xfrm>
        </p:grpSpPr>
        <p:sp>
          <p:nvSpPr>
            <p:cNvPr id="11" name="object 11"/>
            <p:cNvSpPr/>
            <p:nvPr/>
          </p:nvSpPr>
          <p:spPr>
            <a:xfrm>
              <a:off x="152400" y="3200399"/>
              <a:ext cx="185853" cy="1524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265176" y="545592"/>
              <a:ext cx="3561588" cy="2448493"/>
            </a:xfrm>
            <a:prstGeom prst="rect">
              <a:avLst/>
            </a:prstGeom>
            <a:blipFill>
              <a:blip r:embed="rId7" cstate="print"/>
              <a:stretch>
                <a:fillRect/>
              </a:stretch>
            </a:blipFill>
          </p:spPr>
          <p:txBody>
            <a:bodyPr wrap="square" lIns="0" tIns="0" rIns="0" bIns="0" rtlCol="0"/>
            <a:lstStyle/>
            <a:p>
              <a:endParaRPr/>
            </a:p>
          </p:txBody>
        </p:sp>
      </p:grpSp>
      <p:sp>
        <p:nvSpPr>
          <p:cNvPr id="13" name="object 13"/>
          <p:cNvSpPr txBox="1"/>
          <p:nvPr/>
        </p:nvSpPr>
        <p:spPr>
          <a:xfrm>
            <a:off x="298834" y="1486923"/>
            <a:ext cx="105939" cy="226918"/>
          </a:xfrm>
          <a:prstGeom prst="rect">
            <a:avLst/>
          </a:prstGeom>
        </p:spPr>
        <p:txBody>
          <a:bodyPr vert="horz" wrap="square" lIns="0" tIns="26603" rIns="0" bIns="0" rtlCol="0">
            <a:spAutoFit/>
          </a:bodyPr>
          <a:lstStyle/>
          <a:p>
            <a:pPr marL="26603">
              <a:spcBef>
                <a:spcPts val="210"/>
              </a:spcBef>
            </a:pPr>
            <a:r>
              <a:rPr sz="1300" i="1" dirty="0">
                <a:latin typeface="Carlito"/>
                <a:cs typeface="Carlito"/>
              </a:rPr>
              <a:t>f</a:t>
            </a:r>
            <a:endParaRPr sz="1300">
              <a:latin typeface="Carlito"/>
              <a:cs typeface="Carlito"/>
            </a:endParaRPr>
          </a:p>
        </p:txBody>
      </p:sp>
      <p:sp>
        <p:nvSpPr>
          <p:cNvPr id="14" name="object 14"/>
          <p:cNvSpPr txBox="1"/>
          <p:nvPr/>
        </p:nvSpPr>
        <p:spPr>
          <a:xfrm>
            <a:off x="232791" y="2782323"/>
            <a:ext cx="187113" cy="226918"/>
          </a:xfrm>
          <a:prstGeom prst="rect">
            <a:avLst/>
          </a:prstGeom>
        </p:spPr>
        <p:txBody>
          <a:bodyPr vert="horz" wrap="square" lIns="0" tIns="26603" rIns="0" bIns="0" rtlCol="0">
            <a:spAutoFit/>
          </a:bodyPr>
          <a:lstStyle/>
          <a:p>
            <a:pPr marL="26603">
              <a:spcBef>
                <a:spcPts val="210"/>
              </a:spcBef>
            </a:pPr>
            <a:r>
              <a:rPr sz="1300" i="1" spc="-11" dirty="0">
                <a:latin typeface="Carlito"/>
                <a:cs typeface="Carlito"/>
              </a:rPr>
              <a:t>3f</a:t>
            </a:r>
            <a:endParaRPr sz="1300">
              <a:latin typeface="Carlito"/>
              <a:cs typeface="Carlito"/>
            </a:endParaRPr>
          </a:p>
        </p:txBody>
      </p:sp>
      <p:sp>
        <p:nvSpPr>
          <p:cNvPr id="15" name="object 15"/>
          <p:cNvSpPr txBox="1"/>
          <p:nvPr/>
        </p:nvSpPr>
        <p:spPr>
          <a:xfrm>
            <a:off x="232791" y="3926085"/>
            <a:ext cx="187113" cy="226918"/>
          </a:xfrm>
          <a:prstGeom prst="rect">
            <a:avLst/>
          </a:prstGeom>
        </p:spPr>
        <p:txBody>
          <a:bodyPr vert="horz" wrap="square" lIns="0" tIns="26603" rIns="0" bIns="0" rtlCol="0">
            <a:spAutoFit/>
          </a:bodyPr>
          <a:lstStyle/>
          <a:p>
            <a:pPr marL="26603">
              <a:spcBef>
                <a:spcPts val="210"/>
              </a:spcBef>
            </a:pPr>
            <a:r>
              <a:rPr sz="1300" i="1" spc="-11" dirty="0">
                <a:latin typeface="Carlito"/>
                <a:cs typeface="Carlito"/>
              </a:rPr>
              <a:t>5f</a:t>
            </a:r>
            <a:endParaRPr sz="1300">
              <a:latin typeface="Carlito"/>
              <a:cs typeface="Carlito"/>
            </a:endParaRPr>
          </a:p>
        </p:txBody>
      </p:sp>
      <p:sp>
        <p:nvSpPr>
          <p:cNvPr id="16" name="object 16"/>
          <p:cNvSpPr txBox="1"/>
          <p:nvPr/>
        </p:nvSpPr>
        <p:spPr>
          <a:xfrm>
            <a:off x="232791" y="5221485"/>
            <a:ext cx="187113" cy="226918"/>
          </a:xfrm>
          <a:prstGeom prst="rect">
            <a:avLst/>
          </a:prstGeom>
        </p:spPr>
        <p:txBody>
          <a:bodyPr vert="horz" wrap="square" lIns="0" tIns="26603" rIns="0" bIns="0" rtlCol="0">
            <a:spAutoFit/>
          </a:bodyPr>
          <a:lstStyle/>
          <a:p>
            <a:pPr marL="26603">
              <a:spcBef>
                <a:spcPts val="210"/>
              </a:spcBef>
            </a:pPr>
            <a:r>
              <a:rPr sz="1300" i="1" spc="-11" dirty="0">
                <a:latin typeface="Carlito"/>
                <a:cs typeface="Carlito"/>
              </a:rPr>
              <a:t>7f</a:t>
            </a:r>
            <a:endParaRPr sz="1300">
              <a:latin typeface="Carlito"/>
              <a:cs typeface="Carlito"/>
            </a:endParaRPr>
          </a:p>
        </p:txBody>
      </p:sp>
    </p:spTree>
    <p:extLst>
      <p:ext uri="{BB962C8B-B14F-4D97-AF65-F5344CB8AC3E}">
        <p14:creationId xmlns:p14="http://schemas.microsoft.com/office/powerpoint/2010/main" val="152308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64716" y="1079708"/>
            <a:ext cx="9202949" cy="4657913"/>
          </a:xfrm>
          <a:prstGeom prst="rect">
            <a:avLst/>
          </a:prstGeom>
        </p:spPr>
        <p:txBody>
          <a:bodyPr vert="horz" wrap="square" lIns="0" tIns="61185" rIns="0" bIns="0" rtlCol="0">
            <a:spAutoFit/>
          </a:bodyPr>
          <a:lstStyle/>
          <a:p>
            <a:pPr marL="520079" indent="-361795">
              <a:spcBef>
                <a:spcPts val="480"/>
              </a:spcBef>
              <a:buFont typeface="Wingdings"/>
              <a:buChar char=""/>
              <a:tabLst>
                <a:tab pos="521411" algn="l"/>
              </a:tabLst>
            </a:pPr>
            <a:r>
              <a:rPr sz="2300" b="1" spc="-199" dirty="0">
                <a:solidFill>
                  <a:srgbClr val="FF0000"/>
                </a:solidFill>
                <a:latin typeface="Trebuchet MS"/>
                <a:cs typeface="Trebuchet MS"/>
              </a:rPr>
              <a:t>Spectrum </a:t>
            </a:r>
            <a:r>
              <a:rPr sz="2300" dirty="0">
                <a:latin typeface="Arial"/>
                <a:cs typeface="Arial"/>
              </a:rPr>
              <a:t>- </a:t>
            </a:r>
            <a:r>
              <a:rPr sz="2300" spc="-94" dirty="0">
                <a:latin typeface="Arial"/>
                <a:cs typeface="Arial"/>
              </a:rPr>
              <a:t>range </a:t>
            </a:r>
            <a:r>
              <a:rPr sz="2300" dirty="0">
                <a:latin typeface="Arial"/>
                <a:cs typeface="Arial"/>
              </a:rPr>
              <a:t>of </a:t>
            </a:r>
            <a:r>
              <a:rPr sz="2300" spc="-136" dirty="0">
                <a:latin typeface="Arial"/>
                <a:cs typeface="Arial"/>
              </a:rPr>
              <a:t>frequencies </a:t>
            </a:r>
            <a:r>
              <a:rPr sz="2300" spc="-84" dirty="0">
                <a:latin typeface="Arial"/>
                <a:cs typeface="Arial"/>
              </a:rPr>
              <a:t>that </a:t>
            </a:r>
            <a:r>
              <a:rPr sz="2300" spc="-11" dirty="0">
                <a:latin typeface="Arial"/>
                <a:cs typeface="Arial"/>
              </a:rPr>
              <a:t>a </a:t>
            </a:r>
            <a:r>
              <a:rPr sz="2300" spc="-126" dirty="0">
                <a:latin typeface="Arial"/>
                <a:cs typeface="Arial"/>
              </a:rPr>
              <a:t>signal</a:t>
            </a:r>
            <a:r>
              <a:rPr sz="2300" spc="-104" dirty="0">
                <a:latin typeface="Arial"/>
                <a:cs typeface="Arial"/>
              </a:rPr>
              <a:t> </a:t>
            </a:r>
            <a:r>
              <a:rPr sz="2300" spc="-178" dirty="0">
                <a:latin typeface="Arial"/>
                <a:cs typeface="Arial"/>
              </a:rPr>
              <a:t>contains</a:t>
            </a:r>
            <a:endParaRPr sz="2300" dirty="0">
              <a:latin typeface="Arial"/>
              <a:cs typeface="Arial"/>
            </a:endParaRPr>
          </a:p>
          <a:p>
            <a:pPr marL="520079" indent="-361795">
              <a:spcBef>
                <a:spcPts val="272"/>
              </a:spcBef>
              <a:buFont typeface="Wingdings"/>
              <a:buChar char=""/>
              <a:tabLst>
                <a:tab pos="521411" algn="l"/>
              </a:tabLst>
            </a:pPr>
            <a:r>
              <a:rPr sz="2300" b="1" spc="-104" dirty="0">
                <a:solidFill>
                  <a:srgbClr val="FF0000"/>
                </a:solidFill>
                <a:latin typeface="Trebuchet MS"/>
                <a:cs typeface="Trebuchet MS"/>
              </a:rPr>
              <a:t>Absolute </a:t>
            </a:r>
            <a:r>
              <a:rPr sz="2300" b="1" spc="-115" dirty="0">
                <a:solidFill>
                  <a:srgbClr val="FF0000"/>
                </a:solidFill>
                <a:latin typeface="Trebuchet MS"/>
                <a:cs typeface="Trebuchet MS"/>
              </a:rPr>
              <a:t>Bandwidth </a:t>
            </a:r>
            <a:r>
              <a:rPr sz="2300" dirty="0">
                <a:latin typeface="Arial"/>
                <a:cs typeface="Arial"/>
              </a:rPr>
              <a:t>- </a:t>
            </a:r>
            <a:r>
              <a:rPr sz="2300" spc="-94" dirty="0">
                <a:latin typeface="Arial"/>
                <a:cs typeface="Arial"/>
              </a:rPr>
              <a:t>width </a:t>
            </a:r>
            <a:r>
              <a:rPr sz="2300" dirty="0">
                <a:latin typeface="Arial"/>
                <a:cs typeface="Arial"/>
              </a:rPr>
              <a:t>of </a:t>
            </a:r>
            <a:r>
              <a:rPr sz="2300" spc="-136" dirty="0">
                <a:latin typeface="Arial"/>
                <a:cs typeface="Arial"/>
              </a:rPr>
              <a:t>the </a:t>
            </a:r>
            <a:r>
              <a:rPr sz="2300" spc="-178" dirty="0">
                <a:latin typeface="Arial"/>
                <a:cs typeface="Arial"/>
              </a:rPr>
              <a:t>spectrum </a:t>
            </a:r>
            <a:r>
              <a:rPr sz="2300" dirty="0">
                <a:latin typeface="Arial"/>
                <a:cs typeface="Arial"/>
              </a:rPr>
              <a:t>of </a:t>
            </a:r>
            <a:r>
              <a:rPr sz="2300" spc="-11" dirty="0">
                <a:latin typeface="Arial"/>
                <a:cs typeface="Arial"/>
              </a:rPr>
              <a:t>a </a:t>
            </a:r>
            <a:r>
              <a:rPr sz="2300" spc="-115" dirty="0">
                <a:latin typeface="Arial"/>
                <a:cs typeface="Arial"/>
              </a:rPr>
              <a:t>signal </a:t>
            </a:r>
            <a:r>
              <a:rPr sz="2100" spc="168" dirty="0">
                <a:latin typeface="Arial"/>
                <a:cs typeface="Arial"/>
              </a:rPr>
              <a:t>= </a:t>
            </a:r>
            <a:r>
              <a:rPr sz="2100" i="1" spc="-42" dirty="0">
                <a:latin typeface="Arial"/>
                <a:cs typeface="Arial"/>
              </a:rPr>
              <a:t>f</a:t>
            </a:r>
            <a:r>
              <a:rPr sz="2100" i="1" spc="-63" baseline="-21367" dirty="0">
                <a:latin typeface="Arial"/>
                <a:cs typeface="Arial"/>
              </a:rPr>
              <a:t>MAX </a:t>
            </a:r>
            <a:r>
              <a:rPr sz="2100" i="1" spc="-11" dirty="0">
                <a:latin typeface="Arial"/>
                <a:cs typeface="Arial"/>
              </a:rPr>
              <a:t>-</a:t>
            </a:r>
            <a:r>
              <a:rPr sz="2100" i="1" spc="334" dirty="0">
                <a:latin typeface="Arial"/>
                <a:cs typeface="Arial"/>
              </a:rPr>
              <a:t> </a:t>
            </a:r>
            <a:r>
              <a:rPr sz="2100" i="1" spc="-31" dirty="0">
                <a:latin typeface="Arial"/>
                <a:cs typeface="Arial"/>
              </a:rPr>
              <a:t>f</a:t>
            </a:r>
            <a:r>
              <a:rPr sz="2100" i="1" spc="-46" baseline="-21367" dirty="0">
                <a:latin typeface="Arial"/>
                <a:cs typeface="Arial"/>
              </a:rPr>
              <a:t>Min</a:t>
            </a:r>
            <a:endParaRPr sz="2100" baseline="-21367" dirty="0">
              <a:latin typeface="Arial"/>
              <a:cs typeface="Arial"/>
            </a:endParaRPr>
          </a:p>
          <a:p>
            <a:pPr marL="937739" marR="238091" lvl="1" indent="-300610">
              <a:lnSpc>
                <a:spcPts val="2030"/>
              </a:lnSpc>
              <a:spcBef>
                <a:spcPts val="532"/>
              </a:spcBef>
              <a:buFont typeface="Courier New"/>
              <a:buChar char="o"/>
              <a:tabLst>
                <a:tab pos="939066" algn="l"/>
              </a:tabLst>
            </a:pPr>
            <a:r>
              <a:rPr sz="1900" spc="-104" dirty="0">
                <a:latin typeface="Arial"/>
                <a:cs typeface="Arial"/>
              </a:rPr>
              <a:t>Many </a:t>
            </a:r>
            <a:r>
              <a:rPr sz="1900" spc="-136" dirty="0">
                <a:latin typeface="Arial"/>
                <a:cs typeface="Arial"/>
              </a:rPr>
              <a:t>Signals have </a:t>
            </a:r>
            <a:r>
              <a:rPr sz="1900" spc="-126" dirty="0">
                <a:latin typeface="Arial"/>
                <a:cs typeface="Arial"/>
              </a:rPr>
              <a:t>an </a:t>
            </a:r>
            <a:r>
              <a:rPr sz="1900" spc="-73" dirty="0">
                <a:latin typeface="Arial"/>
                <a:cs typeface="Arial"/>
              </a:rPr>
              <a:t>infinite </a:t>
            </a:r>
            <a:r>
              <a:rPr sz="1900" spc="-84" dirty="0">
                <a:latin typeface="Arial"/>
                <a:cs typeface="Arial"/>
              </a:rPr>
              <a:t>bandwidth </a:t>
            </a:r>
            <a:r>
              <a:rPr sz="1900" spc="-94" dirty="0">
                <a:latin typeface="Arial"/>
                <a:cs typeface="Arial"/>
              </a:rPr>
              <a:t>but </a:t>
            </a:r>
            <a:r>
              <a:rPr sz="1900" b="1" spc="-189" dirty="0">
                <a:latin typeface="Arial"/>
                <a:cs typeface="Arial"/>
              </a:rPr>
              <a:t>most </a:t>
            </a:r>
            <a:r>
              <a:rPr sz="1900" b="1" dirty="0">
                <a:latin typeface="Arial"/>
                <a:cs typeface="Arial"/>
              </a:rPr>
              <a:t>of </a:t>
            </a:r>
            <a:r>
              <a:rPr sz="1900" b="1" spc="-126" dirty="0">
                <a:latin typeface="Arial"/>
                <a:cs typeface="Arial"/>
              </a:rPr>
              <a:t>the </a:t>
            </a:r>
            <a:r>
              <a:rPr sz="1900" b="1" spc="-84" dirty="0">
                <a:latin typeface="Arial"/>
                <a:cs typeface="Arial"/>
              </a:rPr>
              <a:t>energy </a:t>
            </a:r>
            <a:r>
              <a:rPr sz="1900" spc="-178" dirty="0">
                <a:latin typeface="Arial"/>
                <a:cs typeface="Arial"/>
              </a:rPr>
              <a:t>is </a:t>
            </a:r>
            <a:r>
              <a:rPr sz="1900" spc="-104" dirty="0">
                <a:latin typeface="Arial"/>
                <a:cs typeface="Arial"/>
              </a:rPr>
              <a:t>contained </a:t>
            </a:r>
            <a:r>
              <a:rPr sz="1900" spc="-126" dirty="0">
                <a:latin typeface="Arial"/>
                <a:cs typeface="Arial"/>
              </a:rPr>
              <a:t>in </a:t>
            </a:r>
            <a:r>
              <a:rPr sz="1900" spc="-11" dirty="0">
                <a:latin typeface="Arial"/>
                <a:cs typeface="Arial"/>
              </a:rPr>
              <a:t>a  </a:t>
            </a:r>
            <a:r>
              <a:rPr sz="1900" spc="-52" dirty="0">
                <a:latin typeface="Arial"/>
                <a:cs typeface="Arial"/>
              </a:rPr>
              <a:t>relatively </a:t>
            </a:r>
            <a:r>
              <a:rPr sz="1900" b="1" spc="-94" dirty="0">
                <a:latin typeface="Arial"/>
                <a:cs typeface="Arial"/>
              </a:rPr>
              <a:t>narrow </a:t>
            </a:r>
            <a:r>
              <a:rPr sz="1900" b="1" spc="-73" dirty="0">
                <a:latin typeface="Arial"/>
                <a:cs typeface="Arial"/>
              </a:rPr>
              <a:t>band</a:t>
            </a:r>
            <a:r>
              <a:rPr sz="1900" spc="-73" dirty="0">
                <a:latin typeface="Arial"/>
                <a:cs typeface="Arial"/>
              </a:rPr>
              <a:t> </a:t>
            </a:r>
            <a:r>
              <a:rPr sz="1900" dirty="0">
                <a:latin typeface="Arial"/>
                <a:cs typeface="Arial"/>
              </a:rPr>
              <a:t>of</a:t>
            </a:r>
            <a:r>
              <a:rPr sz="1900" spc="251" dirty="0">
                <a:latin typeface="Arial"/>
                <a:cs typeface="Arial"/>
              </a:rPr>
              <a:t> </a:t>
            </a:r>
            <a:r>
              <a:rPr sz="1900" spc="-115" dirty="0">
                <a:latin typeface="Arial"/>
                <a:cs typeface="Arial"/>
              </a:rPr>
              <a:t>frequencies</a:t>
            </a:r>
            <a:endParaRPr sz="1900" dirty="0">
              <a:latin typeface="Arial"/>
              <a:cs typeface="Arial"/>
            </a:endParaRPr>
          </a:p>
          <a:p>
            <a:pPr marL="520079" marR="170260" indent="-361795">
              <a:lnSpc>
                <a:spcPts val="2493"/>
              </a:lnSpc>
              <a:spcBef>
                <a:spcPts val="513"/>
              </a:spcBef>
              <a:buFont typeface="Wingdings"/>
              <a:buChar char=""/>
              <a:tabLst>
                <a:tab pos="521411" algn="l"/>
              </a:tabLst>
            </a:pPr>
            <a:r>
              <a:rPr sz="2300" b="1" spc="-168" dirty="0">
                <a:solidFill>
                  <a:srgbClr val="FF0000"/>
                </a:solidFill>
                <a:latin typeface="Trebuchet MS"/>
                <a:cs typeface="Trebuchet MS"/>
              </a:rPr>
              <a:t>Effective </a:t>
            </a:r>
            <a:r>
              <a:rPr sz="2300" b="1" spc="-115" dirty="0">
                <a:solidFill>
                  <a:srgbClr val="FF0000"/>
                </a:solidFill>
                <a:latin typeface="Trebuchet MS"/>
                <a:cs typeface="Trebuchet MS"/>
              </a:rPr>
              <a:t>Bandwidth </a:t>
            </a:r>
            <a:r>
              <a:rPr sz="2300" spc="-94" dirty="0">
                <a:latin typeface="Arial"/>
                <a:cs typeface="Arial"/>
              </a:rPr>
              <a:t>(or </a:t>
            </a:r>
            <a:r>
              <a:rPr sz="2300" spc="-178" dirty="0">
                <a:latin typeface="Arial"/>
                <a:cs typeface="Arial"/>
              </a:rPr>
              <a:t>just </a:t>
            </a:r>
            <a:r>
              <a:rPr sz="2300" spc="-104" dirty="0">
                <a:latin typeface="Arial"/>
                <a:cs typeface="Arial"/>
              </a:rPr>
              <a:t>bandwidth) </a:t>
            </a:r>
            <a:r>
              <a:rPr sz="2300" dirty="0">
                <a:latin typeface="Arial"/>
                <a:cs typeface="Arial"/>
              </a:rPr>
              <a:t>- </a:t>
            </a:r>
            <a:r>
              <a:rPr sz="2300" b="1" spc="-115" dirty="0">
                <a:latin typeface="Arial"/>
                <a:cs typeface="Arial"/>
              </a:rPr>
              <a:t>narrow </a:t>
            </a:r>
            <a:r>
              <a:rPr sz="2300" b="1" spc="-84" dirty="0">
                <a:latin typeface="Arial"/>
                <a:cs typeface="Arial"/>
              </a:rPr>
              <a:t>band </a:t>
            </a:r>
            <a:r>
              <a:rPr sz="2300" dirty="0">
                <a:latin typeface="Arial"/>
                <a:cs typeface="Arial"/>
              </a:rPr>
              <a:t>of </a:t>
            </a:r>
            <a:r>
              <a:rPr sz="2300" spc="-136" dirty="0">
                <a:latin typeface="Arial"/>
                <a:cs typeface="Arial"/>
              </a:rPr>
              <a:t>frequencies  </a:t>
            </a:r>
            <a:r>
              <a:rPr sz="2300" spc="-84" dirty="0">
                <a:latin typeface="Arial"/>
                <a:cs typeface="Arial"/>
              </a:rPr>
              <a:t>that </a:t>
            </a:r>
            <a:r>
              <a:rPr sz="2300" spc="-230" dirty="0">
                <a:latin typeface="Arial"/>
                <a:cs typeface="Arial"/>
              </a:rPr>
              <a:t>most </a:t>
            </a:r>
            <a:r>
              <a:rPr sz="2300" dirty="0">
                <a:latin typeface="Arial"/>
                <a:cs typeface="Arial"/>
              </a:rPr>
              <a:t>of </a:t>
            </a:r>
            <a:r>
              <a:rPr sz="2300" spc="-136" dirty="0">
                <a:latin typeface="Arial"/>
                <a:cs typeface="Arial"/>
              </a:rPr>
              <a:t>the </a:t>
            </a:r>
            <a:r>
              <a:rPr sz="2300" spc="-147" dirty="0">
                <a:latin typeface="Arial"/>
                <a:cs typeface="Arial"/>
              </a:rPr>
              <a:t>signal’s </a:t>
            </a:r>
            <a:r>
              <a:rPr sz="2300" spc="-104" dirty="0">
                <a:latin typeface="Arial"/>
                <a:cs typeface="Arial"/>
              </a:rPr>
              <a:t>energy </a:t>
            </a:r>
            <a:r>
              <a:rPr sz="2300" spc="-199" dirty="0">
                <a:latin typeface="Arial"/>
                <a:cs typeface="Arial"/>
              </a:rPr>
              <a:t>is </a:t>
            </a:r>
            <a:r>
              <a:rPr sz="2300" spc="-136" dirty="0">
                <a:latin typeface="Arial"/>
                <a:cs typeface="Arial"/>
              </a:rPr>
              <a:t>contained</a:t>
            </a:r>
            <a:r>
              <a:rPr sz="2300" spc="11" dirty="0">
                <a:latin typeface="Arial"/>
                <a:cs typeface="Arial"/>
              </a:rPr>
              <a:t> </a:t>
            </a:r>
            <a:r>
              <a:rPr sz="2300" spc="-147" dirty="0">
                <a:latin typeface="Arial"/>
                <a:cs typeface="Arial"/>
              </a:rPr>
              <a:t>in.</a:t>
            </a:r>
            <a:endParaRPr sz="2300" dirty="0">
              <a:latin typeface="Arial"/>
              <a:cs typeface="Arial"/>
            </a:endParaRPr>
          </a:p>
          <a:p>
            <a:pPr marL="937739" lvl="1" indent="-300610">
              <a:spcBef>
                <a:spcPts val="461"/>
              </a:spcBef>
              <a:buFont typeface="Courier New"/>
              <a:buChar char="o"/>
              <a:tabLst>
                <a:tab pos="939066" algn="l"/>
              </a:tabLst>
            </a:pPr>
            <a:r>
              <a:rPr sz="1600" spc="-94" dirty="0">
                <a:latin typeface="Arial"/>
                <a:cs typeface="Arial"/>
              </a:rPr>
              <a:t>e.g. </a:t>
            </a:r>
            <a:r>
              <a:rPr sz="1900" spc="-147" dirty="0">
                <a:latin typeface="Arial"/>
                <a:cs typeface="Arial"/>
              </a:rPr>
              <a:t>Voice </a:t>
            </a:r>
            <a:r>
              <a:rPr sz="1900" spc="-104" dirty="0">
                <a:latin typeface="Arial"/>
                <a:cs typeface="Arial"/>
              </a:rPr>
              <a:t>Signal </a:t>
            </a:r>
            <a:r>
              <a:rPr sz="1900" spc="-52" dirty="0">
                <a:latin typeface="Arial"/>
                <a:cs typeface="Arial"/>
              </a:rPr>
              <a:t>(20 </a:t>
            </a:r>
            <a:r>
              <a:rPr sz="1900" spc="-178" dirty="0">
                <a:latin typeface="Arial"/>
                <a:cs typeface="Arial"/>
              </a:rPr>
              <a:t>Hz </a:t>
            </a:r>
            <a:r>
              <a:rPr sz="1900" spc="-73" dirty="0">
                <a:latin typeface="Arial"/>
                <a:cs typeface="Arial"/>
              </a:rPr>
              <a:t>to </a:t>
            </a:r>
            <a:r>
              <a:rPr sz="1900" spc="-21" dirty="0">
                <a:latin typeface="Arial"/>
                <a:cs typeface="Arial"/>
              </a:rPr>
              <a:t>20 </a:t>
            </a:r>
            <a:r>
              <a:rPr sz="1900" spc="-147" dirty="0">
                <a:latin typeface="Arial"/>
                <a:cs typeface="Arial"/>
              </a:rPr>
              <a:t>kHz) </a:t>
            </a:r>
            <a:r>
              <a:rPr sz="1900" spc="-136" dirty="0">
                <a:latin typeface="Arial"/>
                <a:cs typeface="Arial"/>
              </a:rPr>
              <a:t>we </a:t>
            </a:r>
            <a:r>
              <a:rPr sz="1900" spc="-219" dirty="0">
                <a:latin typeface="Arial"/>
                <a:cs typeface="Arial"/>
              </a:rPr>
              <a:t>use </a:t>
            </a:r>
            <a:r>
              <a:rPr sz="1900" spc="-84" dirty="0">
                <a:latin typeface="Arial"/>
                <a:cs typeface="Arial"/>
              </a:rPr>
              <a:t>only </a:t>
            </a:r>
            <a:r>
              <a:rPr sz="1900" spc="-94" dirty="0">
                <a:latin typeface="Arial"/>
                <a:cs typeface="Arial"/>
              </a:rPr>
              <a:t>(300Hz </a:t>
            </a:r>
            <a:r>
              <a:rPr sz="1900" spc="-73" dirty="0">
                <a:latin typeface="Arial"/>
                <a:cs typeface="Arial"/>
              </a:rPr>
              <a:t>to </a:t>
            </a:r>
            <a:r>
              <a:rPr sz="1900" spc="-63" dirty="0">
                <a:latin typeface="Arial"/>
                <a:cs typeface="Arial"/>
              </a:rPr>
              <a:t>3.4</a:t>
            </a:r>
            <a:r>
              <a:rPr sz="1900" spc="-367" dirty="0">
                <a:latin typeface="Arial"/>
                <a:cs typeface="Arial"/>
              </a:rPr>
              <a:t> </a:t>
            </a:r>
            <a:r>
              <a:rPr sz="1900" spc="-178" dirty="0">
                <a:latin typeface="Arial"/>
                <a:cs typeface="Arial"/>
              </a:rPr>
              <a:t>KHz)</a:t>
            </a:r>
            <a:endParaRPr sz="1900" dirty="0">
              <a:latin typeface="Arial"/>
              <a:cs typeface="Arial"/>
            </a:endParaRPr>
          </a:p>
          <a:p>
            <a:pPr marL="520079" indent="-361795">
              <a:spcBef>
                <a:spcPts val="1666"/>
              </a:spcBef>
              <a:buFont typeface="Wingdings"/>
              <a:buChar char=""/>
              <a:tabLst>
                <a:tab pos="521411" algn="l"/>
              </a:tabLst>
            </a:pPr>
            <a:r>
              <a:rPr sz="1900" b="1" spc="-104" dirty="0">
                <a:latin typeface="Trebuchet MS"/>
                <a:cs typeface="Trebuchet MS"/>
              </a:rPr>
              <a:t>Example</a:t>
            </a:r>
            <a:endParaRPr sz="1900" dirty="0">
              <a:latin typeface="Trebuchet MS"/>
              <a:cs typeface="Trebuchet MS"/>
            </a:endParaRPr>
          </a:p>
          <a:p>
            <a:pPr>
              <a:lnSpc>
                <a:spcPct val="100000"/>
              </a:lnSpc>
              <a:buChar char=""/>
            </a:pPr>
            <a:endParaRPr sz="2100" dirty="0">
              <a:latin typeface="Trebuchet MS"/>
              <a:cs typeface="Trebuchet MS"/>
            </a:endParaRPr>
          </a:p>
          <a:p>
            <a:pPr>
              <a:spcBef>
                <a:spcPts val="42"/>
              </a:spcBef>
              <a:buChar char=""/>
            </a:pPr>
            <a:endParaRPr sz="2500" dirty="0">
              <a:latin typeface="Trebuchet MS"/>
              <a:cs typeface="Trebuchet MS"/>
            </a:endParaRPr>
          </a:p>
          <a:p>
            <a:pPr marL="643780" lvl="1" indent="-304599">
              <a:buFont typeface="Courier New"/>
              <a:buChar char="o"/>
              <a:tabLst>
                <a:tab pos="645113" algn="l"/>
              </a:tabLst>
            </a:pPr>
            <a:r>
              <a:rPr sz="1900" spc="-136" dirty="0">
                <a:latin typeface="Arial"/>
                <a:cs typeface="Arial"/>
              </a:rPr>
              <a:t>Fundamental </a:t>
            </a:r>
            <a:r>
              <a:rPr sz="1900" spc="-115" dirty="0">
                <a:latin typeface="Arial"/>
                <a:cs typeface="Arial"/>
              </a:rPr>
              <a:t>Freq</a:t>
            </a:r>
            <a:r>
              <a:rPr sz="1900" spc="104" dirty="0">
                <a:latin typeface="Arial"/>
                <a:cs typeface="Arial"/>
              </a:rPr>
              <a:t> </a:t>
            </a:r>
            <a:r>
              <a:rPr sz="1900" spc="147" dirty="0">
                <a:latin typeface="Arial"/>
                <a:cs typeface="Arial"/>
              </a:rPr>
              <a:t>=</a:t>
            </a:r>
            <a:endParaRPr sz="1900" dirty="0">
              <a:latin typeface="Arial"/>
              <a:cs typeface="Arial"/>
            </a:endParaRPr>
          </a:p>
          <a:p>
            <a:pPr marL="643780" lvl="1" indent="-304599">
              <a:spcBef>
                <a:spcPts val="449"/>
              </a:spcBef>
              <a:buFont typeface="Courier New"/>
              <a:buChar char="o"/>
              <a:tabLst>
                <a:tab pos="645113" algn="l"/>
              </a:tabLst>
            </a:pPr>
            <a:r>
              <a:rPr sz="1900" spc="-84" dirty="0">
                <a:latin typeface="Arial"/>
                <a:cs typeface="Arial"/>
              </a:rPr>
              <a:t>Max_Freq</a:t>
            </a:r>
            <a:r>
              <a:rPr sz="1900" spc="-42" dirty="0">
                <a:latin typeface="Arial"/>
                <a:cs typeface="Arial"/>
              </a:rPr>
              <a:t> </a:t>
            </a:r>
            <a:r>
              <a:rPr sz="1900" spc="147" dirty="0">
                <a:latin typeface="Arial"/>
                <a:cs typeface="Arial"/>
              </a:rPr>
              <a:t>=</a:t>
            </a:r>
            <a:endParaRPr sz="1900" dirty="0">
              <a:latin typeface="Arial"/>
              <a:cs typeface="Arial"/>
            </a:endParaRPr>
          </a:p>
          <a:p>
            <a:pPr marL="643780" lvl="1" indent="-304599">
              <a:spcBef>
                <a:spcPts val="459"/>
              </a:spcBef>
              <a:buFont typeface="Courier New"/>
              <a:buChar char="o"/>
              <a:tabLst>
                <a:tab pos="645113" algn="l"/>
              </a:tabLst>
            </a:pPr>
            <a:r>
              <a:rPr sz="1900" spc="-104" dirty="0">
                <a:latin typeface="Arial"/>
                <a:cs typeface="Arial"/>
              </a:rPr>
              <a:t>BW</a:t>
            </a:r>
            <a:r>
              <a:rPr sz="1900" spc="-31" dirty="0">
                <a:latin typeface="Arial"/>
                <a:cs typeface="Arial"/>
              </a:rPr>
              <a:t> </a:t>
            </a:r>
            <a:r>
              <a:rPr sz="1900" spc="147" dirty="0">
                <a:latin typeface="Arial"/>
                <a:cs typeface="Arial"/>
              </a:rPr>
              <a:t>=</a:t>
            </a:r>
            <a:endParaRPr sz="1900" dirty="0">
              <a:latin typeface="Arial"/>
              <a:cs typeface="Arial"/>
            </a:endParaRPr>
          </a:p>
        </p:txBody>
      </p:sp>
      <p:grpSp>
        <p:nvGrpSpPr>
          <p:cNvPr id="5" name="object 5"/>
          <p:cNvGrpSpPr/>
          <p:nvPr/>
        </p:nvGrpSpPr>
        <p:grpSpPr>
          <a:xfrm>
            <a:off x="0" y="6324600"/>
            <a:ext cx="9906000" cy="381000"/>
            <a:chOff x="0" y="3162300"/>
            <a:chExt cx="4572000" cy="190500"/>
          </a:xfrm>
        </p:grpSpPr>
        <p:sp>
          <p:nvSpPr>
            <p:cNvPr id="6" name="object 6"/>
            <p:cNvSpPr/>
            <p:nvPr/>
          </p:nvSpPr>
          <p:spPr>
            <a:xfrm>
              <a:off x="0" y="3162300"/>
              <a:ext cx="4572000" cy="2285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191000" y="3200400"/>
              <a:ext cx="152400" cy="152400"/>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749002" y="6390137"/>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9" name="object 9"/>
          <p:cNvSpPr txBox="1"/>
          <p:nvPr/>
        </p:nvSpPr>
        <p:spPr>
          <a:xfrm>
            <a:off x="9138285" y="6437637"/>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19</a:t>
            </a:r>
            <a:endParaRPr sz="1300">
              <a:latin typeface="Carlito"/>
              <a:cs typeface="Carlito"/>
            </a:endParaRPr>
          </a:p>
        </p:txBody>
      </p:sp>
      <p:sp>
        <p:nvSpPr>
          <p:cNvPr id="18" name="Title 17"/>
          <p:cNvSpPr>
            <a:spLocks noGrp="1"/>
          </p:cNvSpPr>
          <p:nvPr>
            <p:ph type="title"/>
          </p:nvPr>
        </p:nvSpPr>
        <p:spPr/>
        <p:txBody>
          <a:bodyPr/>
          <a:lstStyle/>
          <a:p>
            <a:r>
              <a:rPr lang="en-US" dirty="0"/>
              <a:t>Frequency Domain Concepts</a:t>
            </a:r>
          </a:p>
        </p:txBody>
      </p:sp>
      <p:sp>
        <p:nvSpPr>
          <p:cNvPr id="19" name="object 12"/>
          <p:cNvSpPr/>
          <p:nvPr/>
        </p:nvSpPr>
        <p:spPr>
          <a:xfrm>
            <a:off x="1043915" y="3974932"/>
            <a:ext cx="7218991" cy="443626"/>
          </a:xfrm>
          <a:prstGeom prst="rect">
            <a:avLst/>
          </a:prstGeom>
          <a:blipFill>
            <a:blip r:embed="rId4" cstate="print"/>
            <a:stretch>
              <a:fillRect/>
            </a:stretch>
          </a:blipFill>
        </p:spPr>
        <p:txBody>
          <a:bodyPr wrap="square" lIns="0" tIns="0" rIns="0" bIns="0" rtlCol="0"/>
          <a:lstStyle/>
          <a:p>
            <a:endParaRPr/>
          </a:p>
        </p:txBody>
      </p:sp>
      <p:sp>
        <p:nvSpPr>
          <p:cNvPr id="20" name="object 13"/>
          <p:cNvSpPr/>
          <p:nvPr/>
        </p:nvSpPr>
        <p:spPr>
          <a:xfrm>
            <a:off x="7424131" y="4675696"/>
            <a:ext cx="2210225" cy="1555334"/>
          </a:xfrm>
          <a:prstGeom prst="rect">
            <a:avLst/>
          </a:prstGeom>
          <a:blipFill>
            <a:blip r:embed="rId5" cstate="print"/>
            <a:stretch>
              <a:fillRect/>
            </a:stretch>
          </a:blipFill>
        </p:spPr>
        <p:txBody>
          <a:bodyPr wrap="square" lIns="0" tIns="0" rIns="0" bIns="0" rtlCol="0"/>
          <a:lstStyle/>
          <a:p>
            <a:endParaRPr/>
          </a:p>
        </p:txBody>
      </p:sp>
      <p:sp>
        <p:nvSpPr>
          <p:cNvPr id="21" name="object 15"/>
          <p:cNvSpPr/>
          <p:nvPr/>
        </p:nvSpPr>
        <p:spPr>
          <a:xfrm>
            <a:off x="3744524" y="4623906"/>
            <a:ext cx="3364641" cy="1639724"/>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9559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7218" y="1279363"/>
            <a:ext cx="5197898" cy="4958982"/>
          </a:xfrm>
          <a:prstGeom prst="rect">
            <a:avLst/>
          </a:prstGeom>
        </p:spPr>
        <p:txBody>
          <a:bodyPr vert="horz" wrap="square" lIns="0" tIns="26603" rIns="0" bIns="0" rtlCol="0">
            <a:spAutoFit/>
          </a:bodyPr>
          <a:lstStyle/>
          <a:p>
            <a:pPr marL="387069" marR="540031" indent="-361795">
              <a:lnSpc>
                <a:spcPct val="120000"/>
              </a:lnSpc>
              <a:spcBef>
                <a:spcPts val="210"/>
              </a:spcBef>
              <a:buFont typeface="Wingdings"/>
              <a:buChar char=""/>
              <a:tabLst>
                <a:tab pos="388397" algn="l"/>
              </a:tabLst>
            </a:pPr>
            <a:r>
              <a:rPr sz="2100" b="1" spc="-73" dirty="0">
                <a:solidFill>
                  <a:srgbClr val="FF0000"/>
                </a:solidFill>
                <a:latin typeface="Trebuchet MS"/>
                <a:cs typeface="Trebuchet MS"/>
              </a:rPr>
              <a:t>Data </a:t>
            </a:r>
            <a:r>
              <a:rPr sz="2100" b="1" spc="-147" dirty="0">
                <a:solidFill>
                  <a:srgbClr val="FF0000"/>
                </a:solidFill>
                <a:latin typeface="Trebuchet MS"/>
                <a:cs typeface="Trebuchet MS"/>
              </a:rPr>
              <a:t>Rate </a:t>
            </a:r>
            <a:r>
              <a:rPr sz="2100" spc="-11" dirty="0">
                <a:solidFill>
                  <a:srgbClr val="FF0000"/>
                </a:solidFill>
                <a:latin typeface="Arial"/>
                <a:cs typeface="Arial"/>
              </a:rPr>
              <a:t>- </a:t>
            </a:r>
            <a:r>
              <a:rPr sz="2100" spc="-42" dirty="0">
                <a:latin typeface="Arial"/>
                <a:cs typeface="Arial"/>
              </a:rPr>
              <a:t>rate </a:t>
            </a:r>
            <a:r>
              <a:rPr sz="2100" spc="-21" dirty="0">
                <a:latin typeface="Arial"/>
                <a:cs typeface="Arial"/>
              </a:rPr>
              <a:t>at </a:t>
            </a:r>
            <a:r>
              <a:rPr sz="2100" spc="-168" dirty="0">
                <a:latin typeface="Arial"/>
                <a:cs typeface="Arial"/>
              </a:rPr>
              <a:t>which </a:t>
            </a:r>
            <a:r>
              <a:rPr sz="2100" spc="-21" dirty="0">
                <a:latin typeface="Arial"/>
                <a:cs typeface="Arial"/>
              </a:rPr>
              <a:t>data </a:t>
            </a:r>
            <a:r>
              <a:rPr sz="2100" spc="-178" dirty="0">
                <a:latin typeface="Arial"/>
                <a:cs typeface="Arial"/>
              </a:rPr>
              <a:t>can </a:t>
            </a:r>
            <a:r>
              <a:rPr sz="2100" spc="-73" dirty="0">
                <a:latin typeface="Arial"/>
                <a:cs typeface="Arial"/>
              </a:rPr>
              <a:t>be  </a:t>
            </a:r>
            <a:r>
              <a:rPr sz="2100" spc="-168" dirty="0">
                <a:latin typeface="Arial"/>
                <a:cs typeface="Arial"/>
              </a:rPr>
              <a:t>communicated </a:t>
            </a:r>
            <a:r>
              <a:rPr sz="1600" spc="-104" dirty="0">
                <a:latin typeface="Arial"/>
                <a:cs typeface="Arial"/>
              </a:rPr>
              <a:t>(bps </a:t>
            </a:r>
            <a:r>
              <a:rPr sz="1600" spc="136" dirty="0">
                <a:latin typeface="Arial"/>
                <a:cs typeface="Arial"/>
              </a:rPr>
              <a:t>= </a:t>
            </a:r>
            <a:r>
              <a:rPr sz="1600" spc="-73" dirty="0">
                <a:latin typeface="Arial"/>
                <a:cs typeface="Arial"/>
              </a:rPr>
              <a:t>bits </a:t>
            </a:r>
            <a:r>
              <a:rPr sz="1600" spc="-31" dirty="0">
                <a:latin typeface="Arial"/>
                <a:cs typeface="Arial"/>
              </a:rPr>
              <a:t>per</a:t>
            </a:r>
            <a:r>
              <a:rPr sz="1600" spc="-283" dirty="0">
                <a:latin typeface="Arial"/>
                <a:cs typeface="Arial"/>
              </a:rPr>
              <a:t> </a:t>
            </a:r>
            <a:r>
              <a:rPr sz="1600" spc="-147" dirty="0">
                <a:latin typeface="Arial"/>
                <a:cs typeface="Arial"/>
              </a:rPr>
              <a:t>second</a:t>
            </a:r>
            <a:r>
              <a:rPr lang="en-US" sz="1600" spc="-147" dirty="0">
                <a:latin typeface="Arial"/>
                <a:cs typeface="Arial"/>
              </a:rPr>
              <a:t>)</a:t>
            </a:r>
            <a:endParaRPr sz="1600" dirty="0">
              <a:latin typeface="Arial"/>
              <a:cs typeface="Arial"/>
            </a:endParaRPr>
          </a:p>
          <a:p>
            <a:pPr marL="387069" marR="545352" indent="-361795">
              <a:lnSpc>
                <a:spcPct val="120000"/>
              </a:lnSpc>
              <a:spcBef>
                <a:spcPts val="1257"/>
              </a:spcBef>
              <a:buFont typeface="Wingdings"/>
              <a:buChar char=""/>
              <a:tabLst>
                <a:tab pos="388397" algn="l"/>
              </a:tabLst>
            </a:pPr>
            <a:r>
              <a:rPr sz="2100" spc="-147" dirty="0">
                <a:latin typeface="Arial"/>
                <a:cs typeface="Arial"/>
              </a:rPr>
              <a:t>Consider </a:t>
            </a:r>
            <a:r>
              <a:rPr sz="2100" spc="-136" dirty="0">
                <a:latin typeface="Arial"/>
                <a:cs typeface="Arial"/>
              </a:rPr>
              <a:t>the square wave </a:t>
            </a:r>
            <a:r>
              <a:rPr sz="2100" spc="-239" dirty="0">
                <a:latin typeface="Arial"/>
                <a:cs typeface="Arial"/>
              </a:rPr>
              <a:t>shown </a:t>
            </a:r>
            <a:r>
              <a:rPr sz="2100" spc="-136" dirty="0">
                <a:latin typeface="Arial"/>
                <a:cs typeface="Arial"/>
              </a:rPr>
              <a:t>in the  </a:t>
            </a:r>
            <a:r>
              <a:rPr sz="2100" spc="-63" dirty="0">
                <a:latin typeface="Arial"/>
                <a:cs typeface="Arial"/>
              </a:rPr>
              <a:t>figure</a:t>
            </a:r>
            <a:endParaRPr sz="2100" dirty="0">
              <a:latin typeface="Arial"/>
              <a:cs typeface="Arial"/>
            </a:endParaRPr>
          </a:p>
          <a:p>
            <a:pPr marL="387069" marR="106412" indent="-361795">
              <a:lnSpc>
                <a:spcPct val="120000"/>
              </a:lnSpc>
              <a:spcBef>
                <a:spcPts val="1257"/>
              </a:spcBef>
              <a:buFont typeface="Wingdings"/>
              <a:buChar char=""/>
              <a:tabLst>
                <a:tab pos="388397" algn="l"/>
              </a:tabLst>
            </a:pPr>
            <a:r>
              <a:rPr sz="2100" spc="-178" dirty="0">
                <a:latin typeface="Arial"/>
                <a:cs typeface="Arial"/>
              </a:rPr>
              <a:t>Suppose </a:t>
            </a:r>
            <a:r>
              <a:rPr sz="2100" spc="-84" dirty="0">
                <a:latin typeface="Arial"/>
                <a:cs typeface="Arial"/>
              </a:rPr>
              <a:t>that </a:t>
            </a:r>
            <a:r>
              <a:rPr sz="2100" spc="-136" dirty="0">
                <a:latin typeface="Arial"/>
                <a:cs typeface="Arial"/>
              </a:rPr>
              <a:t>the </a:t>
            </a:r>
            <a:r>
              <a:rPr sz="2100" spc="-115" dirty="0">
                <a:latin typeface="Arial"/>
                <a:cs typeface="Arial"/>
              </a:rPr>
              <a:t>positive </a:t>
            </a:r>
            <a:r>
              <a:rPr sz="2100" spc="-157" dirty="0">
                <a:latin typeface="Arial"/>
                <a:cs typeface="Arial"/>
              </a:rPr>
              <a:t>pulse </a:t>
            </a:r>
            <a:r>
              <a:rPr sz="2100" spc="-115" dirty="0">
                <a:latin typeface="Arial"/>
                <a:cs typeface="Arial"/>
              </a:rPr>
              <a:t>represent  </a:t>
            </a:r>
            <a:r>
              <a:rPr sz="2100" spc="-52" dirty="0">
                <a:latin typeface="Arial"/>
                <a:cs typeface="Arial"/>
              </a:rPr>
              <a:t>binary </a:t>
            </a:r>
            <a:r>
              <a:rPr sz="2100" spc="-73" dirty="0">
                <a:latin typeface="Arial"/>
                <a:cs typeface="Arial"/>
              </a:rPr>
              <a:t>0, </a:t>
            </a:r>
            <a:r>
              <a:rPr sz="2100" spc="-104" dirty="0">
                <a:latin typeface="Arial"/>
                <a:cs typeface="Arial"/>
              </a:rPr>
              <a:t>and </a:t>
            </a:r>
            <a:r>
              <a:rPr sz="2100" spc="-136" dirty="0">
                <a:latin typeface="Arial"/>
                <a:cs typeface="Arial"/>
              </a:rPr>
              <a:t>the </a:t>
            </a:r>
            <a:r>
              <a:rPr sz="2100" spc="-104" dirty="0">
                <a:latin typeface="Arial"/>
                <a:cs typeface="Arial"/>
              </a:rPr>
              <a:t>negative </a:t>
            </a:r>
            <a:r>
              <a:rPr sz="2100" spc="-157" dirty="0">
                <a:latin typeface="Arial"/>
                <a:cs typeface="Arial"/>
              </a:rPr>
              <a:t>pulse </a:t>
            </a:r>
            <a:r>
              <a:rPr sz="2100" spc="-115" dirty="0">
                <a:latin typeface="Arial"/>
                <a:cs typeface="Arial"/>
              </a:rPr>
              <a:t>represent  </a:t>
            </a:r>
            <a:r>
              <a:rPr sz="2100" spc="-52" dirty="0">
                <a:latin typeface="Arial"/>
                <a:cs typeface="Arial"/>
              </a:rPr>
              <a:t>binary</a:t>
            </a:r>
            <a:r>
              <a:rPr sz="2100" spc="-11" dirty="0">
                <a:latin typeface="Arial"/>
                <a:cs typeface="Arial"/>
              </a:rPr>
              <a:t> </a:t>
            </a:r>
            <a:r>
              <a:rPr sz="2100" spc="-73" dirty="0">
                <a:latin typeface="Arial"/>
                <a:cs typeface="Arial"/>
              </a:rPr>
              <a:t>1.</a:t>
            </a:r>
            <a:endParaRPr sz="2100" dirty="0">
              <a:latin typeface="Arial"/>
              <a:cs typeface="Arial"/>
            </a:endParaRPr>
          </a:p>
          <a:p>
            <a:pPr marL="387069" indent="-361795" algn="just">
              <a:spcBef>
                <a:spcPts val="1760"/>
              </a:spcBef>
              <a:buFont typeface="Wingdings"/>
              <a:buChar char=""/>
              <a:tabLst>
                <a:tab pos="388397" algn="l"/>
              </a:tabLst>
            </a:pPr>
            <a:r>
              <a:rPr sz="2100" spc="-262" dirty="0">
                <a:solidFill>
                  <a:srgbClr val="C00000"/>
                </a:solidFill>
                <a:latin typeface="Arial"/>
                <a:cs typeface="Arial"/>
              </a:rPr>
              <a:t>The </a:t>
            </a:r>
            <a:r>
              <a:rPr sz="2100" spc="-21" dirty="0">
                <a:solidFill>
                  <a:srgbClr val="C00000"/>
                </a:solidFill>
                <a:latin typeface="Arial"/>
                <a:cs typeface="Arial"/>
              </a:rPr>
              <a:t>data </a:t>
            </a:r>
            <a:r>
              <a:rPr sz="2100" spc="-42" dirty="0">
                <a:solidFill>
                  <a:srgbClr val="C00000"/>
                </a:solidFill>
                <a:latin typeface="Arial"/>
                <a:cs typeface="Arial"/>
              </a:rPr>
              <a:t>rate </a:t>
            </a:r>
            <a:r>
              <a:rPr sz="2100" spc="168" dirty="0">
                <a:latin typeface="Arial"/>
                <a:cs typeface="Arial"/>
              </a:rPr>
              <a:t>= </a:t>
            </a:r>
            <a:r>
              <a:rPr sz="2100" i="1" spc="-21" dirty="0">
                <a:solidFill>
                  <a:srgbClr val="006FC0"/>
                </a:solidFill>
                <a:latin typeface="Arial"/>
                <a:cs typeface="Arial"/>
              </a:rPr>
              <a:t>2 </a:t>
            </a:r>
            <a:r>
              <a:rPr sz="2100" i="1" spc="-11" dirty="0">
                <a:solidFill>
                  <a:srgbClr val="006FC0"/>
                </a:solidFill>
                <a:latin typeface="Arial"/>
                <a:cs typeface="Arial"/>
              </a:rPr>
              <a:t>x </a:t>
            </a:r>
            <a:r>
              <a:rPr sz="2100" i="1" spc="-11" dirty="0">
                <a:solidFill>
                  <a:srgbClr val="006FC0"/>
                </a:solidFill>
                <a:latin typeface="Times New Roman"/>
                <a:cs typeface="Times New Roman"/>
              </a:rPr>
              <a:t>f </a:t>
            </a:r>
            <a:r>
              <a:rPr sz="2100" spc="-104" dirty="0">
                <a:latin typeface="Arial"/>
                <a:cs typeface="Arial"/>
              </a:rPr>
              <a:t>bits </a:t>
            </a:r>
            <a:r>
              <a:rPr sz="2100" spc="-52" dirty="0">
                <a:latin typeface="Arial"/>
                <a:cs typeface="Arial"/>
              </a:rPr>
              <a:t>per </a:t>
            </a:r>
            <a:r>
              <a:rPr sz="2100" spc="-189" dirty="0">
                <a:latin typeface="Arial"/>
                <a:cs typeface="Arial"/>
              </a:rPr>
              <a:t>second</a:t>
            </a:r>
            <a:r>
              <a:rPr sz="2100" spc="31" dirty="0">
                <a:latin typeface="Arial"/>
                <a:cs typeface="Arial"/>
              </a:rPr>
              <a:t> </a:t>
            </a:r>
            <a:r>
              <a:rPr sz="1900" spc="-126" dirty="0">
                <a:latin typeface="Arial"/>
                <a:cs typeface="Arial"/>
              </a:rPr>
              <a:t>(bps)</a:t>
            </a:r>
            <a:endParaRPr sz="1900" dirty="0">
              <a:latin typeface="Arial"/>
              <a:cs typeface="Arial"/>
            </a:endParaRPr>
          </a:p>
          <a:p>
            <a:pPr marL="387069" marR="10642" indent="-361795" algn="just">
              <a:lnSpc>
                <a:spcPct val="120100"/>
              </a:lnSpc>
              <a:spcBef>
                <a:spcPts val="1257"/>
              </a:spcBef>
              <a:buFont typeface="Wingdings"/>
              <a:buChar char=""/>
              <a:tabLst>
                <a:tab pos="388397" algn="l"/>
              </a:tabLst>
            </a:pPr>
            <a:r>
              <a:rPr sz="2100" spc="-262" dirty="0">
                <a:latin typeface="Arial"/>
                <a:cs typeface="Arial"/>
              </a:rPr>
              <a:t>This </a:t>
            </a:r>
            <a:r>
              <a:rPr sz="2100" spc="-115" dirty="0">
                <a:latin typeface="Arial"/>
                <a:cs typeface="Arial"/>
              </a:rPr>
              <a:t>waveform </a:t>
            </a:r>
            <a:r>
              <a:rPr sz="2100" spc="-219" dirty="0">
                <a:latin typeface="Arial"/>
                <a:cs typeface="Arial"/>
              </a:rPr>
              <a:t>consists </a:t>
            </a:r>
            <a:r>
              <a:rPr sz="2100" dirty="0">
                <a:latin typeface="Arial"/>
                <a:cs typeface="Arial"/>
              </a:rPr>
              <a:t>of </a:t>
            </a:r>
            <a:r>
              <a:rPr sz="2100" spc="-84" dirty="0">
                <a:latin typeface="Arial"/>
                <a:cs typeface="Arial"/>
              </a:rPr>
              <a:t>infinite </a:t>
            </a:r>
            <a:r>
              <a:rPr sz="2100" spc="-178" dirty="0">
                <a:latin typeface="Arial"/>
                <a:cs typeface="Arial"/>
              </a:rPr>
              <a:t>number </a:t>
            </a:r>
            <a:r>
              <a:rPr sz="2100" dirty="0">
                <a:latin typeface="Arial"/>
                <a:cs typeface="Arial"/>
              </a:rPr>
              <a:t>of  </a:t>
            </a:r>
            <a:r>
              <a:rPr sz="2100" spc="-104" dirty="0">
                <a:latin typeface="Arial"/>
                <a:cs typeface="Arial"/>
              </a:rPr>
              <a:t>frequency </a:t>
            </a:r>
            <a:r>
              <a:rPr sz="2100" spc="-189" dirty="0">
                <a:latin typeface="Arial"/>
                <a:cs typeface="Arial"/>
              </a:rPr>
              <a:t>components </a:t>
            </a:r>
            <a:r>
              <a:rPr sz="2100" spc="-104" dirty="0">
                <a:latin typeface="Arial"/>
                <a:cs typeface="Arial"/>
              </a:rPr>
              <a:t>and </a:t>
            </a:r>
            <a:r>
              <a:rPr sz="2100" spc="-210" dirty="0">
                <a:latin typeface="Arial"/>
                <a:cs typeface="Arial"/>
              </a:rPr>
              <a:t>hence </a:t>
            </a:r>
            <a:r>
              <a:rPr sz="2100" spc="-136" dirty="0">
                <a:latin typeface="Arial"/>
                <a:cs typeface="Arial"/>
              </a:rPr>
              <a:t>an </a:t>
            </a:r>
            <a:r>
              <a:rPr sz="2100" spc="-84" dirty="0">
                <a:latin typeface="Arial"/>
                <a:cs typeface="Arial"/>
              </a:rPr>
              <a:t>infinite  </a:t>
            </a:r>
            <a:r>
              <a:rPr sz="2100" spc="-94" dirty="0">
                <a:latin typeface="Arial"/>
                <a:cs typeface="Arial"/>
              </a:rPr>
              <a:t>bandwidth.</a:t>
            </a:r>
            <a:endParaRPr sz="2100" dirty="0">
              <a:latin typeface="Arial"/>
              <a:cs typeface="Arial"/>
            </a:endParaRPr>
          </a:p>
        </p:txBody>
      </p:sp>
      <p:grpSp>
        <p:nvGrpSpPr>
          <p:cNvPr id="5" name="object 5"/>
          <p:cNvGrpSpPr/>
          <p:nvPr/>
        </p:nvGrpSpPr>
        <p:grpSpPr>
          <a:xfrm>
            <a:off x="0" y="6324600"/>
            <a:ext cx="9906000" cy="381000"/>
            <a:chOff x="0" y="3162300"/>
            <a:chExt cx="4572000" cy="190500"/>
          </a:xfrm>
        </p:grpSpPr>
        <p:sp>
          <p:nvSpPr>
            <p:cNvPr id="6" name="object 6"/>
            <p:cNvSpPr/>
            <p:nvPr/>
          </p:nvSpPr>
          <p:spPr>
            <a:xfrm>
              <a:off x="0" y="3162300"/>
              <a:ext cx="4572000" cy="2285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191000" y="3200400"/>
              <a:ext cx="152400" cy="152400"/>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749002" y="6391253"/>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9" name="object 9"/>
          <p:cNvSpPr txBox="1"/>
          <p:nvPr/>
        </p:nvSpPr>
        <p:spPr>
          <a:xfrm>
            <a:off x="9138285" y="6439415"/>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20</a:t>
            </a:r>
            <a:endParaRPr sz="1300">
              <a:latin typeface="Carlito"/>
              <a:cs typeface="Carlito"/>
            </a:endParaRPr>
          </a:p>
        </p:txBody>
      </p:sp>
      <p:grpSp>
        <p:nvGrpSpPr>
          <p:cNvPr id="10" name="object 10"/>
          <p:cNvGrpSpPr/>
          <p:nvPr/>
        </p:nvGrpSpPr>
        <p:grpSpPr>
          <a:xfrm>
            <a:off x="271" y="1778"/>
            <a:ext cx="9940647" cy="6856731"/>
            <a:chOff x="253" y="889"/>
            <a:chExt cx="4587991" cy="3428365"/>
          </a:xfrm>
        </p:grpSpPr>
        <p:sp>
          <p:nvSpPr>
            <p:cNvPr id="11" name="object 11"/>
            <p:cNvSpPr/>
            <p:nvPr/>
          </p:nvSpPr>
          <p:spPr>
            <a:xfrm>
              <a:off x="152399" y="3200400"/>
              <a:ext cx="185853" cy="1524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638942" y="639681"/>
              <a:ext cx="1949302" cy="2476729"/>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161796" y="2891239"/>
              <a:ext cx="1272138" cy="271885"/>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53" y="889"/>
              <a:ext cx="4571365" cy="3428365"/>
            </a:xfrm>
            <a:custGeom>
              <a:avLst/>
              <a:gdLst/>
              <a:ahLst/>
              <a:cxnLst/>
              <a:rect l="l" t="t" r="r" b="b"/>
              <a:pathLst>
                <a:path w="4571365" h="3428365">
                  <a:moveTo>
                    <a:pt x="0" y="3428110"/>
                  </a:moveTo>
                  <a:lnTo>
                    <a:pt x="4571365" y="3428110"/>
                  </a:lnTo>
                  <a:lnTo>
                    <a:pt x="4571365" y="0"/>
                  </a:lnTo>
                  <a:lnTo>
                    <a:pt x="0" y="0"/>
                  </a:lnTo>
                  <a:lnTo>
                    <a:pt x="0" y="3428110"/>
                  </a:lnTo>
                  <a:close/>
                </a:path>
              </a:pathLst>
            </a:custGeom>
            <a:ln w="24384">
              <a:solidFill>
                <a:srgbClr val="000000"/>
              </a:solidFill>
            </a:ln>
          </p:spPr>
          <p:txBody>
            <a:bodyPr wrap="square" lIns="0" tIns="0" rIns="0" bIns="0" rtlCol="0"/>
            <a:lstStyle/>
            <a:p>
              <a:endParaRPr/>
            </a:p>
          </p:txBody>
        </p:sp>
      </p:grpSp>
      <p:sp>
        <p:nvSpPr>
          <p:cNvPr id="15" name="Title 14"/>
          <p:cNvSpPr>
            <a:spLocks noGrp="1"/>
          </p:cNvSpPr>
          <p:nvPr>
            <p:ph type="title"/>
          </p:nvPr>
        </p:nvSpPr>
        <p:spPr/>
        <p:txBody>
          <a:bodyPr>
            <a:noAutofit/>
          </a:bodyPr>
          <a:lstStyle/>
          <a:p>
            <a:r>
              <a:rPr lang="en-US" sz="3900" dirty="0"/>
              <a:t>Relationship Between Data Rate and Bandwidth</a:t>
            </a:r>
          </a:p>
        </p:txBody>
      </p:sp>
      <mc:AlternateContent xmlns:mc="http://schemas.openxmlformats.org/markup-compatibility/2006" xmlns:p14="http://schemas.microsoft.com/office/powerpoint/2010/main">
        <mc:Choice Requires="p14">
          <p:contentPart p14:bwMode="auto" r:id="rId7">
            <p14:nvContentPartPr>
              <p14:cNvPr id="2" name="Ink 1"/>
              <p14:cNvContentPartPr/>
              <p14:nvPr/>
            </p14:nvContentPartPr>
            <p14:xfrm>
              <a:off x="5823000" y="1574640"/>
              <a:ext cx="3441960" cy="451440"/>
            </p14:xfrm>
          </p:contentPart>
        </mc:Choice>
        <mc:Fallback xmlns="">
          <p:pic>
            <p:nvPicPr>
              <p:cNvPr id="2" name="Ink 1"/>
              <p:cNvPicPr/>
              <p:nvPr/>
            </p:nvPicPr>
            <p:blipFill>
              <a:blip r:embed="rId8"/>
              <a:stretch>
                <a:fillRect/>
              </a:stretch>
            </p:blipFill>
            <p:spPr>
              <a:xfrm>
                <a:off x="5813640" y="1565280"/>
                <a:ext cx="3460680" cy="470160"/>
              </a:xfrm>
              <a:prstGeom prst="rect">
                <a:avLst/>
              </a:prstGeom>
            </p:spPr>
          </p:pic>
        </mc:Fallback>
      </mc:AlternateContent>
    </p:spTree>
    <p:extLst>
      <p:ext uri="{BB962C8B-B14F-4D97-AF65-F5344CB8AC3E}">
        <p14:creationId xmlns:p14="http://schemas.microsoft.com/office/powerpoint/2010/main" val="167171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402290" y="3054351"/>
            <a:ext cx="7674909" cy="973276"/>
          </a:xfrm>
          <a:prstGeom prst="rect">
            <a:avLst/>
          </a:prstGeom>
        </p:spPr>
        <p:txBody>
          <a:bodyPr vert="horz" wrap="square" lIns="0" tIns="26603" rIns="0" bIns="0" rtlCol="0">
            <a:spAutoFit/>
          </a:bodyPr>
          <a:lstStyle/>
          <a:p>
            <a:pPr marL="505448">
              <a:lnSpc>
                <a:spcPts val="2252"/>
              </a:lnSpc>
              <a:spcBef>
                <a:spcPts val="210"/>
              </a:spcBef>
              <a:tabLst>
                <a:tab pos="3330640" algn="l"/>
              </a:tabLst>
            </a:pPr>
            <a:r>
              <a:rPr sz="1900" dirty="0">
                <a:latin typeface="Courier New"/>
                <a:cs typeface="Courier New"/>
              </a:rPr>
              <a:t>o </a:t>
            </a:r>
            <a:r>
              <a:rPr sz="1900" i="1" dirty="0">
                <a:latin typeface="Carlito"/>
                <a:cs typeface="Carlito"/>
              </a:rPr>
              <a:t>What </a:t>
            </a:r>
            <a:r>
              <a:rPr sz="1900" i="1" spc="-11" dirty="0">
                <a:latin typeface="Carlito"/>
                <a:cs typeface="Carlito"/>
              </a:rPr>
              <a:t>is the</a:t>
            </a:r>
            <a:r>
              <a:rPr sz="1900" i="1" spc="94" dirty="0">
                <a:latin typeface="Carlito"/>
                <a:cs typeface="Carlito"/>
              </a:rPr>
              <a:t> </a:t>
            </a:r>
            <a:r>
              <a:rPr sz="1900" i="1" spc="-11" dirty="0">
                <a:latin typeface="Carlito"/>
                <a:cs typeface="Carlito"/>
              </a:rPr>
              <a:t>Data</a:t>
            </a:r>
            <a:r>
              <a:rPr sz="1900" i="1" spc="11" dirty="0">
                <a:latin typeface="Carlito"/>
                <a:cs typeface="Carlito"/>
              </a:rPr>
              <a:t> </a:t>
            </a:r>
            <a:r>
              <a:rPr sz="1900" i="1" spc="-11" dirty="0">
                <a:latin typeface="Carlito"/>
                <a:cs typeface="Carlito"/>
              </a:rPr>
              <a:t>Rate?	</a:t>
            </a:r>
            <a:r>
              <a:rPr sz="1600" i="1" spc="21" dirty="0">
                <a:latin typeface="Arial"/>
                <a:cs typeface="Arial"/>
              </a:rPr>
              <a:t>Data </a:t>
            </a:r>
            <a:r>
              <a:rPr sz="1600" i="1" spc="31" dirty="0">
                <a:latin typeface="Arial"/>
                <a:cs typeface="Arial"/>
              </a:rPr>
              <a:t>Rate </a:t>
            </a:r>
            <a:r>
              <a:rPr sz="1600" i="1" spc="-42" dirty="0">
                <a:latin typeface="Arial"/>
                <a:cs typeface="Arial"/>
              </a:rPr>
              <a:t>= </a:t>
            </a:r>
            <a:r>
              <a:rPr sz="1600" b="1" spc="210" dirty="0">
                <a:solidFill>
                  <a:srgbClr val="006FC0"/>
                </a:solidFill>
                <a:latin typeface="Arial"/>
                <a:cs typeface="Arial"/>
              </a:rPr>
              <a:t>4</a:t>
            </a:r>
            <a:r>
              <a:rPr sz="1600" b="1" spc="-63" dirty="0">
                <a:solidFill>
                  <a:srgbClr val="006FC0"/>
                </a:solidFill>
                <a:latin typeface="Arial"/>
                <a:cs typeface="Arial"/>
              </a:rPr>
              <a:t> Mbps</a:t>
            </a:r>
            <a:endParaRPr sz="1600" dirty="0">
              <a:latin typeface="Arial"/>
              <a:cs typeface="Arial"/>
            </a:endParaRPr>
          </a:p>
          <a:p>
            <a:pPr marL="387069" indent="-361795">
              <a:lnSpc>
                <a:spcPts val="2755"/>
              </a:lnSpc>
              <a:buFont typeface="Wingdings"/>
              <a:buChar char=""/>
              <a:tabLst>
                <a:tab pos="388397" algn="l"/>
              </a:tabLst>
            </a:pPr>
            <a:r>
              <a:rPr sz="2300" spc="-157" dirty="0">
                <a:latin typeface="Arial"/>
                <a:cs typeface="Arial"/>
              </a:rPr>
              <a:t>Case-III</a:t>
            </a:r>
            <a:endParaRPr sz="2300" dirty="0">
              <a:latin typeface="Arial"/>
              <a:cs typeface="Arial"/>
            </a:endParaRPr>
          </a:p>
          <a:p>
            <a:pPr marL="505448">
              <a:spcBef>
                <a:spcPts val="11"/>
              </a:spcBef>
            </a:pPr>
            <a:r>
              <a:rPr sz="1900" dirty="0">
                <a:latin typeface="Courier New"/>
                <a:cs typeface="Courier New"/>
              </a:rPr>
              <a:t>o </a:t>
            </a:r>
            <a:r>
              <a:rPr sz="1900" spc="-11" dirty="0">
                <a:latin typeface="Carlito"/>
                <a:cs typeface="Carlito"/>
              </a:rPr>
              <a:t>Assume </a:t>
            </a:r>
            <a:r>
              <a:rPr sz="1900" dirty="0">
                <a:latin typeface="Carlito"/>
                <a:cs typeface="Carlito"/>
              </a:rPr>
              <a:t>a </a:t>
            </a:r>
            <a:r>
              <a:rPr sz="1900" spc="-11" dirty="0">
                <a:latin typeface="Carlito"/>
                <a:cs typeface="Carlito"/>
              </a:rPr>
              <a:t>signal has the following components: </a:t>
            </a:r>
            <a:r>
              <a:rPr sz="1600" b="1" i="1" spc="-11" dirty="0">
                <a:solidFill>
                  <a:srgbClr val="FF0000"/>
                </a:solidFill>
                <a:latin typeface="Carlito"/>
                <a:cs typeface="Carlito"/>
              </a:rPr>
              <a:t>f</a:t>
            </a:r>
            <a:r>
              <a:rPr sz="1600" i="1" spc="-11" dirty="0">
                <a:latin typeface="Carlito"/>
                <a:cs typeface="Carlito"/>
              </a:rPr>
              <a:t>, </a:t>
            </a:r>
            <a:r>
              <a:rPr sz="1600" b="1" i="1" spc="-11" dirty="0">
                <a:solidFill>
                  <a:srgbClr val="FF0000"/>
                </a:solidFill>
                <a:latin typeface="Carlito"/>
                <a:cs typeface="Carlito"/>
              </a:rPr>
              <a:t>3f</a:t>
            </a:r>
            <a:r>
              <a:rPr sz="1600" i="1" spc="-11" dirty="0">
                <a:latin typeface="Carlito"/>
                <a:cs typeface="Carlito"/>
              </a:rPr>
              <a:t>; </a:t>
            </a:r>
            <a:r>
              <a:rPr sz="1600" b="1" i="1" spc="-11" dirty="0">
                <a:solidFill>
                  <a:srgbClr val="001F5F"/>
                </a:solidFill>
                <a:latin typeface="Carlito"/>
                <a:cs typeface="Carlito"/>
              </a:rPr>
              <a:t>f= </a:t>
            </a:r>
            <a:r>
              <a:rPr sz="1600" b="1" i="1" dirty="0">
                <a:solidFill>
                  <a:srgbClr val="001F5F"/>
                </a:solidFill>
                <a:latin typeface="Carlito"/>
                <a:cs typeface="Carlito"/>
              </a:rPr>
              <a:t>2</a:t>
            </a:r>
            <a:r>
              <a:rPr sz="1600" b="1" i="1" spc="272" dirty="0">
                <a:solidFill>
                  <a:srgbClr val="001F5F"/>
                </a:solidFill>
                <a:latin typeface="Carlito"/>
                <a:cs typeface="Carlito"/>
              </a:rPr>
              <a:t> </a:t>
            </a:r>
            <a:r>
              <a:rPr sz="1600" b="1" i="1" dirty="0">
                <a:solidFill>
                  <a:srgbClr val="001F5F"/>
                </a:solidFill>
                <a:latin typeface="Carlito"/>
                <a:cs typeface="Carlito"/>
              </a:rPr>
              <a:t>MHz</a:t>
            </a:r>
            <a:endParaRPr sz="1600" dirty="0">
              <a:latin typeface="Carlito"/>
              <a:cs typeface="Carlito"/>
            </a:endParaRPr>
          </a:p>
        </p:txBody>
      </p:sp>
      <p:sp>
        <p:nvSpPr>
          <p:cNvPr id="3" name="object 3"/>
          <p:cNvSpPr txBox="1"/>
          <p:nvPr/>
        </p:nvSpPr>
        <p:spPr>
          <a:xfrm>
            <a:off x="402291" y="1008385"/>
            <a:ext cx="7674909" cy="673194"/>
          </a:xfrm>
          <a:prstGeom prst="rect">
            <a:avLst/>
          </a:prstGeom>
        </p:spPr>
        <p:txBody>
          <a:bodyPr vert="horz" wrap="square" lIns="0" tIns="26603" rIns="0" bIns="0" rtlCol="0">
            <a:spAutoFit/>
          </a:bodyPr>
          <a:lstStyle/>
          <a:p>
            <a:pPr marL="387069" indent="-361795">
              <a:spcBef>
                <a:spcPts val="210"/>
              </a:spcBef>
              <a:buFont typeface="Wingdings"/>
              <a:buChar char=""/>
              <a:tabLst>
                <a:tab pos="388397" algn="l"/>
              </a:tabLst>
            </a:pPr>
            <a:r>
              <a:rPr sz="2300" spc="-157" dirty="0">
                <a:latin typeface="Arial"/>
                <a:cs typeface="Arial"/>
              </a:rPr>
              <a:t>Case-I</a:t>
            </a:r>
            <a:endParaRPr sz="2300" dirty="0">
              <a:latin typeface="Arial"/>
              <a:cs typeface="Arial"/>
            </a:endParaRPr>
          </a:p>
          <a:p>
            <a:pPr marL="505448">
              <a:spcBef>
                <a:spcPts val="21"/>
              </a:spcBef>
            </a:pPr>
            <a:r>
              <a:rPr sz="1900" dirty="0">
                <a:latin typeface="Courier New"/>
                <a:cs typeface="Courier New"/>
              </a:rPr>
              <a:t>o </a:t>
            </a:r>
            <a:r>
              <a:rPr sz="1900" spc="-11" dirty="0">
                <a:latin typeface="Carlito"/>
                <a:cs typeface="Carlito"/>
              </a:rPr>
              <a:t>Assume </a:t>
            </a:r>
            <a:r>
              <a:rPr sz="1900" dirty="0">
                <a:latin typeface="Carlito"/>
                <a:cs typeface="Carlito"/>
              </a:rPr>
              <a:t>a </a:t>
            </a:r>
            <a:r>
              <a:rPr sz="1900" spc="-11" dirty="0">
                <a:latin typeface="Carlito"/>
                <a:cs typeface="Carlito"/>
              </a:rPr>
              <a:t>signal has the following components: </a:t>
            </a:r>
            <a:r>
              <a:rPr sz="1600" b="1" i="1" spc="-11" dirty="0">
                <a:solidFill>
                  <a:srgbClr val="FF0000"/>
                </a:solidFill>
                <a:latin typeface="Carlito"/>
                <a:cs typeface="Carlito"/>
              </a:rPr>
              <a:t>f</a:t>
            </a:r>
            <a:r>
              <a:rPr sz="1600" i="1" spc="-11" dirty="0">
                <a:latin typeface="Carlito"/>
                <a:cs typeface="Carlito"/>
              </a:rPr>
              <a:t>, </a:t>
            </a:r>
            <a:r>
              <a:rPr sz="1600" b="1" i="1" spc="-11" dirty="0">
                <a:solidFill>
                  <a:srgbClr val="FF0000"/>
                </a:solidFill>
                <a:latin typeface="Carlito"/>
                <a:cs typeface="Carlito"/>
              </a:rPr>
              <a:t>3f</a:t>
            </a:r>
            <a:r>
              <a:rPr sz="1600" i="1" spc="-11" dirty="0">
                <a:latin typeface="Carlito"/>
                <a:cs typeface="Carlito"/>
              </a:rPr>
              <a:t>, </a:t>
            </a:r>
            <a:r>
              <a:rPr sz="1600" b="1" i="1" spc="-11" dirty="0">
                <a:solidFill>
                  <a:srgbClr val="FF0000"/>
                </a:solidFill>
                <a:latin typeface="Carlito"/>
                <a:cs typeface="Carlito"/>
              </a:rPr>
              <a:t>5f</a:t>
            </a:r>
            <a:r>
              <a:rPr sz="1600" i="1" spc="-11" dirty="0">
                <a:latin typeface="Carlito"/>
                <a:cs typeface="Carlito"/>
              </a:rPr>
              <a:t>; </a:t>
            </a:r>
            <a:r>
              <a:rPr sz="1600" b="1" i="1" spc="-11" dirty="0">
                <a:solidFill>
                  <a:srgbClr val="001F5F"/>
                </a:solidFill>
                <a:latin typeface="Carlito"/>
                <a:cs typeface="Carlito"/>
              </a:rPr>
              <a:t>f= </a:t>
            </a:r>
            <a:r>
              <a:rPr sz="1600" b="1" i="1" dirty="0">
                <a:solidFill>
                  <a:srgbClr val="001F5F"/>
                </a:solidFill>
                <a:latin typeface="Carlito"/>
                <a:cs typeface="Carlito"/>
              </a:rPr>
              <a:t>1</a:t>
            </a:r>
            <a:r>
              <a:rPr sz="1600" b="1" i="1" spc="314" dirty="0">
                <a:solidFill>
                  <a:srgbClr val="001F5F"/>
                </a:solidFill>
                <a:latin typeface="Carlito"/>
                <a:cs typeface="Carlito"/>
              </a:rPr>
              <a:t> </a:t>
            </a:r>
            <a:r>
              <a:rPr sz="1600" b="1" i="1" dirty="0">
                <a:solidFill>
                  <a:srgbClr val="001F5F"/>
                </a:solidFill>
                <a:latin typeface="Carlito"/>
                <a:cs typeface="Carlito"/>
              </a:rPr>
              <a:t>MHz</a:t>
            </a:r>
            <a:endParaRPr sz="1600" dirty="0">
              <a:latin typeface="Carlito"/>
              <a:cs typeface="Carlito"/>
            </a:endParaRPr>
          </a:p>
        </p:txBody>
      </p:sp>
      <p:sp>
        <p:nvSpPr>
          <p:cNvPr id="4" name="object 4"/>
          <p:cNvSpPr txBox="1"/>
          <p:nvPr/>
        </p:nvSpPr>
        <p:spPr>
          <a:xfrm>
            <a:off x="856977" y="1587112"/>
            <a:ext cx="2572023" cy="319251"/>
          </a:xfrm>
          <a:prstGeom prst="rect">
            <a:avLst/>
          </a:prstGeom>
        </p:spPr>
        <p:txBody>
          <a:bodyPr vert="horz" wrap="square" lIns="0" tIns="26603" rIns="0" bIns="0" rtlCol="0">
            <a:spAutoFit/>
          </a:bodyPr>
          <a:lstStyle/>
          <a:p>
            <a:pPr marL="26603">
              <a:spcBef>
                <a:spcPts val="210"/>
              </a:spcBef>
            </a:pPr>
            <a:r>
              <a:rPr sz="1900" dirty="0">
                <a:latin typeface="Courier New"/>
                <a:cs typeface="Courier New"/>
              </a:rPr>
              <a:t>o </a:t>
            </a:r>
            <a:r>
              <a:rPr sz="1900" i="1" dirty="0">
                <a:latin typeface="Carlito"/>
                <a:cs typeface="Carlito"/>
              </a:rPr>
              <a:t>What </a:t>
            </a:r>
            <a:r>
              <a:rPr sz="1900" i="1" spc="-11" dirty="0">
                <a:latin typeface="Carlito"/>
                <a:cs typeface="Carlito"/>
              </a:rPr>
              <a:t>is the</a:t>
            </a:r>
            <a:r>
              <a:rPr sz="1900" i="1" spc="-94" dirty="0">
                <a:latin typeface="Carlito"/>
                <a:cs typeface="Carlito"/>
              </a:rPr>
              <a:t> </a:t>
            </a:r>
            <a:r>
              <a:rPr sz="1900" i="1" spc="-11" dirty="0">
                <a:latin typeface="Carlito"/>
                <a:cs typeface="Carlito"/>
              </a:rPr>
              <a:t>BW?</a:t>
            </a:r>
            <a:endParaRPr sz="1900" dirty="0">
              <a:latin typeface="Carlito"/>
              <a:cs typeface="Carlito"/>
            </a:endParaRPr>
          </a:p>
        </p:txBody>
      </p:sp>
      <p:sp>
        <p:nvSpPr>
          <p:cNvPr id="5" name="object 5"/>
          <p:cNvSpPr txBox="1"/>
          <p:nvPr/>
        </p:nvSpPr>
        <p:spPr>
          <a:xfrm>
            <a:off x="3715023" y="1645420"/>
            <a:ext cx="2622338" cy="273084"/>
          </a:xfrm>
          <a:prstGeom prst="rect">
            <a:avLst/>
          </a:prstGeom>
        </p:spPr>
        <p:txBody>
          <a:bodyPr vert="horz" wrap="square" lIns="0" tIns="26603" rIns="0" bIns="0" rtlCol="0">
            <a:spAutoFit/>
          </a:bodyPr>
          <a:lstStyle/>
          <a:p>
            <a:pPr marL="26603">
              <a:spcBef>
                <a:spcPts val="210"/>
              </a:spcBef>
            </a:pPr>
            <a:r>
              <a:rPr sz="1600" i="1" spc="-63" dirty="0">
                <a:latin typeface="Arial"/>
                <a:cs typeface="Arial"/>
              </a:rPr>
              <a:t>BW= </a:t>
            </a:r>
            <a:r>
              <a:rPr sz="1600" i="1" spc="147" dirty="0">
                <a:latin typeface="Arial"/>
                <a:cs typeface="Arial"/>
              </a:rPr>
              <a:t>5f</a:t>
            </a:r>
            <a:r>
              <a:rPr sz="1600" spc="147" dirty="0">
                <a:latin typeface="Arial"/>
                <a:cs typeface="Arial"/>
              </a:rPr>
              <a:t>–</a:t>
            </a:r>
            <a:r>
              <a:rPr sz="1600" i="1" spc="147" dirty="0">
                <a:latin typeface="Arial"/>
                <a:cs typeface="Arial"/>
              </a:rPr>
              <a:t>f </a:t>
            </a:r>
            <a:r>
              <a:rPr sz="1600" i="1" spc="-42" dirty="0">
                <a:latin typeface="Arial"/>
                <a:cs typeface="Arial"/>
              </a:rPr>
              <a:t>= </a:t>
            </a:r>
            <a:r>
              <a:rPr sz="1600" i="1" spc="199" dirty="0">
                <a:latin typeface="Arial"/>
                <a:cs typeface="Arial"/>
              </a:rPr>
              <a:t>4f </a:t>
            </a:r>
            <a:r>
              <a:rPr sz="1600" i="1" spc="-42" dirty="0">
                <a:latin typeface="Arial"/>
                <a:cs typeface="Arial"/>
              </a:rPr>
              <a:t>=</a:t>
            </a:r>
            <a:r>
              <a:rPr sz="1600" i="1" spc="126" dirty="0">
                <a:latin typeface="Arial"/>
                <a:cs typeface="Arial"/>
              </a:rPr>
              <a:t> </a:t>
            </a:r>
            <a:r>
              <a:rPr sz="1600" b="1" spc="104" dirty="0">
                <a:solidFill>
                  <a:srgbClr val="00AF50"/>
                </a:solidFill>
                <a:latin typeface="Arial"/>
                <a:cs typeface="Arial"/>
              </a:rPr>
              <a:t>4MHz</a:t>
            </a:r>
            <a:endParaRPr sz="1600">
              <a:latin typeface="Arial"/>
              <a:cs typeface="Arial"/>
            </a:endParaRPr>
          </a:p>
        </p:txBody>
      </p:sp>
      <p:sp>
        <p:nvSpPr>
          <p:cNvPr id="6" name="object 6"/>
          <p:cNvSpPr txBox="1"/>
          <p:nvPr/>
        </p:nvSpPr>
        <p:spPr>
          <a:xfrm>
            <a:off x="402291" y="1895347"/>
            <a:ext cx="7827309" cy="973276"/>
          </a:xfrm>
          <a:prstGeom prst="rect">
            <a:avLst/>
          </a:prstGeom>
        </p:spPr>
        <p:txBody>
          <a:bodyPr vert="horz" wrap="square" lIns="0" tIns="26603" rIns="0" bIns="0" rtlCol="0">
            <a:spAutoFit/>
          </a:bodyPr>
          <a:lstStyle/>
          <a:p>
            <a:pPr marL="505448">
              <a:lnSpc>
                <a:spcPts val="2252"/>
              </a:lnSpc>
              <a:spcBef>
                <a:spcPts val="210"/>
              </a:spcBef>
            </a:pPr>
            <a:r>
              <a:rPr sz="1900" dirty="0">
                <a:latin typeface="Courier New"/>
                <a:cs typeface="Courier New"/>
              </a:rPr>
              <a:t>o </a:t>
            </a:r>
            <a:r>
              <a:rPr sz="1900" i="1" dirty="0">
                <a:latin typeface="Carlito"/>
                <a:cs typeface="Carlito"/>
              </a:rPr>
              <a:t>What </a:t>
            </a:r>
            <a:r>
              <a:rPr sz="1900" i="1" spc="-11" dirty="0">
                <a:latin typeface="Carlito"/>
                <a:cs typeface="Carlito"/>
              </a:rPr>
              <a:t>is the Data Rate? </a:t>
            </a:r>
            <a:r>
              <a:rPr sz="1600" i="1" spc="21" dirty="0">
                <a:latin typeface="Arial"/>
                <a:cs typeface="Arial"/>
              </a:rPr>
              <a:t>Data </a:t>
            </a:r>
            <a:r>
              <a:rPr sz="1600" i="1" spc="31" dirty="0">
                <a:latin typeface="Arial"/>
                <a:cs typeface="Arial"/>
              </a:rPr>
              <a:t>Rate </a:t>
            </a:r>
            <a:r>
              <a:rPr sz="1600" i="1" spc="-42" dirty="0">
                <a:latin typeface="Arial"/>
                <a:cs typeface="Arial"/>
              </a:rPr>
              <a:t>= </a:t>
            </a:r>
            <a:r>
              <a:rPr sz="1600" b="1" spc="189" dirty="0">
                <a:solidFill>
                  <a:srgbClr val="006FC0"/>
                </a:solidFill>
                <a:latin typeface="Arial"/>
                <a:cs typeface="Arial"/>
              </a:rPr>
              <a:t>2</a:t>
            </a:r>
            <a:r>
              <a:rPr sz="1600" b="1" spc="104" dirty="0">
                <a:solidFill>
                  <a:srgbClr val="006FC0"/>
                </a:solidFill>
                <a:latin typeface="Arial"/>
                <a:cs typeface="Arial"/>
              </a:rPr>
              <a:t> </a:t>
            </a:r>
            <a:r>
              <a:rPr sz="1600" b="1" spc="-63" dirty="0">
                <a:solidFill>
                  <a:srgbClr val="006FC0"/>
                </a:solidFill>
                <a:latin typeface="Arial"/>
                <a:cs typeface="Arial"/>
              </a:rPr>
              <a:t>Mbps</a:t>
            </a:r>
            <a:endParaRPr sz="1600" dirty="0">
              <a:latin typeface="Arial"/>
              <a:cs typeface="Arial"/>
            </a:endParaRPr>
          </a:p>
          <a:p>
            <a:pPr marL="387069" indent="-361795">
              <a:lnSpc>
                <a:spcPts val="2755"/>
              </a:lnSpc>
              <a:buFont typeface="Wingdings"/>
              <a:buChar char=""/>
              <a:tabLst>
                <a:tab pos="388397" algn="l"/>
              </a:tabLst>
            </a:pPr>
            <a:r>
              <a:rPr sz="2300" spc="-157" dirty="0">
                <a:latin typeface="Arial"/>
                <a:cs typeface="Arial"/>
              </a:rPr>
              <a:t>Case-II</a:t>
            </a:r>
            <a:endParaRPr sz="2300" dirty="0">
              <a:latin typeface="Arial"/>
              <a:cs typeface="Arial"/>
            </a:endParaRPr>
          </a:p>
          <a:p>
            <a:pPr marL="505448">
              <a:spcBef>
                <a:spcPts val="11"/>
              </a:spcBef>
            </a:pPr>
            <a:r>
              <a:rPr sz="1900" dirty="0">
                <a:latin typeface="Courier New"/>
                <a:cs typeface="Courier New"/>
              </a:rPr>
              <a:t>o </a:t>
            </a:r>
            <a:r>
              <a:rPr sz="1900" spc="-11" dirty="0">
                <a:latin typeface="Carlito"/>
                <a:cs typeface="Carlito"/>
              </a:rPr>
              <a:t>Assume </a:t>
            </a:r>
            <a:r>
              <a:rPr sz="1900" dirty="0">
                <a:latin typeface="Carlito"/>
                <a:cs typeface="Carlito"/>
              </a:rPr>
              <a:t>a </a:t>
            </a:r>
            <a:r>
              <a:rPr sz="1900" spc="-11" dirty="0">
                <a:latin typeface="Carlito"/>
                <a:cs typeface="Carlito"/>
              </a:rPr>
              <a:t>signal has the following components: </a:t>
            </a:r>
            <a:r>
              <a:rPr sz="1600" b="1" i="1" spc="-11" dirty="0">
                <a:solidFill>
                  <a:srgbClr val="FF0000"/>
                </a:solidFill>
                <a:latin typeface="Carlito"/>
                <a:cs typeface="Carlito"/>
              </a:rPr>
              <a:t>f</a:t>
            </a:r>
            <a:r>
              <a:rPr sz="1600" i="1" spc="-11" dirty="0">
                <a:latin typeface="Carlito"/>
                <a:cs typeface="Carlito"/>
              </a:rPr>
              <a:t>, </a:t>
            </a:r>
            <a:r>
              <a:rPr sz="1600" b="1" i="1" spc="-11" dirty="0">
                <a:solidFill>
                  <a:srgbClr val="FF0000"/>
                </a:solidFill>
                <a:latin typeface="Carlito"/>
                <a:cs typeface="Carlito"/>
              </a:rPr>
              <a:t>3f</a:t>
            </a:r>
            <a:r>
              <a:rPr sz="1600" i="1" spc="-11" dirty="0">
                <a:latin typeface="Carlito"/>
                <a:cs typeface="Carlito"/>
              </a:rPr>
              <a:t>, </a:t>
            </a:r>
            <a:r>
              <a:rPr sz="1600" b="1" i="1" spc="-11" dirty="0">
                <a:solidFill>
                  <a:srgbClr val="FF0000"/>
                </a:solidFill>
                <a:latin typeface="Carlito"/>
                <a:cs typeface="Carlito"/>
              </a:rPr>
              <a:t>5f</a:t>
            </a:r>
            <a:r>
              <a:rPr sz="1600" i="1" spc="-11" dirty="0">
                <a:latin typeface="Carlito"/>
                <a:cs typeface="Carlito"/>
              </a:rPr>
              <a:t>; </a:t>
            </a:r>
            <a:r>
              <a:rPr sz="1600" b="1" i="1" spc="-11" dirty="0">
                <a:solidFill>
                  <a:srgbClr val="001F5F"/>
                </a:solidFill>
                <a:latin typeface="Carlito"/>
                <a:cs typeface="Carlito"/>
              </a:rPr>
              <a:t>f= </a:t>
            </a:r>
            <a:r>
              <a:rPr sz="1600" b="1" i="1" dirty="0">
                <a:solidFill>
                  <a:srgbClr val="001F5F"/>
                </a:solidFill>
                <a:latin typeface="Carlito"/>
                <a:cs typeface="Carlito"/>
              </a:rPr>
              <a:t>2</a:t>
            </a:r>
            <a:r>
              <a:rPr sz="1600" b="1" i="1" spc="314" dirty="0">
                <a:solidFill>
                  <a:srgbClr val="001F5F"/>
                </a:solidFill>
                <a:latin typeface="Carlito"/>
                <a:cs typeface="Carlito"/>
              </a:rPr>
              <a:t> </a:t>
            </a:r>
            <a:r>
              <a:rPr sz="1600" b="1" i="1" dirty="0">
                <a:solidFill>
                  <a:srgbClr val="001F5F"/>
                </a:solidFill>
                <a:latin typeface="Carlito"/>
                <a:cs typeface="Carlito"/>
              </a:rPr>
              <a:t>MHz</a:t>
            </a:r>
            <a:endParaRPr sz="1600" dirty="0">
              <a:latin typeface="Carlito"/>
              <a:cs typeface="Carlito"/>
            </a:endParaRPr>
          </a:p>
        </p:txBody>
      </p:sp>
      <p:sp>
        <p:nvSpPr>
          <p:cNvPr id="7" name="object 7"/>
          <p:cNvSpPr txBox="1"/>
          <p:nvPr/>
        </p:nvSpPr>
        <p:spPr>
          <a:xfrm>
            <a:off x="897591" y="2779273"/>
            <a:ext cx="2683809" cy="319251"/>
          </a:xfrm>
          <a:prstGeom prst="rect">
            <a:avLst/>
          </a:prstGeom>
        </p:spPr>
        <p:txBody>
          <a:bodyPr vert="horz" wrap="square" lIns="0" tIns="26603" rIns="0" bIns="0" rtlCol="0">
            <a:spAutoFit/>
          </a:bodyPr>
          <a:lstStyle/>
          <a:p>
            <a:pPr marL="26603">
              <a:spcBef>
                <a:spcPts val="210"/>
              </a:spcBef>
            </a:pPr>
            <a:r>
              <a:rPr sz="1900" dirty="0">
                <a:latin typeface="Courier New"/>
                <a:cs typeface="Courier New"/>
              </a:rPr>
              <a:t>o </a:t>
            </a:r>
            <a:r>
              <a:rPr sz="1900" i="1" dirty="0">
                <a:latin typeface="Carlito"/>
                <a:cs typeface="Carlito"/>
              </a:rPr>
              <a:t>What </a:t>
            </a:r>
            <a:r>
              <a:rPr sz="1900" i="1" spc="-11" dirty="0">
                <a:latin typeface="Carlito"/>
                <a:cs typeface="Carlito"/>
              </a:rPr>
              <a:t>is the</a:t>
            </a:r>
            <a:r>
              <a:rPr sz="1900" i="1" spc="-94" dirty="0">
                <a:latin typeface="Carlito"/>
                <a:cs typeface="Carlito"/>
              </a:rPr>
              <a:t> </a:t>
            </a:r>
            <a:r>
              <a:rPr sz="1900" i="1" spc="-11" dirty="0">
                <a:latin typeface="Carlito"/>
                <a:cs typeface="Carlito"/>
              </a:rPr>
              <a:t>BW?</a:t>
            </a:r>
            <a:endParaRPr sz="1900" dirty="0">
              <a:latin typeface="Carlito"/>
              <a:cs typeface="Carlito"/>
            </a:endParaRPr>
          </a:p>
        </p:txBody>
      </p:sp>
      <p:sp>
        <p:nvSpPr>
          <p:cNvPr id="8" name="object 8"/>
          <p:cNvSpPr txBox="1"/>
          <p:nvPr/>
        </p:nvSpPr>
        <p:spPr>
          <a:xfrm>
            <a:off x="3790971" y="2803660"/>
            <a:ext cx="2619587" cy="273084"/>
          </a:xfrm>
          <a:prstGeom prst="rect">
            <a:avLst/>
          </a:prstGeom>
        </p:spPr>
        <p:txBody>
          <a:bodyPr vert="horz" wrap="square" lIns="0" tIns="26603" rIns="0" bIns="0" rtlCol="0">
            <a:spAutoFit/>
          </a:bodyPr>
          <a:lstStyle/>
          <a:p>
            <a:pPr marL="26603">
              <a:spcBef>
                <a:spcPts val="210"/>
              </a:spcBef>
            </a:pPr>
            <a:r>
              <a:rPr sz="1600" i="1" spc="-63" dirty="0">
                <a:latin typeface="Arial"/>
                <a:cs typeface="Arial"/>
              </a:rPr>
              <a:t>BW= </a:t>
            </a:r>
            <a:r>
              <a:rPr sz="1600" i="1" spc="147" dirty="0">
                <a:latin typeface="Arial"/>
                <a:cs typeface="Arial"/>
              </a:rPr>
              <a:t>5f</a:t>
            </a:r>
            <a:r>
              <a:rPr sz="1600" spc="147" dirty="0">
                <a:latin typeface="Arial"/>
                <a:cs typeface="Arial"/>
              </a:rPr>
              <a:t>–</a:t>
            </a:r>
            <a:r>
              <a:rPr sz="1600" i="1" spc="147" dirty="0">
                <a:latin typeface="Arial"/>
                <a:cs typeface="Arial"/>
              </a:rPr>
              <a:t>f </a:t>
            </a:r>
            <a:r>
              <a:rPr sz="1600" i="1" spc="-42" dirty="0">
                <a:latin typeface="Arial"/>
                <a:cs typeface="Arial"/>
              </a:rPr>
              <a:t>= </a:t>
            </a:r>
            <a:r>
              <a:rPr sz="1600" i="1" spc="199" dirty="0">
                <a:latin typeface="Arial"/>
                <a:cs typeface="Arial"/>
              </a:rPr>
              <a:t>4f </a:t>
            </a:r>
            <a:r>
              <a:rPr sz="1600" i="1" spc="-42" dirty="0">
                <a:latin typeface="Arial"/>
                <a:cs typeface="Arial"/>
              </a:rPr>
              <a:t>=</a:t>
            </a:r>
            <a:r>
              <a:rPr sz="1600" i="1" spc="126" dirty="0">
                <a:latin typeface="Arial"/>
                <a:cs typeface="Arial"/>
              </a:rPr>
              <a:t> </a:t>
            </a:r>
            <a:r>
              <a:rPr sz="1600" b="1" spc="94" dirty="0">
                <a:solidFill>
                  <a:srgbClr val="00AF50"/>
                </a:solidFill>
                <a:latin typeface="Arial"/>
                <a:cs typeface="Arial"/>
              </a:rPr>
              <a:t>8MHz</a:t>
            </a:r>
            <a:endParaRPr sz="1600">
              <a:latin typeface="Arial"/>
              <a:cs typeface="Arial"/>
            </a:endParaRPr>
          </a:p>
        </p:txBody>
      </p:sp>
      <p:sp>
        <p:nvSpPr>
          <p:cNvPr id="10" name="object 10"/>
          <p:cNvSpPr txBox="1"/>
          <p:nvPr/>
        </p:nvSpPr>
        <p:spPr>
          <a:xfrm>
            <a:off x="897591" y="3938277"/>
            <a:ext cx="2817432" cy="319251"/>
          </a:xfrm>
          <a:prstGeom prst="rect">
            <a:avLst/>
          </a:prstGeom>
        </p:spPr>
        <p:txBody>
          <a:bodyPr vert="horz" wrap="square" lIns="0" tIns="26603" rIns="0" bIns="0" rtlCol="0">
            <a:spAutoFit/>
          </a:bodyPr>
          <a:lstStyle/>
          <a:p>
            <a:pPr marL="26603">
              <a:spcBef>
                <a:spcPts val="210"/>
              </a:spcBef>
            </a:pPr>
            <a:r>
              <a:rPr sz="1900" dirty="0">
                <a:latin typeface="Courier New"/>
                <a:cs typeface="Courier New"/>
              </a:rPr>
              <a:t>o </a:t>
            </a:r>
            <a:r>
              <a:rPr sz="1900" i="1" dirty="0">
                <a:latin typeface="Carlito"/>
                <a:cs typeface="Carlito"/>
              </a:rPr>
              <a:t>What </a:t>
            </a:r>
            <a:r>
              <a:rPr sz="1900" i="1" spc="-11" dirty="0">
                <a:latin typeface="Carlito"/>
                <a:cs typeface="Carlito"/>
              </a:rPr>
              <a:t>is the</a:t>
            </a:r>
            <a:r>
              <a:rPr sz="1900" i="1" spc="-94" dirty="0">
                <a:latin typeface="Carlito"/>
                <a:cs typeface="Carlito"/>
              </a:rPr>
              <a:t> </a:t>
            </a:r>
            <a:r>
              <a:rPr sz="1900" i="1" spc="-11" dirty="0">
                <a:latin typeface="Carlito"/>
                <a:cs typeface="Carlito"/>
              </a:rPr>
              <a:t>BW?</a:t>
            </a:r>
            <a:endParaRPr sz="1900" dirty="0">
              <a:latin typeface="Carlito"/>
              <a:cs typeface="Carlito"/>
            </a:endParaRPr>
          </a:p>
        </p:txBody>
      </p:sp>
      <p:sp>
        <p:nvSpPr>
          <p:cNvPr id="11" name="object 11"/>
          <p:cNvSpPr txBox="1"/>
          <p:nvPr/>
        </p:nvSpPr>
        <p:spPr>
          <a:xfrm>
            <a:off x="3847103" y="3962662"/>
            <a:ext cx="2622338" cy="273084"/>
          </a:xfrm>
          <a:prstGeom prst="rect">
            <a:avLst/>
          </a:prstGeom>
        </p:spPr>
        <p:txBody>
          <a:bodyPr vert="horz" wrap="square" lIns="0" tIns="26603" rIns="0" bIns="0" rtlCol="0">
            <a:spAutoFit/>
          </a:bodyPr>
          <a:lstStyle/>
          <a:p>
            <a:pPr marL="26603">
              <a:spcBef>
                <a:spcPts val="210"/>
              </a:spcBef>
            </a:pPr>
            <a:r>
              <a:rPr sz="1600" i="1" spc="-63" dirty="0">
                <a:latin typeface="Arial"/>
                <a:cs typeface="Arial"/>
              </a:rPr>
              <a:t>BW= </a:t>
            </a:r>
            <a:r>
              <a:rPr sz="1600" i="1" spc="147" dirty="0">
                <a:latin typeface="Arial"/>
                <a:cs typeface="Arial"/>
              </a:rPr>
              <a:t>3f</a:t>
            </a:r>
            <a:r>
              <a:rPr sz="1600" spc="147" dirty="0">
                <a:latin typeface="Arial"/>
                <a:cs typeface="Arial"/>
              </a:rPr>
              <a:t>–</a:t>
            </a:r>
            <a:r>
              <a:rPr sz="1600" i="1" spc="147" dirty="0">
                <a:latin typeface="Arial"/>
                <a:cs typeface="Arial"/>
              </a:rPr>
              <a:t>f </a:t>
            </a:r>
            <a:r>
              <a:rPr sz="1600" i="1" spc="-42" dirty="0">
                <a:latin typeface="Arial"/>
                <a:cs typeface="Arial"/>
              </a:rPr>
              <a:t>= </a:t>
            </a:r>
            <a:r>
              <a:rPr sz="1600" i="1" spc="189" dirty="0">
                <a:latin typeface="Arial"/>
                <a:cs typeface="Arial"/>
              </a:rPr>
              <a:t>2f </a:t>
            </a:r>
            <a:r>
              <a:rPr sz="1600" i="1" spc="-42" dirty="0">
                <a:latin typeface="Arial"/>
                <a:cs typeface="Arial"/>
              </a:rPr>
              <a:t>=</a:t>
            </a:r>
            <a:r>
              <a:rPr sz="1600" i="1" spc="94" dirty="0">
                <a:latin typeface="Arial"/>
                <a:cs typeface="Arial"/>
              </a:rPr>
              <a:t> </a:t>
            </a:r>
            <a:r>
              <a:rPr sz="1600" b="1" spc="115" dirty="0">
                <a:solidFill>
                  <a:srgbClr val="00AF50"/>
                </a:solidFill>
                <a:latin typeface="Arial"/>
                <a:cs typeface="Arial"/>
              </a:rPr>
              <a:t>4MHz</a:t>
            </a:r>
            <a:endParaRPr sz="1600">
              <a:latin typeface="Arial"/>
              <a:cs typeface="Arial"/>
            </a:endParaRPr>
          </a:p>
        </p:txBody>
      </p:sp>
      <p:sp>
        <p:nvSpPr>
          <p:cNvPr id="12" name="object 12"/>
          <p:cNvSpPr txBox="1"/>
          <p:nvPr/>
        </p:nvSpPr>
        <p:spPr>
          <a:xfrm>
            <a:off x="402296" y="4212594"/>
            <a:ext cx="9502875" cy="1868906"/>
          </a:xfrm>
          <a:prstGeom prst="rect">
            <a:avLst/>
          </a:prstGeom>
        </p:spPr>
        <p:txBody>
          <a:bodyPr vert="horz" wrap="square" lIns="0" tIns="26603" rIns="0" bIns="0" rtlCol="0">
            <a:spAutoFit/>
          </a:bodyPr>
          <a:lstStyle/>
          <a:p>
            <a:pPr marL="505448">
              <a:lnSpc>
                <a:spcPts val="2252"/>
              </a:lnSpc>
              <a:spcBef>
                <a:spcPts val="210"/>
              </a:spcBef>
              <a:tabLst>
                <a:tab pos="3359902" algn="l"/>
              </a:tabLst>
            </a:pPr>
            <a:r>
              <a:rPr sz="1900" dirty="0">
                <a:latin typeface="Courier New"/>
                <a:cs typeface="Courier New"/>
              </a:rPr>
              <a:t>o </a:t>
            </a:r>
            <a:r>
              <a:rPr sz="1900" i="1" dirty="0">
                <a:latin typeface="Carlito"/>
                <a:cs typeface="Carlito"/>
              </a:rPr>
              <a:t>What </a:t>
            </a:r>
            <a:r>
              <a:rPr sz="1900" i="1" spc="-11" dirty="0">
                <a:latin typeface="Carlito"/>
                <a:cs typeface="Carlito"/>
              </a:rPr>
              <a:t>is the</a:t>
            </a:r>
            <a:r>
              <a:rPr sz="1900" i="1" spc="104" dirty="0">
                <a:latin typeface="Carlito"/>
                <a:cs typeface="Carlito"/>
              </a:rPr>
              <a:t> </a:t>
            </a:r>
            <a:r>
              <a:rPr sz="1900" i="1" spc="-11" dirty="0">
                <a:latin typeface="Carlito"/>
                <a:cs typeface="Carlito"/>
              </a:rPr>
              <a:t>Data</a:t>
            </a:r>
            <a:r>
              <a:rPr sz="1900" i="1" spc="11" dirty="0">
                <a:latin typeface="Carlito"/>
                <a:cs typeface="Carlito"/>
              </a:rPr>
              <a:t> </a:t>
            </a:r>
            <a:r>
              <a:rPr sz="1900" i="1" spc="-11" dirty="0">
                <a:latin typeface="Carlito"/>
                <a:cs typeface="Carlito"/>
              </a:rPr>
              <a:t>Rate</a:t>
            </a:r>
            <a:r>
              <a:rPr sz="1600" i="1" spc="-11" dirty="0">
                <a:latin typeface="Carlito"/>
                <a:cs typeface="Carlito"/>
              </a:rPr>
              <a:t>?	</a:t>
            </a:r>
            <a:r>
              <a:rPr sz="1600" i="1" spc="21" dirty="0">
                <a:latin typeface="Arial"/>
                <a:cs typeface="Arial"/>
              </a:rPr>
              <a:t>Data </a:t>
            </a:r>
            <a:r>
              <a:rPr sz="1600" i="1" spc="31" dirty="0">
                <a:latin typeface="Arial"/>
                <a:cs typeface="Arial"/>
              </a:rPr>
              <a:t>Rate </a:t>
            </a:r>
            <a:r>
              <a:rPr sz="1600" i="1" spc="-42" dirty="0">
                <a:latin typeface="Arial"/>
                <a:cs typeface="Arial"/>
              </a:rPr>
              <a:t>= </a:t>
            </a:r>
            <a:r>
              <a:rPr sz="1600" b="1" spc="210" dirty="0">
                <a:solidFill>
                  <a:srgbClr val="006FC0"/>
                </a:solidFill>
                <a:latin typeface="Arial"/>
                <a:cs typeface="Arial"/>
              </a:rPr>
              <a:t>4</a:t>
            </a:r>
            <a:r>
              <a:rPr sz="1600" b="1" spc="-42" dirty="0">
                <a:solidFill>
                  <a:srgbClr val="006FC0"/>
                </a:solidFill>
                <a:latin typeface="Arial"/>
                <a:cs typeface="Arial"/>
              </a:rPr>
              <a:t> </a:t>
            </a:r>
            <a:r>
              <a:rPr sz="1600" b="1" spc="-63" dirty="0">
                <a:solidFill>
                  <a:srgbClr val="006FC0"/>
                </a:solidFill>
                <a:latin typeface="Arial"/>
                <a:cs typeface="Arial"/>
              </a:rPr>
              <a:t>Mbps</a:t>
            </a:r>
            <a:endParaRPr sz="1600" dirty="0">
              <a:latin typeface="Arial"/>
              <a:cs typeface="Arial"/>
            </a:endParaRPr>
          </a:p>
          <a:p>
            <a:pPr marL="387069" indent="-361795">
              <a:lnSpc>
                <a:spcPts val="3007"/>
              </a:lnSpc>
              <a:buFont typeface="Wingdings"/>
              <a:buChar char=""/>
              <a:tabLst>
                <a:tab pos="388397" algn="l"/>
              </a:tabLst>
            </a:pPr>
            <a:r>
              <a:rPr sz="2500" spc="-251" dirty="0">
                <a:latin typeface="Arial"/>
                <a:cs typeface="Arial"/>
              </a:rPr>
              <a:t>Conclusions</a:t>
            </a:r>
            <a:endParaRPr sz="2500" dirty="0">
              <a:latin typeface="Arial"/>
              <a:cs typeface="Arial"/>
            </a:endParaRPr>
          </a:p>
          <a:p>
            <a:pPr marL="804728" lvl="1" indent="-300610">
              <a:spcBef>
                <a:spcPts val="21"/>
              </a:spcBef>
              <a:buFont typeface="Courier New"/>
              <a:buChar char="o"/>
              <a:tabLst>
                <a:tab pos="806058" algn="l"/>
              </a:tabLst>
            </a:pPr>
            <a:r>
              <a:rPr sz="1900" spc="-136" dirty="0">
                <a:latin typeface="Arial"/>
                <a:cs typeface="Arial"/>
              </a:rPr>
              <a:t>Any </a:t>
            </a:r>
            <a:r>
              <a:rPr sz="1900" spc="-21" dirty="0">
                <a:latin typeface="Arial"/>
                <a:cs typeface="Arial"/>
              </a:rPr>
              <a:t>digital </a:t>
            </a:r>
            <a:r>
              <a:rPr sz="1900" spc="-104" dirty="0">
                <a:latin typeface="Arial"/>
                <a:cs typeface="Arial"/>
              </a:rPr>
              <a:t>waveform </a:t>
            </a:r>
            <a:r>
              <a:rPr sz="1900" spc="-42" dirty="0">
                <a:latin typeface="Arial"/>
                <a:cs typeface="Arial"/>
              </a:rPr>
              <a:t>will </a:t>
            </a:r>
            <a:r>
              <a:rPr sz="1900" spc="-136" dirty="0">
                <a:latin typeface="Arial"/>
                <a:cs typeface="Arial"/>
              </a:rPr>
              <a:t>have </a:t>
            </a:r>
            <a:r>
              <a:rPr sz="1900" spc="-73" dirty="0">
                <a:solidFill>
                  <a:srgbClr val="FF0000"/>
                </a:solidFill>
                <a:latin typeface="Arial"/>
                <a:cs typeface="Arial"/>
              </a:rPr>
              <a:t>infinite</a:t>
            </a:r>
            <a:r>
              <a:rPr sz="1900" spc="136" dirty="0">
                <a:solidFill>
                  <a:srgbClr val="FF0000"/>
                </a:solidFill>
                <a:latin typeface="Arial"/>
                <a:cs typeface="Arial"/>
              </a:rPr>
              <a:t> </a:t>
            </a:r>
            <a:r>
              <a:rPr sz="1900" spc="-84" dirty="0">
                <a:latin typeface="Arial"/>
                <a:cs typeface="Arial"/>
              </a:rPr>
              <a:t>bandwidth</a:t>
            </a:r>
            <a:endParaRPr sz="1900" dirty="0">
              <a:latin typeface="Arial"/>
              <a:cs typeface="Arial"/>
            </a:endParaRPr>
          </a:p>
          <a:p>
            <a:pPr marL="804728" lvl="1" indent="-300610">
              <a:buFont typeface="Courier New"/>
              <a:buChar char="o"/>
              <a:tabLst>
                <a:tab pos="806058" algn="l"/>
              </a:tabLst>
            </a:pPr>
            <a:r>
              <a:rPr sz="1900" spc="-314" dirty="0">
                <a:latin typeface="Arial"/>
                <a:cs typeface="Arial"/>
              </a:rPr>
              <a:t>BUT </a:t>
            </a:r>
            <a:r>
              <a:rPr lang="en-US" sz="1900" spc="-314" dirty="0">
                <a:latin typeface="Arial"/>
                <a:cs typeface="Arial"/>
              </a:rPr>
              <a:t> </a:t>
            </a:r>
            <a:r>
              <a:rPr sz="1900" spc="-126" dirty="0">
                <a:latin typeface="Arial"/>
                <a:cs typeface="Arial"/>
              </a:rPr>
              <a:t>the </a:t>
            </a:r>
            <a:r>
              <a:rPr sz="1900" spc="-168" dirty="0">
                <a:latin typeface="Arial"/>
                <a:cs typeface="Arial"/>
              </a:rPr>
              <a:t>transmission </a:t>
            </a:r>
            <a:r>
              <a:rPr sz="1900" spc="-178" dirty="0">
                <a:latin typeface="Arial"/>
                <a:cs typeface="Arial"/>
              </a:rPr>
              <a:t>system </a:t>
            </a:r>
            <a:r>
              <a:rPr sz="1900" spc="-42" dirty="0">
                <a:latin typeface="Arial"/>
                <a:cs typeface="Arial"/>
              </a:rPr>
              <a:t>will </a:t>
            </a:r>
            <a:r>
              <a:rPr sz="1900" spc="-84" dirty="0">
                <a:latin typeface="Arial"/>
                <a:cs typeface="Arial"/>
              </a:rPr>
              <a:t>limit </a:t>
            </a:r>
            <a:r>
              <a:rPr sz="1900" spc="-126" dirty="0">
                <a:latin typeface="Arial"/>
                <a:cs typeface="Arial"/>
              </a:rPr>
              <a:t>the </a:t>
            </a:r>
            <a:r>
              <a:rPr sz="1900" spc="-84" dirty="0">
                <a:latin typeface="Arial"/>
                <a:cs typeface="Arial"/>
              </a:rPr>
              <a:t>bandwidth </a:t>
            </a:r>
            <a:r>
              <a:rPr sz="1900" spc="-73" dirty="0">
                <a:latin typeface="Arial"/>
                <a:cs typeface="Arial"/>
              </a:rPr>
              <a:t>that </a:t>
            </a:r>
            <a:r>
              <a:rPr sz="1900" spc="-157" dirty="0">
                <a:latin typeface="Arial"/>
                <a:cs typeface="Arial"/>
              </a:rPr>
              <a:t>can </a:t>
            </a:r>
            <a:r>
              <a:rPr sz="1900" spc="-63" dirty="0">
                <a:latin typeface="Arial"/>
                <a:cs typeface="Arial"/>
              </a:rPr>
              <a:t>be</a:t>
            </a:r>
            <a:r>
              <a:rPr sz="1900" spc="388" dirty="0">
                <a:latin typeface="Arial"/>
                <a:cs typeface="Arial"/>
              </a:rPr>
              <a:t> </a:t>
            </a:r>
            <a:r>
              <a:rPr sz="1900" spc="-104" dirty="0">
                <a:latin typeface="Arial"/>
                <a:cs typeface="Arial"/>
              </a:rPr>
              <a:t>transmitted</a:t>
            </a:r>
            <a:endParaRPr sz="1900" dirty="0">
              <a:latin typeface="Arial"/>
              <a:cs typeface="Arial"/>
            </a:endParaRPr>
          </a:p>
          <a:p>
            <a:pPr marL="804728" marR="10642" lvl="1" indent="-300610">
              <a:lnSpc>
                <a:spcPct val="80000"/>
              </a:lnSpc>
              <a:spcBef>
                <a:spcPts val="449"/>
              </a:spcBef>
              <a:buFont typeface="Courier New"/>
              <a:buChar char="o"/>
              <a:tabLst>
                <a:tab pos="806058" algn="l"/>
              </a:tabLst>
            </a:pPr>
            <a:r>
              <a:rPr sz="1900" spc="-178" dirty="0">
                <a:latin typeface="Arial"/>
                <a:cs typeface="Arial"/>
              </a:rPr>
              <a:t>AND, </a:t>
            </a:r>
            <a:r>
              <a:rPr sz="1900" spc="-21" dirty="0">
                <a:latin typeface="Arial"/>
                <a:cs typeface="Arial"/>
              </a:rPr>
              <a:t>for </a:t>
            </a:r>
            <a:r>
              <a:rPr sz="1900" spc="-104" dirty="0">
                <a:latin typeface="Arial"/>
                <a:cs typeface="Arial"/>
              </a:rPr>
              <a:t>any </a:t>
            </a:r>
            <a:r>
              <a:rPr sz="1900" spc="-115" dirty="0">
                <a:latin typeface="Arial"/>
                <a:cs typeface="Arial"/>
              </a:rPr>
              <a:t>given </a:t>
            </a:r>
            <a:r>
              <a:rPr sz="1900" spc="-168" dirty="0">
                <a:latin typeface="Arial"/>
                <a:cs typeface="Arial"/>
              </a:rPr>
              <a:t>medium, </a:t>
            </a:r>
            <a:r>
              <a:rPr sz="1900" spc="-126" dirty="0">
                <a:latin typeface="Arial"/>
                <a:cs typeface="Arial"/>
              </a:rPr>
              <a:t>the </a:t>
            </a:r>
            <a:r>
              <a:rPr sz="1900" spc="-42" dirty="0">
                <a:latin typeface="Arial"/>
                <a:cs typeface="Arial"/>
              </a:rPr>
              <a:t>greater </a:t>
            </a:r>
            <a:r>
              <a:rPr sz="1900" spc="-126" dirty="0">
                <a:latin typeface="Arial"/>
                <a:cs typeface="Arial"/>
              </a:rPr>
              <a:t>the </a:t>
            </a:r>
            <a:r>
              <a:rPr sz="1900" spc="-84" dirty="0">
                <a:latin typeface="Arial"/>
                <a:cs typeface="Arial"/>
              </a:rPr>
              <a:t>bandwidth </a:t>
            </a:r>
            <a:r>
              <a:rPr sz="1900" spc="-104" dirty="0">
                <a:latin typeface="Arial"/>
                <a:cs typeface="Arial"/>
              </a:rPr>
              <a:t>transmitted, </a:t>
            </a:r>
            <a:r>
              <a:rPr sz="1900" spc="-126" dirty="0">
                <a:latin typeface="Arial"/>
                <a:cs typeface="Arial"/>
              </a:rPr>
              <a:t>the </a:t>
            </a:r>
            <a:r>
              <a:rPr sz="1900" spc="-42" dirty="0">
                <a:latin typeface="Arial"/>
                <a:cs typeface="Arial"/>
              </a:rPr>
              <a:t>greater </a:t>
            </a:r>
            <a:r>
              <a:rPr sz="1900" spc="-126" dirty="0">
                <a:latin typeface="Arial"/>
                <a:cs typeface="Arial"/>
              </a:rPr>
              <a:t>the </a:t>
            </a:r>
            <a:r>
              <a:rPr sz="1900" spc="-168" dirty="0">
                <a:latin typeface="Arial"/>
                <a:cs typeface="Arial"/>
              </a:rPr>
              <a:t>cost</a:t>
            </a:r>
            <a:endParaRPr sz="1900" dirty="0">
              <a:latin typeface="Arial"/>
              <a:cs typeface="Arial"/>
            </a:endParaRPr>
          </a:p>
          <a:p>
            <a:pPr marL="804728" lvl="1" indent="-300610">
              <a:buFont typeface="Courier New"/>
              <a:buChar char="o"/>
              <a:tabLst>
                <a:tab pos="806058" algn="l"/>
              </a:tabLst>
            </a:pPr>
            <a:r>
              <a:rPr sz="1900" spc="-219" dirty="0">
                <a:latin typeface="Arial"/>
                <a:cs typeface="Arial"/>
              </a:rPr>
              <a:t>HOWEVER, </a:t>
            </a:r>
            <a:r>
              <a:rPr sz="1900" spc="-94" dirty="0">
                <a:latin typeface="Arial"/>
                <a:cs typeface="Arial"/>
              </a:rPr>
              <a:t>limiting </a:t>
            </a:r>
            <a:r>
              <a:rPr sz="1900" spc="-126" dirty="0">
                <a:latin typeface="Arial"/>
                <a:cs typeface="Arial"/>
              </a:rPr>
              <a:t>the </a:t>
            </a:r>
            <a:r>
              <a:rPr sz="1900" spc="-84" dirty="0">
                <a:latin typeface="Arial"/>
                <a:cs typeface="Arial"/>
              </a:rPr>
              <a:t>bandwidth </a:t>
            </a:r>
            <a:r>
              <a:rPr sz="1900" spc="-115" dirty="0">
                <a:latin typeface="Arial"/>
                <a:cs typeface="Arial"/>
              </a:rPr>
              <a:t>creates </a:t>
            </a:r>
            <a:r>
              <a:rPr sz="1900" spc="-104" dirty="0">
                <a:latin typeface="Arial"/>
                <a:cs typeface="Arial"/>
              </a:rPr>
              <a:t>distortions</a:t>
            </a:r>
            <a:endParaRPr sz="1900" dirty="0">
              <a:latin typeface="Arial"/>
              <a:cs typeface="Arial"/>
            </a:endParaRPr>
          </a:p>
        </p:txBody>
      </p:sp>
      <p:grpSp>
        <p:nvGrpSpPr>
          <p:cNvPr id="14" name="object 14"/>
          <p:cNvGrpSpPr/>
          <p:nvPr/>
        </p:nvGrpSpPr>
        <p:grpSpPr>
          <a:xfrm>
            <a:off x="0" y="6324600"/>
            <a:ext cx="9906000" cy="381000"/>
            <a:chOff x="0" y="3162300"/>
            <a:chExt cx="4572000" cy="190500"/>
          </a:xfrm>
        </p:grpSpPr>
        <p:sp>
          <p:nvSpPr>
            <p:cNvPr id="15" name="object 15"/>
            <p:cNvSpPr/>
            <p:nvPr/>
          </p:nvSpPr>
          <p:spPr>
            <a:xfrm>
              <a:off x="0" y="3162300"/>
              <a:ext cx="4572000" cy="22859"/>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191000" y="3200400"/>
              <a:ext cx="152400" cy="152400"/>
            </a:xfrm>
            <a:prstGeom prst="rect">
              <a:avLst/>
            </a:prstGeom>
            <a:blipFill>
              <a:blip r:embed="rId4" cstate="print"/>
              <a:stretch>
                <a:fillRect/>
              </a:stretch>
            </a:blipFill>
          </p:spPr>
          <p:txBody>
            <a:bodyPr wrap="square" lIns="0" tIns="0" rIns="0" bIns="0" rtlCol="0"/>
            <a:lstStyle/>
            <a:p>
              <a:endParaRPr/>
            </a:p>
          </p:txBody>
        </p:sp>
      </p:grpSp>
      <p:sp>
        <p:nvSpPr>
          <p:cNvPr id="17" name="object 17"/>
          <p:cNvSpPr txBox="1"/>
          <p:nvPr/>
        </p:nvSpPr>
        <p:spPr>
          <a:xfrm>
            <a:off x="749002" y="6390137"/>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18" name="object 18"/>
          <p:cNvSpPr txBox="1"/>
          <p:nvPr/>
        </p:nvSpPr>
        <p:spPr>
          <a:xfrm>
            <a:off x="9138285" y="6437637"/>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21</a:t>
            </a:r>
            <a:endParaRPr sz="1300">
              <a:latin typeface="Carlito"/>
              <a:cs typeface="Carlito"/>
            </a:endParaRPr>
          </a:p>
        </p:txBody>
      </p:sp>
      <p:grpSp>
        <p:nvGrpSpPr>
          <p:cNvPr id="19" name="object 19"/>
          <p:cNvGrpSpPr/>
          <p:nvPr/>
        </p:nvGrpSpPr>
        <p:grpSpPr>
          <a:xfrm>
            <a:off x="-25864" y="7"/>
            <a:ext cx="9958282" cy="6904991"/>
            <a:chOff x="-11937" y="0"/>
            <a:chExt cx="4596130" cy="3452495"/>
          </a:xfrm>
        </p:grpSpPr>
        <p:sp>
          <p:nvSpPr>
            <p:cNvPr id="20" name="object 20"/>
            <p:cNvSpPr/>
            <p:nvPr/>
          </p:nvSpPr>
          <p:spPr>
            <a:xfrm>
              <a:off x="152399" y="3200400"/>
              <a:ext cx="185853" cy="15240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3429000" y="838200"/>
              <a:ext cx="1071372" cy="41910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3433578" y="1422400"/>
              <a:ext cx="1057642" cy="436033"/>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3433578" y="2027926"/>
              <a:ext cx="1062221" cy="444260"/>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253" y="254"/>
              <a:ext cx="4571365" cy="3428365"/>
            </a:xfrm>
            <a:custGeom>
              <a:avLst/>
              <a:gdLst/>
              <a:ahLst/>
              <a:cxnLst/>
              <a:rect l="l" t="t" r="r" b="b"/>
              <a:pathLst>
                <a:path w="4571365" h="3428365">
                  <a:moveTo>
                    <a:pt x="0" y="3428111"/>
                  </a:moveTo>
                  <a:lnTo>
                    <a:pt x="4571365" y="3428111"/>
                  </a:lnTo>
                  <a:lnTo>
                    <a:pt x="4571365" y="0"/>
                  </a:lnTo>
                  <a:lnTo>
                    <a:pt x="0" y="0"/>
                  </a:lnTo>
                  <a:lnTo>
                    <a:pt x="0" y="3428111"/>
                  </a:lnTo>
                  <a:close/>
                </a:path>
              </a:pathLst>
            </a:custGeom>
            <a:ln w="24384">
              <a:solidFill>
                <a:srgbClr val="000000"/>
              </a:solidFill>
            </a:ln>
          </p:spPr>
          <p:txBody>
            <a:bodyPr wrap="square" lIns="0" tIns="0" rIns="0" bIns="0" rtlCol="0"/>
            <a:lstStyle/>
            <a:p>
              <a:endParaRPr/>
            </a:p>
          </p:txBody>
        </p:sp>
      </p:grpSp>
      <p:sp>
        <p:nvSpPr>
          <p:cNvPr id="25" name="Title 24"/>
          <p:cNvSpPr>
            <a:spLocks noGrp="1"/>
          </p:cNvSpPr>
          <p:nvPr>
            <p:ph type="title"/>
          </p:nvPr>
        </p:nvSpPr>
        <p:spPr/>
        <p:txBody>
          <a:bodyPr>
            <a:normAutofit fontScale="90000"/>
          </a:bodyPr>
          <a:lstStyle/>
          <a:p>
            <a:r>
              <a:rPr lang="en-US" dirty="0"/>
              <a:t>Relationship Between Data Rate and Bandwidth</a:t>
            </a:r>
          </a:p>
        </p:txBody>
      </p:sp>
    </p:spTree>
    <p:extLst>
      <p:ext uri="{BB962C8B-B14F-4D97-AF65-F5344CB8AC3E}">
        <p14:creationId xmlns:p14="http://schemas.microsoft.com/office/powerpoint/2010/main" val="326247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2294" y="1073657"/>
            <a:ext cx="9187815" cy="4958118"/>
          </a:xfrm>
          <a:prstGeom prst="rect">
            <a:avLst/>
          </a:prstGeom>
        </p:spPr>
        <p:txBody>
          <a:bodyPr vert="horz" wrap="square" lIns="0" tIns="63847" rIns="0" bIns="0" rtlCol="0">
            <a:spAutoFit/>
          </a:bodyPr>
          <a:lstStyle/>
          <a:p>
            <a:pPr marL="387069" indent="-361795">
              <a:spcBef>
                <a:spcPts val="503"/>
              </a:spcBef>
              <a:buFont typeface="Wingdings"/>
              <a:buChar char=""/>
              <a:tabLst>
                <a:tab pos="388397" algn="l"/>
              </a:tabLst>
            </a:pPr>
            <a:r>
              <a:rPr sz="2500" b="1" spc="-94" dirty="0">
                <a:solidFill>
                  <a:srgbClr val="FF0000"/>
                </a:solidFill>
                <a:latin typeface="Trebuchet MS"/>
                <a:cs typeface="Trebuchet MS"/>
              </a:rPr>
              <a:t>Data </a:t>
            </a:r>
            <a:r>
              <a:rPr sz="2500" dirty="0">
                <a:latin typeface="Arial"/>
                <a:cs typeface="Arial"/>
              </a:rPr>
              <a:t>- </a:t>
            </a:r>
            <a:r>
              <a:rPr sz="2500" spc="-136" dirty="0">
                <a:latin typeface="Arial"/>
                <a:cs typeface="Arial"/>
              </a:rPr>
              <a:t>entities </a:t>
            </a:r>
            <a:r>
              <a:rPr sz="2500" spc="-94" dirty="0">
                <a:latin typeface="Arial"/>
                <a:cs typeface="Arial"/>
              </a:rPr>
              <a:t>that </a:t>
            </a:r>
            <a:r>
              <a:rPr sz="2500" spc="-199" dirty="0">
                <a:latin typeface="Arial"/>
                <a:cs typeface="Arial"/>
              </a:rPr>
              <a:t>convey </a:t>
            </a:r>
            <a:r>
              <a:rPr sz="2500" spc="-178" dirty="0">
                <a:latin typeface="Arial"/>
                <a:cs typeface="Arial"/>
              </a:rPr>
              <a:t>meaning, </a:t>
            </a:r>
            <a:r>
              <a:rPr sz="2500" spc="-73" dirty="0">
                <a:latin typeface="Arial"/>
                <a:cs typeface="Arial"/>
              </a:rPr>
              <a:t>or</a:t>
            </a:r>
            <a:r>
              <a:rPr sz="2500" spc="63" dirty="0">
                <a:latin typeface="Arial"/>
                <a:cs typeface="Arial"/>
              </a:rPr>
              <a:t> </a:t>
            </a:r>
            <a:r>
              <a:rPr sz="2500" spc="-115" dirty="0">
                <a:latin typeface="Arial"/>
                <a:cs typeface="Arial"/>
              </a:rPr>
              <a:t>information</a:t>
            </a:r>
            <a:endParaRPr sz="2500" dirty="0">
              <a:latin typeface="Arial"/>
              <a:cs typeface="Arial"/>
            </a:endParaRPr>
          </a:p>
          <a:p>
            <a:pPr marL="387069" indent="-361795">
              <a:spcBef>
                <a:spcPts val="304"/>
              </a:spcBef>
              <a:buFont typeface="Wingdings"/>
              <a:buChar char=""/>
              <a:tabLst>
                <a:tab pos="388397" algn="l"/>
              </a:tabLst>
            </a:pPr>
            <a:r>
              <a:rPr sz="2500" b="1" spc="-63" dirty="0">
                <a:solidFill>
                  <a:srgbClr val="FF0000"/>
                </a:solidFill>
                <a:latin typeface="Trebuchet MS"/>
                <a:cs typeface="Trebuchet MS"/>
              </a:rPr>
              <a:t>Signals </a:t>
            </a:r>
            <a:r>
              <a:rPr sz="2500" dirty="0">
                <a:latin typeface="Arial"/>
                <a:cs typeface="Arial"/>
              </a:rPr>
              <a:t>- </a:t>
            </a:r>
            <a:r>
              <a:rPr sz="2500" spc="-126" dirty="0">
                <a:latin typeface="Arial"/>
                <a:cs typeface="Arial"/>
              </a:rPr>
              <a:t>electric </a:t>
            </a:r>
            <a:r>
              <a:rPr sz="2500" spc="-73" dirty="0">
                <a:latin typeface="Arial"/>
                <a:cs typeface="Arial"/>
              </a:rPr>
              <a:t>or </a:t>
            </a:r>
            <a:r>
              <a:rPr sz="2500" spc="-136" dirty="0">
                <a:latin typeface="Arial"/>
                <a:cs typeface="Arial"/>
              </a:rPr>
              <a:t>electromagnetic </a:t>
            </a:r>
            <a:r>
              <a:rPr sz="2500" spc="-147" dirty="0">
                <a:latin typeface="Arial"/>
                <a:cs typeface="Arial"/>
              </a:rPr>
              <a:t>representations </a:t>
            </a:r>
            <a:r>
              <a:rPr sz="2500" spc="-11" dirty="0">
                <a:latin typeface="Arial"/>
                <a:cs typeface="Arial"/>
              </a:rPr>
              <a:t>of</a:t>
            </a:r>
            <a:r>
              <a:rPr sz="2500" spc="597" dirty="0">
                <a:latin typeface="Arial"/>
                <a:cs typeface="Arial"/>
              </a:rPr>
              <a:t> </a:t>
            </a:r>
            <a:r>
              <a:rPr sz="2500" spc="-21" dirty="0">
                <a:latin typeface="Arial"/>
                <a:cs typeface="Arial"/>
              </a:rPr>
              <a:t>data</a:t>
            </a:r>
            <a:endParaRPr sz="2500" dirty="0">
              <a:latin typeface="Arial"/>
              <a:cs typeface="Arial"/>
            </a:endParaRPr>
          </a:p>
          <a:p>
            <a:pPr marL="387069" marR="10642" indent="-361795">
              <a:lnSpc>
                <a:spcPts val="2723"/>
              </a:lnSpc>
              <a:spcBef>
                <a:spcPts val="650"/>
              </a:spcBef>
              <a:buFont typeface="Wingdings"/>
              <a:buChar char=""/>
              <a:tabLst>
                <a:tab pos="388397" algn="l"/>
              </a:tabLst>
            </a:pPr>
            <a:r>
              <a:rPr sz="2500" b="1" spc="-126" dirty="0">
                <a:solidFill>
                  <a:srgbClr val="FF0000"/>
                </a:solidFill>
                <a:latin typeface="Trebuchet MS"/>
                <a:cs typeface="Trebuchet MS"/>
              </a:rPr>
              <a:t>Transmission </a:t>
            </a:r>
            <a:r>
              <a:rPr sz="2500" dirty="0">
                <a:latin typeface="Arial"/>
                <a:cs typeface="Arial"/>
              </a:rPr>
              <a:t>- </a:t>
            </a:r>
            <a:r>
              <a:rPr sz="2500" spc="-210" dirty="0">
                <a:latin typeface="Arial"/>
                <a:cs typeface="Arial"/>
              </a:rPr>
              <a:t>communication </a:t>
            </a:r>
            <a:r>
              <a:rPr sz="2500" spc="-11" dirty="0">
                <a:latin typeface="Arial"/>
                <a:cs typeface="Arial"/>
              </a:rPr>
              <a:t>of </a:t>
            </a:r>
            <a:r>
              <a:rPr sz="2500" spc="-21" dirty="0">
                <a:latin typeface="Arial"/>
                <a:cs typeface="Arial"/>
              </a:rPr>
              <a:t>data </a:t>
            </a:r>
            <a:r>
              <a:rPr sz="2500" spc="-84" dirty="0">
                <a:latin typeface="Arial"/>
                <a:cs typeface="Arial"/>
              </a:rPr>
              <a:t>by </a:t>
            </a:r>
            <a:r>
              <a:rPr sz="2500" spc="-157" dirty="0">
                <a:latin typeface="Arial"/>
                <a:cs typeface="Arial"/>
              </a:rPr>
              <a:t>the </a:t>
            </a:r>
            <a:r>
              <a:rPr sz="2500" spc="-84" dirty="0">
                <a:latin typeface="Arial"/>
                <a:cs typeface="Arial"/>
              </a:rPr>
              <a:t>propagation </a:t>
            </a:r>
            <a:r>
              <a:rPr sz="2500" spc="-115" dirty="0">
                <a:latin typeface="Arial"/>
                <a:cs typeface="Arial"/>
              </a:rPr>
              <a:t>and  </a:t>
            </a:r>
            <a:r>
              <a:rPr sz="2500" spc="-189" dirty="0">
                <a:latin typeface="Arial"/>
                <a:cs typeface="Arial"/>
              </a:rPr>
              <a:t>processing </a:t>
            </a:r>
            <a:r>
              <a:rPr sz="2500" spc="-11" dirty="0">
                <a:latin typeface="Arial"/>
                <a:cs typeface="Arial"/>
              </a:rPr>
              <a:t>of</a:t>
            </a:r>
            <a:r>
              <a:rPr sz="2500" spc="-219" dirty="0">
                <a:latin typeface="Arial"/>
                <a:cs typeface="Arial"/>
              </a:rPr>
              <a:t> </a:t>
            </a:r>
            <a:r>
              <a:rPr sz="2500" spc="-178" dirty="0">
                <a:latin typeface="Arial"/>
                <a:cs typeface="Arial"/>
              </a:rPr>
              <a:t>signals</a:t>
            </a:r>
            <a:endParaRPr sz="2500" dirty="0">
              <a:latin typeface="Arial"/>
              <a:cs typeface="Arial"/>
            </a:endParaRPr>
          </a:p>
          <a:p>
            <a:pPr marL="387069" indent="-361795">
              <a:spcBef>
                <a:spcPts val="1349"/>
              </a:spcBef>
              <a:buFont typeface="Wingdings"/>
              <a:buChar char=""/>
              <a:tabLst>
                <a:tab pos="388397" algn="l"/>
              </a:tabLst>
            </a:pPr>
            <a:r>
              <a:rPr sz="2500" spc="-199" dirty="0">
                <a:latin typeface="Arial"/>
                <a:cs typeface="Arial"/>
              </a:rPr>
              <a:t>Examples </a:t>
            </a:r>
            <a:r>
              <a:rPr sz="2500" spc="-11" dirty="0">
                <a:latin typeface="Arial"/>
                <a:cs typeface="Arial"/>
              </a:rPr>
              <a:t>of </a:t>
            </a:r>
            <a:r>
              <a:rPr sz="2500" spc="-115" dirty="0">
                <a:latin typeface="Arial"/>
                <a:cs typeface="Arial"/>
              </a:rPr>
              <a:t>Analog and </a:t>
            </a:r>
            <a:r>
              <a:rPr sz="2500" spc="-63" dirty="0">
                <a:latin typeface="Arial"/>
                <a:cs typeface="Arial"/>
              </a:rPr>
              <a:t>Digital</a:t>
            </a:r>
            <a:r>
              <a:rPr sz="2500" spc="-11" dirty="0">
                <a:latin typeface="Arial"/>
                <a:cs typeface="Arial"/>
              </a:rPr>
              <a:t> </a:t>
            </a:r>
            <a:r>
              <a:rPr sz="2500" spc="-94" dirty="0">
                <a:latin typeface="Arial"/>
                <a:cs typeface="Arial"/>
              </a:rPr>
              <a:t>Data</a:t>
            </a:r>
            <a:endParaRPr sz="2500" dirty="0">
              <a:latin typeface="Arial"/>
              <a:cs typeface="Arial"/>
            </a:endParaRPr>
          </a:p>
          <a:p>
            <a:pPr marL="804728" lvl="1" indent="-300610">
              <a:spcBef>
                <a:spcPts val="293"/>
              </a:spcBef>
              <a:buFont typeface="Courier New"/>
              <a:buChar char="o"/>
              <a:tabLst>
                <a:tab pos="806058" algn="l"/>
              </a:tabLst>
            </a:pPr>
            <a:r>
              <a:rPr sz="2100" spc="-94" dirty="0">
                <a:latin typeface="Arial"/>
                <a:cs typeface="Arial"/>
              </a:rPr>
              <a:t>Analog</a:t>
            </a:r>
            <a:endParaRPr sz="2100" dirty="0">
              <a:latin typeface="Arial"/>
              <a:cs typeface="Arial"/>
            </a:endParaRPr>
          </a:p>
          <a:p>
            <a:pPr marL="1223717" lvl="2" indent="-239421">
              <a:spcBef>
                <a:spcPts val="239"/>
              </a:spcBef>
              <a:buChar char="•"/>
              <a:tabLst>
                <a:tab pos="1223717" algn="l"/>
              </a:tabLst>
            </a:pPr>
            <a:r>
              <a:rPr sz="1900" spc="-84" dirty="0">
                <a:latin typeface="Arial"/>
                <a:cs typeface="Arial"/>
              </a:rPr>
              <a:t>Video</a:t>
            </a:r>
            <a:endParaRPr sz="1900" dirty="0">
              <a:latin typeface="Arial"/>
              <a:cs typeface="Arial"/>
            </a:endParaRPr>
          </a:p>
          <a:p>
            <a:pPr marL="1223717" lvl="2" indent="-239421">
              <a:spcBef>
                <a:spcPts val="219"/>
              </a:spcBef>
              <a:buChar char="•"/>
              <a:tabLst>
                <a:tab pos="1223717" algn="l"/>
              </a:tabLst>
            </a:pPr>
            <a:r>
              <a:rPr sz="1900" spc="-104" dirty="0">
                <a:latin typeface="Arial"/>
                <a:cs typeface="Arial"/>
              </a:rPr>
              <a:t>Audio</a:t>
            </a:r>
            <a:endParaRPr sz="1900" dirty="0">
              <a:latin typeface="Arial"/>
              <a:cs typeface="Arial"/>
            </a:endParaRPr>
          </a:p>
          <a:p>
            <a:pPr marL="804728" lvl="1" indent="-300610">
              <a:spcBef>
                <a:spcPts val="239"/>
              </a:spcBef>
              <a:buFont typeface="Courier New"/>
              <a:buChar char="o"/>
              <a:tabLst>
                <a:tab pos="806058" algn="l"/>
              </a:tabLst>
            </a:pPr>
            <a:r>
              <a:rPr sz="2100" spc="-52" dirty="0">
                <a:latin typeface="Arial"/>
                <a:cs typeface="Arial"/>
              </a:rPr>
              <a:t>Digital</a:t>
            </a:r>
            <a:endParaRPr sz="2100" dirty="0">
              <a:latin typeface="Arial"/>
              <a:cs typeface="Arial"/>
            </a:endParaRPr>
          </a:p>
          <a:p>
            <a:pPr marL="1223717" lvl="2" indent="-239421">
              <a:spcBef>
                <a:spcPts val="239"/>
              </a:spcBef>
              <a:buChar char="•"/>
              <a:tabLst>
                <a:tab pos="1223717" algn="l"/>
              </a:tabLst>
            </a:pPr>
            <a:r>
              <a:rPr sz="1900" spc="-168" dirty="0">
                <a:latin typeface="Arial"/>
                <a:cs typeface="Arial"/>
              </a:rPr>
              <a:t>Text</a:t>
            </a:r>
            <a:endParaRPr sz="1900" dirty="0">
              <a:latin typeface="Arial"/>
              <a:cs typeface="Arial"/>
            </a:endParaRPr>
          </a:p>
          <a:p>
            <a:pPr marL="1223717" lvl="2" indent="-239421">
              <a:spcBef>
                <a:spcPts val="219"/>
              </a:spcBef>
              <a:buChar char="•"/>
              <a:tabLst>
                <a:tab pos="1223717" algn="l"/>
              </a:tabLst>
            </a:pPr>
            <a:r>
              <a:rPr sz="1900" spc="-126" dirty="0">
                <a:latin typeface="Arial"/>
                <a:cs typeface="Arial"/>
              </a:rPr>
              <a:t>Integers</a:t>
            </a:r>
            <a:endParaRPr sz="1900" dirty="0">
              <a:latin typeface="Arial"/>
              <a:cs typeface="Arial"/>
            </a:endParaRPr>
          </a:p>
          <a:p>
            <a:pPr marL="387069" marR="10642" indent="-361795">
              <a:lnSpc>
                <a:spcPts val="2723"/>
              </a:lnSpc>
              <a:spcBef>
                <a:spcPts val="587"/>
              </a:spcBef>
              <a:buChar char="•"/>
              <a:tabLst>
                <a:tab pos="388397" algn="l"/>
              </a:tabLst>
            </a:pPr>
            <a:r>
              <a:rPr sz="2500" spc="-219" dirty="0">
                <a:latin typeface="Arial"/>
                <a:cs typeface="Arial"/>
              </a:rPr>
              <a:t>Both </a:t>
            </a:r>
            <a:r>
              <a:rPr sz="2500" spc="-84" dirty="0">
                <a:latin typeface="Arial"/>
                <a:cs typeface="Arial"/>
              </a:rPr>
              <a:t>analog </a:t>
            </a:r>
            <a:r>
              <a:rPr sz="2500" spc="-115" dirty="0">
                <a:latin typeface="Arial"/>
                <a:cs typeface="Arial"/>
              </a:rPr>
              <a:t>and </a:t>
            </a:r>
            <a:r>
              <a:rPr sz="2500" spc="-21" dirty="0">
                <a:latin typeface="Arial"/>
                <a:cs typeface="Arial"/>
              </a:rPr>
              <a:t>digital data </a:t>
            </a:r>
            <a:r>
              <a:rPr sz="2500" spc="-199" dirty="0">
                <a:latin typeface="Arial"/>
                <a:cs typeface="Arial"/>
              </a:rPr>
              <a:t>can </a:t>
            </a:r>
            <a:r>
              <a:rPr sz="2500" spc="-84" dirty="0">
                <a:latin typeface="Arial"/>
                <a:cs typeface="Arial"/>
              </a:rPr>
              <a:t>be </a:t>
            </a:r>
            <a:r>
              <a:rPr sz="2500" spc="-126" dirty="0">
                <a:latin typeface="Arial"/>
                <a:cs typeface="Arial"/>
              </a:rPr>
              <a:t>represented, </a:t>
            </a:r>
            <a:r>
              <a:rPr sz="2500" spc="-115" dirty="0">
                <a:latin typeface="Arial"/>
                <a:cs typeface="Arial"/>
              </a:rPr>
              <a:t>and </a:t>
            </a:r>
            <a:r>
              <a:rPr sz="2500" spc="-239" dirty="0">
                <a:latin typeface="Arial"/>
                <a:cs typeface="Arial"/>
              </a:rPr>
              <a:t>hence  </a:t>
            </a:r>
            <a:r>
              <a:rPr sz="2500" spc="-63" dirty="0">
                <a:latin typeface="Arial"/>
                <a:cs typeface="Arial"/>
              </a:rPr>
              <a:t>propagated, </a:t>
            </a:r>
            <a:r>
              <a:rPr sz="2500" spc="-84" dirty="0">
                <a:latin typeface="Arial"/>
                <a:cs typeface="Arial"/>
              </a:rPr>
              <a:t>by </a:t>
            </a:r>
            <a:r>
              <a:rPr sz="2500" spc="-104" dirty="0">
                <a:latin typeface="Arial"/>
                <a:cs typeface="Arial"/>
              </a:rPr>
              <a:t>either </a:t>
            </a:r>
            <a:r>
              <a:rPr sz="2500" spc="-84" dirty="0">
                <a:latin typeface="Arial"/>
                <a:cs typeface="Arial"/>
              </a:rPr>
              <a:t>analog </a:t>
            </a:r>
            <a:r>
              <a:rPr sz="2500" spc="-73" dirty="0">
                <a:latin typeface="Arial"/>
                <a:cs typeface="Arial"/>
              </a:rPr>
              <a:t>or </a:t>
            </a:r>
            <a:r>
              <a:rPr sz="2500" spc="-21" dirty="0">
                <a:latin typeface="Arial"/>
                <a:cs typeface="Arial"/>
              </a:rPr>
              <a:t>digital</a:t>
            </a:r>
            <a:r>
              <a:rPr sz="2500" spc="388" dirty="0">
                <a:latin typeface="Arial"/>
                <a:cs typeface="Arial"/>
              </a:rPr>
              <a:t> </a:t>
            </a:r>
            <a:r>
              <a:rPr sz="2500" spc="-178" dirty="0">
                <a:latin typeface="Arial"/>
                <a:cs typeface="Arial"/>
              </a:rPr>
              <a:t>signals</a:t>
            </a:r>
            <a:endParaRPr sz="2500" dirty="0">
              <a:latin typeface="Arial"/>
              <a:cs typeface="Arial"/>
            </a:endParaRPr>
          </a:p>
        </p:txBody>
      </p:sp>
      <p:grpSp>
        <p:nvGrpSpPr>
          <p:cNvPr id="5" name="object 5"/>
          <p:cNvGrpSpPr/>
          <p:nvPr/>
        </p:nvGrpSpPr>
        <p:grpSpPr>
          <a:xfrm>
            <a:off x="0" y="6324600"/>
            <a:ext cx="9906000" cy="381000"/>
            <a:chOff x="0" y="3162300"/>
            <a:chExt cx="4572000" cy="190500"/>
          </a:xfrm>
        </p:grpSpPr>
        <p:sp>
          <p:nvSpPr>
            <p:cNvPr id="6" name="object 6"/>
            <p:cNvSpPr/>
            <p:nvPr/>
          </p:nvSpPr>
          <p:spPr>
            <a:xfrm>
              <a:off x="0" y="3162300"/>
              <a:ext cx="4572000" cy="2285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191000" y="3200400"/>
              <a:ext cx="152400" cy="152400"/>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749002" y="6391253"/>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9" name="object 9"/>
          <p:cNvSpPr txBox="1"/>
          <p:nvPr/>
        </p:nvSpPr>
        <p:spPr>
          <a:xfrm>
            <a:off x="9138285" y="6439415"/>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22</a:t>
            </a:r>
            <a:endParaRPr sz="1300">
              <a:latin typeface="Carlito"/>
              <a:cs typeface="Carlito"/>
            </a:endParaRPr>
          </a:p>
        </p:txBody>
      </p:sp>
      <p:grpSp>
        <p:nvGrpSpPr>
          <p:cNvPr id="10" name="object 10"/>
          <p:cNvGrpSpPr/>
          <p:nvPr/>
        </p:nvGrpSpPr>
        <p:grpSpPr>
          <a:xfrm>
            <a:off x="-25864" y="7"/>
            <a:ext cx="9958282" cy="6904991"/>
            <a:chOff x="-11937" y="0"/>
            <a:chExt cx="4596130" cy="3452495"/>
          </a:xfrm>
        </p:grpSpPr>
        <p:sp>
          <p:nvSpPr>
            <p:cNvPr id="11" name="object 11"/>
            <p:cNvSpPr/>
            <p:nvPr/>
          </p:nvSpPr>
          <p:spPr>
            <a:xfrm>
              <a:off x="152399" y="3200400"/>
              <a:ext cx="185853" cy="1524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53" y="889"/>
              <a:ext cx="4571365" cy="3428365"/>
            </a:xfrm>
            <a:custGeom>
              <a:avLst/>
              <a:gdLst/>
              <a:ahLst/>
              <a:cxnLst/>
              <a:rect l="l" t="t" r="r" b="b"/>
              <a:pathLst>
                <a:path w="4571365" h="3428365">
                  <a:moveTo>
                    <a:pt x="0" y="3428110"/>
                  </a:moveTo>
                  <a:lnTo>
                    <a:pt x="4571365" y="3428110"/>
                  </a:lnTo>
                  <a:lnTo>
                    <a:pt x="4571365" y="0"/>
                  </a:lnTo>
                  <a:lnTo>
                    <a:pt x="0" y="0"/>
                  </a:lnTo>
                  <a:lnTo>
                    <a:pt x="0" y="3428110"/>
                  </a:lnTo>
                  <a:close/>
                </a:path>
              </a:pathLst>
            </a:custGeom>
            <a:ln w="24384">
              <a:solidFill>
                <a:srgbClr val="000000"/>
              </a:solidFill>
            </a:ln>
          </p:spPr>
          <p:txBody>
            <a:bodyPr wrap="square" lIns="0" tIns="0" rIns="0" bIns="0" rtlCol="0"/>
            <a:lstStyle/>
            <a:p>
              <a:endParaRPr/>
            </a:p>
          </p:txBody>
        </p:sp>
      </p:grpSp>
      <p:sp>
        <p:nvSpPr>
          <p:cNvPr id="13" name="Title 12"/>
          <p:cNvSpPr>
            <a:spLocks noGrp="1"/>
          </p:cNvSpPr>
          <p:nvPr>
            <p:ph type="title"/>
          </p:nvPr>
        </p:nvSpPr>
        <p:spPr/>
        <p:txBody>
          <a:bodyPr/>
          <a:lstStyle/>
          <a:p>
            <a:r>
              <a:rPr lang="en-US" dirty="0"/>
              <a:t>Data Communication Terms</a:t>
            </a:r>
          </a:p>
        </p:txBody>
      </p:sp>
    </p:spTree>
    <p:extLst>
      <p:ext uri="{BB962C8B-B14F-4D97-AF65-F5344CB8AC3E}">
        <p14:creationId xmlns:p14="http://schemas.microsoft.com/office/powerpoint/2010/main" val="306321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2013" y="308615"/>
            <a:ext cx="7462520" cy="503916"/>
          </a:xfrm>
          <a:prstGeom prst="rect">
            <a:avLst/>
          </a:prstGeom>
        </p:spPr>
        <p:txBody>
          <a:bodyPr vert="horz" wrap="square" lIns="0" tIns="26603" rIns="0" bIns="0" rtlCol="0">
            <a:spAutoFit/>
          </a:bodyPr>
          <a:lstStyle/>
          <a:p>
            <a:pPr marL="26603">
              <a:spcBef>
                <a:spcPts val="210"/>
              </a:spcBef>
            </a:pPr>
            <a:r>
              <a:rPr sz="3100" b="1" spc="-31" dirty="0">
                <a:latin typeface="Linux Biolinum" panose="02000503000000000000" pitchFamily="2" charset="0"/>
                <a:ea typeface="Linux Biolinum" panose="02000503000000000000" pitchFamily="2" charset="0"/>
                <a:cs typeface="Linux Biolinum" panose="02000503000000000000" pitchFamily="2" charset="0"/>
              </a:rPr>
              <a:t>Analog </a:t>
            </a:r>
            <a:r>
              <a:rPr sz="3100" b="1" spc="-11" dirty="0">
                <a:latin typeface="Linux Biolinum" panose="02000503000000000000" pitchFamily="2" charset="0"/>
                <a:ea typeface="Linux Biolinum" panose="02000503000000000000" pitchFamily="2" charset="0"/>
                <a:cs typeface="Linux Biolinum" panose="02000503000000000000" pitchFamily="2" charset="0"/>
              </a:rPr>
              <a:t>and </a:t>
            </a:r>
            <a:r>
              <a:rPr sz="3100" b="1" dirty="0">
                <a:latin typeface="Linux Biolinum" panose="02000503000000000000" pitchFamily="2" charset="0"/>
                <a:ea typeface="Linux Biolinum" panose="02000503000000000000" pitchFamily="2" charset="0"/>
                <a:cs typeface="Linux Biolinum" panose="02000503000000000000" pitchFamily="2" charset="0"/>
              </a:rPr>
              <a:t>Digital Data</a:t>
            </a:r>
            <a:r>
              <a:rPr sz="3100" b="1" spc="21" dirty="0">
                <a:latin typeface="Linux Biolinum" panose="02000503000000000000" pitchFamily="2" charset="0"/>
                <a:ea typeface="Linux Biolinum" panose="02000503000000000000" pitchFamily="2" charset="0"/>
                <a:cs typeface="Linux Biolinum" panose="02000503000000000000" pitchFamily="2" charset="0"/>
              </a:rPr>
              <a:t> </a:t>
            </a:r>
            <a:r>
              <a:rPr sz="3100" b="1" spc="-21" dirty="0">
                <a:latin typeface="Linux Biolinum" panose="02000503000000000000" pitchFamily="2" charset="0"/>
                <a:ea typeface="Linux Biolinum" panose="02000503000000000000" pitchFamily="2" charset="0"/>
                <a:cs typeface="Linux Biolinum" panose="02000503000000000000" pitchFamily="2" charset="0"/>
              </a:rPr>
              <a:t>Transmission</a:t>
            </a:r>
            <a:endParaRPr sz="3100" dirty="0">
              <a:latin typeface="Linux Biolinum" panose="02000503000000000000" pitchFamily="2" charset="0"/>
              <a:ea typeface="Linux Biolinum" panose="02000503000000000000" pitchFamily="2" charset="0"/>
              <a:cs typeface="Linux Biolinum" panose="02000503000000000000" pitchFamily="2" charset="0"/>
            </a:endParaRPr>
          </a:p>
        </p:txBody>
      </p:sp>
      <p:grpSp>
        <p:nvGrpSpPr>
          <p:cNvPr id="4" name="object 4"/>
          <p:cNvGrpSpPr/>
          <p:nvPr/>
        </p:nvGrpSpPr>
        <p:grpSpPr>
          <a:xfrm>
            <a:off x="0" y="6324600"/>
            <a:ext cx="9906000" cy="381000"/>
            <a:chOff x="0" y="3162300"/>
            <a:chExt cx="4572000" cy="190500"/>
          </a:xfrm>
        </p:grpSpPr>
        <p:sp>
          <p:nvSpPr>
            <p:cNvPr id="5" name="object 5"/>
            <p:cNvSpPr/>
            <p:nvPr/>
          </p:nvSpPr>
          <p:spPr>
            <a:xfrm>
              <a:off x="0" y="3162300"/>
              <a:ext cx="4572000" cy="2285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191000" y="3200400"/>
              <a:ext cx="152400" cy="152400"/>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49002" y="6390137"/>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8" name="object 8"/>
          <p:cNvSpPr txBox="1"/>
          <p:nvPr/>
        </p:nvSpPr>
        <p:spPr>
          <a:xfrm>
            <a:off x="9138285" y="6437637"/>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23</a:t>
            </a:r>
            <a:endParaRPr sz="1300">
              <a:latin typeface="Carlito"/>
              <a:cs typeface="Carlito"/>
            </a:endParaRPr>
          </a:p>
        </p:txBody>
      </p:sp>
      <p:grpSp>
        <p:nvGrpSpPr>
          <p:cNvPr id="9" name="object 9"/>
          <p:cNvGrpSpPr/>
          <p:nvPr/>
        </p:nvGrpSpPr>
        <p:grpSpPr>
          <a:xfrm>
            <a:off x="-25864" y="7"/>
            <a:ext cx="9958282" cy="6904991"/>
            <a:chOff x="-11937" y="0"/>
            <a:chExt cx="4596130" cy="3452495"/>
          </a:xfrm>
        </p:grpSpPr>
        <p:sp>
          <p:nvSpPr>
            <p:cNvPr id="10" name="object 10"/>
            <p:cNvSpPr/>
            <p:nvPr/>
          </p:nvSpPr>
          <p:spPr>
            <a:xfrm>
              <a:off x="152399" y="3200400"/>
              <a:ext cx="185853" cy="1524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028700" y="495300"/>
              <a:ext cx="2286000" cy="2668524"/>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53" y="254"/>
              <a:ext cx="4571365" cy="3428365"/>
            </a:xfrm>
            <a:custGeom>
              <a:avLst/>
              <a:gdLst/>
              <a:ahLst/>
              <a:cxnLst/>
              <a:rect l="l" t="t" r="r" b="b"/>
              <a:pathLst>
                <a:path w="4571365" h="3428365">
                  <a:moveTo>
                    <a:pt x="0" y="3428111"/>
                  </a:moveTo>
                  <a:lnTo>
                    <a:pt x="4571365" y="3428111"/>
                  </a:lnTo>
                  <a:lnTo>
                    <a:pt x="4571365" y="0"/>
                  </a:lnTo>
                  <a:lnTo>
                    <a:pt x="0" y="0"/>
                  </a:lnTo>
                  <a:lnTo>
                    <a:pt x="0" y="3428111"/>
                  </a:lnTo>
                  <a:close/>
                </a:path>
              </a:pathLst>
            </a:custGeom>
            <a:ln w="2438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135642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0" y="6324600"/>
            <a:ext cx="9906000" cy="381000"/>
            <a:chOff x="0" y="3162300"/>
            <a:chExt cx="4572000" cy="190500"/>
          </a:xfrm>
        </p:grpSpPr>
        <p:sp>
          <p:nvSpPr>
            <p:cNvPr id="6" name="object 6"/>
            <p:cNvSpPr/>
            <p:nvPr/>
          </p:nvSpPr>
          <p:spPr>
            <a:xfrm>
              <a:off x="0" y="3162300"/>
              <a:ext cx="4572000" cy="2285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191000" y="3200400"/>
              <a:ext cx="152400" cy="152400"/>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749002" y="6391253"/>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9" name="object 9"/>
          <p:cNvSpPr txBox="1"/>
          <p:nvPr/>
        </p:nvSpPr>
        <p:spPr>
          <a:xfrm>
            <a:off x="9138285" y="6439415"/>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24</a:t>
            </a:r>
            <a:endParaRPr sz="1300">
              <a:latin typeface="Carlito"/>
              <a:cs typeface="Carlito"/>
            </a:endParaRPr>
          </a:p>
        </p:txBody>
      </p:sp>
      <p:grpSp>
        <p:nvGrpSpPr>
          <p:cNvPr id="10" name="object 10"/>
          <p:cNvGrpSpPr/>
          <p:nvPr/>
        </p:nvGrpSpPr>
        <p:grpSpPr>
          <a:xfrm>
            <a:off x="548" y="1785"/>
            <a:ext cx="9904624" cy="6856731"/>
            <a:chOff x="253" y="889"/>
            <a:chExt cx="4571365" cy="3428365"/>
          </a:xfrm>
        </p:grpSpPr>
        <p:sp>
          <p:nvSpPr>
            <p:cNvPr id="12" name="object 12"/>
            <p:cNvSpPr/>
            <p:nvPr/>
          </p:nvSpPr>
          <p:spPr>
            <a:xfrm>
              <a:off x="3029576" y="909182"/>
              <a:ext cx="1510215" cy="1697941"/>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52399" y="3200400"/>
              <a:ext cx="185853" cy="15240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53" y="889"/>
              <a:ext cx="4571365" cy="3428365"/>
            </a:xfrm>
            <a:custGeom>
              <a:avLst/>
              <a:gdLst/>
              <a:ahLst/>
              <a:cxnLst/>
              <a:rect l="l" t="t" r="r" b="b"/>
              <a:pathLst>
                <a:path w="4571365" h="3428365">
                  <a:moveTo>
                    <a:pt x="0" y="3428110"/>
                  </a:moveTo>
                  <a:lnTo>
                    <a:pt x="4571365" y="3428110"/>
                  </a:lnTo>
                  <a:lnTo>
                    <a:pt x="4571365" y="0"/>
                  </a:lnTo>
                  <a:lnTo>
                    <a:pt x="0" y="0"/>
                  </a:lnTo>
                  <a:lnTo>
                    <a:pt x="0" y="3428110"/>
                  </a:lnTo>
                  <a:close/>
                </a:path>
              </a:pathLst>
            </a:custGeom>
            <a:ln w="24384">
              <a:solidFill>
                <a:srgbClr val="000000"/>
              </a:solidFill>
            </a:ln>
          </p:spPr>
          <p:txBody>
            <a:bodyPr wrap="square" lIns="0" tIns="0" rIns="0" bIns="0" rtlCol="0"/>
            <a:lstStyle/>
            <a:p>
              <a:endParaRPr/>
            </a:p>
          </p:txBody>
        </p:sp>
      </p:grpSp>
      <p:sp>
        <p:nvSpPr>
          <p:cNvPr id="14" name="Title 13"/>
          <p:cNvSpPr>
            <a:spLocks noGrp="1"/>
          </p:cNvSpPr>
          <p:nvPr>
            <p:ph type="title"/>
          </p:nvPr>
        </p:nvSpPr>
        <p:spPr/>
        <p:txBody>
          <a:bodyPr/>
          <a:lstStyle/>
          <a:p>
            <a:r>
              <a:rPr lang="en-US" sz="4000" dirty="0"/>
              <a:t>Decibel</a:t>
            </a:r>
            <a:r>
              <a:rPr lang="en-US" sz="4000" spc="-147" dirty="0"/>
              <a:t> </a:t>
            </a:r>
            <a:r>
              <a:rPr lang="en-US" sz="4000" spc="-11" dirty="0"/>
              <a:t>Notation</a:t>
            </a:r>
            <a:endParaRPr lang="en-US" dirty="0"/>
          </a:p>
        </p:txBody>
      </p:sp>
      <p:sp>
        <p:nvSpPr>
          <p:cNvPr id="3" name="object 3"/>
          <p:cNvSpPr txBox="1"/>
          <p:nvPr/>
        </p:nvSpPr>
        <p:spPr>
          <a:xfrm>
            <a:off x="402292" y="938334"/>
            <a:ext cx="6553679" cy="5318405"/>
          </a:xfrm>
          <a:prstGeom prst="rect">
            <a:avLst/>
          </a:prstGeom>
        </p:spPr>
        <p:txBody>
          <a:bodyPr vert="horz" wrap="square" lIns="0" tIns="90450" rIns="0" bIns="0" rtlCol="0">
            <a:spAutoFit/>
          </a:bodyPr>
          <a:lstStyle/>
          <a:p>
            <a:pPr marL="460223" indent="-434953">
              <a:spcBef>
                <a:spcPts val="712"/>
              </a:spcBef>
              <a:buFont typeface="Wingdings"/>
              <a:buChar char=""/>
              <a:tabLst>
                <a:tab pos="460223" algn="l"/>
                <a:tab pos="461554" algn="l"/>
              </a:tabLst>
            </a:pPr>
            <a:r>
              <a:rPr sz="2100" b="1" spc="-157" dirty="0">
                <a:latin typeface="Trebuchet MS"/>
                <a:cs typeface="Trebuchet MS"/>
              </a:rPr>
              <a:t>What </a:t>
            </a:r>
            <a:r>
              <a:rPr sz="2100" b="1" spc="-52" dirty="0">
                <a:latin typeface="Trebuchet MS"/>
                <a:cs typeface="Trebuchet MS"/>
              </a:rPr>
              <a:t>is </a:t>
            </a:r>
            <a:r>
              <a:rPr sz="2100" b="1" spc="-126" dirty="0">
                <a:latin typeface="Trebuchet MS"/>
                <a:cs typeface="Trebuchet MS"/>
              </a:rPr>
              <a:t>dB</a:t>
            </a:r>
            <a:r>
              <a:rPr sz="2100" b="1" spc="-11" dirty="0">
                <a:latin typeface="Trebuchet MS"/>
                <a:cs typeface="Trebuchet MS"/>
              </a:rPr>
              <a:t> </a:t>
            </a:r>
            <a:r>
              <a:rPr sz="2100" b="1" spc="-147" dirty="0">
                <a:latin typeface="Trebuchet MS"/>
                <a:cs typeface="Trebuchet MS"/>
              </a:rPr>
              <a:t>(decibel):</a:t>
            </a:r>
            <a:endParaRPr sz="2100" dirty="0">
              <a:latin typeface="Trebuchet MS"/>
              <a:cs typeface="Trebuchet MS"/>
            </a:endParaRPr>
          </a:p>
          <a:p>
            <a:pPr marL="754182" lvl="1" indent="-375096">
              <a:spcBef>
                <a:spcPts val="503"/>
              </a:spcBef>
              <a:buFont typeface="Courier New"/>
              <a:buChar char="o"/>
              <a:tabLst>
                <a:tab pos="755513" algn="l"/>
              </a:tabLst>
            </a:pPr>
            <a:r>
              <a:rPr sz="2100" spc="-147" dirty="0">
                <a:latin typeface="Arial"/>
                <a:cs typeface="Arial"/>
              </a:rPr>
              <a:t>A </a:t>
            </a:r>
            <a:r>
              <a:rPr lang="en-US" sz="2100" spc="-147" dirty="0">
                <a:latin typeface="Arial"/>
                <a:cs typeface="Arial"/>
              </a:rPr>
              <a:t> </a:t>
            </a:r>
            <a:r>
              <a:rPr sz="2100" spc="-104" dirty="0">
                <a:latin typeface="Arial"/>
                <a:cs typeface="Arial"/>
              </a:rPr>
              <a:t>logarithmic </a:t>
            </a:r>
            <a:r>
              <a:rPr sz="2100" spc="-147" dirty="0">
                <a:latin typeface="Arial"/>
                <a:cs typeface="Arial"/>
              </a:rPr>
              <a:t>unit </a:t>
            </a:r>
            <a:r>
              <a:rPr sz="2100" spc="-84" dirty="0">
                <a:latin typeface="Arial"/>
                <a:cs typeface="Arial"/>
              </a:rPr>
              <a:t>that </a:t>
            </a:r>
            <a:r>
              <a:rPr sz="2100" spc="-189" dirty="0">
                <a:latin typeface="Arial"/>
                <a:cs typeface="Arial"/>
              </a:rPr>
              <a:t>is used </a:t>
            </a:r>
            <a:r>
              <a:rPr sz="2100" spc="-73" dirty="0">
                <a:latin typeface="Arial"/>
                <a:cs typeface="Arial"/>
              </a:rPr>
              <a:t>to </a:t>
            </a:r>
            <a:r>
              <a:rPr sz="2100" spc="-115" dirty="0">
                <a:latin typeface="Arial"/>
                <a:cs typeface="Arial"/>
              </a:rPr>
              <a:t>describe </a:t>
            </a:r>
            <a:r>
              <a:rPr sz="2100" spc="-21" dirty="0">
                <a:latin typeface="Arial"/>
                <a:cs typeface="Arial"/>
              </a:rPr>
              <a:t>a</a:t>
            </a:r>
            <a:r>
              <a:rPr sz="2100" spc="-314" dirty="0">
                <a:latin typeface="Arial"/>
                <a:cs typeface="Arial"/>
              </a:rPr>
              <a:t> </a:t>
            </a:r>
            <a:r>
              <a:rPr sz="2100" spc="-63" dirty="0">
                <a:latin typeface="Arial"/>
                <a:cs typeface="Arial"/>
              </a:rPr>
              <a:t>ratio.</a:t>
            </a:r>
            <a:endParaRPr sz="2100" dirty="0">
              <a:latin typeface="Arial"/>
              <a:cs typeface="Arial"/>
            </a:endParaRPr>
          </a:p>
          <a:p>
            <a:pPr marL="923107" lvl="2" indent="-308591">
              <a:spcBef>
                <a:spcPts val="461"/>
              </a:spcBef>
              <a:buChar char="•"/>
              <a:tabLst>
                <a:tab pos="924438" algn="l"/>
              </a:tabLst>
            </a:pPr>
            <a:r>
              <a:rPr sz="1900" spc="-21" dirty="0">
                <a:latin typeface="Arial"/>
                <a:cs typeface="Arial"/>
              </a:rPr>
              <a:t>If </a:t>
            </a:r>
            <a:r>
              <a:rPr sz="1900" spc="-136" dirty="0">
                <a:latin typeface="Arial"/>
                <a:cs typeface="Arial"/>
              </a:rPr>
              <a:t>we have </a:t>
            </a:r>
            <a:r>
              <a:rPr sz="1900" spc="-104" dirty="0">
                <a:latin typeface="Arial"/>
                <a:cs typeface="Arial"/>
              </a:rPr>
              <a:t>two </a:t>
            </a:r>
            <a:r>
              <a:rPr sz="1900" spc="-147" dirty="0">
                <a:latin typeface="Arial"/>
                <a:cs typeface="Arial"/>
              </a:rPr>
              <a:t>values </a:t>
            </a:r>
            <a:r>
              <a:rPr sz="1900" spc="-157" dirty="0">
                <a:latin typeface="Arial"/>
                <a:cs typeface="Arial"/>
              </a:rPr>
              <a:t>P1 </a:t>
            </a:r>
            <a:r>
              <a:rPr sz="1900" spc="-94" dirty="0">
                <a:latin typeface="Arial"/>
                <a:cs typeface="Arial"/>
              </a:rPr>
              <a:t>and </a:t>
            </a:r>
            <a:r>
              <a:rPr sz="1900" spc="-157" dirty="0">
                <a:latin typeface="Arial"/>
                <a:cs typeface="Arial"/>
              </a:rPr>
              <a:t>P2. </a:t>
            </a:r>
            <a:r>
              <a:rPr sz="1900" spc="-219" dirty="0">
                <a:latin typeface="Arial"/>
                <a:cs typeface="Arial"/>
              </a:rPr>
              <a:t>The </a:t>
            </a:r>
            <a:r>
              <a:rPr sz="1900" spc="-42" dirty="0">
                <a:latin typeface="Arial"/>
                <a:cs typeface="Arial"/>
              </a:rPr>
              <a:t>ratio </a:t>
            </a:r>
            <a:r>
              <a:rPr sz="1900" spc="-115" dirty="0">
                <a:latin typeface="Arial"/>
                <a:cs typeface="Arial"/>
              </a:rPr>
              <a:t>between </a:t>
            </a:r>
            <a:r>
              <a:rPr sz="1900" spc="-168" dirty="0">
                <a:latin typeface="Arial"/>
                <a:cs typeface="Arial"/>
              </a:rPr>
              <a:t>them </a:t>
            </a:r>
            <a:r>
              <a:rPr sz="1900" spc="-157" dirty="0">
                <a:latin typeface="Arial"/>
                <a:cs typeface="Arial"/>
              </a:rPr>
              <a:t>can</a:t>
            </a:r>
            <a:r>
              <a:rPr sz="1900" spc="-356" dirty="0">
                <a:latin typeface="Arial"/>
                <a:cs typeface="Arial"/>
              </a:rPr>
              <a:t> </a:t>
            </a:r>
            <a:r>
              <a:rPr sz="1900" spc="-73" dirty="0">
                <a:latin typeface="Arial"/>
                <a:cs typeface="Arial"/>
              </a:rPr>
              <a:t>be </a:t>
            </a:r>
            <a:r>
              <a:rPr sz="1900" spc="-115" dirty="0">
                <a:latin typeface="Arial"/>
                <a:cs typeface="Arial"/>
              </a:rPr>
              <a:t>expressed </a:t>
            </a:r>
            <a:r>
              <a:rPr sz="1900" spc="-126" dirty="0">
                <a:latin typeface="Arial"/>
                <a:cs typeface="Arial"/>
              </a:rPr>
              <a:t>in </a:t>
            </a:r>
            <a:r>
              <a:rPr sz="1900" spc="-178" dirty="0">
                <a:latin typeface="Arial"/>
                <a:cs typeface="Arial"/>
              </a:rPr>
              <a:t>dB</a:t>
            </a:r>
            <a:endParaRPr sz="1900" dirty="0">
              <a:latin typeface="Arial"/>
              <a:cs typeface="Arial"/>
            </a:endParaRPr>
          </a:p>
          <a:p>
            <a:pPr marL="855274"/>
            <a:r>
              <a:rPr sz="1900" spc="-84" dirty="0">
                <a:latin typeface="Arial"/>
                <a:cs typeface="Arial"/>
              </a:rPr>
              <a:t>and </a:t>
            </a:r>
            <a:r>
              <a:rPr sz="1900" spc="-178" dirty="0">
                <a:latin typeface="Arial"/>
                <a:cs typeface="Arial"/>
              </a:rPr>
              <a:t>is </a:t>
            </a:r>
            <a:r>
              <a:rPr sz="1900" spc="-126" dirty="0">
                <a:latin typeface="Arial"/>
                <a:cs typeface="Arial"/>
              </a:rPr>
              <a:t>computed </a:t>
            </a:r>
            <a:r>
              <a:rPr sz="1900" spc="-168" dirty="0">
                <a:latin typeface="Arial"/>
                <a:cs typeface="Arial"/>
              </a:rPr>
              <a:t>as</a:t>
            </a:r>
            <a:r>
              <a:rPr sz="1900" spc="-11" dirty="0">
                <a:latin typeface="Arial"/>
                <a:cs typeface="Arial"/>
              </a:rPr>
              <a:t> </a:t>
            </a:r>
            <a:r>
              <a:rPr sz="1900" spc="-104" dirty="0">
                <a:latin typeface="Arial"/>
                <a:cs typeface="Arial"/>
              </a:rPr>
              <a:t>follows:</a:t>
            </a:r>
            <a:endParaRPr sz="1900" dirty="0">
              <a:latin typeface="Arial"/>
              <a:cs typeface="Arial"/>
            </a:endParaRPr>
          </a:p>
          <a:p>
            <a:pPr marL="1941984">
              <a:spcBef>
                <a:spcPts val="470"/>
              </a:spcBef>
            </a:pPr>
            <a:r>
              <a:rPr sz="2100" i="1" spc="-11" dirty="0">
                <a:solidFill>
                  <a:srgbClr val="FF0000"/>
                </a:solidFill>
                <a:latin typeface="Carlito"/>
                <a:cs typeface="Carlito"/>
              </a:rPr>
              <a:t>10 log </a:t>
            </a:r>
            <a:r>
              <a:rPr sz="2100" i="1" spc="-21" dirty="0">
                <a:solidFill>
                  <a:srgbClr val="FF0000"/>
                </a:solidFill>
                <a:latin typeface="Carlito"/>
                <a:cs typeface="Carlito"/>
              </a:rPr>
              <a:t>(P2/P1)</a:t>
            </a:r>
            <a:r>
              <a:rPr sz="2100" i="1" spc="11" dirty="0">
                <a:solidFill>
                  <a:srgbClr val="FF0000"/>
                </a:solidFill>
                <a:latin typeface="Carlito"/>
                <a:cs typeface="Carlito"/>
              </a:rPr>
              <a:t> </a:t>
            </a:r>
            <a:r>
              <a:rPr sz="2100" i="1" spc="-11" dirty="0">
                <a:solidFill>
                  <a:srgbClr val="FF0000"/>
                </a:solidFill>
                <a:latin typeface="Carlito"/>
                <a:cs typeface="Carlito"/>
              </a:rPr>
              <a:t>dB</a:t>
            </a:r>
            <a:endParaRPr sz="2100" dirty="0">
              <a:latin typeface="Carlito"/>
              <a:cs typeface="Carlito"/>
            </a:endParaRPr>
          </a:p>
          <a:p>
            <a:pPr marL="754182" lvl="1" indent="-375096">
              <a:spcBef>
                <a:spcPts val="532"/>
              </a:spcBef>
              <a:buFont typeface="Courier New"/>
              <a:buChar char="o"/>
              <a:tabLst>
                <a:tab pos="755513" algn="l"/>
              </a:tabLst>
            </a:pPr>
            <a:r>
              <a:rPr sz="2100" spc="-147" dirty="0">
                <a:latin typeface="Arial"/>
                <a:cs typeface="Arial"/>
              </a:rPr>
              <a:t>Example: </a:t>
            </a:r>
            <a:r>
              <a:rPr sz="2100" spc="-136" dirty="0">
                <a:latin typeface="Arial"/>
                <a:cs typeface="Arial"/>
              </a:rPr>
              <a:t>transmit </a:t>
            </a:r>
            <a:r>
              <a:rPr sz="2100" spc="-104" dirty="0">
                <a:latin typeface="Arial"/>
                <a:cs typeface="Arial"/>
              </a:rPr>
              <a:t>power </a:t>
            </a:r>
            <a:r>
              <a:rPr sz="2100" i="1" spc="-42" dirty="0">
                <a:latin typeface="Arial"/>
                <a:cs typeface="Arial"/>
              </a:rPr>
              <a:t>P1=1W</a:t>
            </a:r>
            <a:r>
              <a:rPr sz="2100" spc="-42" dirty="0">
                <a:latin typeface="Arial"/>
                <a:cs typeface="Arial"/>
              </a:rPr>
              <a:t>, </a:t>
            </a:r>
            <a:r>
              <a:rPr sz="2100" spc="-104" dirty="0">
                <a:latin typeface="Arial"/>
                <a:cs typeface="Arial"/>
              </a:rPr>
              <a:t>received power</a:t>
            </a:r>
            <a:r>
              <a:rPr sz="2100" spc="31" dirty="0">
                <a:latin typeface="Arial"/>
                <a:cs typeface="Arial"/>
              </a:rPr>
              <a:t> </a:t>
            </a:r>
            <a:r>
              <a:rPr sz="2100" i="1" spc="-21" dirty="0">
                <a:latin typeface="Arial"/>
                <a:cs typeface="Arial"/>
              </a:rPr>
              <a:t>P2=100W</a:t>
            </a:r>
            <a:endParaRPr sz="2100" dirty="0">
              <a:latin typeface="Arial"/>
              <a:cs typeface="Arial"/>
            </a:endParaRPr>
          </a:p>
          <a:p>
            <a:pPr marL="923107" lvl="2" indent="-308591">
              <a:spcBef>
                <a:spcPts val="459"/>
              </a:spcBef>
              <a:buChar char="•"/>
              <a:tabLst>
                <a:tab pos="924438" algn="l"/>
              </a:tabLst>
            </a:pPr>
            <a:r>
              <a:rPr sz="1900" spc="-219" dirty="0">
                <a:latin typeface="Arial"/>
                <a:cs typeface="Arial"/>
              </a:rPr>
              <a:t>The </a:t>
            </a:r>
            <a:r>
              <a:rPr sz="1900" spc="-42" dirty="0">
                <a:latin typeface="Arial"/>
                <a:cs typeface="Arial"/>
              </a:rPr>
              <a:t>ratio </a:t>
            </a:r>
            <a:r>
              <a:rPr sz="1900" spc="-178" dirty="0">
                <a:latin typeface="Arial"/>
                <a:cs typeface="Arial"/>
              </a:rPr>
              <a:t>is </a:t>
            </a:r>
            <a:r>
              <a:rPr sz="1900" spc="-11" dirty="0">
                <a:latin typeface="Arial"/>
                <a:cs typeface="Arial"/>
              </a:rPr>
              <a:t>10log(100/1) </a:t>
            </a:r>
            <a:r>
              <a:rPr sz="1900" spc="147" dirty="0">
                <a:latin typeface="Arial"/>
                <a:cs typeface="Arial"/>
              </a:rPr>
              <a:t>=</a:t>
            </a:r>
            <a:r>
              <a:rPr sz="1900" spc="-178" dirty="0">
                <a:latin typeface="Arial"/>
                <a:cs typeface="Arial"/>
              </a:rPr>
              <a:t> </a:t>
            </a:r>
            <a:r>
              <a:rPr sz="1900" spc="-104" dirty="0">
                <a:latin typeface="Arial"/>
                <a:cs typeface="Arial"/>
              </a:rPr>
              <a:t>20dB.</a:t>
            </a:r>
            <a:endParaRPr sz="1900" dirty="0">
              <a:latin typeface="Arial"/>
              <a:cs typeface="Arial"/>
            </a:endParaRPr>
          </a:p>
          <a:p>
            <a:pPr marL="457564" indent="-430960">
              <a:spcBef>
                <a:spcPts val="492"/>
              </a:spcBef>
              <a:buFont typeface="Wingdings"/>
              <a:buChar char=""/>
              <a:tabLst>
                <a:tab pos="456231" algn="l"/>
                <a:tab pos="457564" algn="l"/>
              </a:tabLst>
            </a:pPr>
            <a:r>
              <a:rPr sz="2100" b="1" spc="-126" dirty="0">
                <a:latin typeface="Trebuchet MS"/>
                <a:cs typeface="Trebuchet MS"/>
              </a:rPr>
              <a:t>dB </a:t>
            </a:r>
            <a:r>
              <a:rPr sz="2100" b="1" spc="-168" dirty="0">
                <a:latin typeface="Trebuchet MS"/>
                <a:cs typeface="Trebuchet MS"/>
              </a:rPr>
              <a:t>unit </a:t>
            </a:r>
            <a:r>
              <a:rPr sz="2100" b="1" spc="-126" dirty="0">
                <a:latin typeface="Trebuchet MS"/>
                <a:cs typeface="Trebuchet MS"/>
              </a:rPr>
              <a:t>can </a:t>
            </a:r>
            <a:r>
              <a:rPr sz="2100" b="1" spc="-157" dirty="0">
                <a:latin typeface="Trebuchet MS"/>
                <a:cs typeface="Trebuchet MS"/>
              </a:rPr>
              <a:t>describe </a:t>
            </a:r>
            <a:r>
              <a:rPr sz="2100" b="1" spc="-115" dirty="0">
                <a:latin typeface="Trebuchet MS"/>
                <a:cs typeface="Trebuchet MS"/>
              </a:rPr>
              <a:t>very </a:t>
            </a:r>
            <a:r>
              <a:rPr sz="2100" b="1" spc="-52" dirty="0">
                <a:latin typeface="Trebuchet MS"/>
                <a:cs typeface="Trebuchet MS"/>
              </a:rPr>
              <a:t>big</a:t>
            </a:r>
            <a:r>
              <a:rPr sz="2100" b="1" spc="262" dirty="0">
                <a:latin typeface="Trebuchet MS"/>
                <a:cs typeface="Trebuchet MS"/>
              </a:rPr>
              <a:t> </a:t>
            </a:r>
            <a:r>
              <a:rPr sz="2100" b="1" spc="-115" dirty="0">
                <a:latin typeface="Trebuchet MS"/>
                <a:cs typeface="Trebuchet MS"/>
              </a:rPr>
              <a:t>ratios </a:t>
            </a:r>
            <a:r>
              <a:rPr sz="2100" b="1" spc="-126" dirty="0">
                <a:latin typeface="Trebuchet MS"/>
                <a:cs typeface="Trebuchet MS"/>
              </a:rPr>
              <a:t>with </a:t>
            </a:r>
            <a:r>
              <a:rPr sz="2100" b="1" spc="-147" dirty="0">
                <a:latin typeface="Trebuchet MS"/>
                <a:cs typeface="Trebuchet MS"/>
              </a:rPr>
              <a:t>numbers </a:t>
            </a:r>
            <a:r>
              <a:rPr sz="2100" b="1" spc="-104" dirty="0">
                <a:latin typeface="Trebuchet MS"/>
                <a:cs typeface="Trebuchet MS"/>
              </a:rPr>
              <a:t>of </a:t>
            </a:r>
            <a:r>
              <a:rPr sz="2100" b="1" spc="-147" dirty="0">
                <a:latin typeface="Trebuchet MS"/>
                <a:cs typeface="Trebuchet MS"/>
              </a:rPr>
              <a:t>modest </a:t>
            </a:r>
            <a:r>
              <a:rPr sz="2100" b="1" spc="-136" dirty="0">
                <a:latin typeface="Trebuchet MS"/>
                <a:cs typeface="Trebuchet MS"/>
              </a:rPr>
              <a:t>size.</a:t>
            </a:r>
            <a:endParaRPr sz="2100" dirty="0">
              <a:latin typeface="Trebuchet MS"/>
              <a:cs typeface="Trebuchet MS"/>
            </a:endParaRPr>
          </a:p>
          <a:p>
            <a:pPr marL="877887" lvl="1" indent="-373766">
              <a:spcBef>
                <a:spcPts val="503"/>
              </a:spcBef>
              <a:buFont typeface="Courier New"/>
              <a:buChar char="o"/>
              <a:tabLst>
                <a:tab pos="879214" algn="l"/>
              </a:tabLst>
            </a:pPr>
            <a:r>
              <a:rPr sz="2100" spc="-147" dirty="0">
                <a:latin typeface="Arial"/>
                <a:cs typeface="Arial"/>
              </a:rPr>
              <a:t>Example: </a:t>
            </a:r>
            <a:r>
              <a:rPr sz="2100" spc="-136" dirty="0">
                <a:latin typeface="Arial"/>
                <a:cs typeface="Arial"/>
              </a:rPr>
              <a:t>transmit </a:t>
            </a:r>
            <a:r>
              <a:rPr sz="2100" spc="-104" dirty="0">
                <a:latin typeface="Arial"/>
                <a:cs typeface="Arial"/>
              </a:rPr>
              <a:t>power </a:t>
            </a:r>
            <a:r>
              <a:rPr sz="2100" spc="168" dirty="0">
                <a:latin typeface="Arial"/>
                <a:cs typeface="Arial"/>
              </a:rPr>
              <a:t>= </a:t>
            </a:r>
            <a:r>
              <a:rPr sz="2100" spc="-63" dirty="0">
                <a:latin typeface="Arial"/>
                <a:cs typeface="Arial"/>
              </a:rPr>
              <a:t>100W, </a:t>
            </a:r>
            <a:r>
              <a:rPr sz="2100" spc="-168" dirty="0">
                <a:latin typeface="Arial"/>
                <a:cs typeface="Arial"/>
              </a:rPr>
              <a:t>Received </a:t>
            </a:r>
            <a:r>
              <a:rPr sz="2100" spc="-104" dirty="0">
                <a:latin typeface="Arial"/>
                <a:cs typeface="Arial"/>
              </a:rPr>
              <a:t>power </a:t>
            </a:r>
            <a:r>
              <a:rPr sz="2100" spc="168" dirty="0">
                <a:latin typeface="Arial"/>
                <a:cs typeface="Arial"/>
              </a:rPr>
              <a:t>=</a:t>
            </a:r>
            <a:r>
              <a:rPr sz="2100" spc="470" dirty="0">
                <a:latin typeface="Arial"/>
                <a:cs typeface="Arial"/>
              </a:rPr>
              <a:t> </a:t>
            </a:r>
            <a:r>
              <a:rPr sz="2100" spc="-94" dirty="0">
                <a:latin typeface="Arial"/>
                <a:cs typeface="Arial"/>
              </a:rPr>
              <a:t>1mW</a:t>
            </a:r>
            <a:endParaRPr sz="2100" dirty="0">
              <a:latin typeface="Arial"/>
              <a:cs typeface="Arial"/>
            </a:endParaRPr>
          </a:p>
          <a:p>
            <a:pPr marL="923107" indent="-308591">
              <a:spcBef>
                <a:spcPts val="461"/>
              </a:spcBef>
              <a:buChar char="•"/>
              <a:tabLst>
                <a:tab pos="924438" algn="l"/>
              </a:tabLst>
            </a:pPr>
            <a:r>
              <a:rPr sz="1900" spc="-178" dirty="0">
                <a:latin typeface="Arial"/>
                <a:cs typeface="Arial"/>
              </a:rPr>
              <a:t>Transmit </a:t>
            </a:r>
            <a:r>
              <a:rPr sz="1900" spc="-84" dirty="0">
                <a:latin typeface="Arial"/>
                <a:cs typeface="Arial"/>
              </a:rPr>
              <a:t>power </a:t>
            </a:r>
            <a:r>
              <a:rPr sz="1900" spc="-178" dirty="0">
                <a:latin typeface="Arial"/>
                <a:cs typeface="Arial"/>
              </a:rPr>
              <a:t>is </a:t>
            </a:r>
            <a:r>
              <a:rPr sz="1900" spc="-42" dirty="0">
                <a:latin typeface="Arial"/>
                <a:cs typeface="Arial"/>
              </a:rPr>
              <a:t>100,000 </a:t>
            </a:r>
            <a:r>
              <a:rPr sz="1900" spc="-157" dirty="0">
                <a:latin typeface="Arial"/>
                <a:cs typeface="Arial"/>
              </a:rPr>
              <a:t>times </a:t>
            </a:r>
            <a:r>
              <a:rPr sz="1900" dirty="0">
                <a:latin typeface="Arial"/>
                <a:cs typeface="Arial"/>
              </a:rPr>
              <a:t>of </a:t>
            </a:r>
            <a:r>
              <a:rPr sz="1900" spc="-94" dirty="0">
                <a:latin typeface="Arial"/>
                <a:cs typeface="Arial"/>
              </a:rPr>
              <a:t>received</a:t>
            </a:r>
            <a:r>
              <a:rPr sz="1900" spc="-31" dirty="0">
                <a:latin typeface="Arial"/>
                <a:cs typeface="Arial"/>
              </a:rPr>
              <a:t> </a:t>
            </a:r>
            <a:r>
              <a:rPr sz="1900" spc="-84" dirty="0">
                <a:latin typeface="Arial"/>
                <a:cs typeface="Arial"/>
              </a:rPr>
              <a:t>power</a:t>
            </a:r>
            <a:endParaRPr sz="1900" dirty="0">
              <a:latin typeface="Arial"/>
              <a:cs typeface="Arial"/>
            </a:endParaRPr>
          </a:p>
          <a:p>
            <a:pPr marL="923107" indent="-308591">
              <a:spcBef>
                <a:spcPts val="449"/>
              </a:spcBef>
              <a:buChar char="•"/>
              <a:tabLst>
                <a:tab pos="924438" algn="l"/>
              </a:tabLst>
            </a:pPr>
            <a:r>
              <a:rPr sz="1900" spc="-136" dirty="0">
                <a:latin typeface="Arial"/>
                <a:cs typeface="Arial"/>
              </a:rPr>
              <a:t>Ratio </a:t>
            </a:r>
            <a:r>
              <a:rPr sz="1900" spc="-126" dirty="0">
                <a:latin typeface="Arial"/>
                <a:cs typeface="Arial"/>
              </a:rPr>
              <a:t>(Transmit/Received) </a:t>
            </a:r>
            <a:r>
              <a:rPr sz="1900" spc="-178" dirty="0">
                <a:latin typeface="Arial"/>
                <a:cs typeface="Arial"/>
              </a:rPr>
              <a:t>is</a:t>
            </a:r>
            <a:r>
              <a:rPr sz="1900" spc="-136" dirty="0">
                <a:latin typeface="Arial"/>
                <a:cs typeface="Arial"/>
              </a:rPr>
              <a:t> </a:t>
            </a:r>
            <a:r>
              <a:rPr sz="1900" spc="-94" dirty="0">
                <a:latin typeface="Arial"/>
                <a:cs typeface="Arial"/>
              </a:rPr>
              <a:t>50dB</a:t>
            </a:r>
            <a:endParaRPr sz="1900" dirty="0">
              <a:latin typeface="Arial"/>
              <a:cs typeface="Arial"/>
            </a:endParaRPr>
          </a:p>
        </p:txBody>
      </p:sp>
    </p:spTree>
    <p:extLst>
      <p:ext uri="{BB962C8B-B14F-4D97-AF65-F5344CB8AC3E}">
        <p14:creationId xmlns:p14="http://schemas.microsoft.com/office/powerpoint/2010/main" val="363910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2294" y="1151640"/>
            <a:ext cx="9052983" cy="4431854"/>
          </a:xfrm>
          <a:prstGeom prst="rect">
            <a:avLst/>
          </a:prstGeom>
        </p:spPr>
        <p:txBody>
          <a:bodyPr vert="horz" wrap="square" lIns="0" tIns="25273" rIns="0" bIns="0" rtlCol="0">
            <a:spAutoFit/>
          </a:bodyPr>
          <a:lstStyle/>
          <a:p>
            <a:pPr marL="387069" marR="10642" indent="-361795">
              <a:spcBef>
                <a:spcPts val="199"/>
              </a:spcBef>
              <a:buFont typeface="Wingdings"/>
              <a:buChar char=""/>
              <a:tabLst>
                <a:tab pos="388397" algn="l"/>
              </a:tabLst>
            </a:pPr>
            <a:r>
              <a:rPr sz="2100" b="1" spc="-199" dirty="0">
                <a:latin typeface="Trebuchet MS"/>
                <a:cs typeface="Trebuchet MS"/>
              </a:rPr>
              <a:t>For </a:t>
            </a:r>
            <a:r>
              <a:rPr sz="2100" b="1" spc="-168" dirty="0">
                <a:latin typeface="Trebuchet MS"/>
                <a:cs typeface="Trebuchet MS"/>
              </a:rPr>
              <a:t>power, </a:t>
            </a:r>
            <a:r>
              <a:rPr sz="2100" b="1" spc="-136" dirty="0">
                <a:latin typeface="Trebuchet MS"/>
                <a:cs typeface="Trebuchet MS"/>
              </a:rPr>
              <a:t>dBm </a:t>
            </a:r>
            <a:r>
              <a:rPr sz="2100" b="1" spc="-52" dirty="0">
                <a:latin typeface="Trebuchet MS"/>
                <a:cs typeface="Trebuchet MS"/>
              </a:rPr>
              <a:t>is </a:t>
            </a:r>
            <a:r>
              <a:rPr sz="2100" b="1" spc="-126" dirty="0">
                <a:latin typeface="Trebuchet MS"/>
                <a:cs typeface="Trebuchet MS"/>
              </a:rPr>
              <a:t>used </a:t>
            </a:r>
            <a:r>
              <a:rPr sz="2100" b="1" spc="-189" dirty="0">
                <a:latin typeface="Trebuchet MS"/>
                <a:cs typeface="Trebuchet MS"/>
              </a:rPr>
              <a:t>to </a:t>
            </a:r>
            <a:r>
              <a:rPr sz="2100" b="1" spc="-178" dirty="0">
                <a:latin typeface="Trebuchet MS"/>
                <a:cs typeface="Trebuchet MS"/>
              </a:rPr>
              <a:t>denote </a:t>
            </a:r>
            <a:r>
              <a:rPr sz="2100" b="1" spc="-21" dirty="0">
                <a:latin typeface="Trebuchet MS"/>
                <a:cs typeface="Trebuchet MS"/>
              </a:rPr>
              <a:t>a </a:t>
            </a:r>
            <a:r>
              <a:rPr sz="2100" b="1" spc="-147" dirty="0">
                <a:latin typeface="Trebuchet MS"/>
                <a:cs typeface="Trebuchet MS"/>
              </a:rPr>
              <a:t>power </a:t>
            </a:r>
            <a:r>
              <a:rPr sz="2100" b="1" spc="-136" dirty="0">
                <a:latin typeface="Trebuchet MS"/>
                <a:cs typeface="Trebuchet MS"/>
              </a:rPr>
              <a:t>level </a:t>
            </a:r>
            <a:r>
              <a:rPr sz="2100" b="1" spc="-126" dirty="0">
                <a:latin typeface="Trebuchet MS"/>
                <a:cs typeface="Trebuchet MS"/>
              </a:rPr>
              <a:t>with </a:t>
            </a:r>
            <a:r>
              <a:rPr sz="2100" b="1" spc="-189" dirty="0">
                <a:latin typeface="Trebuchet MS"/>
                <a:cs typeface="Trebuchet MS"/>
              </a:rPr>
              <a:t>respect to </a:t>
            </a:r>
            <a:r>
              <a:rPr sz="2100" b="1" spc="-157" dirty="0">
                <a:latin typeface="Trebuchet MS"/>
                <a:cs typeface="Trebuchet MS"/>
              </a:rPr>
              <a:t>1mW </a:t>
            </a:r>
            <a:r>
              <a:rPr sz="2100" b="1" spc="-21" dirty="0">
                <a:latin typeface="Trebuchet MS"/>
                <a:cs typeface="Trebuchet MS"/>
              </a:rPr>
              <a:t>as </a:t>
            </a:r>
            <a:r>
              <a:rPr sz="2100" b="1" spc="-210" dirty="0">
                <a:latin typeface="Trebuchet MS"/>
                <a:cs typeface="Trebuchet MS"/>
              </a:rPr>
              <a:t>the  </a:t>
            </a:r>
            <a:r>
              <a:rPr sz="2100" b="1" spc="-189" dirty="0">
                <a:latin typeface="Trebuchet MS"/>
                <a:cs typeface="Trebuchet MS"/>
              </a:rPr>
              <a:t>reference </a:t>
            </a:r>
            <a:r>
              <a:rPr sz="2100" b="1" spc="-136" dirty="0">
                <a:latin typeface="Trebuchet MS"/>
                <a:cs typeface="Trebuchet MS"/>
              </a:rPr>
              <a:t>power</a:t>
            </a:r>
            <a:r>
              <a:rPr sz="2100" b="1" spc="63" dirty="0">
                <a:latin typeface="Trebuchet MS"/>
                <a:cs typeface="Trebuchet MS"/>
              </a:rPr>
              <a:t> </a:t>
            </a:r>
            <a:r>
              <a:rPr sz="2100" b="1" spc="-147" dirty="0">
                <a:latin typeface="Trebuchet MS"/>
                <a:cs typeface="Trebuchet MS"/>
              </a:rPr>
              <a:t>level.</a:t>
            </a:r>
            <a:endParaRPr sz="2100" dirty="0">
              <a:latin typeface="Trebuchet MS"/>
              <a:cs typeface="Trebuchet MS"/>
            </a:endParaRPr>
          </a:p>
          <a:p>
            <a:pPr marL="872562" lvl="1" indent="-367119">
              <a:spcBef>
                <a:spcPts val="461"/>
              </a:spcBef>
              <a:buFont typeface="Courier New"/>
              <a:buChar char="o"/>
              <a:tabLst>
                <a:tab pos="872562" algn="l"/>
              </a:tabLst>
            </a:pPr>
            <a:r>
              <a:rPr sz="1900" spc="-168" dirty="0">
                <a:latin typeface="Arial"/>
                <a:cs typeface="Arial"/>
              </a:rPr>
              <a:t>Let’s </a:t>
            </a:r>
            <a:r>
              <a:rPr sz="1900" spc="-136" dirty="0">
                <a:latin typeface="Arial"/>
                <a:cs typeface="Arial"/>
              </a:rPr>
              <a:t>say </a:t>
            </a:r>
            <a:r>
              <a:rPr sz="1900" spc="-73" dirty="0">
                <a:latin typeface="Arial"/>
                <a:cs typeface="Arial"/>
              </a:rPr>
              <a:t>that </a:t>
            </a:r>
            <a:r>
              <a:rPr sz="1900" spc="-11" dirty="0">
                <a:latin typeface="Arial"/>
                <a:cs typeface="Arial"/>
              </a:rPr>
              <a:t>a </a:t>
            </a:r>
            <a:r>
              <a:rPr sz="1900" spc="-126" dirty="0">
                <a:latin typeface="Arial"/>
                <a:cs typeface="Arial"/>
              </a:rPr>
              <a:t>transmit </a:t>
            </a:r>
            <a:r>
              <a:rPr sz="1900" spc="-84" dirty="0">
                <a:latin typeface="Arial"/>
                <a:cs typeface="Arial"/>
              </a:rPr>
              <a:t>power </a:t>
            </a:r>
            <a:r>
              <a:rPr sz="1900" dirty="0">
                <a:latin typeface="Arial"/>
                <a:cs typeface="Arial"/>
              </a:rPr>
              <a:t>of </a:t>
            </a:r>
            <a:r>
              <a:rPr sz="1900" spc="-11" dirty="0">
                <a:latin typeface="Arial"/>
                <a:cs typeface="Arial"/>
              </a:rPr>
              <a:t>a </a:t>
            </a:r>
            <a:r>
              <a:rPr sz="1900" spc="-178" dirty="0">
                <a:latin typeface="Arial"/>
                <a:cs typeface="Arial"/>
              </a:rPr>
              <a:t>system is</a:t>
            </a:r>
            <a:r>
              <a:rPr sz="1900" spc="-314" dirty="0">
                <a:latin typeface="Arial"/>
                <a:cs typeface="Arial"/>
              </a:rPr>
              <a:t> </a:t>
            </a:r>
            <a:r>
              <a:rPr sz="1900" spc="-52" dirty="0">
                <a:latin typeface="Arial"/>
                <a:cs typeface="Arial"/>
              </a:rPr>
              <a:t>100W.</a:t>
            </a:r>
            <a:endParaRPr sz="1900" dirty="0">
              <a:latin typeface="Arial"/>
              <a:cs typeface="Arial"/>
            </a:endParaRPr>
          </a:p>
          <a:p>
            <a:pPr marL="872562" lvl="1" indent="-367119">
              <a:spcBef>
                <a:spcPts val="449"/>
              </a:spcBef>
              <a:buFont typeface="Courier New"/>
              <a:buChar char="o"/>
              <a:tabLst>
                <a:tab pos="872562" algn="l"/>
              </a:tabLst>
            </a:pPr>
            <a:r>
              <a:rPr sz="1900" b="1" spc="-115" dirty="0">
                <a:latin typeface="Trebuchet MS"/>
                <a:cs typeface="Trebuchet MS"/>
              </a:rPr>
              <a:t>Question: </a:t>
            </a:r>
            <a:r>
              <a:rPr sz="1900" spc="-42" dirty="0">
                <a:latin typeface="Arial"/>
                <a:cs typeface="Arial"/>
              </a:rPr>
              <a:t>What </a:t>
            </a:r>
            <a:r>
              <a:rPr sz="1900" spc="-178" dirty="0">
                <a:latin typeface="Arial"/>
                <a:cs typeface="Arial"/>
              </a:rPr>
              <a:t>is </a:t>
            </a:r>
            <a:r>
              <a:rPr sz="1900" spc="-126" dirty="0">
                <a:latin typeface="Arial"/>
                <a:cs typeface="Arial"/>
              </a:rPr>
              <a:t>the transmit </a:t>
            </a:r>
            <a:r>
              <a:rPr sz="1900" spc="-84" dirty="0">
                <a:latin typeface="Arial"/>
                <a:cs typeface="Arial"/>
              </a:rPr>
              <a:t>power </a:t>
            </a:r>
            <a:r>
              <a:rPr sz="1900" spc="-126" dirty="0">
                <a:latin typeface="Arial"/>
                <a:cs typeface="Arial"/>
              </a:rPr>
              <a:t>in unit </a:t>
            </a:r>
            <a:r>
              <a:rPr sz="1900" dirty="0">
                <a:latin typeface="Arial"/>
                <a:cs typeface="Arial"/>
              </a:rPr>
              <a:t>of</a:t>
            </a:r>
            <a:r>
              <a:rPr sz="1900" spc="178" dirty="0">
                <a:latin typeface="Arial"/>
                <a:cs typeface="Arial"/>
              </a:rPr>
              <a:t> </a:t>
            </a:r>
            <a:r>
              <a:rPr sz="1900" spc="-168" dirty="0">
                <a:latin typeface="Arial"/>
                <a:cs typeface="Arial"/>
              </a:rPr>
              <a:t>dBm</a:t>
            </a:r>
            <a:r>
              <a:rPr sz="1900" spc="-168" dirty="0">
                <a:latin typeface="Times New Roman"/>
                <a:cs typeface="Times New Roman"/>
              </a:rPr>
              <a:t>?</a:t>
            </a:r>
            <a:endParaRPr sz="1900" dirty="0">
              <a:latin typeface="Times New Roman"/>
              <a:cs typeface="Times New Roman"/>
            </a:endParaRPr>
          </a:p>
          <a:p>
            <a:pPr marL="804728" marR="2464729" lvl="1" indent="-300610">
              <a:spcBef>
                <a:spcPts val="449"/>
              </a:spcBef>
              <a:buFont typeface="Courier New"/>
              <a:buChar char="o"/>
              <a:tabLst>
                <a:tab pos="872562" algn="l"/>
              </a:tabLst>
            </a:pPr>
            <a:r>
              <a:rPr dirty="0"/>
              <a:t>	</a:t>
            </a:r>
            <a:r>
              <a:rPr sz="1900" b="1" spc="-94" dirty="0">
                <a:latin typeface="Trebuchet MS"/>
                <a:cs typeface="Trebuchet MS"/>
              </a:rPr>
              <a:t>Answer: </a:t>
            </a:r>
            <a:r>
              <a:rPr sz="1900" spc="-126" dirty="0">
                <a:latin typeface="Arial"/>
                <a:cs typeface="Arial"/>
              </a:rPr>
              <a:t>transmit </a:t>
            </a:r>
            <a:r>
              <a:rPr sz="1900" spc="-136" dirty="0">
                <a:latin typeface="Arial"/>
                <a:cs typeface="Arial"/>
              </a:rPr>
              <a:t>power(dBm) </a:t>
            </a:r>
            <a:r>
              <a:rPr sz="1900" spc="147" dirty="0">
                <a:latin typeface="Arial"/>
                <a:cs typeface="Arial"/>
              </a:rPr>
              <a:t>= </a:t>
            </a:r>
            <a:r>
              <a:rPr sz="1900" spc="-21" dirty="0">
                <a:latin typeface="Arial"/>
                <a:cs typeface="Arial"/>
              </a:rPr>
              <a:t>10log(100W/1mW) </a:t>
            </a:r>
            <a:r>
              <a:rPr sz="1900" spc="147" dirty="0">
                <a:latin typeface="Arial"/>
                <a:cs typeface="Arial"/>
              </a:rPr>
              <a:t>=  </a:t>
            </a:r>
            <a:r>
              <a:rPr sz="1900" spc="-42" dirty="0">
                <a:latin typeface="Arial"/>
                <a:cs typeface="Arial"/>
              </a:rPr>
              <a:t>10log(100,000mW/1mW) </a:t>
            </a:r>
            <a:r>
              <a:rPr sz="1900" spc="147" dirty="0">
                <a:latin typeface="Arial"/>
                <a:cs typeface="Arial"/>
              </a:rPr>
              <a:t>=</a:t>
            </a:r>
            <a:r>
              <a:rPr sz="1900" spc="73" dirty="0">
                <a:latin typeface="Arial"/>
                <a:cs typeface="Arial"/>
              </a:rPr>
              <a:t> </a:t>
            </a:r>
            <a:r>
              <a:rPr sz="1900" spc="-136" dirty="0">
                <a:latin typeface="Arial"/>
                <a:cs typeface="Arial"/>
              </a:rPr>
              <a:t>50dBm</a:t>
            </a:r>
            <a:endParaRPr sz="1900" dirty="0">
              <a:latin typeface="Arial"/>
              <a:cs typeface="Arial"/>
            </a:endParaRPr>
          </a:p>
          <a:p>
            <a:pPr lvl="1">
              <a:spcBef>
                <a:spcPts val="84"/>
              </a:spcBef>
              <a:buFont typeface="Courier New"/>
              <a:buChar char="o"/>
            </a:pPr>
            <a:endParaRPr sz="2700" dirty="0">
              <a:latin typeface="Arial"/>
              <a:cs typeface="Arial"/>
            </a:endParaRPr>
          </a:p>
          <a:p>
            <a:pPr marL="387069" marR="223462" indent="-361795">
              <a:buFont typeface="Wingdings"/>
              <a:buChar char=""/>
              <a:tabLst>
                <a:tab pos="388397" algn="l"/>
              </a:tabLst>
            </a:pPr>
            <a:r>
              <a:rPr sz="2100" b="1" spc="-199" dirty="0">
                <a:latin typeface="Trebuchet MS"/>
                <a:cs typeface="Trebuchet MS"/>
              </a:rPr>
              <a:t>For </a:t>
            </a:r>
            <a:r>
              <a:rPr sz="2100" b="1" spc="-168" dirty="0">
                <a:latin typeface="Trebuchet MS"/>
                <a:cs typeface="Trebuchet MS"/>
              </a:rPr>
              <a:t>power, </a:t>
            </a:r>
            <a:r>
              <a:rPr sz="2100" b="1" spc="-157" dirty="0">
                <a:latin typeface="Trebuchet MS"/>
                <a:cs typeface="Trebuchet MS"/>
              </a:rPr>
              <a:t>dBW </a:t>
            </a:r>
            <a:r>
              <a:rPr sz="2100" b="1" spc="-52" dirty="0">
                <a:latin typeface="Trebuchet MS"/>
                <a:cs typeface="Trebuchet MS"/>
              </a:rPr>
              <a:t>is </a:t>
            </a:r>
            <a:r>
              <a:rPr sz="2100" b="1" spc="-126" dirty="0">
                <a:latin typeface="Trebuchet MS"/>
                <a:cs typeface="Trebuchet MS"/>
              </a:rPr>
              <a:t>used </a:t>
            </a:r>
            <a:r>
              <a:rPr sz="2100" b="1" spc="-189" dirty="0">
                <a:latin typeface="Trebuchet MS"/>
                <a:cs typeface="Trebuchet MS"/>
              </a:rPr>
              <a:t>to </a:t>
            </a:r>
            <a:r>
              <a:rPr sz="2100" b="1" spc="-178" dirty="0">
                <a:latin typeface="Trebuchet MS"/>
                <a:cs typeface="Trebuchet MS"/>
              </a:rPr>
              <a:t>denote </a:t>
            </a:r>
            <a:r>
              <a:rPr sz="2100" b="1" spc="-21" dirty="0">
                <a:latin typeface="Trebuchet MS"/>
                <a:cs typeface="Trebuchet MS"/>
              </a:rPr>
              <a:t>a </a:t>
            </a:r>
            <a:r>
              <a:rPr sz="2100" b="1" spc="-147" dirty="0">
                <a:latin typeface="Trebuchet MS"/>
                <a:cs typeface="Trebuchet MS"/>
              </a:rPr>
              <a:t>power </a:t>
            </a:r>
            <a:r>
              <a:rPr sz="2100" b="1" spc="-136" dirty="0">
                <a:latin typeface="Trebuchet MS"/>
                <a:cs typeface="Trebuchet MS"/>
              </a:rPr>
              <a:t>level </a:t>
            </a:r>
            <a:r>
              <a:rPr sz="2100" b="1" spc="-126" dirty="0">
                <a:latin typeface="Trebuchet MS"/>
                <a:cs typeface="Trebuchet MS"/>
              </a:rPr>
              <a:t>with </a:t>
            </a:r>
            <a:r>
              <a:rPr sz="2100" b="1" spc="-189" dirty="0">
                <a:latin typeface="Trebuchet MS"/>
                <a:cs typeface="Trebuchet MS"/>
              </a:rPr>
              <a:t>respect to </a:t>
            </a:r>
            <a:r>
              <a:rPr sz="2100" b="1" spc="-168" dirty="0">
                <a:latin typeface="Trebuchet MS"/>
                <a:cs typeface="Trebuchet MS"/>
              </a:rPr>
              <a:t>1W </a:t>
            </a:r>
            <a:r>
              <a:rPr sz="2100" b="1" spc="-21" dirty="0">
                <a:latin typeface="Trebuchet MS"/>
                <a:cs typeface="Trebuchet MS"/>
              </a:rPr>
              <a:t>as </a:t>
            </a:r>
            <a:r>
              <a:rPr sz="2100" b="1" spc="-210" dirty="0">
                <a:latin typeface="Trebuchet MS"/>
                <a:cs typeface="Trebuchet MS"/>
              </a:rPr>
              <a:t>the  </a:t>
            </a:r>
            <a:r>
              <a:rPr sz="2100" b="1" spc="-189" dirty="0">
                <a:latin typeface="Trebuchet MS"/>
                <a:cs typeface="Trebuchet MS"/>
              </a:rPr>
              <a:t>reference </a:t>
            </a:r>
            <a:r>
              <a:rPr sz="2100" b="1" spc="-136" dirty="0">
                <a:latin typeface="Trebuchet MS"/>
                <a:cs typeface="Trebuchet MS"/>
              </a:rPr>
              <a:t>power</a:t>
            </a:r>
            <a:r>
              <a:rPr sz="2100" b="1" spc="63" dirty="0">
                <a:latin typeface="Trebuchet MS"/>
                <a:cs typeface="Trebuchet MS"/>
              </a:rPr>
              <a:t> </a:t>
            </a:r>
            <a:r>
              <a:rPr sz="2100" b="1" spc="-147" dirty="0">
                <a:latin typeface="Trebuchet MS"/>
                <a:cs typeface="Trebuchet MS"/>
              </a:rPr>
              <a:t>level.</a:t>
            </a:r>
            <a:endParaRPr sz="2100" dirty="0">
              <a:latin typeface="Trebuchet MS"/>
              <a:cs typeface="Trebuchet MS"/>
            </a:endParaRPr>
          </a:p>
          <a:p>
            <a:pPr marL="872562" lvl="1" indent="-367119">
              <a:spcBef>
                <a:spcPts val="461"/>
              </a:spcBef>
              <a:buFont typeface="Courier New"/>
              <a:buChar char="o"/>
              <a:tabLst>
                <a:tab pos="872562" algn="l"/>
              </a:tabLst>
            </a:pPr>
            <a:r>
              <a:rPr sz="1900" spc="-147" dirty="0">
                <a:latin typeface="Arial"/>
                <a:cs typeface="Arial"/>
              </a:rPr>
              <a:t>Let </a:t>
            </a:r>
            <a:r>
              <a:rPr sz="1900" spc="-136" dirty="0">
                <a:latin typeface="Arial"/>
                <a:cs typeface="Arial"/>
              </a:rPr>
              <a:t>say </a:t>
            </a:r>
            <a:r>
              <a:rPr sz="1900" spc="-126" dirty="0">
                <a:latin typeface="Arial"/>
                <a:cs typeface="Arial"/>
              </a:rPr>
              <a:t>transmit </a:t>
            </a:r>
            <a:r>
              <a:rPr sz="1900" spc="-84" dirty="0">
                <a:latin typeface="Arial"/>
                <a:cs typeface="Arial"/>
              </a:rPr>
              <a:t>power </a:t>
            </a:r>
            <a:r>
              <a:rPr sz="1900" dirty="0">
                <a:latin typeface="Arial"/>
                <a:cs typeface="Arial"/>
              </a:rPr>
              <a:t>of </a:t>
            </a:r>
            <a:r>
              <a:rPr sz="1900" spc="-11" dirty="0">
                <a:latin typeface="Arial"/>
                <a:cs typeface="Arial"/>
              </a:rPr>
              <a:t>a </a:t>
            </a:r>
            <a:r>
              <a:rPr sz="1900" spc="-178" dirty="0">
                <a:latin typeface="Arial"/>
                <a:cs typeface="Arial"/>
              </a:rPr>
              <a:t>system is</a:t>
            </a:r>
            <a:r>
              <a:rPr sz="1900" spc="-73" dirty="0">
                <a:latin typeface="Arial"/>
                <a:cs typeface="Arial"/>
              </a:rPr>
              <a:t> </a:t>
            </a:r>
            <a:r>
              <a:rPr sz="1900" spc="-52" dirty="0">
                <a:latin typeface="Arial"/>
                <a:cs typeface="Arial"/>
              </a:rPr>
              <a:t>100W.</a:t>
            </a:r>
            <a:endParaRPr sz="1900" dirty="0">
              <a:latin typeface="Arial"/>
              <a:cs typeface="Arial"/>
            </a:endParaRPr>
          </a:p>
          <a:p>
            <a:pPr marL="872562" lvl="1" indent="-367119">
              <a:spcBef>
                <a:spcPts val="459"/>
              </a:spcBef>
              <a:buFont typeface="Courier New"/>
              <a:buChar char="o"/>
              <a:tabLst>
                <a:tab pos="872562" algn="l"/>
              </a:tabLst>
            </a:pPr>
            <a:r>
              <a:rPr sz="1900" b="1" spc="-115" dirty="0">
                <a:latin typeface="Trebuchet MS"/>
                <a:cs typeface="Trebuchet MS"/>
              </a:rPr>
              <a:t>Question: </a:t>
            </a:r>
            <a:r>
              <a:rPr sz="1900" spc="-42" dirty="0">
                <a:latin typeface="Arial"/>
                <a:cs typeface="Arial"/>
              </a:rPr>
              <a:t>What </a:t>
            </a:r>
            <a:r>
              <a:rPr sz="1900" spc="-178" dirty="0">
                <a:latin typeface="Arial"/>
                <a:cs typeface="Arial"/>
              </a:rPr>
              <a:t>is </a:t>
            </a:r>
            <a:r>
              <a:rPr sz="1900" spc="-126" dirty="0">
                <a:latin typeface="Arial"/>
                <a:cs typeface="Arial"/>
              </a:rPr>
              <a:t>the transmit </a:t>
            </a:r>
            <a:r>
              <a:rPr sz="1900" spc="-84" dirty="0">
                <a:latin typeface="Arial"/>
                <a:cs typeface="Arial"/>
              </a:rPr>
              <a:t>power </a:t>
            </a:r>
            <a:r>
              <a:rPr sz="1900" spc="-126" dirty="0">
                <a:latin typeface="Arial"/>
                <a:cs typeface="Arial"/>
              </a:rPr>
              <a:t>in unit </a:t>
            </a:r>
            <a:r>
              <a:rPr sz="1900" dirty="0">
                <a:latin typeface="Arial"/>
                <a:cs typeface="Arial"/>
              </a:rPr>
              <a:t>of</a:t>
            </a:r>
            <a:r>
              <a:rPr sz="1900" spc="157" dirty="0">
                <a:latin typeface="Arial"/>
                <a:cs typeface="Arial"/>
              </a:rPr>
              <a:t> </a:t>
            </a:r>
            <a:r>
              <a:rPr sz="1900" spc="-63" dirty="0">
                <a:latin typeface="Arial"/>
                <a:cs typeface="Arial"/>
              </a:rPr>
              <a:t>dBW</a:t>
            </a:r>
            <a:r>
              <a:rPr sz="1900" spc="-63" dirty="0">
                <a:latin typeface="Times New Roman"/>
                <a:cs typeface="Times New Roman"/>
              </a:rPr>
              <a:t>?</a:t>
            </a:r>
            <a:endParaRPr sz="1900" dirty="0">
              <a:latin typeface="Times New Roman"/>
              <a:cs typeface="Times New Roman"/>
            </a:endParaRPr>
          </a:p>
          <a:p>
            <a:pPr marL="868572" lvl="1" indent="-364457">
              <a:spcBef>
                <a:spcPts val="449"/>
              </a:spcBef>
              <a:buFont typeface="Courier New"/>
              <a:buChar char="o"/>
              <a:tabLst>
                <a:tab pos="869903" algn="l"/>
              </a:tabLst>
            </a:pPr>
            <a:r>
              <a:rPr sz="1900" b="1" spc="-94" dirty="0">
                <a:latin typeface="Trebuchet MS"/>
                <a:cs typeface="Trebuchet MS"/>
              </a:rPr>
              <a:t>Answer: </a:t>
            </a:r>
            <a:r>
              <a:rPr sz="1900" spc="-126" dirty="0">
                <a:latin typeface="Arial"/>
                <a:cs typeface="Arial"/>
              </a:rPr>
              <a:t>transmit </a:t>
            </a:r>
            <a:r>
              <a:rPr sz="1900" spc="-94" dirty="0">
                <a:latin typeface="Arial"/>
                <a:cs typeface="Arial"/>
              </a:rPr>
              <a:t>_power(dBW) </a:t>
            </a:r>
            <a:r>
              <a:rPr sz="1900" spc="147" dirty="0">
                <a:latin typeface="Arial"/>
                <a:cs typeface="Arial"/>
              </a:rPr>
              <a:t>= </a:t>
            </a:r>
            <a:r>
              <a:rPr sz="1900" spc="11" dirty="0">
                <a:latin typeface="Arial"/>
                <a:cs typeface="Arial"/>
              </a:rPr>
              <a:t>10log(100W/1W) </a:t>
            </a:r>
            <a:r>
              <a:rPr sz="1900" spc="147" dirty="0">
                <a:latin typeface="Arial"/>
                <a:cs typeface="Arial"/>
              </a:rPr>
              <a:t>= </a:t>
            </a:r>
            <a:r>
              <a:rPr sz="1900" spc="-52" dirty="0">
                <a:latin typeface="Arial"/>
                <a:cs typeface="Arial"/>
              </a:rPr>
              <a:t>10log(100) </a:t>
            </a:r>
            <a:r>
              <a:rPr sz="1900" spc="147" dirty="0">
                <a:latin typeface="Arial"/>
                <a:cs typeface="Arial"/>
              </a:rPr>
              <a:t>=</a:t>
            </a:r>
            <a:r>
              <a:rPr sz="1900" spc="-262" dirty="0">
                <a:latin typeface="Arial"/>
                <a:cs typeface="Arial"/>
              </a:rPr>
              <a:t> </a:t>
            </a:r>
            <a:r>
              <a:rPr sz="1900" spc="-94" dirty="0">
                <a:latin typeface="Arial"/>
                <a:cs typeface="Arial"/>
              </a:rPr>
              <a:t>20dBW.</a:t>
            </a:r>
            <a:endParaRPr sz="1900" dirty="0">
              <a:latin typeface="Arial"/>
              <a:cs typeface="Arial"/>
            </a:endParaRPr>
          </a:p>
        </p:txBody>
      </p:sp>
      <p:grpSp>
        <p:nvGrpSpPr>
          <p:cNvPr id="5" name="object 5"/>
          <p:cNvGrpSpPr/>
          <p:nvPr/>
        </p:nvGrpSpPr>
        <p:grpSpPr>
          <a:xfrm>
            <a:off x="0" y="6324600"/>
            <a:ext cx="9906000" cy="381000"/>
            <a:chOff x="0" y="3162300"/>
            <a:chExt cx="4572000" cy="190500"/>
          </a:xfrm>
        </p:grpSpPr>
        <p:sp>
          <p:nvSpPr>
            <p:cNvPr id="6" name="object 6"/>
            <p:cNvSpPr/>
            <p:nvPr/>
          </p:nvSpPr>
          <p:spPr>
            <a:xfrm>
              <a:off x="0" y="3162300"/>
              <a:ext cx="4572000" cy="2285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191000" y="3200400"/>
              <a:ext cx="152400" cy="152400"/>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749002" y="6390137"/>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9" name="object 9"/>
          <p:cNvSpPr txBox="1"/>
          <p:nvPr/>
        </p:nvSpPr>
        <p:spPr>
          <a:xfrm>
            <a:off x="9138285" y="6437637"/>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25</a:t>
            </a:r>
            <a:endParaRPr sz="1300">
              <a:latin typeface="Carlito"/>
              <a:cs typeface="Carlito"/>
            </a:endParaRPr>
          </a:p>
        </p:txBody>
      </p:sp>
      <p:grpSp>
        <p:nvGrpSpPr>
          <p:cNvPr id="10" name="object 10"/>
          <p:cNvGrpSpPr/>
          <p:nvPr/>
        </p:nvGrpSpPr>
        <p:grpSpPr>
          <a:xfrm>
            <a:off x="-25864" y="7"/>
            <a:ext cx="9958282" cy="6904991"/>
            <a:chOff x="-11937" y="0"/>
            <a:chExt cx="4596130" cy="3452495"/>
          </a:xfrm>
        </p:grpSpPr>
        <p:sp>
          <p:nvSpPr>
            <p:cNvPr id="11" name="object 11"/>
            <p:cNvSpPr/>
            <p:nvPr/>
          </p:nvSpPr>
          <p:spPr>
            <a:xfrm>
              <a:off x="152399" y="3200400"/>
              <a:ext cx="185853" cy="1524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53" y="254"/>
              <a:ext cx="4571365" cy="3428365"/>
            </a:xfrm>
            <a:custGeom>
              <a:avLst/>
              <a:gdLst/>
              <a:ahLst/>
              <a:cxnLst/>
              <a:rect l="l" t="t" r="r" b="b"/>
              <a:pathLst>
                <a:path w="4571365" h="3428365">
                  <a:moveTo>
                    <a:pt x="0" y="3428111"/>
                  </a:moveTo>
                  <a:lnTo>
                    <a:pt x="4571365" y="3428111"/>
                  </a:lnTo>
                  <a:lnTo>
                    <a:pt x="4571365" y="0"/>
                  </a:lnTo>
                  <a:lnTo>
                    <a:pt x="0" y="0"/>
                  </a:lnTo>
                  <a:lnTo>
                    <a:pt x="0" y="3428111"/>
                  </a:lnTo>
                  <a:close/>
                </a:path>
              </a:pathLst>
            </a:custGeom>
            <a:ln w="24384">
              <a:solidFill>
                <a:srgbClr val="000000"/>
              </a:solidFill>
            </a:ln>
          </p:spPr>
          <p:txBody>
            <a:bodyPr wrap="square" lIns="0" tIns="0" rIns="0" bIns="0" rtlCol="0"/>
            <a:lstStyle/>
            <a:p>
              <a:endParaRPr/>
            </a:p>
          </p:txBody>
        </p:sp>
      </p:grpSp>
      <p:sp>
        <p:nvSpPr>
          <p:cNvPr id="13" name="Title 12"/>
          <p:cNvSpPr>
            <a:spLocks noGrp="1"/>
          </p:cNvSpPr>
          <p:nvPr>
            <p:ph type="title"/>
          </p:nvPr>
        </p:nvSpPr>
        <p:spPr/>
        <p:txBody>
          <a:bodyPr/>
          <a:lstStyle/>
          <a:p>
            <a:r>
              <a:rPr lang="en-US" sz="4000" spc="-11" dirty="0" err="1"/>
              <a:t>dBm</a:t>
            </a:r>
            <a:r>
              <a:rPr lang="en-US" sz="4000" spc="-11" dirty="0"/>
              <a:t> and</a:t>
            </a:r>
            <a:r>
              <a:rPr lang="en-US" sz="4000" spc="-126" dirty="0"/>
              <a:t> </a:t>
            </a:r>
            <a:r>
              <a:rPr lang="en-US" sz="4000" dirty="0" err="1"/>
              <a:t>dBW</a:t>
            </a:r>
            <a:endParaRPr lang="en-US" dirty="0"/>
          </a:p>
        </p:txBody>
      </p:sp>
    </p:spTree>
    <p:extLst>
      <p:ext uri="{BB962C8B-B14F-4D97-AF65-F5344CB8AC3E}">
        <p14:creationId xmlns:p14="http://schemas.microsoft.com/office/powerpoint/2010/main" val="1211475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564097" y="3952904"/>
            <a:ext cx="9054359" cy="2391477"/>
          </a:xfrm>
          <a:prstGeom prst="rect">
            <a:avLst/>
          </a:prstGeom>
        </p:spPr>
        <p:txBody>
          <a:bodyPr vert="horz" wrap="square" lIns="0" tIns="79809" rIns="0" bIns="0" rtlCol="0">
            <a:spAutoFit/>
          </a:bodyPr>
          <a:lstStyle/>
          <a:p>
            <a:pPr marL="766154" indent="-297949">
              <a:spcBef>
                <a:spcPts val="629"/>
              </a:spcBef>
              <a:buFont typeface="Arial"/>
              <a:buChar char="•"/>
              <a:tabLst>
                <a:tab pos="767484" algn="l"/>
              </a:tabLst>
            </a:pPr>
            <a:r>
              <a:rPr sz="1600" dirty="0">
                <a:latin typeface="Carlito"/>
                <a:cs typeface="Carlito"/>
              </a:rPr>
              <a:t>e.g. a 3000 Hz </a:t>
            </a:r>
            <a:r>
              <a:rPr sz="1600" spc="-11" dirty="0">
                <a:latin typeface="Carlito"/>
                <a:cs typeface="Carlito"/>
              </a:rPr>
              <a:t>channel can transmit </a:t>
            </a:r>
            <a:r>
              <a:rPr sz="1600" spc="-21" dirty="0">
                <a:latin typeface="Carlito"/>
                <a:cs typeface="Carlito"/>
              </a:rPr>
              <a:t>data at </a:t>
            </a:r>
            <a:r>
              <a:rPr sz="1600" dirty="0">
                <a:latin typeface="Carlito"/>
                <a:cs typeface="Carlito"/>
              </a:rPr>
              <a:t>a </a:t>
            </a:r>
            <a:r>
              <a:rPr sz="1600" spc="-31" dirty="0">
                <a:latin typeface="Carlito"/>
                <a:cs typeface="Carlito"/>
              </a:rPr>
              <a:t>rate </a:t>
            </a:r>
            <a:r>
              <a:rPr sz="1600" spc="-11" dirty="0">
                <a:latin typeface="Carlito"/>
                <a:cs typeface="Carlito"/>
              </a:rPr>
              <a:t>of </a:t>
            </a:r>
            <a:r>
              <a:rPr sz="1600" spc="-21" dirty="0">
                <a:latin typeface="Carlito"/>
                <a:cs typeface="Carlito"/>
              </a:rPr>
              <a:t>at </a:t>
            </a:r>
            <a:r>
              <a:rPr sz="1600" spc="-11" dirty="0">
                <a:latin typeface="Carlito"/>
                <a:cs typeface="Carlito"/>
              </a:rPr>
              <a:t>most </a:t>
            </a:r>
            <a:r>
              <a:rPr sz="1600" dirty="0">
                <a:latin typeface="Carlito"/>
                <a:cs typeface="Carlito"/>
              </a:rPr>
              <a:t>6000</a:t>
            </a:r>
            <a:r>
              <a:rPr sz="1600" spc="84" dirty="0">
                <a:latin typeface="Carlito"/>
                <a:cs typeface="Carlito"/>
              </a:rPr>
              <a:t> </a:t>
            </a:r>
            <a:r>
              <a:rPr sz="1600" spc="-21" dirty="0">
                <a:latin typeface="Carlito"/>
                <a:cs typeface="Carlito"/>
              </a:rPr>
              <a:t>bits/second</a:t>
            </a:r>
            <a:endParaRPr sz="1600" dirty="0">
              <a:latin typeface="Carlito"/>
              <a:cs typeface="Carlito"/>
            </a:endParaRPr>
          </a:p>
          <a:p>
            <a:pPr marL="405688" indent="-300610">
              <a:lnSpc>
                <a:spcPts val="2263"/>
              </a:lnSpc>
              <a:spcBef>
                <a:spcPts val="470"/>
              </a:spcBef>
              <a:buFont typeface="Courier New"/>
              <a:buChar char="o"/>
              <a:tabLst>
                <a:tab pos="407020" algn="l"/>
              </a:tabLst>
            </a:pPr>
            <a:r>
              <a:rPr sz="1900" spc="-42" dirty="0">
                <a:latin typeface="Arial"/>
                <a:cs typeface="Arial"/>
              </a:rPr>
              <a:t>What </a:t>
            </a:r>
            <a:r>
              <a:rPr sz="1900" spc="31" dirty="0">
                <a:latin typeface="Arial"/>
                <a:cs typeface="Arial"/>
              </a:rPr>
              <a:t>if </a:t>
            </a:r>
            <a:r>
              <a:rPr sz="1900" spc="-126" dirty="0">
                <a:latin typeface="Arial"/>
                <a:cs typeface="Arial"/>
              </a:rPr>
              <a:t>the </a:t>
            </a:r>
            <a:r>
              <a:rPr sz="1900" spc="-147" dirty="0">
                <a:latin typeface="Arial"/>
                <a:cs typeface="Arial"/>
              </a:rPr>
              <a:t>number </a:t>
            </a:r>
            <a:r>
              <a:rPr sz="1900" dirty="0">
                <a:latin typeface="Arial"/>
                <a:cs typeface="Arial"/>
              </a:rPr>
              <a:t>of </a:t>
            </a:r>
            <a:r>
              <a:rPr sz="1900" spc="-104" dirty="0">
                <a:latin typeface="Arial"/>
                <a:cs typeface="Arial"/>
              </a:rPr>
              <a:t>signal </a:t>
            </a:r>
            <a:r>
              <a:rPr sz="1900" spc="-126" dirty="0">
                <a:latin typeface="Arial"/>
                <a:cs typeface="Arial"/>
              </a:rPr>
              <a:t>levels </a:t>
            </a:r>
            <a:r>
              <a:rPr sz="1900" spc="-178" dirty="0">
                <a:latin typeface="Arial"/>
                <a:cs typeface="Arial"/>
              </a:rPr>
              <a:t>is </a:t>
            </a:r>
            <a:r>
              <a:rPr sz="1900" spc="-136" dirty="0">
                <a:latin typeface="Arial"/>
                <a:cs typeface="Arial"/>
              </a:rPr>
              <a:t>more </a:t>
            </a:r>
            <a:r>
              <a:rPr sz="1900" spc="-126" dirty="0">
                <a:latin typeface="Arial"/>
                <a:cs typeface="Arial"/>
              </a:rPr>
              <a:t>than </a:t>
            </a:r>
            <a:r>
              <a:rPr sz="1900" spc="-11" dirty="0">
                <a:latin typeface="Arial"/>
                <a:cs typeface="Arial"/>
              </a:rPr>
              <a:t>2 </a:t>
            </a:r>
            <a:r>
              <a:rPr sz="1900" spc="-126" dirty="0">
                <a:latin typeface="Arial"/>
                <a:cs typeface="Arial"/>
              </a:rPr>
              <a:t>(</a:t>
            </a:r>
            <a:r>
              <a:rPr sz="1900" i="1" spc="-126" dirty="0">
                <a:solidFill>
                  <a:srgbClr val="0070C0"/>
                </a:solidFill>
                <a:latin typeface="Arial"/>
                <a:cs typeface="Arial"/>
              </a:rPr>
              <a:t>M</a:t>
            </a:r>
            <a:r>
              <a:rPr sz="1900" i="1" spc="-84" dirty="0">
                <a:latin typeface="Arial"/>
                <a:cs typeface="Arial"/>
              </a:rPr>
              <a:t> </a:t>
            </a:r>
            <a:r>
              <a:rPr sz="1900" spc="-126" dirty="0">
                <a:latin typeface="Arial"/>
                <a:cs typeface="Arial"/>
              </a:rPr>
              <a:t>levels):</a:t>
            </a:r>
            <a:endParaRPr sz="1900" dirty="0">
              <a:latin typeface="Arial"/>
              <a:cs typeface="Arial"/>
            </a:endParaRPr>
          </a:p>
          <a:p>
            <a:pPr marL="2817212">
              <a:lnSpc>
                <a:spcPts val="2513"/>
              </a:lnSpc>
            </a:pPr>
            <a:r>
              <a:rPr sz="2100" b="1" i="1" spc="-73" dirty="0">
                <a:solidFill>
                  <a:srgbClr val="006FC0"/>
                </a:solidFill>
                <a:latin typeface="Trebuchet MS"/>
                <a:cs typeface="Trebuchet MS"/>
              </a:rPr>
              <a:t>C </a:t>
            </a:r>
            <a:r>
              <a:rPr sz="2100" b="1" i="1" spc="157" dirty="0">
                <a:solidFill>
                  <a:srgbClr val="006FC0"/>
                </a:solidFill>
                <a:latin typeface="Trebuchet MS"/>
                <a:cs typeface="Trebuchet MS"/>
              </a:rPr>
              <a:t>= </a:t>
            </a:r>
            <a:r>
              <a:rPr sz="2100" b="1" i="1" spc="-136" dirty="0">
                <a:solidFill>
                  <a:srgbClr val="006FC0"/>
                </a:solidFill>
                <a:latin typeface="Trebuchet MS"/>
                <a:cs typeface="Trebuchet MS"/>
              </a:rPr>
              <a:t>2B log</a:t>
            </a:r>
            <a:r>
              <a:rPr sz="2100" b="1" i="1" spc="-203" baseline="-21367" dirty="0">
                <a:solidFill>
                  <a:srgbClr val="006FC0"/>
                </a:solidFill>
                <a:latin typeface="Trebuchet MS"/>
                <a:cs typeface="Trebuchet MS"/>
              </a:rPr>
              <a:t>2</a:t>
            </a:r>
            <a:r>
              <a:rPr sz="2100" b="1" i="1" spc="-136" dirty="0">
                <a:solidFill>
                  <a:srgbClr val="006FC0"/>
                </a:solidFill>
                <a:latin typeface="Trebuchet MS"/>
                <a:cs typeface="Trebuchet MS"/>
              </a:rPr>
              <a:t>(M)</a:t>
            </a:r>
            <a:r>
              <a:rPr sz="2100" b="1" i="1" spc="-73" dirty="0">
                <a:solidFill>
                  <a:srgbClr val="006FC0"/>
                </a:solidFill>
                <a:latin typeface="Trebuchet MS"/>
                <a:cs typeface="Trebuchet MS"/>
              </a:rPr>
              <a:t> </a:t>
            </a:r>
            <a:r>
              <a:rPr sz="2100" i="1" spc="-189" dirty="0">
                <a:latin typeface="Arial"/>
                <a:cs typeface="Arial"/>
              </a:rPr>
              <a:t>bps</a:t>
            </a:r>
            <a:endParaRPr sz="2100" dirty="0">
              <a:latin typeface="Arial"/>
              <a:cs typeface="Arial"/>
            </a:endParaRPr>
          </a:p>
          <a:p>
            <a:pPr marL="766154" marR="37245" lvl="1" indent="-303270">
              <a:spcBef>
                <a:spcPts val="419"/>
              </a:spcBef>
              <a:buChar char="•"/>
              <a:tabLst>
                <a:tab pos="767484" algn="l"/>
              </a:tabLst>
            </a:pPr>
            <a:r>
              <a:rPr sz="1600" spc="-94" dirty="0">
                <a:latin typeface="Arial"/>
                <a:cs typeface="Arial"/>
              </a:rPr>
              <a:t>e.g. </a:t>
            </a:r>
            <a:r>
              <a:rPr sz="1600" spc="-11" dirty="0">
                <a:latin typeface="Arial"/>
                <a:cs typeface="Arial"/>
              </a:rPr>
              <a:t>a 3000 </a:t>
            </a:r>
            <a:r>
              <a:rPr sz="1600" spc="-157" dirty="0">
                <a:latin typeface="Arial"/>
                <a:cs typeface="Arial"/>
              </a:rPr>
              <a:t>Hz </a:t>
            </a:r>
            <a:r>
              <a:rPr sz="1600" spc="-126" dirty="0">
                <a:latin typeface="Arial"/>
                <a:cs typeface="Arial"/>
              </a:rPr>
              <a:t>channel, </a:t>
            </a:r>
            <a:r>
              <a:rPr sz="1600" spc="-73" dirty="0">
                <a:latin typeface="Arial"/>
                <a:cs typeface="Arial"/>
              </a:rPr>
              <a:t>with </a:t>
            </a:r>
            <a:r>
              <a:rPr sz="1600" b="1" i="1" spc="-94" dirty="0">
                <a:latin typeface="Trebuchet MS"/>
                <a:cs typeface="Trebuchet MS"/>
              </a:rPr>
              <a:t>8 </a:t>
            </a:r>
            <a:r>
              <a:rPr sz="1600" spc="-94" dirty="0">
                <a:latin typeface="Arial"/>
                <a:cs typeface="Arial"/>
              </a:rPr>
              <a:t>discrete signal </a:t>
            </a:r>
            <a:r>
              <a:rPr sz="1600" spc="-136" dirty="0">
                <a:latin typeface="Arial"/>
                <a:cs typeface="Arial"/>
              </a:rPr>
              <a:t>elements, can </a:t>
            </a:r>
            <a:r>
              <a:rPr sz="1600" spc="-104" dirty="0">
                <a:latin typeface="Arial"/>
                <a:cs typeface="Arial"/>
              </a:rPr>
              <a:t>transmit </a:t>
            </a:r>
            <a:r>
              <a:rPr sz="1600" spc="-11" dirty="0">
                <a:latin typeface="Arial"/>
                <a:cs typeface="Arial"/>
              </a:rPr>
              <a:t>data at a </a:t>
            </a:r>
            <a:r>
              <a:rPr sz="1600" spc="-42" dirty="0">
                <a:latin typeface="Arial"/>
                <a:cs typeface="Arial"/>
              </a:rPr>
              <a:t>rate </a:t>
            </a:r>
            <a:r>
              <a:rPr sz="1600" dirty="0">
                <a:latin typeface="Arial"/>
                <a:cs typeface="Arial"/>
              </a:rPr>
              <a:t>of </a:t>
            </a:r>
            <a:r>
              <a:rPr sz="1600" spc="11" dirty="0">
                <a:latin typeface="Arial"/>
                <a:cs typeface="Arial"/>
              </a:rPr>
              <a:t>at </a:t>
            </a:r>
            <a:r>
              <a:rPr sz="1600" spc="-168" dirty="0">
                <a:latin typeface="Arial"/>
                <a:cs typeface="Arial"/>
              </a:rPr>
              <a:t>most </a:t>
            </a:r>
            <a:r>
              <a:rPr sz="1600" spc="-11" dirty="0">
                <a:latin typeface="Arial"/>
                <a:cs typeface="Arial"/>
              </a:rPr>
              <a:t>18000</a:t>
            </a:r>
            <a:r>
              <a:rPr sz="1600" spc="-168" dirty="0">
                <a:latin typeface="Arial"/>
                <a:cs typeface="Arial"/>
              </a:rPr>
              <a:t> </a:t>
            </a:r>
            <a:r>
              <a:rPr sz="1600" spc="-73" dirty="0">
                <a:latin typeface="Arial"/>
                <a:cs typeface="Arial"/>
              </a:rPr>
              <a:t>bits/second</a:t>
            </a:r>
            <a:endParaRPr sz="1600" dirty="0">
              <a:latin typeface="Arial"/>
              <a:cs typeface="Arial"/>
            </a:endParaRPr>
          </a:p>
          <a:p>
            <a:pPr marL="766154" marR="38573" lvl="1" indent="-303270">
              <a:spcBef>
                <a:spcPts val="409"/>
              </a:spcBef>
              <a:buChar char="•"/>
              <a:tabLst>
                <a:tab pos="767484" algn="l"/>
              </a:tabLst>
            </a:pPr>
            <a:r>
              <a:rPr sz="1600" spc="-147" dirty="0">
                <a:solidFill>
                  <a:srgbClr val="0070C0"/>
                </a:solidFill>
                <a:latin typeface="Arial"/>
                <a:cs typeface="Arial"/>
              </a:rPr>
              <a:t>For </a:t>
            </a:r>
            <a:r>
              <a:rPr sz="1600" spc="-11" dirty="0">
                <a:solidFill>
                  <a:srgbClr val="0070C0"/>
                </a:solidFill>
                <a:latin typeface="Arial"/>
                <a:cs typeface="Arial"/>
              </a:rPr>
              <a:t>a </a:t>
            </a:r>
            <a:r>
              <a:rPr sz="1600" spc="-94" dirty="0">
                <a:solidFill>
                  <a:srgbClr val="0070C0"/>
                </a:solidFill>
                <a:latin typeface="Arial"/>
                <a:cs typeface="Arial"/>
              </a:rPr>
              <a:t>given </a:t>
            </a:r>
            <a:r>
              <a:rPr sz="1600" spc="-73" dirty="0">
                <a:solidFill>
                  <a:srgbClr val="0070C0"/>
                </a:solidFill>
                <a:latin typeface="Arial"/>
                <a:cs typeface="Arial"/>
              </a:rPr>
              <a:t>bandwidth, </a:t>
            </a:r>
            <a:r>
              <a:rPr sz="1600" spc="-104" dirty="0">
                <a:solidFill>
                  <a:srgbClr val="0070C0"/>
                </a:solidFill>
                <a:latin typeface="Arial"/>
                <a:cs typeface="Arial"/>
              </a:rPr>
              <a:t>the </a:t>
            </a:r>
            <a:r>
              <a:rPr sz="1600" spc="-63" dirty="0">
                <a:solidFill>
                  <a:srgbClr val="0070C0"/>
                </a:solidFill>
                <a:latin typeface="Arial"/>
                <a:cs typeface="Arial"/>
              </a:rPr>
              <a:t>capacity </a:t>
            </a:r>
            <a:r>
              <a:rPr sz="1600" spc="-136" dirty="0">
                <a:solidFill>
                  <a:srgbClr val="0070C0"/>
                </a:solidFill>
                <a:latin typeface="Arial"/>
                <a:cs typeface="Arial"/>
              </a:rPr>
              <a:t>can </a:t>
            </a:r>
            <a:r>
              <a:rPr sz="1600" spc="-52" dirty="0">
                <a:solidFill>
                  <a:srgbClr val="0070C0"/>
                </a:solidFill>
                <a:latin typeface="Arial"/>
                <a:cs typeface="Arial"/>
              </a:rPr>
              <a:t>be </a:t>
            </a:r>
            <a:r>
              <a:rPr sz="1600" spc="-104" dirty="0">
                <a:solidFill>
                  <a:srgbClr val="0070C0"/>
                </a:solidFill>
                <a:latin typeface="Arial"/>
                <a:cs typeface="Arial"/>
              </a:rPr>
              <a:t>increased </a:t>
            </a:r>
            <a:r>
              <a:rPr sz="1600" spc="-52" dirty="0">
                <a:solidFill>
                  <a:srgbClr val="0070C0"/>
                </a:solidFill>
                <a:latin typeface="Arial"/>
                <a:cs typeface="Arial"/>
              </a:rPr>
              <a:t>by </a:t>
            </a:r>
            <a:r>
              <a:rPr sz="1600" spc="-104" dirty="0">
                <a:solidFill>
                  <a:srgbClr val="0070C0"/>
                </a:solidFill>
                <a:latin typeface="Arial"/>
                <a:cs typeface="Arial"/>
              </a:rPr>
              <a:t>increasing the </a:t>
            </a:r>
            <a:r>
              <a:rPr sz="1600" spc="-136" dirty="0">
                <a:solidFill>
                  <a:srgbClr val="0070C0"/>
                </a:solidFill>
                <a:latin typeface="Arial"/>
                <a:cs typeface="Arial"/>
              </a:rPr>
              <a:t>number </a:t>
            </a:r>
            <a:r>
              <a:rPr sz="1600" dirty="0">
                <a:solidFill>
                  <a:srgbClr val="0070C0"/>
                </a:solidFill>
                <a:latin typeface="Arial"/>
                <a:cs typeface="Arial"/>
              </a:rPr>
              <a:t>of </a:t>
            </a:r>
            <a:r>
              <a:rPr sz="1600" spc="-31" dirty="0">
                <a:solidFill>
                  <a:srgbClr val="0070C0"/>
                </a:solidFill>
                <a:latin typeface="Arial"/>
                <a:cs typeface="Arial"/>
              </a:rPr>
              <a:t>different  </a:t>
            </a:r>
            <a:r>
              <a:rPr sz="1600" spc="-94" dirty="0">
                <a:solidFill>
                  <a:srgbClr val="0070C0"/>
                </a:solidFill>
                <a:latin typeface="Arial"/>
                <a:cs typeface="Arial"/>
              </a:rPr>
              <a:t>signal </a:t>
            </a:r>
            <a:r>
              <a:rPr sz="1600" spc="-136" dirty="0">
                <a:solidFill>
                  <a:srgbClr val="0070C0"/>
                </a:solidFill>
                <a:latin typeface="Arial"/>
                <a:cs typeface="Arial"/>
              </a:rPr>
              <a:t>elements</a:t>
            </a:r>
            <a:r>
              <a:rPr sz="1600" spc="11" dirty="0">
                <a:solidFill>
                  <a:srgbClr val="0070C0"/>
                </a:solidFill>
                <a:latin typeface="Arial"/>
                <a:cs typeface="Arial"/>
              </a:rPr>
              <a:t> </a:t>
            </a:r>
            <a:r>
              <a:rPr sz="1600" spc="-104" dirty="0">
                <a:solidFill>
                  <a:srgbClr val="0070C0"/>
                </a:solidFill>
                <a:latin typeface="Arial"/>
                <a:cs typeface="Arial"/>
              </a:rPr>
              <a:t>(</a:t>
            </a:r>
            <a:r>
              <a:rPr sz="1600" i="1" spc="-104" dirty="0">
                <a:solidFill>
                  <a:srgbClr val="0070C0"/>
                </a:solidFill>
                <a:latin typeface="Arial"/>
                <a:cs typeface="Arial"/>
              </a:rPr>
              <a:t>M</a:t>
            </a:r>
            <a:r>
              <a:rPr sz="1600" spc="-104" dirty="0">
                <a:solidFill>
                  <a:srgbClr val="0070C0"/>
                </a:solidFill>
                <a:latin typeface="Arial"/>
                <a:cs typeface="Arial"/>
              </a:rPr>
              <a:t>)</a:t>
            </a:r>
            <a:endParaRPr sz="1600" dirty="0">
              <a:solidFill>
                <a:srgbClr val="0070C0"/>
              </a:solidFill>
              <a:latin typeface="Arial"/>
              <a:cs typeface="Arial"/>
            </a:endParaRPr>
          </a:p>
          <a:p>
            <a:pPr marL="766154" lvl="1" indent="-304599">
              <a:spcBef>
                <a:spcPts val="398"/>
              </a:spcBef>
              <a:buChar char="•"/>
              <a:tabLst>
                <a:tab pos="767484" algn="l"/>
              </a:tabLst>
            </a:pPr>
            <a:r>
              <a:rPr sz="1600" spc="-115" dirty="0">
                <a:solidFill>
                  <a:srgbClr val="0070C0"/>
                </a:solidFill>
                <a:latin typeface="Arial"/>
                <a:cs typeface="Arial"/>
              </a:rPr>
              <a:t>Increasing</a:t>
            </a:r>
            <a:r>
              <a:rPr sz="1600" spc="-31" dirty="0">
                <a:solidFill>
                  <a:srgbClr val="0070C0"/>
                </a:solidFill>
                <a:latin typeface="Arial"/>
                <a:cs typeface="Arial"/>
              </a:rPr>
              <a:t> </a:t>
            </a:r>
            <a:r>
              <a:rPr sz="1600" i="1" spc="-94" dirty="0">
                <a:solidFill>
                  <a:srgbClr val="0070C0"/>
                </a:solidFill>
                <a:latin typeface="Arial"/>
                <a:cs typeface="Arial"/>
              </a:rPr>
              <a:t>M</a:t>
            </a:r>
            <a:r>
              <a:rPr sz="1600" spc="-94" dirty="0">
                <a:solidFill>
                  <a:srgbClr val="0070C0"/>
                </a:solidFill>
                <a:latin typeface="Arial"/>
                <a:cs typeface="Arial"/>
              </a:rPr>
              <a:t>,</a:t>
            </a:r>
            <a:r>
              <a:rPr sz="1600" spc="-11" dirty="0">
                <a:solidFill>
                  <a:srgbClr val="0070C0"/>
                </a:solidFill>
                <a:latin typeface="Arial"/>
                <a:cs typeface="Arial"/>
              </a:rPr>
              <a:t> </a:t>
            </a:r>
            <a:r>
              <a:rPr sz="1600" spc="-136" dirty="0">
                <a:solidFill>
                  <a:srgbClr val="0070C0"/>
                </a:solidFill>
                <a:latin typeface="Arial"/>
                <a:cs typeface="Arial"/>
              </a:rPr>
              <a:t>increases</a:t>
            </a:r>
            <a:r>
              <a:rPr sz="1600" spc="-31" dirty="0">
                <a:solidFill>
                  <a:srgbClr val="0070C0"/>
                </a:solidFill>
                <a:latin typeface="Arial"/>
                <a:cs typeface="Arial"/>
              </a:rPr>
              <a:t> </a:t>
            </a:r>
            <a:r>
              <a:rPr sz="1600" spc="-84" dirty="0">
                <a:solidFill>
                  <a:srgbClr val="0070C0"/>
                </a:solidFill>
                <a:latin typeface="Arial"/>
                <a:cs typeface="Arial"/>
              </a:rPr>
              <a:t>receiver</a:t>
            </a:r>
            <a:r>
              <a:rPr sz="1600" spc="-63" dirty="0">
                <a:solidFill>
                  <a:srgbClr val="0070C0"/>
                </a:solidFill>
                <a:latin typeface="Arial"/>
                <a:cs typeface="Arial"/>
              </a:rPr>
              <a:t> </a:t>
            </a:r>
            <a:r>
              <a:rPr sz="1600" spc="-94" dirty="0">
                <a:solidFill>
                  <a:srgbClr val="0070C0"/>
                </a:solidFill>
                <a:latin typeface="Arial"/>
                <a:cs typeface="Arial"/>
              </a:rPr>
              <a:t>sensitivity</a:t>
            </a:r>
            <a:r>
              <a:rPr sz="1600" spc="-21" dirty="0">
                <a:solidFill>
                  <a:srgbClr val="0070C0"/>
                </a:solidFill>
                <a:latin typeface="Arial"/>
                <a:cs typeface="Arial"/>
              </a:rPr>
              <a:t> </a:t>
            </a:r>
            <a:r>
              <a:rPr sz="1600" spc="-63" dirty="0">
                <a:solidFill>
                  <a:srgbClr val="0070C0"/>
                </a:solidFill>
                <a:latin typeface="Arial"/>
                <a:cs typeface="Arial"/>
              </a:rPr>
              <a:t>to</a:t>
            </a:r>
            <a:r>
              <a:rPr sz="1600" spc="-11" dirty="0">
                <a:solidFill>
                  <a:srgbClr val="0070C0"/>
                </a:solidFill>
                <a:latin typeface="Arial"/>
                <a:cs typeface="Arial"/>
              </a:rPr>
              <a:t> </a:t>
            </a:r>
            <a:r>
              <a:rPr sz="1600" spc="-136" dirty="0">
                <a:solidFill>
                  <a:srgbClr val="0070C0"/>
                </a:solidFill>
                <a:latin typeface="Arial"/>
                <a:cs typeface="Arial"/>
              </a:rPr>
              <a:t>noise</a:t>
            </a:r>
            <a:r>
              <a:rPr sz="1600" spc="-21" dirty="0">
                <a:solidFill>
                  <a:srgbClr val="0070C0"/>
                </a:solidFill>
                <a:latin typeface="Arial"/>
                <a:cs typeface="Arial"/>
              </a:rPr>
              <a:t> </a:t>
            </a:r>
            <a:r>
              <a:rPr sz="1600" spc="-73" dirty="0">
                <a:solidFill>
                  <a:srgbClr val="0070C0"/>
                </a:solidFill>
                <a:latin typeface="Arial"/>
                <a:cs typeface="Arial"/>
              </a:rPr>
              <a:t>and</a:t>
            </a:r>
            <a:r>
              <a:rPr sz="1600" spc="-21" dirty="0">
                <a:solidFill>
                  <a:srgbClr val="0070C0"/>
                </a:solidFill>
                <a:latin typeface="Arial"/>
                <a:cs typeface="Arial"/>
              </a:rPr>
              <a:t> </a:t>
            </a:r>
            <a:r>
              <a:rPr sz="1600" spc="-84" dirty="0">
                <a:solidFill>
                  <a:srgbClr val="0070C0"/>
                </a:solidFill>
                <a:latin typeface="Arial"/>
                <a:cs typeface="Arial"/>
              </a:rPr>
              <a:t>other</a:t>
            </a:r>
            <a:r>
              <a:rPr sz="1600" spc="-11" dirty="0">
                <a:solidFill>
                  <a:srgbClr val="0070C0"/>
                </a:solidFill>
                <a:latin typeface="Arial"/>
                <a:cs typeface="Arial"/>
              </a:rPr>
              <a:t> </a:t>
            </a:r>
            <a:r>
              <a:rPr sz="1600" spc="-126" dirty="0">
                <a:solidFill>
                  <a:srgbClr val="0070C0"/>
                </a:solidFill>
                <a:latin typeface="Arial"/>
                <a:cs typeface="Arial"/>
              </a:rPr>
              <a:t>channel</a:t>
            </a:r>
            <a:r>
              <a:rPr sz="1600" spc="-31" dirty="0">
                <a:solidFill>
                  <a:srgbClr val="0070C0"/>
                </a:solidFill>
                <a:latin typeface="Arial"/>
                <a:cs typeface="Arial"/>
              </a:rPr>
              <a:t> </a:t>
            </a:r>
            <a:r>
              <a:rPr sz="1600" spc="-104" dirty="0">
                <a:solidFill>
                  <a:srgbClr val="0070C0"/>
                </a:solidFill>
                <a:latin typeface="Arial"/>
                <a:cs typeface="Arial"/>
              </a:rPr>
              <a:t>impairments.</a:t>
            </a:r>
            <a:endParaRPr sz="1600" dirty="0">
              <a:solidFill>
                <a:srgbClr val="0070C0"/>
              </a:solidFill>
              <a:latin typeface="Arial"/>
              <a:cs typeface="Arial"/>
            </a:endParaRPr>
          </a:p>
        </p:txBody>
      </p:sp>
      <p:sp>
        <p:nvSpPr>
          <p:cNvPr id="3" name="object 3"/>
          <p:cNvSpPr txBox="1"/>
          <p:nvPr/>
        </p:nvSpPr>
        <p:spPr>
          <a:xfrm>
            <a:off x="402294" y="1000513"/>
            <a:ext cx="9185063" cy="2826287"/>
          </a:xfrm>
          <a:prstGeom prst="rect">
            <a:avLst/>
          </a:prstGeom>
        </p:spPr>
        <p:txBody>
          <a:bodyPr vert="horz" wrap="square" lIns="0" tIns="25273" rIns="0" bIns="0" rtlCol="0">
            <a:spAutoFit/>
          </a:bodyPr>
          <a:lstStyle/>
          <a:p>
            <a:pPr marL="387069" marR="170260" indent="-361795">
              <a:spcBef>
                <a:spcPts val="199"/>
              </a:spcBef>
              <a:buFont typeface="Wingdings"/>
              <a:buChar char=""/>
              <a:tabLst>
                <a:tab pos="388397" algn="l"/>
              </a:tabLst>
            </a:pPr>
            <a:r>
              <a:rPr sz="2100" b="1" spc="-115" dirty="0">
                <a:solidFill>
                  <a:srgbClr val="FF0000"/>
                </a:solidFill>
                <a:latin typeface="Trebuchet MS"/>
                <a:cs typeface="Trebuchet MS"/>
              </a:rPr>
              <a:t>Channel </a:t>
            </a:r>
            <a:r>
              <a:rPr sz="2100" b="1" spc="-126" dirty="0">
                <a:solidFill>
                  <a:srgbClr val="FF0000"/>
                </a:solidFill>
                <a:latin typeface="Trebuchet MS"/>
                <a:cs typeface="Trebuchet MS"/>
              </a:rPr>
              <a:t>Capacity: </a:t>
            </a:r>
            <a:r>
              <a:rPr sz="2100" spc="-136" dirty="0">
                <a:latin typeface="Arial"/>
                <a:cs typeface="Arial"/>
              </a:rPr>
              <a:t>the </a:t>
            </a:r>
            <a:r>
              <a:rPr sz="2100" spc="-199" dirty="0">
                <a:solidFill>
                  <a:srgbClr val="0070C0"/>
                </a:solidFill>
                <a:latin typeface="Arial"/>
                <a:cs typeface="Arial"/>
              </a:rPr>
              <a:t>maximum </a:t>
            </a:r>
            <a:r>
              <a:rPr sz="2100" spc="-42" dirty="0">
                <a:solidFill>
                  <a:srgbClr val="0070C0"/>
                </a:solidFill>
                <a:latin typeface="Arial"/>
                <a:cs typeface="Arial"/>
              </a:rPr>
              <a:t>rate</a:t>
            </a:r>
            <a:r>
              <a:rPr sz="2100" spc="-42" dirty="0">
                <a:latin typeface="Arial"/>
                <a:cs typeface="Arial"/>
              </a:rPr>
              <a:t> </a:t>
            </a:r>
            <a:r>
              <a:rPr sz="2100" spc="-21" dirty="0">
                <a:latin typeface="Arial"/>
                <a:cs typeface="Arial"/>
              </a:rPr>
              <a:t>at </a:t>
            </a:r>
            <a:r>
              <a:rPr sz="2100" spc="-178" dirty="0">
                <a:latin typeface="Arial"/>
                <a:cs typeface="Arial"/>
              </a:rPr>
              <a:t>which </a:t>
            </a:r>
            <a:r>
              <a:rPr sz="2100" spc="-21" dirty="0">
                <a:latin typeface="Arial"/>
                <a:cs typeface="Arial"/>
              </a:rPr>
              <a:t>data </a:t>
            </a:r>
            <a:r>
              <a:rPr sz="2100" spc="-178" dirty="0">
                <a:latin typeface="Arial"/>
                <a:cs typeface="Arial"/>
              </a:rPr>
              <a:t>can </a:t>
            </a:r>
            <a:r>
              <a:rPr sz="2100" spc="-73" dirty="0">
                <a:latin typeface="Arial"/>
                <a:cs typeface="Arial"/>
              </a:rPr>
              <a:t>be </a:t>
            </a:r>
            <a:r>
              <a:rPr sz="2100" spc="-115" dirty="0">
                <a:latin typeface="Arial"/>
                <a:cs typeface="Arial"/>
              </a:rPr>
              <a:t>transmitted over </a:t>
            </a:r>
            <a:r>
              <a:rPr sz="2100" spc="-21" dirty="0">
                <a:latin typeface="Arial"/>
                <a:cs typeface="Arial"/>
              </a:rPr>
              <a:t>a  </a:t>
            </a:r>
            <a:r>
              <a:rPr sz="2100" spc="-126" dirty="0">
                <a:latin typeface="Arial"/>
                <a:cs typeface="Arial"/>
              </a:rPr>
              <a:t>given </a:t>
            </a:r>
            <a:r>
              <a:rPr sz="2100" spc="-157" dirty="0">
                <a:latin typeface="Arial"/>
                <a:cs typeface="Arial"/>
              </a:rPr>
              <a:t>channel, </a:t>
            </a:r>
            <a:r>
              <a:rPr sz="2100" spc="-136" dirty="0">
                <a:latin typeface="Arial"/>
                <a:cs typeface="Arial"/>
              </a:rPr>
              <a:t>under </a:t>
            </a:r>
            <a:r>
              <a:rPr sz="2100" spc="-126" dirty="0">
                <a:latin typeface="Arial"/>
                <a:cs typeface="Arial"/>
              </a:rPr>
              <a:t>given</a:t>
            </a:r>
            <a:r>
              <a:rPr sz="2100" spc="42" dirty="0">
                <a:latin typeface="Arial"/>
                <a:cs typeface="Arial"/>
              </a:rPr>
              <a:t> </a:t>
            </a:r>
            <a:r>
              <a:rPr sz="2100" spc="-147" dirty="0">
                <a:latin typeface="Arial"/>
                <a:cs typeface="Arial"/>
              </a:rPr>
              <a:t>conditions.</a:t>
            </a:r>
            <a:endParaRPr sz="2100" dirty="0">
              <a:latin typeface="Arial"/>
              <a:cs typeface="Arial"/>
            </a:endParaRPr>
          </a:p>
          <a:p>
            <a:pPr marL="387069" indent="-361795">
              <a:spcBef>
                <a:spcPts val="629"/>
              </a:spcBef>
              <a:buFont typeface="Wingdings"/>
              <a:buChar char=""/>
              <a:tabLst>
                <a:tab pos="388397" algn="l"/>
              </a:tabLst>
            </a:pPr>
            <a:r>
              <a:rPr sz="2100" b="1" spc="-104" dirty="0">
                <a:solidFill>
                  <a:srgbClr val="FF0000"/>
                </a:solidFill>
                <a:latin typeface="Trebuchet MS"/>
                <a:cs typeface="Trebuchet MS"/>
              </a:rPr>
              <a:t>Noise: </a:t>
            </a:r>
            <a:r>
              <a:rPr sz="1900" spc="-104" dirty="0">
                <a:latin typeface="Arial"/>
                <a:cs typeface="Arial"/>
              </a:rPr>
              <a:t>any </a:t>
            </a:r>
            <a:r>
              <a:rPr sz="1900" spc="-126" dirty="0">
                <a:latin typeface="Arial"/>
                <a:cs typeface="Arial"/>
              </a:rPr>
              <a:t>unwanted </a:t>
            </a:r>
            <a:r>
              <a:rPr sz="1900" spc="-104" dirty="0">
                <a:latin typeface="Arial"/>
                <a:cs typeface="Arial"/>
              </a:rPr>
              <a:t>signal </a:t>
            </a:r>
            <a:r>
              <a:rPr sz="1900" spc="-73" dirty="0">
                <a:latin typeface="Arial"/>
                <a:cs typeface="Arial"/>
              </a:rPr>
              <a:t>that </a:t>
            </a:r>
            <a:r>
              <a:rPr sz="1900" spc="-168" dirty="0">
                <a:latin typeface="Arial"/>
                <a:cs typeface="Arial"/>
              </a:rPr>
              <a:t>combines </a:t>
            </a:r>
            <a:r>
              <a:rPr sz="1900" spc="-94" dirty="0">
                <a:latin typeface="Arial"/>
                <a:cs typeface="Arial"/>
              </a:rPr>
              <a:t>with and </a:t>
            </a:r>
            <a:r>
              <a:rPr sz="1900" spc="-178" dirty="0">
                <a:latin typeface="Arial"/>
                <a:cs typeface="Arial"/>
              </a:rPr>
              <a:t>hence </a:t>
            </a:r>
            <a:r>
              <a:rPr sz="1900" spc="-104" dirty="0">
                <a:latin typeface="Arial"/>
                <a:cs typeface="Arial"/>
              </a:rPr>
              <a:t>distorts </a:t>
            </a:r>
            <a:r>
              <a:rPr sz="1900" spc="-115" dirty="0">
                <a:latin typeface="Arial"/>
                <a:cs typeface="Arial"/>
              </a:rPr>
              <a:t>the </a:t>
            </a:r>
            <a:r>
              <a:rPr sz="1900" spc="-104" dirty="0">
                <a:latin typeface="Arial"/>
                <a:cs typeface="Arial"/>
              </a:rPr>
              <a:t>signal</a:t>
            </a:r>
            <a:r>
              <a:rPr sz="1900" spc="42" dirty="0">
                <a:latin typeface="Arial"/>
                <a:cs typeface="Arial"/>
              </a:rPr>
              <a:t> </a:t>
            </a:r>
            <a:r>
              <a:rPr sz="1900" spc="-94" dirty="0">
                <a:latin typeface="Arial"/>
                <a:cs typeface="Arial"/>
              </a:rPr>
              <a:t>intended</a:t>
            </a:r>
            <a:endParaRPr sz="1900" dirty="0">
              <a:latin typeface="Arial"/>
              <a:cs typeface="Arial"/>
            </a:endParaRPr>
          </a:p>
          <a:p>
            <a:pPr marL="387069">
              <a:spcBef>
                <a:spcPts val="11"/>
              </a:spcBef>
            </a:pPr>
            <a:r>
              <a:rPr sz="1900" spc="-21" dirty="0">
                <a:latin typeface="Arial"/>
                <a:cs typeface="Arial"/>
              </a:rPr>
              <a:t>for </a:t>
            </a:r>
            <a:r>
              <a:rPr sz="1900" spc="-168" dirty="0">
                <a:latin typeface="Arial"/>
                <a:cs typeface="Arial"/>
              </a:rPr>
              <a:t>transmission </a:t>
            </a:r>
            <a:r>
              <a:rPr sz="1900" spc="-84" dirty="0">
                <a:latin typeface="Arial"/>
                <a:cs typeface="Arial"/>
              </a:rPr>
              <a:t>and</a:t>
            </a:r>
            <a:r>
              <a:rPr sz="1900" spc="-168" dirty="0">
                <a:latin typeface="Arial"/>
                <a:cs typeface="Arial"/>
              </a:rPr>
              <a:t> </a:t>
            </a:r>
            <a:r>
              <a:rPr sz="1900" spc="-94" dirty="0">
                <a:latin typeface="Arial"/>
                <a:cs typeface="Arial"/>
              </a:rPr>
              <a:t>reception.</a:t>
            </a:r>
            <a:endParaRPr sz="1900" dirty="0">
              <a:latin typeface="Arial"/>
              <a:cs typeface="Arial"/>
            </a:endParaRPr>
          </a:p>
          <a:p>
            <a:pPr marL="387069" marR="163605" indent="-361795">
              <a:spcBef>
                <a:spcPts val="629"/>
              </a:spcBef>
              <a:buFont typeface="Wingdings"/>
              <a:buChar char=""/>
              <a:tabLst>
                <a:tab pos="388397" algn="l"/>
              </a:tabLst>
            </a:pPr>
            <a:r>
              <a:rPr sz="2100" b="1" spc="-199" dirty="0">
                <a:solidFill>
                  <a:srgbClr val="FF0000"/>
                </a:solidFill>
                <a:latin typeface="Trebuchet MS"/>
                <a:cs typeface="Trebuchet MS"/>
              </a:rPr>
              <a:t>Error </a:t>
            </a:r>
            <a:r>
              <a:rPr sz="2100" b="1" spc="-168" dirty="0">
                <a:solidFill>
                  <a:srgbClr val="FF0000"/>
                </a:solidFill>
                <a:latin typeface="Trebuchet MS"/>
                <a:cs typeface="Trebuchet MS"/>
              </a:rPr>
              <a:t>Rate: </a:t>
            </a:r>
            <a:r>
              <a:rPr sz="1900" spc="-230" dirty="0">
                <a:latin typeface="Arial"/>
                <a:cs typeface="Arial"/>
              </a:rPr>
              <a:t>This </a:t>
            </a:r>
            <a:r>
              <a:rPr sz="1900" spc="-178" dirty="0">
                <a:latin typeface="Arial"/>
                <a:cs typeface="Arial"/>
              </a:rPr>
              <a:t>is </a:t>
            </a:r>
            <a:r>
              <a:rPr sz="1900" spc="-126" dirty="0">
                <a:latin typeface="Arial"/>
                <a:cs typeface="Arial"/>
              </a:rPr>
              <a:t>the </a:t>
            </a:r>
            <a:r>
              <a:rPr sz="1900" spc="-52" dirty="0">
                <a:latin typeface="Arial"/>
                <a:cs typeface="Arial"/>
              </a:rPr>
              <a:t>rate </a:t>
            </a:r>
            <a:r>
              <a:rPr sz="1900" spc="-21" dirty="0">
                <a:latin typeface="Arial"/>
                <a:cs typeface="Arial"/>
              </a:rPr>
              <a:t>at </a:t>
            </a:r>
            <a:r>
              <a:rPr sz="1900" spc="-147" dirty="0">
                <a:latin typeface="Arial"/>
                <a:cs typeface="Arial"/>
              </a:rPr>
              <a:t>which </a:t>
            </a:r>
            <a:r>
              <a:rPr sz="1900" spc="-94" dirty="0">
                <a:latin typeface="Arial"/>
                <a:cs typeface="Arial"/>
              </a:rPr>
              <a:t>errors </a:t>
            </a:r>
            <a:r>
              <a:rPr sz="1900" spc="-168" dirty="0">
                <a:latin typeface="Arial"/>
                <a:cs typeface="Arial"/>
              </a:rPr>
              <a:t>occur, </a:t>
            </a:r>
            <a:r>
              <a:rPr sz="1900" spc="-115" dirty="0">
                <a:latin typeface="Arial"/>
                <a:cs typeface="Arial"/>
              </a:rPr>
              <a:t>where </a:t>
            </a:r>
            <a:r>
              <a:rPr sz="1900" spc="-126" dirty="0">
                <a:latin typeface="Arial"/>
                <a:cs typeface="Arial"/>
              </a:rPr>
              <a:t>an </a:t>
            </a:r>
            <a:r>
              <a:rPr sz="1900" spc="-52" dirty="0">
                <a:latin typeface="Arial"/>
                <a:cs typeface="Arial"/>
              </a:rPr>
              <a:t>error </a:t>
            </a:r>
            <a:r>
              <a:rPr sz="1900" spc="-178" dirty="0">
                <a:latin typeface="Arial"/>
                <a:cs typeface="Arial"/>
              </a:rPr>
              <a:t>is </a:t>
            </a:r>
            <a:r>
              <a:rPr sz="1900" spc="-126" dirty="0">
                <a:latin typeface="Arial"/>
                <a:cs typeface="Arial"/>
              </a:rPr>
              <a:t>the </a:t>
            </a:r>
            <a:r>
              <a:rPr sz="1900" spc="-94" dirty="0">
                <a:latin typeface="Arial"/>
                <a:cs typeface="Arial"/>
              </a:rPr>
              <a:t>reception </a:t>
            </a:r>
            <a:r>
              <a:rPr sz="1900" dirty="0">
                <a:latin typeface="Arial"/>
                <a:cs typeface="Arial"/>
              </a:rPr>
              <a:t>of </a:t>
            </a:r>
            <a:r>
              <a:rPr sz="1900" spc="-11" dirty="0">
                <a:latin typeface="Arial"/>
                <a:cs typeface="Arial"/>
              </a:rPr>
              <a:t>a 1  </a:t>
            </a:r>
            <a:r>
              <a:rPr sz="1900" spc="-168" dirty="0">
                <a:latin typeface="Arial"/>
                <a:cs typeface="Arial"/>
              </a:rPr>
              <a:t>when </a:t>
            </a:r>
            <a:r>
              <a:rPr sz="1900" spc="-11" dirty="0">
                <a:latin typeface="Arial"/>
                <a:cs typeface="Arial"/>
              </a:rPr>
              <a:t>a 0 </a:t>
            </a:r>
            <a:r>
              <a:rPr sz="1900" spc="-178" dirty="0">
                <a:latin typeface="Arial"/>
                <a:cs typeface="Arial"/>
              </a:rPr>
              <a:t>was </a:t>
            </a:r>
            <a:r>
              <a:rPr sz="1900" spc="-104" dirty="0">
                <a:latin typeface="Arial"/>
                <a:cs typeface="Arial"/>
              </a:rPr>
              <a:t>transmitted </a:t>
            </a:r>
            <a:r>
              <a:rPr sz="1900" spc="-52" dirty="0">
                <a:latin typeface="Arial"/>
                <a:cs typeface="Arial"/>
              </a:rPr>
              <a:t>or </a:t>
            </a:r>
            <a:r>
              <a:rPr sz="1900" spc="-126" dirty="0">
                <a:latin typeface="Arial"/>
                <a:cs typeface="Arial"/>
              </a:rPr>
              <a:t>the </a:t>
            </a:r>
            <a:r>
              <a:rPr sz="1900" spc="-94" dirty="0">
                <a:latin typeface="Arial"/>
                <a:cs typeface="Arial"/>
              </a:rPr>
              <a:t>reception </a:t>
            </a:r>
            <a:r>
              <a:rPr sz="1900" dirty="0">
                <a:latin typeface="Arial"/>
                <a:cs typeface="Arial"/>
              </a:rPr>
              <a:t>of </a:t>
            </a:r>
            <a:r>
              <a:rPr sz="1900" spc="-11" dirty="0">
                <a:latin typeface="Arial"/>
                <a:cs typeface="Arial"/>
              </a:rPr>
              <a:t>a 0 </a:t>
            </a:r>
            <a:r>
              <a:rPr sz="1900" spc="-168" dirty="0">
                <a:latin typeface="Arial"/>
                <a:cs typeface="Arial"/>
              </a:rPr>
              <a:t>when </a:t>
            </a:r>
            <a:r>
              <a:rPr sz="1900" spc="-11" dirty="0">
                <a:latin typeface="Arial"/>
                <a:cs typeface="Arial"/>
              </a:rPr>
              <a:t>a 1 </a:t>
            </a:r>
            <a:r>
              <a:rPr sz="1900" spc="-178" dirty="0">
                <a:latin typeface="Arial"/>
                <a:cs typeface="Arial"/>
              </a:rPr>
              <a:t>was </a:t>
            </a:r>
            <a:r>
              <a:rPr sz="1900" spc="-104" dirty="0">
                <a:latin typeface="Arial"/>
                <a:cs typeface="Arial"/>
              </a:rPr>
              <a:t>transmitted.</a:t>
            </a:r>
            <a:endParaRPr sz="1900" dirty="0">
              <a:latin typeface="Arial"/>
              <a:cs typeface="Arial"/>
            </a:endParaRPr>
          </a:p>
          <a:p>
            <a:pPr marL="387069" indent="-361795">
              <a:spcBef>
                <a:spcPts val="618"/>
              </a:spcBef>
              <a:buFont typeface="Wingdings"/>
              <a:buChar char=""/>
              <a:tabLst>
                <a:tab pos="388397" algn="l"/>
              </a:tabLst>
            </a:pPr>
            <a:r>
              <a:rPr sz="2100" b="1" spc="-210" dirty="0">
                <a:solidFill>
                  <a:srgbClr val="FF0000"/>
                </a:solidFill>
                <a:latin typeface="Trebuchet MS"/>
                <a:cs typeface="Trebuchet MS"/>
              </a:rPr>
              <a:t>The </a:t>
            </a:r>
            <a:r>
              <a:rPr sz="2100" b="1" spc="-94" dirty="0">
                <a:solidFill>
                  <a:srgbClr val="FF0000"/>
                </a:solidFill>
                <a:latin typeface="Trebuchet MS"/>
                <a:cs typeface="Trebuchet MS"/>
              </a:rPr>
              <a:t>Nyquist</a:t>
            </a:r>
            <a:r>
              <a:rPr sz="2100" b="1" spc="-314" dirty="0">
                <a:solidFill>
                  <a:srgbClr val="FF0000"/>
                </a:solidFill>
                <a:latin typeface="Trebuchet MS"/>
                <a:cs typeface="Trebuchet MS"/>
              </a:rPr>
              <a:t> </a:t>
            </a:r>
            <a:r>
              <a:rPr sz="2100" b="1" spc="-178" dirty="0">
                <a:solidFill>
                  <a:srgbClr val="FF0000"/>
                </a:solidFill>
                <a:latin typeface="Trebuchet MS"/>
                <a:cs typeface="Trebuchet MS"/>
              </a:rPr>
              <a:t>Limit</a:t>
            </a:r>
            <a:endParaRPr sz="2100" dirty="0">
              <a:latin typeface="Trebuchet MS"/>
              <a:cs typeface="Trebuchet MS"/>
            </a:endParaRPr>
          </a:p>
          <a:p>
            <a:pPr marL="262035">
              <a:spcBef>
                <a:spcPts val="639"/>
              </a:spcBef>
            </a:pPr>
            <a:r>
              <a:rPr sz="1900" dirty="0">
                <a:latin typeface="Courier New"/>
                <a:cs typeface="Courier New"/>
              </a:rPr>
              <a:t>o </a:t>
            </a:r>
            <a:r>
              <a:rPr sz="1900" spc="-126" dirty="0">
                <a:latin typeface="Arial"/>
                <a:cs typeface="Arial"/>
              </a:rPr>
              <a:t>A </a:t>
            </a:r>
            <a:r>
              <a:rPr sz="1900" spc="-168" dirty="0">
                <a:latin typeface="Arial"/>
                <a:cs typeface="Arial"/>
              </a:rPr>
              <a:t>noiseless </a:t>
            </a:r>
            <a:r>
              <a:rPr sz="1900" spc="-136" dirty="0">
                <a:latin typeface="Arial"/>
                <a:cs typeface="Arial"/>
              </a:rPr>
              <a:t>channel </a:t>
            </a:r>
            <a:r>
              <a:rPr sz="1900" dirty="0">
                <a:latin typeface="Arial"/>
                <a:cs typeface="Arial"/>
              </a:rPr>
              <a:t>of </a:t>
            </a:r>
            <a:r>
              <a:rPr sz="1900" spc="-84" dirty="0">
                <a:latin typeface="Arial"/>
                <a:cs typeface="Arial"/>
              </a:rPr>
              <a:t>bandwidth </a:t>
            </a:r>
            <a:r>
              <a:rPr sz="1900" i="1" spc="-325" dirty="0">
                <a:solidFill>
                  <a:srgbClr val="0070C0"/>
                </a:solidFill>
                <a:latin typeface="Arial"/>
                <a:cs typeface="Arial"/>
              </a:rPr>
              <a:t>B </a:t>
            </a:r>
            <a:r>
              <a:rPr lang="vi-VN" sz="1900" i="1" spc="-325" dirty="0">
                <a:solidFill>
                  <a:srgbClr val="C00000"/>
                </a:solidFill>
                <a:latin typeface="Arial"/>
                <a:cs typeface="Arial"/>
              </a:rPr>
              <a:t>     </a:t>
            </a:r>
            <a:r>
              <a:rPr sz="1900" i="1" spc="-178" dirty="0">
                <a:latin typeface="Arial"/>
                <a:cs typeface="Arial"/>
              </a:rPr>
              <a:t>Hz</a:t>
            </a:r>
            <a:r>
              <a:rPr sz="1900" i="1" spc="168" dirty="0">
                <a:latin typeface="Arial"/>
                <a:cs typeface="Arial"/>
              </a:rPr>
              <a:t> </a:t>
            </a:r>
            <a:r>
              <a:rPr sz="1900" spc="-157" dirty="0">
                <a:latin typeface="Arial"/>
                <a:cs typeface="Arial"/>
              </a:rPr>
              <a:t>can </a:t>
            </a:r>
            <a:r>
              <a:rPr sz="1900" spc="-21" dirty="0">
                <a:latin typeface="Arial"/>
                <a:cs typeface="Arial"/>
              </a:rPr>
              <a:t>at </a:t>
            </a:r>
            <a:r>
              <a:rPr sz="1900" spc="-189" dirty="0">
                <a:latin typeface="Arial"/>
                <a:cs typeface="Arial"/>
              </a:rPr>
              <a:t>most </a:t>
            </a:r>
            <a:r>
              <a:rPr sz="1900" spc="-126" dirty="0">
                <a:latin typeface="Arial"/>
                <a:cs typeface="Arial"/>
              </a:rPr>
              <a:t>transmit </a:t>
            </a:r>
            <a:r>
              <a:rPr sz="1900" spc="-11" dirty="0">
                <a:latin typeface="Arial"/>
                <a:cs typeface="Arial"/>
              </a:rPr>
              <a:t>a </a:t>
            </a:r>
            <a:r>
              <a:rPr sz="1900" b="1" spc="-52" dirty="0">
                <a:latin typeface="Arial"/>
                <a:cs typeface="Arial"/>
              </a:rPr>
              <a:t>binary </a:t>
            </a:r>
            <a:r>
              <a:rPr sz="1900" b="1" spc="-104" dirty="0">
                <a:latin typeface="Arial"/>
                <a:cs typeface="Arial"/>
              </a:rPr>
              <a:t>signal </a:t>
            </a:r>
            <a:r>
              <a:rPr sz="1900" spc="-21" dirty="0">
                <a:latin typeface="Arial"/>
                <a:cs typeface="Arial"/>
              </a:rPr>
              <a:t>at</a:t>
            </a:r>
            <a:r>
              <a:rPr sz="1900" spc="-168" dirty="0">
                <a:latin typeface="Arial"/>
                <a:cs typeface="Arial"/>
              </a:rPr>
              <a:t> </a:t>
            </a:r>
            <a:r>
              <a:rPr sz="1900" spc="-11" dirty="0">
                <a:latin typeface="Arial"/>
                <a:cs typeface="Arial"/>
              </a:rPr>
              <a:t>a</a:t>
            </a:r>
            <a:endParaRPr sz="1900" dirty="0">
              <a:latin typeface="Arial"/>
              <a:cs typeface="Arial"/>
            </a:endParaRPr>
          </a:p>
        </p:txBody>
      </p:sp>
      <p:sp>
        <p:nvSpPr>
          <p:cNvPr id="4" name="object 4"/>
          <p:cNvSpPr txBox="1"/>
          <p:nvPr/>
        </p:nvSpPr>
        <p:spPr>
          <a:xfrm>
            <a:off x="957030" y="3677418"/>
            <a:ext cx="895665" cy="319251"/>
          </a:xfrm>
          <a:prstGeom prst="rect">
            <a:avLst/>
          </a:prstGeom>
        </p:spPr>
        <p:txBody>
          <a:bodyPr vert="horz" wrap="square" lIns="0" tIns="26603" rIns="0" bIns="0" rtlCol="0">
            <a:spAutoFit/>
          </a:bodyPr>
          <a:lstStyle/>
          <a:p>
            <a:pPr marL="26603">
              <a:spcBef>
                <a:spcPts val="210"/>
              </a:spcBef>
            </a:pPr>
            <a:r>
              <a:rPr sz="1900" spc="-115" dirty="0">
                <a:latin typeface="Arial"/>
                <a:cs typeface="Arial"/>
              </a:rPr>
              <a:t>c</a:t>
            </a:r>
            <a:r>
              <a:rPr sz="1900" spc="-136" dirty="0">
                <a:latin typeface="Arial"/>
                <a:cs typeface="Arial"/>
              </a:rPr>
              <a:t>a</a:t>
            </a:r>
            <a:r>
              <a:rPr sz="1900" spc="-21" dirty="0">
                <a:latin typeface="Arial"/>
                <a:cs typeface="Arial"/>
              </a:rPr>
              <a:t>pa</a:t>
            </a:r>
            <a:r>
              <a:rPr sz="1900" spc="-157" dirty="0">
                <a:latin typeface="Arial"/>
                <a:cs typeface="Arial"/>
              </a:rPr>
              <a:t>c</a:t>
            </a:r>
            <a:r>
              <a:rPr sz="1900" spc="-84" dirty="0">
                <a:latin typeface="Arial"/>
                <a:cs typeface="Arial"/>
              </a:rPr>
              <a:t>i</a:t>
            </a:r>
            <a:r>
              <a:rPr sz="1900" spc="-31" dirty="0">
                <a:latin typeface="Arial"/>
                <a:cs typeface="Arial"/>
              </a:rPr>
              <a:t>t</a:t>
            </a:r>
            <a:r>
              <a:rPr sz="1900" dirty="0">
                <a:latin typeface="Arial"/>
                <a:cs typeface="Arial"/>
              </a:rPr>
              <a:t>y</a:t>
            </a:r>
            <a:endParaRPr sz="1900">
              <a:latin typeface="Arial"/>
              <a:cs typeface="Arial"/>
            </a:endParaRPr>
          </a:p>
        </p:txBody>
      </p:sp>
      <p:sp>
        <p:nvSpPr>
          <p:cNvPr id="5" name="object 5"/>
          <p:cNvSpPr txBox="1"/>
          <p:nvPr/>
        </p:nvSpPr>
        <p:spPr>
          <a:xfrm>
            <a:off x="3447838" y="3711688"/>
            <a:ext cx="1505162" cy="348685"/>
          </a:xfrm>
          <a:prstGeom prst="rect">
            <a:avLst/>
          </a:prstGeom>
          <a:ln>
            <a:solidFill>
              <a:schemeClr val="accent1"/>
            </a:solidFill>
          </a:ln>
        </p:spPr>
        <p:txBody>
          <a:bodyPr vert="horz" wrap="square" lIns="0" tIns="25273" rIns="0" bIns="0" rtlCol="0">
            <a:spAutoFit/>
          </a:bodyPr>
          <a:lstStyle/>
          <a:p>
            <a:pPr marL="26603">
              <a:spcBef>
                <a:spcPts val="199"/>
              </a:spcBef>
              <a:tabLst>
                <a:tab pos="1069423" algn="l"/>
              </a:tabLst>
            </a:pPr>
            <a:r>
              <a:rPr sz="2100" b="1" i="1" spc="-73" dirty="0">
                <a:solidFill>
                  <a:srgbClr val="006FC0"/>
                </a:solidFill>
                <a:latin typeface="Trebuchet MS"/>
                <a:cs typeface="Trebuchet MS"/>
              </a:rPr>
              <a:t>C</a:t>
            </a:r>
            <a:r>
              <a:rPr sz="2100" b="1" i="1" spc="-63" dirty="0">
                <a:solidFill>
                  <a:srgbClr val="006FC0"/>
                </a:solidFill>
                <a:latin typeface="Trebuchet MS"/>
                <a:cs typeface="Trebuchet MS"/>
              </a:rPr>
              <a:t> </a:t>
            </a:r>
            <a:r>
              <a:rPr sz="2100" b="1" i="1" spc="157" dirty="0">
                <a:solidFill>
                  <a:srgbClr val="006FC0"/>
                </a:solidFill>
                <a:latin typeface="Trebuchet MS"/>
                <a:cs typeface="Trebuchet MS"/>
              </a:rPr>
              <a:t>=</a:t>
            </a:r>
            <a:r>
              <a:rPr sz="2100" b="1" i="1" spc="-63" dirty="0">
                <a:solidFill>
                  <a:srgbClr val="006FC0"/>
                </a:solidFill>
                <a:latin typeface="Trebuchet MS"/>
                <a:cs typeface="Trebuchet MS"/>
              </a:rPr>
              <a:t> </a:t>
            </a:r>
            <a:r>
              <a:rPr sz="2100" b="1" i="1" spc="-136" dirty="0">
                <a:solidFill>
                  <a:srgbClr val="006FC0"/>
                </a:solidFill>
                <a:latin typeface="Trebuchet MS"/>
                <a:cs typeface="Trebuchet MS"/>
              </a:rPr>
              <a:t>2B</a:t>
            </a:r>
            <a:r>
              <a:rPr sz="2100" b="1" i="1" dirty="0">
                <a:solidFill>
                  <a:srgbClr val="006FC0"/>
                </a:solidFill>
                <a:latin typeface="Trebuchet MS"/>
                <a:cs typeface="Trebuchet MS"/>
              </a:rPr>
              <a:t>	</a:t>
            </a:r>
            <a:r>
              <a:rPr sz="2100" i="1" spc="-189" dirty="0">
                <a:latin typeface="Arial"/>
                <a:cs typeface="Arial"/>
              </a:rPr>
              <a:t>bps</a:t>
            </a:r>
            <a:endParaRPr sz="2100" dirty="0">
              <a:latin typeface="Arial"/>
              <a:cs typeface="Arial"/>
            </a:endParaRPr>
          </a:p>
        </p:txBody>
      </p:sp>
      <p:grpSp>
        <p:nvGrpSpPr>
          <p:cNvPr id="8" name="object 8"/>
          <p:cNvGrpSpPr/>
          <p:nvPr/>
        </p:nvGrpSpPr>
        <p:grpSpPr>
          <a:xfrm>
            <a:off x="0" y="6324600"/>
            <a:ext cx="9906000" cy="381000"/>
            <a:chOff x="0" y="3162300"/>
            <a:chExt cx="4572000" cy="190500"/>
          </a:xfrm>
        </p:grpSpPr>
        <p:sp>
          <p:nvSpPr>
            <p:cNvPr id="9" name="object 9"/>
            <p:cNvSpPr/>
            <p:nvPr/>
          </p:nvSpPr>
          <p:spPr>
            <a:xfrm>
              <a:off x="0" y="3162300"/>
              <a:ext cx="4572000" cy="2285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191000" y="3200400"/>
              <a:ext cx="152400" cy="152400"/>
            </a:xfrm>
            <a:prstGeom prst="rect">
              <a:avLst/>
            </a:prstGeom>
            <a:blipFill>
              <a:blip r:embed="rId3" cstate="print"/>
              <a:stretch>
                <a:fillRect/>
              </a:stretch>
            </a:blipFill>
          </p:spPr>
          <p:txBody>
            <a:bodyPr wrap="square" lIns="0" tIns="0" rIns="0" bIns="0" rtlCol="0"/>
            <a:lstStyle/>
            <a:p>
              <a:endParaRPr/>
            </a:p>
          </p:txBody>
        </p:sp>
      </p:grpSp>
      <p:sp>
        <p:nvSpPr>
          <p:cNvPr id="11" name="object 11"/>
          <p:cNvSpPr txBox="1"/>
          <p:nvPr/>
        </p:nvSpPr>
        <p:spPr>
          <a:xfrm>
            <a:off x="749002" y="6391253"/>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12" name="object 12"/>
          <p:cNvSpPr txBox="1"/>
          <p:nvPr/>
        </p:nvSpPr>
        <p:spPr>
          <a:xfrm>
            <a:off x="9138285" y="6439415"/>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26</a:t>
            </a:r>
            <a:endParaRPr sz="1300">
              <a:latin typeface="Carlito"/>
              <a:cs typeface="Carlito"/>
            </a:endParaRPr>
          </a:p>
        </p:txBody>
      </p:sp>
      <p:grpSp>
        <p:nvGrpSpPr>
          <p:cNvPr id="13" name="object 13"/>
          <p:cNvGrpSpPr/>
          <p:nvPr/>
        </p:nvGrpSpPr>
        <p:grpSpPr>
          <a:xfrm>
            <a:off x="-25864" y="7"/>
            <a:ext cx="9958282" cy="6904991"/>
            <a:chOff x="-11937" y="0"/>
            <a:chExt cx="4596130" cy="3452495"/>
          </a:xfrm>
        </p:grpSpPr>
        <p:sp>
          <p:nvSpPr>
            <p:cNvPr id="14" name="object 14"/>
            <p:cNvSpPr/>
            <p:nvPr/>
          </p:nvSpPr>
          <p:spPr>
            <a:xfrm>
              <a:off x="152399" y="3200400"/>
              <a:ext cx="185853" cy="152400"/>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253" y="889"/>
              <a:ext cx="4571365" cy="3428365"/>
            </a:xfrm>
            <a:custGeom>
              <a:avLst/>
              <a:gdLst/>
              <a:ahLst/>
              <a:cxnLst/>
              <a:rect l="l" t="t" r="r" b="b"/>
              <a:pathLst>
                <a:path w="4571365" h="3428365">
                  <a:moveTo>
                    <a:pt x="0" y="3428110"/>
                  </a:moveTo>
                  <a:lnTo>
                    <a:pt x="4571365" y="3428110"/>
                  </a:lnTo>
                  <a:lnTo>
                    <a:pt x="4571365" y="0"/>
                  </a:lnTo>
                  <a:lnTo>
                    <a:pt x="0" y="0"/>
                  </a:lnTo>
                  <a:lnTo>
                    <a:pt x="0" y="3428110"/>
                  </a:lnTo>
                  <a:close/>
                </a:path>
              </a:pathLst>
            </a:custGeom>
            <a:ln w="24384">
              <a:solidFill>
                <a:srgbClr val="000000"/>
              </a:solidFill>
            </a:ln>
          </p:spPr>
          <p:txBody>
            <a:bodyPr wrap="square" lIns="0" tIns="0" rIns="0" bIns="0" rtlCol="0"/>
            <a:lstStyle/>
            <a:p>
              <a:endParaRPr/>
            </a:p>
          </p:txBody>
        </p:sp>
      </p:grpSp>
      <p:sp>
        <p:nvSpPr>
          <p:cNvPr id="16" name="Title 15"/>
          <p:cNvSpPr>
            <a:spLocks noGrp="1"/>
          </p:cNvSpPr>
          <p:nvPr>
            <p:ph type="title"/>
          </p:nvPr>
        </p:nvSpPr>
        <p:spPr/>
        <p:txBody>
          <a:bodyPr/>
          <a:lstStyle/>
          <a:p>
            <a:r>
              <a:rPr lang="en-US" sz="4000" spc="-11" dirty="0"/>
              <a:t>Channel</a:t>
            </a:r>
            <a:r>
              <a:rPr lang="en-US" sz="4000" spc="-126" dirty="0"/>
              <a:t> </a:t>
            </a:r>
            <a:r>
              <a:rPr lang="en-US" sz="4000" dirty="0"/>
              <a:t>Capacity</a:t>
            </a:r>
            <a:endParaRPr lang="en-US" dirty="0"/>
          </a:p>
        </p:txBody>
      </p:sp>
    </p:spTree>
    <p:extLst>
      <p:ext uri="{BB962C8B-B14F-4D97-AF65-F5344CB8AC3E}">
        <p14:creationId xmlns:p14="http://schemas.microsoft.com/office/powerpoint/2010/main" val="25068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2: roadmap</a:t>
            </a:r>
          </a:p>
        </p:txBody>
      </p:sp>
      <p:sp>
        <p:nvSpPr>
          <p:cNvPr id="3" name="Content Placeholder 2"/>
          <p:cNvSpPr>
            <a:spLocks noGrp="1"/>
          </p:cNvSpPr>
          <p:nvPr>
            <p:ph idx="1"/>
          </p:nvPr>
        </p:nvSpPr>
        <p:spPr/>
        <p:txBody>
          <a:bodyPr>
            <a:normAutofit/>
          </a:bodyPr>
          <a:lstStyle/>
          <a:p>
            <a:r>
              <a:rPr lang="pt-BR" dirty="0">
                <a:solidFill>
                  <a:srgbClr val="C00000"/>
                </a:solidFill>
              </a:rPr>
              <a:t>2</a:t>
            </a:r>
            <a:r>
              <a:rPr lang="vi-VN" dirty="0">
                <a:solidFill>
                  <a:srgbClr val="C00000"/>
                </a:solidFill>
              </a:rPr>
              <a:t>.1</a:t>
            </a:r>
            <a:r>
              <a:rPr lang="pt-BR" dirty="0">
                <a:solidFill>
                  <a:srgbClr val="C00000"/>
                </a:solidFill>
              </a:rPr>
              <a:t>. Introduction</a:t>
            </a:r>
          </a:p>
          <a:p>
            <a:pPr lvl="1"/>
            <a:r>
              <a:rPr lang="pt-BR" dirty="0">
                <a:solidFill>
                  <a:srgbClr val="C00000"/>
                </a:solidFill>
              </a:rPr>
              <a:t>Packet encapsulation</a:t>
            </a:r>
          </a:p>
          <a:p>
            <a:pPr lvl="1"/>
            <a:r>
              <a:rPr lang="pt-BR" dirty="0">
                <a:solidFill>
                  <a:srgbClr val="C00000"/>
                </a:solidFill>
              </a:rPr>
              <a:t>Basic for data communication</a:t>
            </a:r>
            <a:endParaRPr lang="en-US" dirty="0">
              <a:solidFill>
                <a:srgbClr val="C00000"/>
              </a:solidFill>
            </a:endParaRPr>
          </a:p>
          <a:p>
            <a:r>
              <a:rPr lang="pt-BR" dirty="0">
                <a:solidFill>
                  <a:srgbClr val="C00000"/>
                </a:solidFill>
              </a:rPr>
              <a:t>2.2. Functionality</a:t>
            </a:r>
            <a:endParaRPr lang="en-US" dirty="0">
              <a:solidFill>
                <a:srgbClr val="C00000"/>
              </a:solidFill>
            </a:endParaRPr>
          </a:p>
          <a:p>
            <a:r>
              <a:rPr lang="pt-BR" dirty="0">
                <a:solidFill>
                  <a:srgbClr val="C00000"/>
                </a:solidFill>
              </a:rPr>
              <a:t>2.3. Physical layer communication media</a:t>
            </a:r>
            <a:endParaRPr lang="en-US" dirty="0">
              <a:solidFill>
                <a:srgbClr val="C00000"/>
              </a:solidFill>
            </a:endParaRPr>
          </a:p>
          <a:p>
            <a:pPr lvl="1"/>
            <a:r>
              <a:rPr lang="pt-BR" dirty="0">
                <a:solidFill>
                  <a:srgbClr val="C00000"/>
                </a:solidFill>
              </a:rPr>
              <a:t>2.3.1. Wired</a:t>
            </a:r>
            <a:endParaRPr lang="en-US" dirty="0">
              <a:solidFill>
                <a:srgbClr val="C00000"/>
              </a:solidFill>
            </a:endParaRPr>
          </a:p>
          <a:p>
            <a:pPr lvl="1"/>
            <a:r>
              <a:rPr lang="pt-BR" dirty="0">
                <a:solidFill>
                  <a:srgbClr val="C00000"/>
                </a:solidFill>
              </a:rPr>
              <a:t>2.3.2. Wireless</a:t>
            </a:r>
            <a:endParaRPr lang="en-US" dirty="0">
              <a:solidFill>
                <a:srgbClr val="C00000"/>
              </a:solidFill>
            </a:endParaRPr>
          </a:p>
          <a:p>
            <a:r>
              <a:rPr lang="pt-BR" dirty="0">
                <a:solidFill>
                  <a:srgbClr val="C00000"/>
                </a:solidFill>
              </a:rPr>
              <a:t>2.4. Line coding</a:t>
            </a:r>
            <a:endParaRPr lang="en-US" dirty="0">
              <a:solidFill>
                <a:srgbClr val="C00000"/>
              </a:solidFill>
            </a:endParaRPr>
          </a:p>
          <a:p>
            <a:r>
              <a:rPr lang="pt-BR" dirty="0">
                <a:solidFill>
                  <a:srgbClr val="C00000"/>
                </a:solidFill>
              </a:rPr>
              <a:t>2.5 Multiplexing/De-multiplexing</a:t>
            </a:r>
            <a:endParaRPr lang="en-US" dirty="0">
              <a:solidFill>
                <a:srgbClr val="C00000"/>
              </a:solidFill>
            </a:endParaRPr>
          </a:p>
          <a:p>
            <a:endParaRPr lang="en-US" dirty="0"/>
          </a:p>
        </p:txBody>
      </p:sp>
      <p:sp>
        <p:nvSpPr>
          <p:cNvPr id="4" name="Freeform 3"/>
          <p:cNvSpPr/>
          <p:nvPr/>
        </p:nvSpPr>
        <p:spPr>
          <a:xfrm>
            <a:off x="2181679" y="1175658"/>
            <a:ext cx="5495472" cy="32657"/>
          </a:xfrm>
          <a:custGeom>
            <a:avLst/>
            <a:gdLst>
              <a:gd name="connsiteX0" fmla="*/ 0 w 5072743"/>
              <a:gd name="connsiteY0" fmla="*/ 32657 h 32657"/>
              <a:gd name="connsiteX1" fmla="*/ 2993572 w 5072743"/>
              <a:gd name="connsiteY1" fmla="*/ 0 h 32657"/>
              <a:gd name="connsiteX2" fmla="*/ 5072743 w 5072743"/>
              <a:gd name="connsiteY2" fmla="*/ 0 h 32657"/>
              <a:gd name="connsiteX3" fmla="*/ 5072743 w 5072743"/>
              <a:gd name="connsiteY3" fmla="*/ 0 h 32657"/>
            </a:gdLst>
            <a:ahLst/>
            <a:cxnLst>
              <a:cxn ang="0">
                <a:pos x="connsiteX0" y="connsiteY0"/>
              </a:cxn>
              <a:cxn ang="0">
                <a:pos x="connsiteX1" y="connsiteY1"/>
              </a:cxn>
              <a:cxn ang="0">
                <a:pos x="connsiteX2" y="connsiteY2"/>
              </a:cxn>
              <a:cxn ang="0">
                <a:pos x="connsiteX3" y="connsiteY3"/>
              </a:cxn>
            </a:cxnLst>
            <a:rect l="l" t="t" r="r" b="b"/>
            <a:pathLst>
              <a:path w="5072743" h="32657">
                <a:moveTo>
                  <a:pt x="0" y="32657"/>
                </a:moveTo>
                <a:lnTo>
                  <a:pt x="2993572" y="0"/>
                </a:lnTo>
                <a:lnTo>
                  <a:pt x="5072743" y="0"/>
                </a:lnTo>
                <a:lnTo>
                  <a:pt x="5072743" y="0"/>
                </a:lnTo>
              </a:path>
            </a:pathLst>
          </a:custGeom>
          <a:solidFill>
            <a:schemeClr val="accent2"/>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97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2291" y="1151641"/>
            <a:ext cx="3634952" cy="5165395"/>
          </a:xfrm>
          <a:prstGeom prst="rect">
            <a:avLst/>
          </a:prstGeom>
        </p:spPr>
        <p:txBody>
          <a:bodyPr vert="horz" wrap="square" lIns="0" tIns="25273" rIns="0" bIns="0" rtlCol="0">
            <a:spAutoFit/>
          </a:bodyPr>
          <a:lstStyle/>
          <a:p>
            <a:pPr marL="268686" marR="10642" indent="-243413">
              <a:spcBef>
                <a:spcPts val="199"/>
              </a:spcBef>
              <a:buFont typeface="Wingdings"/>
              <a:buChar char=""/>
              <a:tabLst>
                <a:tab pos="270016" algn="l"/>
              </a:tabLst>
            </a:pPr>
            <a:r>
              <a:rPr sz="2100" spc="-262" dirty="0">
                <a:latin typeface="Arial"/>
                <a:cs typeface="Arial"/>
              </a:rPr>
              <a:t>The </a:t>
            </a:r>
            <a:r>
              <a:rPr sz="2100" spc="-157" dirty="0">
                <a:latin typeface="Arial"/>
                <a:cs typeface="Arial"/>
              </a:rPr>
              <a:t>presence </a:t>
            </a:r>
            <a:r>
              <a:rPr sz="2100" dirty="0">
                <a:latin typeface="Arial"/>
                <a:cs typeface="Arial"/>
              </a:rPr>
              <a:t>of </a:t>
            </a:r>
            <a:r>
              <a:rPr sz="2100" spc="-178" dirty="0">
                <a:solidFill>
                  <a:srgbClr val="FF0000"/>
                </a:solidFill>
                <a:latin typeface="Arial"/>
                <a:cs typeface="Arial"/>
              </a:rPr>
              <a:t>noise</a:t>
            </a:r>
            <a:r>
              <a:rPr sz="2100" spc="-178" dirty="0">
                <a:latin typeface="Arial"/>
                <a:cs typeface="Arial"/>
              </a:rPr>
              <a:t> can  </a:t>
            </a:r>
            <a:r>
              <a:rPr sz="2100" spc="-94" dirty="0">
                <a:latin typeface="Arial"/>
                <a:cs typeface="Arial"/>
              </a:rPr>
              <a:t>corrupt </a:t>
            </a:r>
            <a:r>
              <a:rPr sz="2100" spc="-168" dirty="0">
                <a:latin typeface="Arial"/>
                <a:cs typeface="Arial"/>
              </a:rPr>
              <a:t>one </a:t>
            </a:r>
            <a:r>
              <a:rPr sz="2100" spc="-63" dirty="0">
                <a:latin typeface="Arial"/>
                <a:cs typeface="Arial"/>
              </a:rPr>
              <a:t>or </a:t>
            </a:r>
            <a:r>
              <a:rPr sz="2100" spc="-157" dirty="0">
                <a:latin typeface="Arial"/>
                <a:cs typeface="Arial"/>
              </a:rPr>
              <a:t>more </a:t>
            </a:r>
            <a:r>
              <a:rPr sz="2100" spc="-115" dirty="0">
                <a:latin typeface="Arial"/>
                <a:cs typeface="Arial"/>
              </a:rPr>
              <a:t>bits. </a:t>
            </a:r>
            <a:r>
              <a:rPr sz="2100" spc="-21" dirty="0">
                <a:latin typeface="Arial"/>
                <a:cs typeface="Arial"/>
              </a:rPr>
              <a:t>If </a:t>
            </a:r>
            <a:r>
              <a:rPr sz="2100" spc="-136" dirty="0">
                <a:latin typeface="Arial"/>
                <a:cs typeface="Arial"/>
              </a:rPr>
              <a:t>the  </a:t>
            </a:r>
            <a:r>
              <a:rPr sz="2100" spc="-21" dirty="0">
                <a:latin typeface="Arial"/>
                <a:cs typeface="Arial"/>
              </a:rPr>
              <a:t>data </a:t>
            </a:r>
            <a:r>
              <a:rPr sz="2100" spc="-42" dirty="0">
                <a:latin typeface="Arial"/>
                <a:cs typeface="Arial"/>
              </a:rPr>
              <a:t>rate </a:t>
            </a:r>
            <a:r>
              <a:rPr sz="2100" spc="-189" dirty="0">
                <a:latin typeface="Arial"/>
                <a:cs typeface="Arial"/>
              </a:rPr>
              <a:t>is </a:t>
            </a:r>
            <a:r>
              <a:rPr sz="2100" spc="-126" dirty="0">
                <a:latin typeface="Arial"/>
                <a:cs typeface="Arial"/>
              </a:rPr>
              <a:t>increased, </a:t>
            </a:r>
            <a:r>
              <a:rPr sz="2100" spc="-168" dirty="0">
                <a:latin typeface="Arial"/>
                <a:cs typeface="Arial"/>
              </a:rPr>
              <a:t>then  </a:t>
            </a:r>
            <a:r>
              <a:rPr sz="2100" spc="-136" dirty="0">
                <a:latin typeface="Arial"/>
                <a:cs typeface="Arial"/>
              </a:rPr>
              <a:t>the </a:t>
            </a:r>
            <a:r>
              <a:rPr sz="2100" spc="-104" dirty="0">
                <a:latin typeface="Arial"/>
                <a:cs typeface="Arial"/>
              </a:rPr>
              <a:t>bits </a:t>
            </a:r>
            <a:r>
              <a:rPr sz="2100" spc="-168" dirty="0">
                <a:latin typeface="Arial"/>
                <a:cs typeface="Arial"/>
              </a:rPr>
              <a:t>become </a:t>
            </a:r>
            <a:r>
              <a:rPr sz="2100" spc="-94" dirty="0">
                <a:latin typeface="Arial"/>
                <a:cs typeface="Arial"/>
              </a:rPr>
              <a:t>"shorter" </a:t>
            </a:r>
            <a:r>
              <a:rPr sz="2100" spc="-147" dirty="0">
                <a:latin typeface="Arial"/>
                <a:cs typeface="Arial"/>
              </a:rPr>
              <a:t>in  time, </a:t>
            </a:r>
            <a:r>
              <a:rPr sz="2100" spc="-239" dirty="0">
                <a:latin typeface="Arial"/>
                <a:cs typeface="Arial"/>
              </a:rPr>
              <a:t>so </a:t>
            </a:r>
            <a:r>
              <a:rPr sz="2100" spc="-84" dirty="0">
                <a:latin typeface="Arial"/>
                <a:cs typeface="Arial"/>
              </a:rPr>
              <a:t>that </a:t>
            </a:r>
            <a:r>
              <a:rPr sz="2100" spc="-157" dirty="0">
                <a:latin typeface="Arial"/>
                <a:cs typeface="Arial"/>
              </a:rPr>
              <a:t>more </a:t>
            </a:r>
            <a:r>
              <a:rPr sz="2100" spc="-104" dirty="0">
                <a:latin typeface="Arial"/>
                <a:cs typeface="Arial"/>
              </a:rPr>
              <a:t>bits </a:t>
            </a:r>
            <a:r>
              <a:rPr sz="2100" spc="-52" dirty="0">
                <a:latin typeface="Arial"/>
                <a:cs typeface="Arial"/>
              </a:rPr>
              <a:t>are  </a:t>
            </a:r>
            <a:r>
              <a:rPr sz="2100" spc="-42" dirty="0">
                <a:latin typeface="Arial"/>
                <a:cs typeface="Arial"/>
              </a:rPr>
              <a:t>affected </a:t>
            </a:r>
            <a:r>
              <a:rPr sz="2100" spc="-63" dirty="0">
                <a:latin typeface="Arial"/>
                <a:cs typeface="Arial"/>
              </a:rPr>
              <a:t>by </a:t>
            </a:r>
            <a:r>
              <a:rPr sz="2100" spc="-21" dirty="0">
                <a:latin typeface="Arial"/>
                <a:cs typeface="Arial"/>
              </a:rPr>
              <a:t>a </a:t>
            </a:r>
            <a:r>
              <a:rPr sz="2100" spc="-126" dirty="0">
                <a:latin typeface="Arial"/>
                <a:cs typeface="Arial"/>
              </a:rPr>
              <a:t>given </a:t>
            </a:r>
            <a:r>
              <a:rPr sz="2100" spc="-52" dirty="0">
                <a:latin typeface="Arial"/>
                <a:cs typeface="Arial"/>
              </a:rPr>
              <a:t>pattern  </a:t>
            </a:r>
            <a:r>
              <a:rPr sz="2100" spc="-11" dirty="0">
                <a:latin typeface="Arial"/>
                <a:cs typeface="Arial"/>
              </a:rPr>
              <a:t>of </a:t>
            </a:r>
            <a:r>
              <a:rPr sz="2100" spc="-178" dirty="0">
                <a:latin typeface="Arial"/>
                <a:cs typeface="Arial"/>
              </a:rPr>
              <a:t>noise. </a:t>
            </a:r>
            <a:r>
              <a:rPr sz="2100" spc="-293" dirty="0">
                <a:solidFill>
                  <a:srgbClr val="0070C0"/>
                </a:solidFill>
                <a:latin typeface="Arial"/>
                <a:cs typeface="Arial"/>
              </a:rPr>
              <a:t>Thus, </a:t>
            </a:r>
            <a:r>
              <a:rPr sz="2100" spc="-21" dirty="0">
                <a:solidFill>
                  <a:srgbClr val="0070C0"/>
                </a:solidFill>
                <a:latin typeface="Arial"/>
                <a:cs typeface="Arial"/>
              </a:rPr>
              <a:t>at a </a:t>
            </a:r>
            <a:r>
              <a:rPr sz="2100" spc="-126" dirty="0">
                <a:solidFill>
                  <a:srgbClr val="0070C0"/>
                </a:solidFill>
                <a:latin typeface="Arial"/>
                <a:cs typeface="Arial"/>
              </a:rPr>
              <a:t>given </a:t>
            </a:r>
            <a:r>
              <a:rPr sz="2100" spc="-178" dirty="0">
                <a:solidFill>
                  <a:srgbClr val="0070C0"/>
                </a:solidFill>
                <a:latin typeface="Arial"/>
                <a:cs typeface="Arial"/>
              </a:rPr>
              <a:t>noise  </a:t>
            </a:r>
            <a:r>
              <a:rPr sz="2100" spc="-104" dirty="0">
                <a:solidFill>
                  <a:srgbClr val="0070C0"/>
                </a:solidFill>
                <a:latin typeface="Arial"/>
                <a:cs typeface="Arial"/>
              </a:rPr>
              <a:t>level, </a:t>
            </a:r>
            <a:r>
              <a:rPr sz="2100" spc="-136" dirty="0">
                <a:solidFill>
                  <a:srgbClr val="0070C0"/>
                </a:solidFill>
                <a:latin typeface="Arial"/>
                <a:cs typeface="Arial"/>
              </a:rPr>
              <a:t>the </a:t>
            </a:r>
            <a:r>
              <a:rPr sz="2100" spc="-115" dirty="0">
                <a:solidFill>
                  <a:srgbClr val="0070C0"/>
                </a:solidFill>
                <a:latin typeface="Arial"/>
                <a:cs typeface="Arial"/>
              </a:rPr>
              <a:t>higher </a:t>
            </a:r>
            <a:r>
              <a:rPr sz="2100" spc="-136" dirty="0">
                <a:solidFill>
                  <a:srgbClr val="0070C0"/>
                </a:solidFill>
                <a:latin typeface="Arial"/>
                <a:cs typeface="Arial"/>
              </a:rPr>
              <a:t>the </a:t>
            </a:r>
            <a:r>
              <a:rPr sz="2100" spc="-21" dirty="0">
                <a:solidFill>
                  <a:srgbClr val="0070C0"/>
                </a:solidFill>
                <a:latin typeface="Arial"/>
                <a:cs typeface="Arial"/>
              </a:rPr>
              <a:t>data </a:t>
            </a:r>
            <a:r>
              <a:rPr sz="2100" spc="-73" dirty="0">
                <a:solidFill>
                  <a:srgbClr val="0070C0"/>
                </a:solidFill>
                <a:latin typeface="Arial"/>
                <a:cs typeface="Arial"/>
              </a:rPr>
              <a:t>rate, </a:t>
            </a:r>
            <a:r>
              <a:rPr sz="2100" spc="-136" dirty="0">
                <a:solidFill>
                  <a:srgbClr val="0070C0"/>
                </a:solidFill>
                <a:latin typeface="Arial"/>
                <a:cs typeface="Arial"/>
              </a:rPr>
              <a:t>the </a:t>
            </a:r>
            <a:r>
              <a:rPr sz="2100" spc="-115" dirty="0">
                <a:solidFill>
                  <a:srgbClr val="0070C0"/>
                </a:solidFill>
                <a:latin typeface="Arial"/>
                <a:cs typeface="Arial"/>
              </a:rPr>
              <a:t>higher </a:t>
            </a:r>
            <a:r>
              <a:rPr sz="2100" spc="-136" dirty="0">
                <a:solidFill>
                  <a:srgbClr val="0070C0"/>
                </a:solidFill>
                <a:latin typeface="Arial"/>
                <a:cs typeface="Arial"/>
              </a:rPr>
              <a:t>the </a:t>
            </a:r>
            <a:r>
              <a:rPr sz="2100" spc="-63" dirty="0">
                <a:solidFill>
                  <a:srgbClr val="0070C0"/>
                </a:solidFill>
                <a:latin typeface="Arial"/>
                <a:cs typeface="Arial"/>
              </a:rPr>
              <a:t>error</a:t>
            </a:r>
            <a:r>
              <a:rPr sz="2100" spc="272" dirty="0">
                <a:solidFill>
                  <a:srgbClr val="0070C0"/>
                </a:solidFill>
                <a:latin typeface="Arial"/>
                <a:cs typeface="Arial"/>
              </a:rPr>
              <a:t> </a:t>
            </a:r>
            <a:r>
              <a:rPr sz="2100" spc="-63" dirty="0">
                <a:solidFill>
                  <a:srgbClr val="0070C0"/>
                </a:solidFill>
                <a:latin typeface="Arial"/>
                <a:cs typeface="Arial"/>
              </a:rPr>
              <a:t>rate.</a:t>
            </a:r>
            <a:endParaRPr sz="2100" dirty="0">
              <a:solidFill>
                <a:srgbClr val="0070C0"/>
              </a:solidFill>
              <a:latin typeface="Arial"/>
              <a:cs typeface="Arial"/>
            </a:endParaRPr>
          </a:p>
          <a:p>
            <a:pPr>
              <a:lnSpc>
                <a:spcPct val="100000"/>
              </a:lnSpc>
              <a:buFont typeface="Wingdings"/>
              <a:buChar char=""/>
            </a:pPr>
            <a:endParaRPr sz="1900" dirty="0">
              <a:latin typeface="Arial"/>
              <a:cs typeface="Arial"/>
            </a:endParaRPr>
          </a:p>
          <a:p>
            <a:pPr marL="268686" marR="99762" indent="-243413">
              <a:buFont typeface="Wingdings"/>
              <a:buChar char=""/>
              <a:tabLst>
                <a:tab pos="270016" algn="l"/>
              </a:tabLst>
            </a:pPr>
            <a:r>
              <a:rPr sz="2100" spc="-178" dirty="0">
                <a:latin typeface="Arial"/>
                <a:cs typeface="Arial"/>
              </a:rPr>
              <a:t>For </a:t>
            </a:r>
            <a:r>
              <a:rPr sz="2100" spc="-21" dirty="0">
                <a:latin typeface="Arial"/>
                <a:cs typeface="Arial"/>
              </a:rPr>
              <a:t>a </a:t>
            </a:r>
            <a:r>
              <a:rPr sz="2100" spc="-126" dirty="0">
                <a:latin typeface="Arial"/>
                <a:cs typeface="Arial"/>
              </a:rPr>
              <a:t>given </a:t>
            </a:r>
            <a:r>
              <a:rPr sz="2100" spc="-94" dirty="0">
                <a:latin typeface="Arial"/>
                <a:cs typeface="Arial"/>
              </a:rPr>
              <a:t>level </a:t>
            </a:r>
            <a:r>
              <a:rPr sz="2100" dirty="0">
                <a:latin typeface="Arial"/>
                <a:cs typeface="Arial"/>
              </a:rPr>
              <a:t>of </a:t>
            </a:r>
            <a:r>
              <a:rPr sz="2100" spc="-178" dirty="0">
                <a:latin typeface="Arial"/>
                <a:cs typeface="Arial"/>
              </a:rPr>
              <a:t>noise, </a:t>
            </a:r>
            <a:r>
              <a:rPr sz="2100" spc="-157" dirty="0">
                <a:latin typeface="Arial"/>
                <a:cs typeface="Arial"/>
              </a:rPr>
              <a:t>we  </a:t>
            </a:r>
            <a:r>
              <a:rPr sz="2100" spc="-126" dirty="0">
                <a:latin typeface="Arial"/>
                <a:cs typeface="Arial"/>
              </a:rPr>
              <a:t>would </a:t>
            </a:r>
            <a:r>
              <a:rPr sz="2100" spc="-94" dirty="0">
                <a:latin typeface="Arial"/>
                <a:cs typeface="Arial"/>
              </a:rPr>
              <a:t>expect </a:t>
            </a:r>
            <a:r>
              <a:rPr sz="2100" spc="-84" dirty="0">
                <a:latin typeface="Arial"/>
                <a:cs typeface="Arial"/>
              </a:rPr>
              <a:t>that </a:t>
            </a:r>
            <a:r>
              <a:rPr sz="2100" spc="-21" dirty="0">
                <a:latin typeface="Arial"/>
                <a:cs typeface="Arial"/>
              </a:rPr>
              <a:t>a </a:t>
            </a:r>
            <a:r>
              <a:rPr sz="2100" spc="-42" dirty="0">
                <a:latin typeface="Arial"/>
                <a:cs typeface="Arial"/>
              </a:rPr>
              <a:t>greater  </a:t>
            </a:r>
            <a:r>
              <a:rPr sz="2100" spc="-115" dirty="0">
                <a:latin typeface="Arial"/>
                <a:cs typeface="Arial"/>
              </a:rPr>
              <a:t>signal </a:t>
            </a:r>
            <a:r>
              <a:rPr sz="2100" spc="-126" dirty="0">
                <a:latin typeface="Arial"/>
                <a:cs typeface="Arial"/>
              </a:rPr>
              <a:t>strength would </a:t>
            </a:r>
            <a:r>
              <a:rPr sz="2100" spc="-136" dirty="0">
                <a:latin typeface="Arial"/>
                <a:cs typeface="Arial"/>
              </a:rPr>
              <a:t>improve  the </a:t>
            </a:r>
            <a:r>
              <a:rPr sz="2100" spc="-21" dirty="0">
                <a:latin typeface="Arial"/>
                <a:cs typeface="Arial"/>
              </a:rPr>
              <a:t>ability </a:t>
            </a:r>
            <a:r>
              <a:rPr sz="2100" spc="-73" dirty="0">
                <a:latin typeface="Arial"/>
                <a:cs typeface="Arial"/>
              </a:rPr>
              <a:t>to </a:t>
            </a:r>
            <a:r>
              <a:rPr sz="2100" spc="-126" dirty="0">
                <a:latin typeface="Arial"/>
                <a:cs typeface="Arial"/>
              </a:rPr>
              <a:t>receive </a:t>
            </a:r>
            <a:r>
              <a:rPr sz="2100" spc="-21" dirty="0">
                <a:latin typeface="Arial"/>
                <a:cs typeface="Arial"/>
              </a:rPr>
              <a:t>data  </a:t>
            </a:r>
            <a:r>
              <a:rPr sz="2100" spc="-84" dirty="0">
                <a:latin typeface="Arial"/>
                <a:cs typeface="Arial"/>
              </a:rPr>
              <a:t>correctly </a:t>
            </a:r>
            <a:r>
              <a:rPr sz="2100" spc="-136" dirty="0">
                <a:latin typeface="Arial"/>
                <a:cs typeface="Arial"/>
              </a:rPr>
              <a:t>in the </a:t>
            </a:r>
            <a:r>
              <a:rPr sz="2100" spc="-157" dirty="0">
                <a:latin typeface="Arial"/>
                <a:cs typeface="Arial"/>
              </a:rPr>
              <a:t>presence </a:t>
            </a:r>
            <a:r>
              <a:rPr sz="2100" dirty="0">
                <a:latin typeface="Arial"/>
                <a:cs typeface="Arial"/>
              </a:rPr>
              <a:t>of  </a:t>
            </a:r>
            <a:r>
              <a:rPr sz="2100" spc="-178" dirty="0">
                <a:latin typeface="Arial"/>
                <a:cs typeface="Arial"/>
              </a:rPr>
              <a:t>noise</a:t>
            </a:r>
            <a:endParaRPr sz="2100" dirty="0">
              <a:latin typeface="Arial"/>
              <a:cs typeface="Arial"/>
            </a:endParaRPr>
          </a:p>
        </p:txBody>
      </p:sp>
      <p:grpSp>
        <p:nvGrpSpPr>
          <p:cNvPr id="5" name="object 5"/>
          <p:cNvGrpSpPr/>
          <p:nvPr/>
        </p:nvGrpSpPr>
        <p:grpSpPr>
          <a:xfrm>
            <a:off x="0" y="6324600"/>
            <a:ext cx="9906000" cy="381000"/>
            <a:chOff x="0" y="3162300"/>
            <a:chExt cx="4572000" cy="190500"/>
          </a:xfrm>
        </p:grpSpPr>
        <p:sp>
          <p:nvSpPr>
            <p:cNvPr id="6" name="object 6"/>
            <p:cNvSpPr/>
            <p:nvPr/>
          </p:nvSpPr>
          <p:spPr>
            <a:xfrm>
              <a:off x="0" y="3162300"/>
              <a:ext cx="4572000" cy="2285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191000" y="3200400"/>
              <a:ext cx="152400" cy="152400"/>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749002" y="6390137"/>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9" name="object 9"/>
          <p:cNvSpPr txBox="1"/>
          <p:nvPr/>
        </p:nvSpPr>
        <p:spPr>
          <a:xfrm>
            <a:off x="9138285" y="6437637"/>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27</a:t>
            </a:r>
            <a:endParaRPr sz="1300">
              <a:latin typeface="Carlito"/>
              <a:cs typeface="Carlito"/>
            </a:endParaRPr>
          </a:p>
        </p:txBody>
      </p:sp>
      <p:grpSp>
        <p:nvGrpSpPr>
          <p:cNvPr id="10" name="object 10"/>
          <p:cNvGrpSpPr/>
          <p:nvPr/>
        </p:nvGrpSpPr>
        <p:grpSpPr>
          <a:xfrm>
            <a:off x="-25864" y="7"/>
            <a:ext cx="9958282" cy="6904991"/>
            <a:chOff x="-11937" y="0"/>
            <a:chExt cx="4596130" cy="3452495"/>
          </a:xfrm>
        </p:grpSpPr>
        <p:sp>
          <p:nvSpPr>
            <p:cNvPr id="11" name="object 11"/>
            <p:cNvSpPr/>
            <p:nvPr/>
          </p:nvSpPr>
          <p:spPr>
            <a:xfrm>
              <a:off x="152399" y="3200400"/>
              <a:ext cx="185853" cy="1524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938441" y="822960"/>
              <a:ext cx="2580983" cy="2119036"/>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918716" y="821436"/>
              <a:ext cx="2635250" cy="2136775"/>
            </a:xfrm>
            <a:custGeom>
              <a:avLst/>
              <a:gdLst/>
              <a:ahLst/>
              <a:cxnLst/>
              <a:rect l="l" t="t" r="r" b="b"/>
              <a:pathLst>
                <a:path w="2635250" h="2136775">
                  <a:moveTo>
                    <a:pt x="0" y="2136648"/>
                  </a:moveTo>
                  <a:lnTo>
                    <a:pt x="2634995" y="2136648"/>
                  </a:lnTo>
                  <a:lnTo>
                    <a:pt x="2634995" y="0"/>
                  </a:lnTo>
                  <a:lnTo>
                    <a:pt x="0" y="0"/>
                  </a:lnTo>
                  <a:lnTo>
                    <a:pt x="0" y="2136648"/>
                  </a:lnTo>
                  <a:close/>
                </a:path>
              </a:pathLst>
            </a:custGeom>
            <a:ln w="3175">
              <a:solidFill>
                <a:srgbClr val="4F81BC"/>
              </a:solidFill>
            </a:ln>
          </p:spPr>
          <p:txBody>
            <a:bodyPr wrap="square" lIns="0" tIns="0" rIns="0" bIns="0" rtlCol="0"/>
            <a:lstStyle/>
            <a:p>
              <a:endParaRPr/>
            </a:p>
          </p:txBody>
        </p:sp>
        <p:sp>
          <p:nvSpPr>
            <p:cNvPr id="14" name="object 14"/>
            <p:cNvSpPr/>
            <p:nvPr/>
          </p:nvSpPr>
          <p:spPr>
            <a:xfrm>
              <a:off x="253" y="254"/>
              <a:ext cx="4571365" cy="3428365"/>
            </a:xfrm>
            <a:custGeom>
              <a:avLst/>
              <a:gdLst/>
              <a:ahLst/>
              <a:cxnLst/>
              <a:rect l="l" t="t" r="r" b="b"/>
              <a:pathLst>
                <a:path w="4571365" h="3428365">
                  <a:moveTo>
                    <a:pt x="0" y="3428111"/>
                  </a:moveTo>
                  <a:lnTo>
                    <a:pt x="4571365" y="3428111"/>
                  </a:lnTo>
                  <a:lnTo>
                    <a:pt x="4571365" y="0"/>
                  </a:lnTo>
                  <a:lnTo>
                    <a:pt x="0" y="0"/>
                  </a:lnTo>
                  <a:lnTo>
                    <a:pt x="0" y="3428111"/>
                  </a:lnTo>
                  <a:close/>
                </a:path>
              </a:pathLst>
            </a:custGeom>
            <a:ln w="24384">
              <a:solidFill>
                <a:srgbClr val="000000"/>
              </a:solidFill>
            </a:ln>
          </p:spPr>
          <p:txBody>
            <a:bodyPr wrap="square" lIns="0" tIns="0" rIns="0" bIns="0" rtlCol="0"/>
            <a:lstStyle/>
            <a:p>
              <a:endParaRPr/>
            </a:p>
          </p:txBody>
        </p:sp>
      </p:grpSp>
      <p:sp>
        <p:nvSpPr>
          <p:cNvPr id="15" name="Title 14"/>
          <p:cNvSpPr>
            <a:spLocks noGrp="1"/>
          </p:cNvSpPr>
          <p:nvPr>
            <p:ph type="title"/>
          </p:nvPr>
        </p:nvSpPr>
        <p:spPr/>
        <p:txBody>
          <a:bodyPr/>
          <a:lstStyle/>
          <a:p>
            <a:r>
              <a:rPr lang="en-US" sz="4000" spc="-11" dirty="0"/>
              <a:t>Channel</a:t>
            </a:r>
            <a:r>
              <a:rPr lang="en-US" sz="4000" spc="-126" dirty="0"/>
              <a:t> </a:t>
            </a:r>
            <a:r>
              <a:rPr lang="en-US" sz="4000" dirty="0"/>
              <a:t>Capacity</a:t>
            </a:r>
            <a:endParaRPr lang="en-US" dirty="0"/>
          </a:p>
        </p:txBody>
      </p:sp>
    </p:spTree>
    <p:extLst>
      <p:ext uri="{BB962C8B-B14F-4D97-AF65-F5344CB8AC3E}">
        <p14:creationId xmlns:p14="http://schemas.microsoft.com/office/powerpoint/2010/main" val="185039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sz="quarter" idx="1"/>
          </p:nvPr>
        </p:nvSpPr>
        <p:spPr>
          <a:xfrm>
            <a:off x="0" y="1143004"/>
            <a:ext cx="9906000" cy="4797400"/>
          </a:xfrm>
          <a:prstGeom prst="rect">
            <a:avLst/>
          </a:prstGeom>
        </p:spPr>
        <p:txBody>
          <a:bodyPr vert="horz" wrap="square" lIns="0" tIns="26603" rIns="0" bIns="0" rtlCol="0">
            <a:spAutoFit/>
          </a:bodyPr>
          <a:lstStyle/>
          <a:p>
            <a:pPr marL="325879" indent="-300610">
              <a:buFont typeface="Courier New"/>
              <a:buChar char="o"/>
              <a:tabLst>
                <a:tab pos="327212" algn="l"/>
              </a:tabLst>
            </a:pPr>
            <a:endParaRPr lang="en-US" sz="2100" spc="-189" dirty="0">
              <a:latin typeface="Arial"/>
              <a:cs typeface="Arial"/>
            </a:endParaRPr>
          </a:p>
          <a:p>
            <a:pPr marL="325879" indent="-300610">
              <a:buFont typeface="Courier New"/>
              <a:buChar char="o"/>
              <a:tabLst>
                <a:tab pos="327212" algn="l"/>
              </a:tabLst>
            </a:pPr>
            <a:endParaRPr lang="en-US" sz="2100" spc="-189" dirty="0">
              <a:latin typeface="Arial"/>
              <a:cs typeface="Arial"/>
            </a:endParaRPr>
          </a:p>
          <a:p>
            <a:pPr marL="325879" indent="-300610">
              <a:buFont typeface="Courier New"/>
              <a:buChar char="o"/>
              <a:tabLst>
                <a:tab pos="327212" algn="l"/>
              </a:tabLst>
            </a:pPr>
            <a:endParaRPr lang="en-US" sz="2100" spc="-189" dirty="0">
              <a:latin typeface="Arial"/>
              <a:cs typeface="Arial"/>
            </a:endParaRPr>
          </a:p>
          <a:p>
            <a:pPr marL="325879" indent="-300610">
              <a:buFont typeface="Courier New"/>
              <a:buChar char="o"/>
              <a:tabLst>
                <a:tab pos="327212" algn="l"/>
              </a:tabLst>
            </a:pPr>
            <a:endParaRPr lang="en-US" sz="2100" spc="-189" dirty="0">
              <a:latin typeface="Arial"/>
              <a:cs typeface="Arial"/>
            </a:endParaRPr>
          </a:p>
          <a:p>
            <a:pPr marL="325879" indent="-300610">
              <a:buFont typeface="Courier New"/>
              <a:buChar char="o"/>
              <a:tabLst>
                <a:tab pos="327212" algn="l"/>
              </a:tabLst>
            </a:pPr>
            <a:endParaRPr lang="en-US" sz="2100" spc="-189" dirty="0">
              <a:latin typeface="Arial"/>
              <a:cs typeface="Arial"/>
            </a:endParaRPr>
          </a:p>
          <a:p>
            <a:pPr marL="325879" indent="-300610">
              <a:buFont typeface="Courier New"/>
              <a:buChar char="o"/>
              <a:tabLst>
                <a:tab pos="327212" algn="l"/>
              </a:tabLst>
            </a:pPr>
            <a:endParaRPr lang="en-US" sz="2100" spc="-189" dirty="0">
              <a:latin typeface="Arial"/>
              <a:cs typeface="Arial"/>
            </a:endParaRPr>
          </a:p>
          <a:p>
            <a:pPr marL="325879" indent="-300610">
              <a:buFont typeface="Courier New"/>
              <a:buChar char="o"/>
              <a:tabLst>
                <a:tab pos="327212" algn="l"/>
              </a:tabLst>
            </a:pPr>
            <a:r>
              <a:rPr sz="2100" spc="-189" dirty="0">
                <a:latin typeface="Arial"/>
                <a:cs typeface="Arial"/>
              </a:rPr>
              <a:t>Represents </a:t>
            </a:r>
            <a:r>
              <a:rPr sz="2100" spc="-84" dirty="0">
                <a:solidFill>
                  <a:srgbClr val="C00000"/>
                </a:solidFill>
                <a:latin typeface="Arial"/>
                <a:cs typeface="Arial"/>
              </a:rPr>
              <a:t>theoretical </a:t>
            </a:r>
            <a:r>
              <a:rPr sz="2100" spc="-199" dirty="0">
                <a:solidFill>
                  <a:srgbClr val="C00000"/>
                </a:solidFill>
                <a:latin typeface="Arial"/>
                <a:cs typeface="Arial"/>
              </a:rPr>
              <a:t>maximum</a:t>
            </a:r>
            <a:r>
              <a:rPr lang="vi-VN" sz="2100" spc="-199" dirty="0">
                <a:solidFill>
                  <a:srgbClr val="C00000"/>
                </a:solidFill>
                <a:latin typeface="Arial"/>
                <a:cs typeface="Arial"/>
              </a:rPr>
              <a:t> channel capacity</a:t>
            </a:r>
            <a:r>
              <a:rPr sz="2100" spc="-199" dirty="0">
                <a:solidFill>
                  <a:srgbClr val="C00000"/>
                </a:solidFill>
                <a:latin typeface="Arial"/>
                <a:cs typeface="Arial"/>
              </a:rPr>
              <a:t> </a:t>
            </a:r>
            <a:r>
              <a:rPr sz="2100" spc="-84" dirty="0">
                <a:latin typeface="Arial"/>
                <a:cs typeface="Arial"/>
              </a:rPr>
              <a:t>that </a:t>
            </a:r>
            <a:r>
              <a:rPr sz="2100" spc="-178" dirty="0">
                <a:latin typeface="Arial"/>
                <a:cs typeface="Arial"/>
              </a:rPr>
              <a:t>can </a:t>
            </a:r>
            <a:r>
              <a:rPr sz="2100" spc="-73" dirty="0">
                <a:latin typeface="Arial"/>
                <a:cs typeface="Arial"/>
              </a:rPr>
              <a:t>be</a:t>
            </a:r>
            <a:r>
              <a:rPr sz="2100" spc="-189" dirty="0">
                <a:latin typeface="Arial"/>
                <a:cs typeface="Arial"/>
              </a:rPr>
              <a:t> </a:t>
            </a:r>
            <a:r>
              <a:rPr sz="2100" spc="-115" dirty="0">
                <a:latin typeface="Arial"/>
                <a:cs typeface="Arial"/>
              </a:rPr>
              <a:t>achieved</a:t>
            </a:r>
            <a:endParaRPr sz="2100" dirty="0">
              <a:latin typeface="Arial"/>
              <a:cs typeface="Arial"/>
            </a:endParaRPr>
          </a:p>
          <a:p>
            <a:pPr marL="325879" indent="-300610">
              <a:spcBef>
                <a:spcPts val="251"/>
              </a:spcBef>
              <a:buFont typeface="Courier New"/>
              <a:buChar char="o"/>
              <a:tabLst>
                <a:tab pos="327212" algn="l"/>
              </a:tabLst>
            </a:pPr>
            <a:r>
              <a:rPr sz="2100" spc="-199" dirty="0">
                <a:latin typeface="Arial"/>
                <a:cs typeface="Arial"/>
              </a:rPr>
              <a:t>In </a:t>
            </a:r>
            <a:r>
              <a:rPr sz="2100" spc="-104" dirty="0">
                <a:latin typeface="Arial"/>
                <a:cs typeface="Arial"/>
              </a:rPr>
              <a:t>practice, </a:t>
            </a:r>
            <a:r>
              <a:rPr sz="2100" b="1" spc="-104" dirty="0">
                <a:latin typeface="Arial"/>
                <a:cs typeface="Arial"/>
              </a:rPr>
              <a:t>only </a:t>
            </a:r>
            <a:r>
              <a:rPr sz="2100" b="1" spc="-262" dirty="0">
                <a:latin typeface="Arial"/>
                <a:cs typeface="Arial"/>
              </a:rPr>
              <a:t>much </a:t>
            </a:r>
            <a:r>
              <a:rPr sz="2100" b="1" spc="-104" dirty="0">
                <a:latin typeface="Arial"/>
                <a:cs typeface="Arial"/>
              </a:rPr>
              <a:t>lower rates </a:t>
            </a:r>
            <a:r>
              <a:rPr sz="2100" spc="-178" dirty="0">
                <a:latin typeface="Arial"/>
                <a:cs typeface="Arial"/>
              </a:rPr>
              <a:t>can </a:t>
            </a:r>
            <a:r>
              <a:rPr sz="2100" spc="-73" dirty="0">
                <a:latin typeface="Arial"/>
                <a:cs typeface="Arial"/>
              </a:rPr>
              <a:t>be</a:t>
            </a:r>
            <a:r>
              <a:rPr sz="2100" spc="-168" dirty="0">
                <a:latin typeface="Arial"/>
                <a:cs typeface="Arial"/>
              </a:rPr>
              <a:t> </a:t>
            </a:r>
            <a:r>
              <a:rPr sz="2100" spc="-115" dirty="0">
                <a:latin typeface="Arial"/>
                <a:cs typeface="Arial"/>
              </a:rPr>
              <a:t>achieved</a:t>
            </a:r>
            <a:endParaRPr sz="2100" dirty="0">
              <a:latin typeface="Arial"/>
              <a:cs typeface="Arial"/>
            </a:endParaRPr>
          </a:p>
          <a:p>
            <a:pPr marL="501458" lvl="1" indent="-240754">
              <a:spcBef>
                <a:spcPts val="230"/>
              </a:spcBef>
              <a:buChar char="•"/>
              <a:tabLst>
                <a:tab pos="502785" algn="l"/>
              </a:tabLst>
            </a:pPr>
            <a:r>
              <a:rPr sz="1900" spc="-136" dirty="0">
                <a:latin typeface="Arial"/>
                <a:cs typeface="Arial"/>
              </a:rPr>
              <a:t>Formula </a:t>
            </a:r>
            <a:r>
              <a:rPr sz="1900" spc="-230" dirty="0">
                <a:latin typeface="Arial"/>
                <a:cs typeface="Arial"/>
              </a:rPr>
              <a:t>assumes </a:t>
            </a:r>
            <a:r>
              <a:rPr sz="1900" spc="-104" dirty="0">
                <a:latin typeface="Arial"/>
                <a:cs typeface="Arial"/>
              </a:rPr>
              <a:t>white </a:t>
            </a:r>
            <a:r>
              <a:rPr sz="1900" spc="-157" dirty="0">
                <a:latin typeface="Arial"/>
                <a:cs typeface="Arial"/>
              </a:rPr>
              <a:t>noise </a:t>
            </a:r>
            <a:r>
              <a:rPr sz="1900" spc="-104" dirty="0">
                <a:latin typeface="Arial"/>
                <a:cs typeface="Arial"/>
              </a:rPr>
              <a:t>(thermal</a:t>
            </a:r>
            <a:r>
              <a:rPr sz="1900" spc="-84" dirty="0">
                <a:latin typeface="Arial"/>
                <a:cs typeface="Arial"/>
              </a:rPr>
              <a:t> </a:t>
            </a:r>
            <a:r>
              <a:rPr sz="1900" spc="-147" dirty="0">
                <a:latin typeface="Arial"/>
                <a:cs typeface="Arial"/>
              </a:rPr>
              <a:t>noise)</a:t>
            </a:r>
            <a:endParaRPr sz="1900" dirty="0">
              <a:latin typeface="Arial"/>
              <a:cs typeface="Arial"/>
            </a:endParaRPr>
          </a:p>
          <a:p>
            <a:pPr marL="501458" lvl="1" indent="-240754">
              <a:spcBef>
                <a:spcPts val="230"/>
              </a:spcBef>
              <a:buChar char="•"/>
              <a:tabLst>
                <a:tab pos="502785" algn="l"/>
              </a:tabLst>
            </a:pPr>
            <a:r>
              <a:rPr sz="1900" spc="-168" dirty="0">
                <a:latin typeface="Arial"/>
                <a:cs typeface="Arial"/>
              </a:rPr>
              <a:t>Impulse </a:t>
            </a:r>
            <a:r>
              <a:rPr sz="1900" spc="-157" dirty="0">
                <a:latin typeface="Arial"/>
                <a:cs typeface="Arial"/>
              </a:rPr>
              <a:t>noise </a:t>
            </a:r>
            <a:r>
              <a:rPr sz="1900" spc="-178" dirty="0">
                <a:latin typeface="Arial"/>
                <a:cs typeface="Arial"/>
              </a:rPr>
              <a:t>is </a:t>
            </a:r>
            <a:r>
              <a:rPr sz="1900" spc="-115" dirty="0">
                <a:latin typeface="Arial"/>
                <a:cs typeface="Arial"/>
              </a:rPr>
              <a:t>not </a:t>
            </a:r>
            <a:r>
              <a:rPr sz="1900" spc="-126" dirty="0">
                <a:latin typeface="Arial"/>
                <a:cs typeface="Arial"/>
              </a:rPr>
              <a:t>accounted</a:t>
            </a:r>
            <a:r>
              <a:rPr sz="1900" spc="-147" dirty="0">
                <a:latin typeface="Arial"/>
                <a:cs typeface="Arial"/>
              </a:rPr>
              <a:t> </a:t>
            </a:r>
            <a:r>
              <a:rPr sz="1900" spc="-21" dirty="0">
                <a:latin typeface="Arial"/>
                <a:cs typeface="Arial"/>
              </a:rPr>
              <a:t>for</a:t>
            </a:r>
            <a:endParaRPr sz="1900" dirty="0">
              <a:latin typeface="Arial"/>
              <a:cs typeface="Arial"/>
            </a:endParaRPr>
          </a:p>
          <a:p>
            <a:pPr marL="501458" lvl="1" indent="-240754">
              <a:spcBef>
                <a:spcPts val="230"/>
              </a:spcBef>
              <a:buChar char="•"/>
              <a:tabLst>
                <a:tab pos="502785" algn="l"/>
              </a:tabLst>
            </a:pPr>
            <a:r>
              <a:rPr sz="1900" spc="-104" dirty="0">
                <a:latin typeface="Arial"/>
                <a:cs typeface="Arial"/>
              </a:rPr>
              <a:t>Attenuation </a:t>
            </a:r>
            <a:r>
              <a:rPr sz="1900" spc="-84" dirty="0">
                <a:latin typeface="Arial"/>
                <a:cs typeface="Arial"/>
              </a:rPr>
              <a:t>distortion </a:t>
            </a:r>
            <a:r>
              <a:rPr sz="1900" spc="-52" dirty="0">
                <a:latin typeface="Arial"/>
                <a:cs typeface="Arial"/>
              </a:rPr>
              <a:t>or delay </a:t>
            </a:r>
            <a:r>
              <a:rPr sz="1900" spc="-84" dirty="0">
                <a:latin typeface="Arial"/>
                <a:cs typeface="Arial"/>
              </a:rPr>
              <a:t>distortion </a:t>
            </a:r>
            <a:r>
              <a:rPr sz="1900" spc="-115" dirty="0">
                <a:latin typeface="Arial"/>
                <a:cs typeface="Arial"/>
              </a:rPr>
              <a:t>not</a:t>
            </a:r>
            <a:r>
              <a:rPr sz="1900" spc="31" dirty="0">
                <a:latin typeface="Arial"/>
                <a:cs typeface="Arial"/>
              </a:rPr>
              <a:t> </a:t>
            </a:r>
            <a:r>
              <a:rPr sz="1900" spc="-126" dirty="0">
                <a:latin typeface="Arial"/>
                <a:cs typeface="Arial"/>
              </a:rPr>
              <a:t>accounted </a:t>
            </a:r>
            <a:r>
              <a:rPr sz="1900" spc="-21" dirty="0">
                <a:latin typeface="Arial"/>
                <a:cs typeface="Arial"/>
              </a:rPr>
              <a:t>for</a:t>
            </a:r>
            <a:endParaRPr sz="1900" dirty="0">
              <a:latin typeface="Arial"/>
              <a:cs typeface="Arial"/>
            </a:endParaRPr>
          </a:p>
          <a:p>
            <a:pPr marL="325879" marR="10642" indent="-300610">
              <a:lnSpc>
                <a:spcPts val="2263"/>
              </a:lnSpc>
              <a:spcBef>
                <a:spcPts val="524"/>
              </a:spcBef>
              <a:buFont typeface="Courier New"/>
              <a:buChar char="o"/>
              <a:tabLst>
                <a:tab pos="327212" algn="l"/>
              </a:tabLst>
            </a:pPr>
            <a:r>
              <a:rPr sz="2100" spc="-104" dirty="0">
                <a:latin typeface="Arial"/>
                <a:cs typeface="Arial"/>
              </a:rPr>
              <a:t>We </a:t>
            </a:r>
            <a:r>
              <a:rPr sz="2100" spc="-178" dirty="0">
                <a:latin typeface="Arial"/>
                <a:cs typeface="Arial"/>
              </a:rPr>
              <a:t>can </a:t>
            </a:r>
            <a:r>
              <a:rPr sz="2100" spc="-126" dirty="0">
                <a:latin typeface="Arial"/>
                <a:cs typeface="Arial"/>
              </a:rPr>
              <a:t>also </a:t>
            </a:r>
            <a:r>
              <a:rPr sz="2100" spc="-251" dirty="0">
                <a:latin typeface="Arial"/>
                <a:cs typeface="Arial"/>
              </a:rPr>
              <a:t>use </a:t>
            </a:r>
            <a:r>
              <a:rPr sz="2100" b="1" spc="-230" dirty="0">
                <a:latin typeface="Arial"/>
                <a:cs typeface="Arial"/>
              </a:rPr>
              <a:t>Shannon’s </a:t>
            </a:r>
            <a:r>
              <a:rPr sz="2100" b="1" spc="-147" dirty="0">
                <a:latin typeface="Arial"/>
                <a:cs typeface="Arial"/>
              </a:rPr>
              <a:t>theorem </a:t>
            </a:r>
            <a:r>
              <a:rPr sz="2100" spc="-73" dirty="0">
                <a:latin typeface="Arial"/>
                <a:cs typeface="Arial"/>
              </a:rPr>
              <a:t>to </a:t>
            </a:r>
            <a:r>
              <a:rPr sz="2100" spc="-115" dirty="0">
                <a:latin typeface="Arial"/>
                <a:cs typeface="Arial"/>
              </a:rPr>
              <a:t>calculate </a:t>
            </a:r>
            <a:r>
              <a:rPr sz="2100" spc="-136" dirty="0">
                <a:latin typeface="Arial"/>
                <a:cs typeface="Arial"/>
              </a:rPr>
              <a:t>the </a:t>
            </a:r>
            <a:r>
              <a:rPr sz="2100" spc="-178" dirty="0">
                <a:latin typeface="Arial"/>
                <a:cs typeface="Arial"/>
              </a:rPr>
              <a:t>noise </a:t>
            </a:r>
            <a:r>
              <a:rPr sz="2100" spc="-84" dirty="0">
                <a:latin typeface="Arial"/>
                <a:cs typeface="Arial"/>
              </a:rPr>
              <a:t>that </a:t>
            </a:r>
            <a:r>
              <a:rPr sz="2100" spc="-178" dirty="0">
                <a:latin typeface="Arial"/>
                <a:cs typeface="Arial"/>
              </a:rPr>
              <a:t>can </a:t>
            </a:r>
            <a:r>
              <a:rPr sz="2100" spc="-73" dirty="0">
                <a:latin typeface="Arial"/>
                <a:cs typeface="Arial"/>
              </a:rPr>
              <a:t>be  </a:t>
            </a:r>
            <a:r>
              <a:rPr sz="2100" spc="-52" dirty="0">
                <a:latin typeface="Arial"/>
                <a:cs typeface="Arial"/>
              </a:rPr>
              <a:t>tolerated </a:t>
            </a:r>
            <a:r>
              <a:rPr sz="2100" spc="-73" dirty="0">
                <a:latin typeface="Arial"/>
                <a:cs typeface="Arial"/>
              </a:rPr>
              <a:t>to </a:t>
            </a:r>
            <a:r>
              <a:rPr sz="2100" spc="-136" dirty="0">
                <a:latin typeface="Arial"/>
                <a:cs typeface="Arial"/>
              </a:rPr>
              <a:t>achieve </a:t>
            </a:r>
            <a:r>
              <a:rPr sz="2100" spc="-21" dirty="0">
                <a:latin typeface="Arial"/>
                <a:cs typeface="Arial"/>
              </a:rPr>
              <a:t>a </a:t>
            </a:r>
            <a:r>
              <a:rPr sz="2100" spc="-84" dirty="0">
                <a:latin typeface="Arial"/>
                <a:cs typeface="Arial"/>
              </a:rPr>
              <a:t>certain </a:t>
            </a:r>
            <a:r>
              <a:rPr sz="2100" spc="-42" dirty="0">
                <a:latin typeface="Arial"/>
                <a:cs typeface="Arial"/>
              </a:rPr>
              <a:t>rate </a:t>
            </a:r>
            <a:r>
              <a:rPr sz="2100" spc="-136" dirty="0">
                <a:latin typeface="Arial"/>
                <a:cs typeface="Arial"/>
              </a:rPr>
              <a:t>through </a:t>
            </a:r>
            <a:r>
              <a:rPr sz="2100" spc="-21" dirty="0">
                <a:latin typeface="Arial"/>
                <a:cs typeface="Arial"/>
              </a:rPr>
              <a:t>a</a:t>
            </a:r>
            <a:r>
              <a:rPr sz="2100" spc="-84" dirty="0">
                <a:latin typeface="Arial"/>
                <a:cs typeface="Arial"/>
              </a:rPr>
              <a:t> </a:t>
            </a:r>
            <a:r>
              <a:rPr sz="2100" spc="-157" dirty="0">
                <a:latin typeface="Arial"/>
                <a:cs typeface="Arial"/>
              </a:rPr>
              <a:t>channel.</a:t>
            </a:r>
            <a:endParaRPr sz="2100" dirty="0">
              <a:latin typeface="Arial"/>
              <a:cs typeface="Arial"/>
            </a:endParaRPr>
          </a:p>
        </p:txBody>
      </p:sp>
      <p:sp>
        <p:nvSpPr>
          <p:cNvPr id="7" name="object 7"/>
          <p:cNvSpPr txBox="1"/>
          <p:nvPr/>
        </p:nvSpPr>
        <p:spPr>
          <a:xfrm>
            <a:off x="749002" y="6391253"/>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8" name="object 8"/>
          <p:cNvSpPr txBox="1"/>
          <p:nvPr/>
        </p:nvSpPr>
        <p:spPr>
          <a:xfrm>
            <a:off x="9138285" y="6439415"/>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28</a:t>
            </a:r>
            <a:endParaRPr sz="1300">
              <a:latin typeface="Carlito"/>
              <a:cs typeface="Carlito"/>
            </a:endParaRPr>
          </a:p>
        </p:txBody>
      </p:sp>
      <p:sp>
        <p:nvSpPr>
          <p:cNvPr id="17" name="object 17"/>
          <p:cNvSpPr/>
          <p:nvPr/>
        </p:nvSpPr>
        <p:spPr>
          <a:xfrm>
            <a:off x="554" y="1780"/>
            <a:ext cx="9904624" cy="6856731"/>
          </a:xfrm>
          <a:custGeom>
            <a:avLst/>
            <a:gdLst/>
            <a:ahLst/>
            <a:cxnLst/>
            <a:rect l="l" t="t" r="r" b="b"/>
            <a:pathLst>
              <a:path w="4571365" h="3428365">
                <a:moveTo>
                  <a:pt x="0" y="3428110"/>
                </a:moveTo>
                <a:lnTo>
                  <a:pt x="4571365" y="3428110"/>
                </a:lnTo>
                <a:lnTo>
                  <a:pt x="4571365" y="0"/>
                </a:lnTo>
                <a:lnTo>
                  <a:pt x="0" y="0"/>
                </a:lnTo>
                <a:lnTo>
                  <a:pt x="0" y="3428110"/>
                </a:lnTo>
                <a:close/>
              </a:path>
            </a:pathLst>
          </a:custGeom>
          <a:ln w="24384">
            <a:solidFill>
              <a:srgbClr val="000000"/>
            </a:solidFill>
          </a:ln>
        </p:spPr>
        <p:txBody>
          <a:bodyPr wrap="square" lIns="0" tIns="0" rIns="0" bIns="0" rtlCol="0"/>
          <a:lstStyle/>
          <a:p>
            <a:endParaRPr/>
          </a:p>
        </p:txBody>
      </p:sp>
      <p:sp>
        <p:nvSpPr>
          <p:cNvPr id="18" name="Title 17"/>
          <p:cNvSpPr>
            <a:spLocks noGrp="1"/>
          </p:cNvSpPr>
          <p:nvPr>
            <p:ph type="title"/>
          </p:nvPr>
        </p:nvSpPr>
        <p:spPr/>
        <p:txBody>
          <a:bodyPr/>
          <a:lstStyle/>
          <a:p>
            <a:r>
              <a:rPr lang="en-US" sz="4000" spc="-11" dirty="0"/>
              <a:t>Channel</a:t>
            </a:r>
            <a:r>
              <a:rPr lang="en-US" sz="4000" spc="-126" dirty="0"/>
              <a:t> </a:t>
            </a:r>
            <a:r>
              <a:rPr lang="en-US" sz="4000" dirty="0"/>
              <a:t>Capacity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328" y="1371600"/>
            <a:ext cx="433387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436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464" y="308615"/>
            <a:ext cx="3522133" cy="503916"/>
          </a:xfrm>
          <a:prstGeom prst="rect">
            <a:avLst/>
          </a:prstGeom>
        </p:spPr>
        <p:txBody>
          <a:bodyPr vert="horz" wrap="square" lIns="0" tIns="26603" rIns="0" bIns="0" rtlCol="0">
            <a:spAutoFit/>
          </a:bodyPr>
          <a:lstStyle/>
          <a:p>
            <a:pPr marL="26603">
              <a:spcBef>
                <a:spcPts val="210"/>
              </a:spcBef>
            </a:pPr>
            <a:r>
              <a:rPr sz="3100" b="1" spc="-11" dirty="0">
                <a:latin typeface="Arial"/>
                <a:cs typeface="Arial"/>
              </a:rPr>
              <a:t>Channel</a:t>
            </a:r>
            <a:r>
              <a:rPr sz="3100" b="1" spc="-126" dirty="0">
                <a:latin typeface="Arial"/>
                <a:cs typeface="Arial"/>
              </a:rPr>
              <a:t> </a:t>
            </a:r>
            <a:r>
              <a:rPr sz="3100" b="1" dirty="0">
                <a:latin typeface="Arial"/>
                <a:cs typeface="Arial"/>
              </a:rPr>
              <a:t>Capacity</a:t>
            </a:r>
            <a:endParaRPr sz="3100">
              <a:latin typeface="Arial"/>
              <a:cs typeface="Arial"/>
            </a:endParaRPr>
          </a:p>
        </p:txBody>
      </p:sp>
      <p:grpSp>
        <p:nvGrpSpPr>
          <p:cNvPr id="4" name="object 4"/>
          <p:cNvGrpSpPr/>
          <p:nvPr/>
        </p:nvGrpSpPr>
        <p:grpSpPr>
          <a:xfrm>
            <a:off x="0" y="6324600"/>
            <a:ext cx="9906000" cy="381000"/>
            <a:chOff x="0" y="3162300"/>
            <a:chExt cx="4572000" cy="190500"/>
          </a:xfrm>
        </p:grpSpPr>
        <p:sp>
          <p:nvSpPr>
            <p:cNvPr id="5" name="object 5"/>
            <p:cNvSpPr/>
            <p:nvPr/>
          </p:nvSpPr>
          <p:spPr>
            <a:xfrm>
              <a:off x="0" y="3162300"/>
              <a:ext cx="4572000" cy="2285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191000" y="3200400"/>
              <a:ext cx="152400" cy="152400"/>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49002" y="6390137"/>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8" name="object 8"/>
          <p:cNvSpPr txBox="1"/>
          <p:nvPr/>
        </p:nvSpPr>
        <p:spPr>
          <a:xfrm>
            <a:off x="9138285" y="6437637"/>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29</a:t>
            </a:r>
            <a:endParaRPr sz="1300">
              <a:latin typeface="Carlito"/>
              <a:cs typeface="Carlito"/>
            </a:endParaRPr>
          </a:p>
        </p:txBody>
      </p:sp>
      <p:grpSp>
        <p:nvGrpSpPr>
          <p:cNvPr id="9" name="object 9"/>
          <p:cNvGrpSpPr/>
          <p:nvPr/>
        </p:nvGrpSpPr>
        <p:grpSpPr>
          <a:xfrm>
            <a:off x="-25864" y="7"/>
            <a:ext cx="9958282" cy="6904991"/>
            <a:chOff x="-11937" y="0"/>
            <a:chExt cx="4596130" cy="3452495"/>
          </a:xfrm>
        </p:grpSpPr>
        <p:sp>
          <p:nvSpPr>
            <p:cNvPr id="10" name="object 10"/>
            <p:cNvSpPr/>
            <p:nvPr/>
          </p:nvSpPr>
          <p:spPr>
            <a:xfrm>
              <a:off x="152399" y="3200400"/>
              <a:ext cx="185853" cy="1524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86743" y="544887"/>
              <a:ext cx="3830869" cy="256172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53" y="254"/>
              <a:ext cx="4571365" cy="3428365"/>
            </a:xfrm>
            <a:custGeom>
              <a:avLst/>
              <a:gdLst/>
              <a:ahLst/>
              <a:cxnLst/>
              <a:rect l="l" t="t" r="r" b="b"/>
              <a:pathLst>
                <a:path w="4571365" h="3428365">
                  <a:moveTo>
                    <a:pt x="0" y="3428111"/>
                  </a:moveTo>
                  <a:lnTo>
                    <a:pt x="4571365" y="3428111"/>
                  </a:lnTo>
                  <a:lnTo>
                    <a:pt x="4571365" y="0"/>
                  </a:lnTo>
                  <a:lnTo>
                    <a:pt x="0" y="0"/>
                  </a:lnTo>
                  <a:lnTo>
                    <a:pt x="0" y="3428111"/>
                  </a:lnTo>
                  <a:close/>
                </a:path>
              </a:pathLst>
            </a:custGeom>
            <a:ln w="2438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680306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2.2. Functionality of Physical layer</a:t>
            </a:r>
            <a:endParaRPr lang="en-US" dirty="0"/>
          </a:p>
        </p:txBody>
      </p:sp>
      <p:sp>
        <p:nvSpPr>
          <p:cNvPr id="3" name="Content Placeholder 2"/>
          <p:cNvSpPr>
            <a:spLocks noGrp="1"/>
          </p:cNvSpPr>
          <p:nvPr>
            <p:ph idx="1"/>
          </p:nvPr>
        </p:nvSpPr>
        <p:spPr>
          <a:xfrm>
            <a:off x="681038" y="1504349"/>
            <a:ext cx="8543925" cy="4351338"/>
          </a:xfrm>
        </p:spPr>
        <p:txBody>
          <a:bodyPr>
            <a:normAutofit fontScale="85000" lnSpcReduction="20000"/>
          </a:bodyPr>
          <a:lstStyle/>
          <a:p>
            <a:pPr lvl="1" algn="just">
              <a:lnSpc>
                <a:spcPct val="150000"/>
              </a:lnSpc>
              <a:buSzPct val="100000"/>
              <a:buFont typeface="Wingdings" panose="05000000000000000000" pitchFamily="2" charset="2"/>
              <a:buChar char="q"/>
            </a:pPr>
            <a:r>
              <a:rPr lang="en-US" altLang="en-US" sz="2800" dirty="0"/>
              <a:t>The physical layer involves the transmission of raw data bits on the transmission channel.</a:t>
            </a:r>
          </a:p>
          <a:p>
            <a:pPr lvl="2" algn="just">
              <a:lnSpc>
                <a:spcPct val="150000"/>
              </a:lnSpc>
              <a:buSzPct val="100000"/>
            </a:pPr>
            <a:r>
              <a:rPr lang="en-US" altLang="en-US" sz="2600" dirty="0"/>
              <a:t>Amplitude, Frequency, Phase, Bandwidth, Spectrum</a:t>
            </a:r>
          </a:p>
          <a:p>
            <a:pPr lvl="2" algn="just">
              <a:lnSpc>
                <a:spcPct val="150000"/>
              </a:lnSpc>
              <a:buSzPct val="100000"/>
            </a:pPr>
            <a:r>
              <a:rPr lang="en-US" altLang="en-US" sz="2600" dirty="0"/>
              <a:t>Data rate, throughput, delay (latency)</a:t>
            </a:r>
          </a:p>
          <a:p>
            <a:pPr lvl="1" algn="just">
              <a:lnSpc>
                <a:spcPct val="150000"/>
              </a:lnSpc>
              <a:buSzPct val="100000"/>
              <a:buFont typeface="Wingdings" panose="05000000000000000000" pitchFamily="2" charset="2"/>
              <a:buChar char="q"/>
            </a:pPr>
            <a:r>
              <a:rPr lang="en-US" altLang="en-US" sz="2800" dirty="0"/>
              <a:t>It is required is a transmission mechanism, interface, voltage level, that are compatible with the transmission media below.</a:t>
            </a:r>
          </a:p>
          <a:p>
            <a:pPr lvl="2" algn="just">
              <a:lnSpc>
                <a:spcPct val="150000"/>
              </a:lnSpc>
              <a:buSzPct val="100000"/>
            </a:pPr>
            <a:r>
              <a:rPr lang="en-US" altLang="en-US" sz="2600" dirty="0"/>
              <a:t>Wired</a:t>
            </a:r>
          </a:p>
          <a:p>
            <a:pPr lvl="2" algn="just">
              <a:lnSpc>
                <a:spcPct val="150000"/>
              </a:lnSpc>
              <a:buSzPct val="100000"/>
            </a:pPr>
            <a:r>
              <a:rPr lang="en-US" altLang="en-US" sz="2600" dirty="0"/>
              <a:t>Wireless</a:t>
            </a:r>
          </a:p>
          <a:p>
            <a:endParaRPr lang="en-US" dirty="0"/>
          </a:p>
        </p:txBody>
      </p:sp>
    </p:spTree>
    <p:extLst>
      <p:ext uri="{BB962C8B-B14F-4D97-AF65-F5344CB8AC3E}">
        <p14:creationId xmlns:p14="http://schemas.microsoft.com/office/powerpoint/2010/main" val="4125144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Transmission media</a:t>
            </a:r>
          </a:p>
        </p:txBody>
      </p:sp>
      <p:sp>
        <p:nvSpPr>
          <p:cNvPr id="4" name="Content Placeholder 3"/>
          <p:cNvSpPr>
            <a:spLocks noGrp="1"/>
          </p:cNvSpPr>
          <p:nvPr>
            <p:ph sz="half" idx="1"/>
          </p:nvPr>
        </p:nvSpPr>
        <p:spPr/>
        <p:txBody>
          <a:bodyPr/>
          <a:lstStyle/>
          <a:p>
            <a:r>
              <a:rPr lang="en-GB" dirty="0"/>
              <a:t>Wired transmission (Guided)</a:t>
            </a:r>
          </a:p>
          <a:p>
            <a:pPr lvl="1"/>
            <a:r>
              <a:rPr lang="en-GB" dirty="0"/>
              <a:t>Twisted pairs</a:t>
            </a:r>
          </a:p>
          <a:p>
            <a:pPr lvl="1"/>
            <a:r>
              <a:rPr lang="en-GB" dirty="0"/>
              <a:t>Coaxial </a:t>
            </a:r>
          </a:p>
          <a:p>
            <a:pPr lvl="1"/>
            <a:r>
              <a:rPr lang="en-GB" dirty="0"/>
              <a:t>Fibre</a:t>
            </a:r>
          </a:p>
        </p:txBody>
      </p:sp>
      <p:sp>
        <p:nvSpPr>
          <p:cNvPr id="5" name="Content Placeholder 4"/>
          <p:cNvSpPr>
            <a:spLocks noGrp="1"/>
          </p:cNvSpPr>
          <p:nvPr>
            <p:ph sz="half" idx="2"/>
          </p:nvPr>
        </p:nvSpPr>
        <p:spPr/>
        <p:txBody>
          <a:bodyPr/>
          <a:lstStyle/>
          <a:p>
            <a:r>
              <a:rPr lang="en-GB" dirty="0"/>
              <a:t>Wireless transmission</a:t>
            </a:r>
          </a:p>
          <a:p>
            <a:pPr lvl="1"/>
            <a:r>
              <a:rPr lang="en-GB" dirty="0"/>
              <a:t>Radio</a:t>
            </a:r>
          </a:p>
          <a:p>
            <a:pPr lvl="1"/>
            <a:r>
              <a:rPr lang="en-GB" dirty="0"/>
              <a:t>Microwave</a:t>
            </a:r>
          </a:p>
          <a:p>
            <a:pPr lvl="1"/>
            <a:r>
              <a:rPr lang="en-GB" dirty="0"/>
              <a:t>Infrared</a:t>
            </a:r>
          </a:p>
          <a:p>
            <a:pPr lvl="1"/>
            <a:r>
              <a:rPr lang="en-GB" dirty="0"/>
              <a:t>Optical </a:t>
            </a:r>
          </a:p>
        </p:txBody>
      </p:sp>
    </p:spTree>
    <p:extLst>
      <p:ext uri="{BB962C8B-B14F-4D97-AF65-F5344CB8AC3E}">
        <p14:creationId xmlns:p14="http://schemas.microsoft.com/office/powerpoint/2010/main" val="1640815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Twisted-pair cable</a:t>
            </a:r>
            <a:endParaRPr lang="en-GB" dirty="0"/>
          </a:p>
        </p:txBody>
      </p:sp>
      <p:sp>
        <p:nvSpPr>
          <p:cNvPr id="6" name="Content Placeholder 5"/>
          <p:cNvSpPr>
            <a:spLocks noGrp="1"/>
          </p:cNvSpPr>
          <p:nvPr>
            <p:ph idx="1"/>
          </p:nvPr>
        </p:nvSpPr>
        <p:spPr/>
        <p:txBody>
          <a:bodyPr/>
          <a:lstStyle/>
          <a:p>
            <a:r>
              <a:rPr lang="en-US" altLang="en-US" sz="2500" dirty="0"/>
              <a:t>A twisted-pair cable consists of two insulated copper wires, typically about 1 mm thick, twisted to avoid crossover talk (interference). It is classified into 2 types:</a:t>
            </a:r>
          </a:p>
          <a:p>
            <a:pPr lvl="1"/>
            <a:r>
              <a:rPr lang="en-US" altLang="en-US" sz="2300" dirty="0" err="1"/>
              <a:t>Unshield</a:t>
            </a:r>
            <a:r>
              <a:rPr lang="en-US" altLang="en-US" sz="2300" dirty="0"/>
              <a:t> Twisted Pair (UTP)</a:t>
            </a:r>
          </a:p>
          <a:p>
            <a:pPr lvl="1"/>
            <a:r>
              <a:rPr lang="en-US" altLang="en-US" sz="2300" dirty="0"/>
              <a:t>Shield Twisted Pair (STP)</a:t>
            </a:r>
          </a:p>
          <a:p>
            <a:endParaRPr lang="en-GB" dirty="0"/>
          </a:p>
        </p:txBody>
      </p:sp>
      <p:sp>
        <p:nvSpPr>
          <p:cNvPr id="2" name="AutoShape 77" descr="UTP/STP Cable – Fiber Optic Communication"/>
          <p:cNvSpPr>
            <a:spLocks noChangeAspect="1" noChangeArrowheads="1"/>
          </p:cNvSpPr>
          <p:nvPr/>
        </p:nvSpPr>
        <p:spPr bwMode="auto">
          <a:xfrm>
            <a:off x="168540" y="-144463"/>
            <a:ext cx="3302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79" descr="UTP/STP Cable – Fiber Optic Communication"/>
          <p:cNvSpPr>
            <a:spLocks noChangeAspect="1" noChangeArrowheads="1"/>
          </p:cNvSpPr>
          <p:nvPr/>
        </p:nvSpPr>
        <p:spPr bwMode="auto">
          <a:xfrm>
            <a:off x="333640" y="7938"/>
            <a:ext cx="3302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81" descr="UTP/STP Cable – Fiber Optic Communication"/>
          <p:cNvSpPr>
            <a:spLocks noChangeAspect="1" noChangeArrowheads="1"/>
          </p:cNvSpPr>
          <p:nvPr/>
        </p:nvSpPr>
        <p:spPr bwMode="auto">
          <a:xfrm>
            <a:off x="498740" y="160338"/>
            <a:ext cx="3302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251" name="Picture 83" descr="Network Cable Types and Specif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207" y="3242506"/>
            <a:ext cx="3925302" cy="3145821"/>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Rj45 Wiring Scheme 568A - Tekt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063" y="3581401"/>
            <a:ext cx="3016552" cy="301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920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Twisted-pair cable</a:t>
            </a:r>
            <a:endParaRPr lang="en-US" dirty="0"/>
          </a:p>
        </p:txBody>
      </p:sp>
      <p:sp>
        <p:nvSpPr>
          <p:cNvPr id="3" name="Content Placeholder 2"/>
          <p:cNvSpPr>
            <a:spLocks noGrp="1"/>
          </p:cNvSpPr>
          <p:nvPr>
            <p:ph idx="1"/>
          </p:nvPr>
        </p:nvSpPr>
        <p:spPr/>
        <p:txBody>
          <a:bodyPr/>
          <a:lstStyle/>
          <a:p>
            <a:r>
              <a:rPr lang="en-US" altLang="en-US" dirty="0"/>
              <a:t>Depending on how cables twisted (sparse or dense), the twisted-pair cable can be classified into  Cat3, Cat4, Cat5, Cat5e, Cat6, Cat7…</a:t>
            </a:r>
          </a:p>
          <a:p>
            <a:endParaRPr lang="en-US" altLang="en-US" b="1" dirty="0"/>
          </a:p>
          <a:p>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83076154"/>
              </p:ext>
            </p:extLst>
          </p:nvPr>
        </p:nvGraphicFramePr>
        <p:xfrm>
          <a:off x="954693" y="3596347"/>
          <a:ext cx="8585200" cy="815975"/>
        </p:xfrm>
        <a:graphic>
          <a:graphicData uri="http://schemas.openxmlformats.org/presentationml/2006/ole">
            <mc:AlternateContent xmlns:mc="http://schemas.openxmlformats.org/markup-compatibility/2006">
              <mc:Choice xmlns:v="urn:schemas-microsoft-com:vml" Requires="v">
                <p:oleObj name="Bitmap Image" r:id="rId2" imgW="4904762" imgH="647619" progId="Paint.Picture">
                  <p:embed/>
                </p:oleObj>
              </mc:Choice>
              <mc:Fallback>
                <p:oleObj name="Bitmap Image" r:id="rId2" imgW="4904762" imgH="647619" progId="Paint.Picture">
                  <p:embed/>
                  <p:pic>
                    <p:nvPicPr>
                      <p:cNvPr id="0" name=""/>
                      <p:cNvPicPr>
                        <a:picLocks noChangeAspect="1" noChangeArrowheads="1"/>
                      </p:cNvPicPr>
                      <p:nvPr/>
                    </p:nvPicPr>
                    <p:blipFill>
                      <a:blip r:embed="rId3">
                        <a:lum contrast="6000"/>
                        <a:extLst>
                          <a:ext uri="{28A0092B-C50C-407E-A947-70E740481C1C}">
                            <a14:useLocalDpi xmlns:a14="http://schemas.microsoft.com/office/drawing/2010/main" val="0"/>
                          </a:ext>
                        </a:extLst>
                      </a:blip>
                      <a:srcRect t="14706" b="7353"/>
                      <a:stretch>
                        <a:fillRect/>
                      </a:stretch>
                    </p:blipFill>
                    <p:spPr bwMode="auto">
                      <a:xfrm>
                        <a:off x="954693" y="3596347"/>
                        <a:ext cx="8585200" cy="815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Group 77"/>
          <p:cNvGraphicFramePr>
            <a:graphicFrameLocks/>
          </p:cNvGraphicFramePr>
          <p:nvPr>
            <p:extLst>
              <p:ext uri="{D42A27DB-BD31-4B8C-83A1-F6EECF244321}">
                <p14:modId xmlns:p14="http://schemas.microsoft.com/office/powerpoint/2010/main" val="3025051006"/>
              </p:ext>
            </p:extLst>
          </p:nvPr>
        </p:nvGraphicFramePr>
        <p:xfrm>
          <a:off x="2518917" y="4722125"/>
          <a:ext cx="5508981" cy="1099583"/>
        </p:xfrm>
        <a:graphic>
          <a:graphicData uri="http://schemas.openxmlformats.org/drawingml/2006/table">
            <a:tbl>
              <a:tblPr/>
              <a:tblGrid>
                <a:gridCol w="1451298">
                  <a:extLst>
                    <a:ext uri="{9D8B030D-6E8A-4147-A177-3AD203B41FA5}">
                      <a16:colId xmlns:a16="http://schemas.microsoft.com/office/drawing/2014/main" val="20000"/>
                    </a:ext>
                  </a:extLst>
                </a:gridCol>
                <a:gridCol w="1298787">
                  <a:extLst>
                    <a:ext uri="{9D8B030D-6E8A-4147-A177-3AD203B41FA5}">
                      <a16:colId xmlns:a16="http://schemas.microsoft.com/office/drawing/2014/main" val="20001"/>
                    </a:ext>
                  </a:extLst>
                </a:gridCol>
                <a:gridCol w="1443249">
                  <a:extLst>
                    <a:ext uri="{9D8B030D-6E8A-4147-A177-3AD203B41FA5}">
                      <a16:colId xmlns:a16="http://schemas.microsoft.com/office/drawing/2014/main" val="20002"/>
                    </a:ext>
                  </a:extLst>
                </a:gridCol>
                <a:gridCol w="1315647">
                  <a:extLst>
                    <a:ext uri="{9D8B030D-6E8A-4147-A177-3AD203B41FA5}">
                      <a16:colId xmlns:a16="http://schemas.microsoft.com/office/drawing/2014/main" val="20003"/>
                    </a:ext>
                  </a:extLst>
                </a:gridCol>
              </a:tblGrid>
              <a:tr h="489983">
                <a:tc>
                  <a:txBody>
                    <a:bodyPr/>
                    <a:lstStyle>
                      <a:lvl1pPr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444500"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857250"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231900"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598613" defTabSz="862013">
                        <a:spcBef>
                          <a:spcPct val="25000"/>
                        </a:spcBef>
                        <a:buClr>
                          <a:schemeClr val="accent2"/>
                        </a:buClr>
                        <a:defRPr>
                          <a:solidFill>
                            <a:schemeClr val="tx1"/>
                          </a:solidFill>
                          <a:latin typeface="Times New Roman" panose="02020603050405020304" pitchFamily="18" charset="0"/>
                        </a:defRPr>
                      </a:lvl5pPr>
                      <a:lvl6pPr marL="2055813"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513013"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2970213"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427413"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0" marR="0" lvl="0" indent="0" algn="l" defTabSz="862013"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Cat 3</a:t>
                      </a:r>
                      <a:endParaRPr kumimoji="0" lang="en-US" sz="1400" b="1"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Cat 5</a:t>
                      </a:r>
                      <a:endParaRPr kumimoji="0" lang="en-US" sz="1400" b="1"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rPr>
                        <a:t>Cat 6</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0"/>
                  </a:ext>
                </a:extLst>
              </a:tr>
              <a:tr h="270780">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Twisted length</a:t>
                      </a:r>
                      <a:endParaRPr kumimoji="0" lang="en-US" sz="1400" b="1"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7.5 – 10 (cm)</a:t>
                      </a:r>
                      <a:endParaRPr kumimoji="0" lang="en-US" sz="1400" b="1" i="0" u="none" strike="noStrike" cap="none" normalizeH="0" baseline="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0.6 – 0.85 (cm)</a:t>
                      </a:r>
                      <a:endParaRPr kumimoji="0" lang="en-US" sz="1400" b="1"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rPr>
                        <a:t>0.13 cm</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0780">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Bandwidth</a:t>
                      </a:r>
                      <a:endParaRPr kumimoji="0" lang="en-US" sz="1400" b="1"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16 MHz</a:t>
                      </a:r>
                      <a:endParaRPr kumimoji="0" lang="en-US" sz="1400" b="1" i="0" u="none" strike="noStrike" cap="none" normalizeH="0" baseline="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100 MHz</a:t>
                      </a:r>
                      <a:endParaRPr kumimoji="0" lang="en-US" sz="1400" b="1"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rPr>
                        <a:t>250 MHz</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TextBox 5"/>
          <p:cNvSpPr txBox="1"/>
          <p:nvPr/>
        </p:nvSpPr>
        <p:spPr>
          <a:xfrm>
            <a:off x="5035550" y="6226629"/>
            <a:ext cx="3224409" cy="369332"/>
          </a:xfrm>
          <a:prstGeom prst="rect">
            <a:avLst/>
          </a:prstGeom>
          <a:noFill/>
        </p:spPr>
        <p:txBody>
          <a:bodyPr wrap="none" rtlCol="0">
            <a:spAutoFit/>
          </a:bodyPr>
          <a:lstStyle/>
          <a:p>
            <a:r>
              <a:rPr lang="en-US" dirty="0"/>
              <a:t>** Cat 6 required 4 twisted pairs</a:t>
            </a:r>
          </a:p>
        </p:txBody>
      </p:sp>
    </p:spTree>
    <p:extLst>
      <p:ext uri="{BB962C8B-B14F-4D97-AF65-F5344CB8AC3E}">
        <p14:creationId xmlns:p14="http://schemas.microsoft.com/office/powerpoint/2010/main" val="2131320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Coaxial cable</a:t>
            </a:r>
          </a:p>
        </p:txBody>
      </p:sp>
      <p:sp>
        <p:nvSpPr>
          <p:cNvPr id="3" name="Content Placeholder 2"/>
          <p:cNvSpPr>
            <a:spLocks noGrp="1"/>
          </p:cNvSpPr>
          <p:nvPr>
            <p:ph idx="1"/>
          </p:nvPr>
        </p:nvSpPr>
        <p:spPr>
          <a:xfrm>
            <a:off x="495300" y="1360715"/>
            <a:ext cx="8915400" cy="5094515"/>
          </a:xfrm>
        </p:spPr>
        <p:txBody>
          <a:bodyPr>
            <a:normAutofit lnSpcReduction="10000"/>
          </a:bodyPr>
          <a:lstStyle/>
          <a:p>
            <a:r>
              <a:rPr lang="en-US" altLang="en-US" sz="2400" dirty="0"/>
              <a:t>A coaxial cable consists of a stiff copper wire as the core, surrounded by an insulating material. The insulator is encased by a cylindrical conductor, often as a closely woven braided mesh. The outer conductor is covered in a protective plastic sheath (Diameter of 1cm to 2.5cm) </a:t>
            </a:r>
          </a:p>
          <a:p>
            <a:endParaRPr lang="en-US" altLang="en-US" sz="2400" dirty="0"/>
          </a:p>
          <a:p>
            <a:endParaRPr lang="en-US" altLang="en-US" sz="2400" dirty="0"/>
          </a:p>
          <a:p>
            <a:endParaRPr lang="en-US" altLang="en-US" sz="2400" dirty="0"/>
          </a:p>
          <a:p>
            <a:endParaRPr lang="en-US" altLang="en-US" sz="2400" dirty="0"/>
          </a:p>
          <a:p>
            <a:pPr lvl="1"/>
            <a:r>
              <a:rPr lang="en-US" altLang="en-US" sz="2200" dirty="0"/>
              <a:t>The construction and shielding of the coaxial cable give it a good combination of high bandwidth and excellent noise immunity. The bandwidth possible depends on the cable quality and length.</a:t>
            </a:r>
          </a:p>
          <a:p>
            <a:pPr lvl="2"/>
            <a:r>
              <a:rPr lang="en-US" altLang="en-US" sz="2000" dirty="0"/>
              <a:t>50 ohm: used for digital signal</a:t>
            </a:r>
          </a:p>
          <a:p>
            <a:pPr lvl="2"/>
            <a:r>
              <a:rPr lang="en-US" altLang="en-US" sz="2000" dirty="0"/>
              <a:t>75 ohm: used for analog transmission and cable television</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3602100564"/>
              </p:ext>
            </p:extLst>
          </p:nvPr>
        </p:nvGraphicFramePr>
        <p:xfrm>
          <a:off x="1875971" y="3178629"/>
          <a:ext cx="6636658" cy="1322332"/>
        </p:xfrm>
        <a:graphic>
          <a:graphicData uri="http://schemas.openxmlformats.org/presentationml/2006/ole">
            <mc:AlternateContent xmlns:mc="http://schemas.openxmlformats.org/markup-compatibility/2006">
              <mc:Choice xmlns:v="urn:schemas-microsoft-com:vml" Requires="v">
                <p:oleObj name="Bitmap Image" r:id="rId2" imgW="4723810" imgH="1181265" progId="PBrush">
                  <p:embed/>
                </p:oleObj>
              </mc:Choice>
              <mc:Fallback>
                <p:oleObj name="Bitmap Image" r:id="rId2" imgW="4723810" imgH="1181265" progId="PBrush">
                  <p:embed/>
                  <p:pic>
                    <p:nvPicPr>
                      <p:cNvPr id="0" name="Object 4"/>
                      <p:cNvPicPr>
                        <a:picLocks noChangeAspect="1" noChangeArrowheads="1"/>
                      </p:cNvPicPr>
                      <p:nvPr/>
                    </p:nvPicPr>
                    <p:blipFill>
                      <a:blip r:embed="rId3">
                        <a:lum contrast="6000"/>
                        <a:extLst>
                          <a:ext uri="{28A0092B-C50C-407E-A947-70E740481C1C}">
                            <a14:useLocalDpi xmlns:a14="http://schemas.microsoft.com/office/drawing/2010/main" val="0"/>
                          </a:ext>
                        </a:extLst>
                      </a:blip>
                      <a:srcRect t="4839" b="8871"/>
                      <a:stretch>
                        <a:fillRect/>
                      </a:stretch>
                    </p:blipFill>
                    <p:spPr bwMode="auto">
                      <a:xfrm>
                        <a:off x="1875971" y="3178629"/>
                        <a:ext cx="6636658" cy="1322332"/>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2277418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Cable TV system</a:t>
            </a:r>
          </a:p>
        </p:txBody>
      </p:sp>
      <p:sp>
        <p:nvSpPr>
          <p:cNvPr id="4" name="Content Placeholder 3"/>
          <p:cNvSpPr>
            <a:spLocks noGrp="1"/>
          </p:cNvSpPr>
          <p:nvPr>
            <p:ph idx="1"/>
          </p:nvPr>
        </p:nvSpPr>
        <p:spPr/>
        <p:txBody>
          <a:bodyPr/>
          <a:lstStyle/>
          <a:p>
            <a:endParaRPr lang="en-US"/>
          </a:p>
        </p:txBody>
      </p:sp>
      <p:pic>
        <p:nvPicPr>
          <p:cNvPr id="12292" name="Picture 4" descr="https://ars.els-cdn.com/content/image/3-s2.0-B9780750672337500120-f12-08-978075067233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733" y="1447800"/>
            <a:ext cx="6301120" cy="5127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78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Fiber</a:t>
            </a:r>
            <a:r>
              <a:rPr lang="en-GB" dirty="0"/>
              <a:t> Optics</a:t>
            </a:r>
          </a:p>
        </p:txBody>
      </p:sp>
      <p:sp>
        <p:nvSpPr>
          <p:cNvPr id="3" name="Content Placeholder 2"/>
          <p:cNvSpPr>
            <a:spLocks noGrp="1"/>
          </p:cNvSpPr>
          <p:nvPr>
            <p:ph idx="1"/>
          </p:nvPr>
        </p:nvSpPr>
        <p:spPr/>
        <p:txBody>
          <a:bodyPr>
            <a:normAutofit/>
          </a:bodyPr>
          <a:lstStyle/>
          <a:p>
            <a:r>
              <a:rPr lang="en-US" altLang="en-US" sz="2400" dirty="0"/>
              <a:t>At the center is the glass core through which the light propagates. In multimode fibers, the core is typically 50 microns in diameter, about the thickness of a human hair. In single-mode fibers, the core is 8 to 10 microns.</a:t>
            </a:r>
          </a:p>
          <a:p>
            <a:endParaRPr lang="en-US" altLang="en-US" dirty="0"/>
          </a:p>
          <a:p>
            <a:endParaRPr lang="en-US" altLang="en-US" dirty="0"/>
          </a:p>
          <a:p>
            <a:endParaRPr lang="en-GB" dirty="0"/>
          </a:p>
        </p:txBody>
      </p:sp>
      <p:pic>
        <p:nvPicPr>
          <p:cNvPr id="9305" name="Picture 89" descr="Difference between single mode fiber and multi mode fiber | 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874" y="4179674"/>
            <a:ext cx="5200197" cy="2523643"/>
          </a:xfrm>
          <a:prstGeom prst="rect">
            <a:avLst/>
          </a:prstGeom>
          <a:noFill/>
          <a:extLst>
            <a:ext uri="{909E8E84-426E-40DD-AFC4-6F175D3DCCD1}">
              <a14:hiddenFill xmlns:a14="http://schemas.microsoft.com/office/drawing/2010/main">
                <a:solidFill>
                  <a:srgbClr val="FFFFFF"/>
                </a:solidFill>
              </a14:hiddenFill>
            </a:ext>
          </a:extLst>
        </p:spPr>
      </p:pic>
      <p:pic>
        <p:nvPicPr>
          <p:cNvPr id="9306" name="Picture 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456" y="2470616"/>
            <a:ext cx="4344975" cy="163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441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291" y="80061"/>
            <a:ext cx="8543925" cy="1325563"/>
          </a:xfrm>
        </p:spPr>
        <p:txBody>
          <a:bodyPr/>
          <a:lstStyle/>
          <a:p>
            <a:r>
              <a:rPr lang="en-US" dirty="0"/>
              <a:t>2.1 Introduction </a:t>
            </a:r>
          </a:p>
        </p:txBody>
      </p:sp>
      <p:grpSp>
        <p:nvGrpSpPr>
          <p:cNvPr id="2" name="Group 1"/>
          <p:cNvGrpSpPr/>
          <p:nvPr/>
        </p:nvGrpSpPr>
        <p:grpSpPr>
          <a:xfrm>
            <a:off x="373183" y="1831182"/>
            <a:ext cx="9108275" cy="4754022"/>
            <a:chOff x="344476" y="968301"/>
            <a:chExt cx="8743751" cy="5616903"/>
          </a:xfrm>
        </p:grpSpPr>
        <p:sp>
          <p:nvSpPr>
            <p:cNvPr id="18435" name="AutoShape 3"/>
            <p:cNvSpPr>
              <a:spLocks noChangeArrowheads="1"/>
            </p:cNvSpPr>
            <p:nvPr/>
          </p:nvSpPr>
          <p:spPr bwMode="auto">
            <a:xfrm>
              <a:off x="1668409" y="26938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dirty="0">
                  <a:solidFill>
                    <a:schemeClr val="bg1"/>
                  </a:solidFill>
                  <a:latin typeface="Arial" panose="020B0604020202020204" pitchFamily="34" charset="0"/>
                </a:rPr>
                <a:t>Application</a:t>
              </a:r>
            </a:p>
          </p:txBody>
        </p:sp>
        <p:sp>
          <p:nvSpPr>
            <p:cNvPr id="18436" name="AutoShape 4"/>
            <p:cNvSpPr>
              <a:spLocks noChangeArrowheads="1"/>
            </p:cNvSpPr>
            <p:nvPr/>
          </p:nvSpPr>
          <p:spPr bwMode="auto">
            <a:xfrm>
              <a:off x="1668409" y="31764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a:solidFill>
                    <a:schemeClr val="bg1"/>
                  </a:solidFill>
                  <a:latin typeface="Arial" panose="020B0604020202020204" pitchFamily="34" charset="0"/>
                </a:rPr>
                <a:t>Presentation</a:t>
              </a:r>
            </a:p>
          </p:txBody>
        </p:sp>
        <p:sp>
          <p:nvSpPr>
            <p:cNvPr id="18437" name="AutoShape 5"/>
            <p:cNvSpPr>
              <a:spLocks noChangeArrowheads="1"/>
            </p:cNvSpPr>
            <p:nvPr/>
          </p:nvSpPr>
          <p:spPr bwMode="auto">
            <a:xfrm>
              <a:off x="1668409" y="36717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a:solidFill>
                    <a:schemeClr val="bg1"/>
                  </a:solidFill>
                  <a:latin typeface="Arial" panose="020B0604020202020204" pitchFamily="34" charset="0"/>
                </a:rPr>
                <a:t>Session</a:t>
              </a:r>
            </a:p>
          </p:txBody>
        </p:sp>
        <p:sp>
          <p:nvSpPr>
            <p:cNvPr id="18438" name="AutoShape 6"/>
            <p:cNvSpPr>
              <a:spLocks noChangeArrowheads="1"/>
            </p:cNvSpPr>
            <p:nvPr/>
          </p:nvSpPr>
          <p:spPr bwMode="auto">
            <a:xfrm>
              <a:off x="1668409" y="41670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dirty="0">
                  <a:solidFill>
                    <a:schemeClr val="bg1"/>
                  </a:solidFill>
                  <a:latin typeface="Arial" panose="020B0604020202020204" pitchFamily="34" charset="0"/>
                </a:rPr>
                <a:t>Transport</a:t>
              </a:r>
            </a:p>
          </p:txBody>
        </p:sp>
        <p:sp>
          <p:nvSpPr>
            <p:cNvPr id="18439" name="AutoShape 7"/>
            <p:cNvSpPr>
              <a:spLocks noChangeArrowheads="1"/>
            </p:cNvSpPr>
            <p:nvPr/>
          </p:nvSpPr>
          <p:spPr bwMode="auto">
            <a:xfrm>
              <a:off x="1668409" y="46496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a:solidFill>
                    <a:schemeClr val="bg1"/>
                  </a:solidFill>
                  <a:latin typeface="Arial" panose="020B0604020202020204" pitchFamily="34" charset="0"/>
                </a:rPr>
                <a:t>Network</a:t>
              </a:r>
            </a:p>
          </p:txBody>
        </p:sp>
        <p:sp>
          <p:nvSpPr>
            <p:cNvPr id="18440" name="AutoShape 8"/>
            <p:cNvSpPr>
              <a:spLocks noChangeArrowheads="1"/>
            </p:cNvSpPr>
            <p:nvPr/>
          </p:nvSpPr>
          <p:spPr bwMode="auto">
            <a:xfrm>
              <a:off x="1668409" y="51449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a:solidFill>
                    <a:schemeClr val="bg1"/>
                  </a:solidFill>
                  <a:latin typeface="Arial" panose="020B0604020202020204" pitchFamily="34" charset="0"/>
                </a:rPr>
                <a:t>Data Link</a:t>
              </a:r>
            </a:p>
          </p:txBody>
        </p:sp>
        <p:sp>
          <p:nvSpPr>
            <p:cNvPr id="18441" name="AutoShape 9"/>
            <p:cNvSpPr>
              <a:spLocks noChangeArrowheads="1"/>
            </p:cNvSpPr>
            <p:nvPr/>
          </p:nvSpPr>
          <p:spPr bwMode="auto">
            <a:xfrm>
              <a:off x="1668409" y="56402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a:solidFill>
                    <a:schemeClr val="bg1"/>
                  </a:solidFill>
                  <a:latin typeface="Arial" panose="020B0604020202020204" pitchFamily="34" charset="0"/>
                </a:rPr>
                <a:t>Physical</a:t>
              </a:r>
            </a:p>
          </p:txBody>
        </p:sp>
        <p:pic>
          <p:nvPicPr>
            <p:cNvPr id="18442" name="Picture 10"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3785" y="1333795"/>
              <a:ext cx="1428548" cy="1807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AutoShape 11"/>
            <p:cNvSpPr>
              <a:spLocks noChangeArrowheads="1"/>
            </p:cNvSpPr>
            <p:nvPr/>
          </p:nvSpPr>
          <p:spPr bwMode="auto">
            <a:xfrm>
              <a:off x="6230951" y="26938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a:solidFill>
                    <a:schemeClr val="bg1"/>
                  </a:solidFill>
                  <a:latin typeface="Arial" panose="020B0604020202020204" pitchFamily="34" charset="0"/>
                </a:rPr>
                <a:t>Application</a:t>
              </a:r>
            </a:p>
          </p:txBody>
        </p:sp>
        <p:sp>
          <p:nvSpPr>
            <p:cNvPr id="18444" name="AutoShape 12"/>
            <p:cNvSpPr>
              <a:spLocks noChangeArrowheads="1"/>
            </p:cNvSpPr>
            <p:nvPr/>
          </p:nvSpPr>
          <p:spPr bwMode="auto">
            <a:xfrm>
              <a:off x="6230951" y="31764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a:solidFill>
                    <a:schemeClr val="bg1"/>
                  </a:solidFill>
                  <a:latin typeface="Arial" panose="020B0604020202020204" pitchFamily="34" charset="0"/>
                </a:rPr>
                <a:t>Presentation</a:t>
              </a:r>
            </a:p>
          </p:txBody>
        </p:sp>
        <p:sp>
          <p:nvSpPr>
            <p:cNvPr id="18445" name="AutoShape 13"/>
            <p:cNvSpPr>
              <a:spLocks noChangeArrowheads="1"/>
            </p:cNvSpPr>
            <p:nvPr/>
          </p:nvSpPr>
          <p:spPr bwMode="auto">
            <a:xfrm>
              <a:off x="6230951" y="36717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dirty="0">
                  <a:solidFill>
                    <a:schemeClr val="bg1"/>
                  </a:solidFill>
                  <a:latin typeface="Arial" panose="020B0604020202020204" pitchFamily="34" charset="0"/>
                </a:rPr>
                <a:t>Session</a:t>
              </a:r>
            </a:p>
          </p:txBody>
        </p:sp>
        <p:sp>
          <p:nvSpPr>
            <p:cNvPr id="18446" name="AutoShape 14"/>
            <p:cNvSpPr>
              <a:spLocks noChangeArrowheads="1"/>
            </p:cNvSpPr>
            <p:nvPr/>
          </p:nvSpPr>
          <p:spPr bwMode="auto">
            <a:xfrm>
              <a:off x="6230951" y="41670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a:solidFill>
                    <a:schemeClr val="bg1"/>
                  </a:solidFill>
                  <a:latin typeface="Arial" panose="020B0604020202020204" pitchFamily="34" charset="0"/>
                </a:rPr>
                <a:t>Transport</a:t>
              </a:r>
            </a:p>
          </p:txBody>
        </p:sp>
        <p:sp>
          <p:nvSpPr>
            <p:cNvPr id="18447" name="AutoShape 15"/>
            <p:cNvSpPr>
              <a:spLocks noChangeArrowheads="1"/>
            </p:cNvSpPr>
            <p:nvPr/>
          </p:nvSpPr>
          <p:spPr bwMode="auto">
            <a:xfrm>
              <a:off x="6230951" y="46496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a:solidFill>
                    <a:schemeClr val="bg1"/>
                  </a:solidFill>
                  <a:latin typeface="Arial" panose="020B0604020202020204" pitchFamily="34" charset="0"/>
                </a:rPr>
                <a:t>Network</a:t>
              </a:r>
            </a:p>
          </p:txBody>
        </p:sp>
        <p:sp>
          <p:nvSpPr>
            <p:cNvPr id="18448" name="AutoShape 16"/>
            <p:cNvSpPr>
              <a:spLocks noChangeArrowheads="1"/>
            </p:cNvSpPr>
            <p:nvPr/>
          </p:nvSpPr>
          <p:spPr bwMode="auto">
            <a:xfrm>
              <a:off x="6230951" y="51449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a:solidFill>
                    <a:schemeClr val="bg1"/>
                  </a:solidFill>
                  <a:latin typeface="Arial" panose="020B0604020202020204" pitchFamily="34" charset="0"/>
                </a:rPr>
                <a:t>Data Link</a:t>
              </a:r>
            </a:p>
          </p:txBody>
        </p:sp>
        <p:sp>
          <p:nvSpPr>
            <p:cNvPr id="18449" name="AutoShape 17"/>
            <p:cNvSpPr>
              <a:spLocks noChangeArrowheads="1"/>
            </p:cNvSpPr>
            <p:nvPr/>
          </p:nvSpPr>
          <p:spPr bwMode="auto">
            <a:xfrm>
              <a:off x="6230951" y="56402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a:solidFill>
                    <a:schemeClr val="bg1"/>
                  </a:solidFill>
                  <a:latin typeface="Arial" panose="020B0604020202020204" pitchFamily="34" charset="0"/>
                </a:rPr>
                <a:t>Physical</a:t>
              </a:r>
            </a:p>
          </p:txBody>
        </p:sp>
        <p:pic>
          <p:nvPicPr>
            <p:cNvPr id="18450" name="Picture 18"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711" y="968301"/>
              <a:ext cx="1267477" cy="17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1" name="Picture 19" descr="hppri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456" y="1582626"/>
              <a:ext cx="1104488" cy="1298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2" name="Picture 20" descr="nic"/>
            <p:cNvPicPr>
              <a:picLocks noChangeAspect="1" noChangeArrowheads="1"/>
            </p:cNvPicPr>
            <p:nvPr/>
          </p:nvPicPr>
          <p:blipFill>
            <a:blip r:embed="rId5" cstate="print">
              <a:extLst>
                <a:ext uri="{28A0092B-C50C-407E-A947-70E740481C1C}">
                  <a14:useLocalDpi xmlns:a14="http://schemas.microsoft.com/office/drawing/2010/main" val="0"/>
                </a:ext>
              </a:extLst>
            </a:blip>
            <a:srcRect t="17938" b="12222"/>
            <a:stretch>
              <a:fillRect/>
            </a:stretch>
          </p:blipFill>
          <p:spPr bwMode="auto">
            <a:xfrm>
              <a:off x="8028613" y="5510619"/>
              <a:ext cx="1059614" cy="83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5878" name="Rectangle 22"/>
            <p:cNvSpPr>
              <a:spLocks noChangeArrowheads="1"/>
            </p:cNvSpPr>
            <p:nvPr/>
          </p:nvSpPr>
          <p:spPr bwMode="auto">
            <a:xfrm>
              <a:off x="2575751" y="6216396"/>
              <a:ext cx="4563999" cy="3688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800" dirty="0">
                  <a:solidFill>
                    <a:schemeClr val="bg1"/>
                  </a:solidFill>
                  <a:latin typeface="Arial" panose="020B0604020202020204" pitchFamily="34" charset="0"/>
                </a:rPr>
                <a:t>10010111001011010010110101011110101</a:t>
              </a:r>
            </a:p>
          </p:txBody>
        </p:sp>
        <p:grpSp>
          <p:nvGrpSpPr>
            <p:cNvPr id="3065879" name="Group 23"/>
            <p:cNvGrpSpPr>
              <a:grpSpLocks/>
            </p:cNvGrpSpPr>
            <p:nvPr/>
          </p:nvGrpSpPr>
          <p:grpSpPr bwMode="auto">
            <a:xfrm>
              <a:off x="2739511" y="5759196"/>
              <a:ext cx="4166234" cy="368808"/>
              <a:chOff x="1776" y="3648"/>
              <a:chExt cx="2629" cy="192"/>
            </a:xfrm>
          </p:grpSpPr>
          <p:sp>
            <p:nvSpPr>
              <p:cNvPr id="18486" name="Freeform 24"/>
              <p:cNvSpPr>
                <a:spLocks/>
              </p:cNvSpPr>
              <p:nvPr/>
            </p:nvSpPr>
            <p:spPr bwMode="auto">
              <a:xfrm>
                <a:off x="1776"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87" name="Freeform 25"/>
              <p:cNvSpPr>
                <a:spLocks/>
              </p:cNvSpPr>
              <p:nvPr/>
            </p:nvSpPr>
            <p:spPr bwMode="auto">
              <a:xfrm>
                <a:off x="1928"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88" name="Freeform 26"/>
              <p:cNvSpPr>
                <a:spLocks/>
              </p:cNvSpPr>
              <p:nvPr/>
            </p:nvSpPr>
            <p:spPr bwMode="auto">
              <a:xfrm>
                <a:off x="2072"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89" name="Freeform 27"/>
              <p:cNvSpPr>
                <a:spLocks/>
              </p:cNvSpPr>
              <p:nvPr/>
            </p:nvSpPr>
            <p:spPr bwMode="auto">
              <a:xfrm>
                <a:off x="2216"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0" name="Freeform 28"/>
              <p:cNvSpPr>
                <a:spLocks/>
              </p:cNvSpPr>
              <p:nvPr/>
            </p:nvSpPr>
            <p:spPr bwMode="auto">
              <a:xfrm>
                <a:off x="2360"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1" name="Freeform 29"/>
              <p:cNvSpPr>
                <a:spLocks/>
              </p:cNvSpPr>
              <p:nvPr/>
            </p:nvSpPr>
            <p:spPr bwMode="auto">
              <a:xfrm>
                <a:off x="2504"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2" name="Freeform 30"/>
              <p:cNvSpPr>
                <a:spLocks/>
              </p:cNvSpPr>
              <p:nvPr/>
            </p:nvSpPr>
            <p:spPr bwMode="auto">
              <a:xfrm>
                <a:off x="2648"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3" name="Freeform 31"/>
              <p:cNvSpPr>
                <a:spLocks/>
              </p:cNvSpPr>
              <p:nvPr/>
            </p:nvSpPr>
            <p:spPr bwMode="auto">
              <a:xfrm>
                <a:off x="2792"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4" name="Freeform 32"/>
              <p:cNvSpPr>
                <a:spLocks/>
              </p:cNvSpPr>
              <p:nvPr/>
            </p:nvSpPr>
            <p:spPr bwMode="auto">
              <a:xfrm>
                <a:off x="2936"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5" name="Freeform 33"/>
              <p:cNvSpPr>
                <a:spLocks/>
              </p:cNvSpPr>
              <p:nvPr/>
            </p:nvSpPr>
            <p:spPr bwMode="auto">
              <a:xfrm>
                <a:off x="3080"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6" name="Freeform 34"/>
              <p:cNvSpPr>
                <a:spLocks/>
              </p:cNvSpPr>
              <p:nvPr/>
            </p:nvSpPr>
            <p:spPr bwMode="auto">
              <a:xfrm>
                <a:off x="3224"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7" name="Freeform 35"/>
              <p:cNvSpPr>
                <a:spLocks/>
              </p:cNvSpPr>
              <p:nvPr/>
            </p:nvSpPr>
            <p:spPr bwMode="auto">
              <a:xfrm>
                <a:off x="3368"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8" name="Freeform 36"/>
              <p:cNvSpPr>
                <a:spLocks/>
              </p:cNvSpPr>
              <p:nvPr/>
            </p:nvSpPr>
            <p:spPr bwMode="auto">
              <a:xfrm>
                <a:off x="3512"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9" name="Freeform 37"/>
              <p:cNvSpPr>
                <a:spLocks/>
              </p:cNvSpPr>
              <p:nvPr/>
            </p:nvSpPr>
            <p:spPr bwMode="auto">
              <a:xfrm>
                <a:off x="3656"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00" name="Freeform 38"/>
              <p:cNvSpPr>
                <a:spLocks/>
              </p:cNvSpPr>
              <p:nvPr/>
            </p:nvSpPr>
            <p:spPr bwMode="auto">
              <a:xfrm>
                <a:off x="3800"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01" name="Freeform 39"/>
              <p:cNvSpPr>
                <a:spLocks/>
              </p:cNvSpPr>
              <p:nvPr/>
            </p:nvSpPr>
            <p:spPr bwMode="auto">
              <a:xfrm>
                <a:off x="3944" y="3648"/>
                <a:ext cx="173"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02" name="Freeform 40"/>
              <p:cNvSpPr>
                <a:spLocks/>
              </p:cNvSpPr>
              <p:nvPr/>
            </p:nvSpPr>
            <p:spPr bwMode="auto">
              <a:xfrm>
                <a:off x="4088" y="3648"/>
                <a:ext cx="173"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03" name="Freeform 41"/>
              <p:cNvSpPr>
                <a:spLocks/>
              </p:cNvSpPr>
              <p:nvPr/>
            </p:nvSpPr>
            <p:spPr bwMode="auto">
              <a:xfrm>
                <a:off x="4232" y="3648"/>
                <a:ext cx="173"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455" name="Line 42"/>
            <p:cNvSpPr>
              <a:spLocks noChangeShapeType="1"/>
            </p:cNvSpPr>
            <p:nvPr/>
          </p:nvSpPr>
          <p:spPr bwMode="auto">
            <a:xfrm>
              <a:off x="3028950" y="2659761"/>
              <a:ext cx="0" cy="3595878"/>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6" name="Line 43"/>
            <p:cNvSpPr>
              <a:spLocks noChangeShapeType="1"/>
            </p:cNvSpPr>
            <p:nvPr/>
          </p:nvSpPr>
          <p:spPr bwMode="auto">
            <a:xfrm>
              <a:off x="6629400" y="2659761"/>
              <a:ext cx="0" cy="3595878"/>
            </a:xfrm>
            <a:prstGeom prst="line">
              <a:avLst/>
            </a:prstGeom>
            <a:noFill/>
            <a:ln w="25400">
              <a:solidFill>
                <a:srgbClr val="FF0000"/>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065900" name="Picture 44" descr="en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8982" y="1633762"/>
              <a:ext cx="1092983" cy="119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65901" name="AutoShape 45"/>
            <p:cNvCxnSpPr>
              <a:cxnSpLocks noChangeShapeType="1"/>
              <a:stCxn id="18442" idx="3"/>
              <a:endCxn id="3065900" idx="1"/>
            </p:cNvCxnSpPr>
            <p:nvPr/>
          </p:nvCxnSpPr>
          <p:spPr bwMode="auto">
            <a:xfrm flipH="1" flipV="1">
              <a:off x="3226813" y="2232027"/>
              <a:ext cx="47687" cy="5557"/>
            </a:xfrm>
            <a:prstGeom prst="straightConnector1">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65902" name="AutoShape 46"/>
            <p:cNvCxnSpPr>
              <a:cxnSpLocks noChangeShapeType="1"/>
              <a:stCxn id="3065918" idx="2"/>
              <a:endCxn id="18480" idx="0"/>
            </p:cNvCxnSpPr>
            <p:nvPr/>
          </p:nvCxnSpPr>
          <p:spPr bwMode="auto">
            <a:xfrm>
              <a:off x="4057650" y="3613404"/>
              <a:ext cx="16750" cy="658892"/>
            </a:xfrm>
            <a:prstGeom prst="straightConnector1">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65903" name="AutoShape 47"/>
            <p:cNvCxnSpPr>
              <a:cxnSpLocks noChangeShapeType="1"/>
            </p:cNvCxnSpPr>
            <p:nvPr/>
          </p:nvCxnSpPr>
          <p:spPr bwMode="auto">
            <a:xfrm>
              <a:off x="4055679" y="2401515"/>
              <a:ext cx="15848" cy="973884"/>
            </a:xfrm>
            <a:prstGeom prst="straightConnector1">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61" name="Text Box 48"/>
            <p:cNvSpPr txBox="1">
              <a:spLocks noChangeArrowheads="1"/>
            </p:cNvSpPr>
            <p:nvPr/>
          </p:nvSpPr>
          <p:spPr bwMode="auto">
            <a:xfrm>
              <a:off x="4685902" y="4063596"/>
              <a:ext cx="1137517" cy="436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i="1" dirty="0">
                  <a:solidFill>
                    <a:srgbClr val="FF0000"/>
                  </a:solidFill>
                  <a:latin typeface="Arial" panose="020B0604020202020204" pitchFamily="34" charset="0"/>
                </a:rPr>
                <a:t>segments</a:t>
              </a:r>
            </a:p>
          </p:txBody>
        </p:sp>
        <p:sp>
          <p:nvSpPr>
            <p:cNvPr id="18462" name="Text Box 49"/>
            <p:cNvSpPr txBox="1">
              <a:spLocks noChangeArrowheads="1"/>
            </p:cNvSpPr>
            <p:nvPr/>
          </p:nvSpPr>
          <p:spPr bwMode="auto">
            <a:xfrm>
              <a:off x="4702905" y="4533496"/>
              <a:ext cx="940544" cy="436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i="1" dirty="0">
                  <a:solidFill>
                    <a:srgbClr val="FF0000"/>
                  </a:solidFill>
                  <a:latin typeface="Arial" panose="020B0604020202020204" pitchFamily="34" charset="0"/>
                </a:rPr>
                <a:t>packets</a:t>
              </a:r>
            </a:p>
          </p:txBody>
        </p:sp>
        <p:sp>
          <p:nvSpPr>
            <p:cNvPr id="18463" name="Text Box 50"/>
            <p:cNvSpPr txBox="1">
              <a:spLocks noChangeArrowheads="1"/>
            </p:cNvSpPr>
            <p:nvPr/>
          </p:nvSpPr>
          <p:spPr bwMode="auto">
            <a:xfrm>
              <a:off x="4689703" y="5066896"/>
              <a:ext cx="854369" cy="436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i="1" dirty="0">
                  <a:solidFill>
                    <a:srgbClr val="FF0000"/>
                  </a:solidFill>
                  <a:latin typeface="Arial" panose="020B0604020202020204" pitchFamily="34" charset="0"/>
                </a:rPr>
                <a:t>frames</a:t>
              </a:r>
            </a:p>
          </p:txBody>
        </p:sp>
        <p:cxnSp>
          <p:nvCxnSpPr>
            <p:cNvPr id="18464" name="AutoShape 51"/>
            <p:cNvCxnSpPr>
              <a:cxnSpLocks noChangeShapeType="1"/>
              <a:stCxn id="18440" idx="3"/>
              <a:endCxn id="18448" idx="1"/>
            </p:cNvCxnSpPr>
            <p:nvPr/>
          </p:nvCxnSpPr>
          <p:spPr bwMode="auto">
            <a:xfrm>
              <a:off x="3277291" y="5429251"/>
              <a:ext cx="3094310" cy="0"/>
            </a:xfrm>
            <a:prstGeom prst="straightConnector1">
              <a:avLst/>
            </a:prstGeom>
            <a:noFill/>
            <a:ln w="25400">
              <a:solidFill>
                <a:srgbClr val="FFFF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65908" name="Group 52"/>
            <p:cNvGrpSpPr>
              <a:grpSpLocks/>
            </p:cNvGrpSpPr>
            <p:nvPr/>
          </p:nvGrpSpPr>
          <p:grpSpPr bwMode="auto">
            <a:xfrm>
              <a:off x="3196938" y="5206430"/>
              <a:ext cx="1483300" cy="445643"/>
              <a:chOff x="1880" y="3304"/>
              <a:chExt cx="936" cy="232"/>
            </a:xfrm>
          </p:grpSpPr>
          <p:sp>
            <p:nvSpPr>
              <p:cNvPr id="18481" name="Rectangle 53"/>
              <p:cNvSpPr>
                <a:spLocks noChangeArrowheads="1"/>
              </p:cNvSpPr>
              <p:nvPr/>
            </p:nvSpPr>
            <p:spPr bwMode="auto">
              <a:xfrm>
                <a:off x="2160" y="3306"/>
                <a:ext cx="507" cy="230"/>
              </a:xfrm>
              <a:prstGeom prst="rect">
                <a:avLst/>
              </a:prstGeom>
              <a:solidFill>
                <a:srgbClr val="FF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sp>
            <p:nvSpPr>
              <p:cNvPr id="18482" name="Rectangle 54"/>
              <p:cNvSpPr>
                <a:spLocks noChangeArrowheads="1"/>
              </p:cNvSpPr>
              <p:nvPr/>
            </p:nvSpPr>
            <p:spPr bwMode="auto">
              <a:xfrm>
                <a:off x="2264" y="3322"/>
                <a:ext cx="384" cy="19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solidFill>
                      <a:schemeClr val="bg1"/>
                    </a:solidFill>
                    <a:latin typeface="Arial" panose="020B0604020202020204" pitchFamily="34" charset="0"/>
                  </a:rPr>
                  <a:t>Data</a:t>
                </a:r>
              </a:p>
            </p:txBody>
          </p:sp>
          <p:sp>
            <p:nvSpPr>
              <p:cNvPr id="18483" name="Rectangle 55"/>
              <p:cNvSpPr>
                <a:spLocks noChangeArrowheads="1"/>
              </p:cNvSpPr>
              <p:nvPr/>
            </p:nvSpPr>
            <p:spPr bwMode="auto">
              <a:xfrm>
                <a:off x="2016" y="3304"/>
                <a:ext cx="144" cy="230"/>
              </a:xfrm>
              <a:prstGeom prst="rect">
                <a:avLst/>
              </a:prstGeom>
              <a:solidFill>
                <a:srgbClr val="FFAC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sp>
            <p:nvSpPr>
              <p:cNvPr id="18484" name="Rectangle 56"/>
              <p:cNvSpPr>
                <a:spLocks noChangeArrowheads="1"/>
              </p:cNvSpPr>
              <p:nvPr/>
            </p:nvSpPr>
            <p:spPr bwMode="auto">
              <a:xfrm>
                <a:off x="1880" y="3304"/>
                <a:ext cx="144" cy="23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sp>
            <p:nvSpPr>
              <p:cNvPr id="18485" name="Rectangle 57"/>
              <p:cNvSpPr>
                <a:spLocks noChangeArrowheads="1"/>
              </p:cNvSpPr>
              <p:nvPr/>
            </p:nvSpPr>
            <p:spPr bwMode="auto">
              <a:xfrm>
                <a:off x="2672" y="3304"/>
                <a:ext cx="144" cy="23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grpSp>
        <p:cxnSp>
          <p:nvCxnSpPr>
            <p:cNvPr id="18466" name="AutoShape 58"/>
            <p:cNvCxnSpPr>
              <a:cxnSpLocks noChangeShapeType="1"/>
              <a:stCxn id="18439" idx="3"/>
              <a:endCxn id="18447" idx="1"/>
            </p:cNvCxnSpPr>
            <p:nvPr/>
          </p:nvCxnSpPr>
          <p:spPr bwMode="auto">
            <a:xfrm>
              <a:off x="3277291" y="4933951"/>
              <a:ext cx="3094310" cy="0"/>
            </a:xfrm>
            <a:prstGeom prst="straightConnector1">
              <a:avLst/>
            </a:prstGeom>
            <a:noFill/>
            <a:ln w="25400">
              <a:solidFill>
                <a:srgbClr val="FFFF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7" name="AutoShape 59"/>
            <p:cNvCxnSpPr>
              <a:cxnSpLocks noChangeShapeType="1"/>
              <a:stCxn id="18438" idx="3"/>
              <a:endCxn id="18446" idx="1"/>
            </p:cNvCxnSpPr>
            <p:nvPr/>
          </p:nvCxnSpPr>
          <p:spPr bwMode="auto">
            <a:xfrm>
              <a:off x="3277291" y="4451351"/>
              <a:ext cx="3094310" cy="0"/>
            </a:xfrm>
            <a:prstGeom prst="straightConnector1">
              <a:avLst/>
            </a:prstGeom>
            <a:noFill/>
            <a:ln w="25400">
              <a:solidFill>
                <a:srgbClr val="FFFF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8" name="AutoShape 60"/>
            <p:cNvCxnSpPr>
              <a:cxnSpLocks noChangeShapeType="1"/>
              <a:stCxn id="18437" idx="3"/>
              <a:endCxn id="18445" idx="1"/>
            </p:cNvCxnSpPr>
            <p:nvPr/>
          </p:nvCxnSpPr>
          <p:spPr bwMode="auto">
            <a:xfrm>
              <a:off x="3277291" y="3956051"/>
              <a:ext cx="3094310" cy="0"/>
            </a:xfrm>
            <a:prstGeom prst="straightConnector1">
              <a:avLst/>
            </a:prstGeom>
            <a:noFill/>
            <a:ln w="25400">
              <a:solidFill>
                <a:srgbClr val="FFFF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9" name="AutoShape 61"/>
            <p:cNvCxnSpPr>
              <a:cxnSpLocks noChangeShapeType="1"/>
              <a:stCxn id="18436" idx="3"/>
              <a:endCxn id="18444" idx="1"/>
            </p:cNvCxnSpPr>
            <p:nvPr/>
          </p:nvCxnSpPr>
          <p:spPr bwMode="auto">
            <a:xfrm>
              <a:off x="3277291" y="3460751"/>
              <a:ext cx="3094310" cy="0"/>
            </a:xfrm>
            <a:prstGeom prst="straightConnector1">
              <a:avLst/>
            </a:prstGeom>
            <a:noFill/>
            <a:ln w="25400">
              <a:solidFill>
                <a:srgbClr val="FFFF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65918" name="Rectangle 62"/>
            <p:cNvSpPr>
              <a:spLocks noChangeArrowheads="1"/>
            </p:cNvSpPr>
            <p:nvPr/>
          </p:nvSpPr>
          <p:spPr bwMode="auto">
            <a:xfrm>
              <a:off x="3753383" y="3244596"/>
              <a:ext cx="608534" cy="368808"/>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solidFill>
                    <a:schemeClr val="bg1"/>
                  </a:solidFill>
                  <a:latin typeface="Arial" panose="020B0604020202020204" pitchFamily="34" charset="0"/>
                </a:rPr>
                <a:t>Data</a:t>
              </a:r>
            </a:p>
          </p:txBody>
        </p:sp>
        <p:cxnSp>
          <p:nvCxnSpPr>
            <p:cNvPr id="18471" name="AutoShape 63"/>
            <p:cNvCxnSpPr>
              <a:cxnSpLocks noChangeShapeType="1"/>
              <a:stCxn id="18435" idx="3"/>
              <a:endCxn id="18443" idx="1"/>
            </p:cNvCxnSpPr>
            <p:nvPr/>
          </p:nvCxnSpPr>
          <p:spPr bwMode="auto">
            <a:xfrm>
              <a:off x="3277291" y="2978151"/>
              <a:ext cx="3094310" cy="0"/>
            </a:xfrm>
            <a:prstGeom prst="straightConnector1">
              <a:avLst/>
            </a:prstGeom>
            <a:noFill/>
            <a:ln w="25400">
              <a:solidFill>
                <a:srgbClr val="FFFF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65920" name="Group 64"/>
            <p:cNvGrpSpPr>
              <a:grpSpLocks/>
            </p:cNvGrpSpPr>
            <p:nvPr/>
          </p:nvGrpSpPr>
          <p:grpSpPr bwMode="auto">
            <a:xfrm>
              <a:off x="3605322" y="4241562"/>
              <a:ext cx="803454" cy="441802"/>
              <a:chOff x="2152" y="2696"/>
              <a:chExt cx="507" cy="230"/>
            </a:xfrm>
          </p:grpSpPr>
          <p:sp>
            <p:nvSpPr>
              <p:cNvPr id="18479" name="Rectangle 65"/>
              <p:cNvSpPr>
                <a:spLocks noChangeArrowheads="1"/>
              </p:cNvSpPr>
              <p:nvPr/>
            </p:nvSpPr>
            <p:spPr bwMode="auto">
              <a:xfrm>
                <a:off x="2152" y="2696"/>
                <a:ext cx="507" cy="230"/>
              </a:xfrm>
              <a:prstGeom prst="rect">
                <a:avLst/>
              </a:prstGeom>
              <a:solidFill>
                <a:srgbClr val="FF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sp>
            <p:nvSpPr>
              <p:cNvPr id="18480" name="Rectangle 66"/>
              <p:cNvSpPr>
                <a:spLocks noChangeArrowheads="1"/>
              </p:cNvSpPr>
              <p:nvPr/>
            </p:nvSpPr>
            <p:spPr bwMode="auto">
              <a:xfrm>
                <a:off x="2256" y="2712"/>
                <a:ext cx="384" cy="19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solidFill>
                      <a:schemeClr val="bg1"/>
                    </a:solidFill>
                    <a:latin typeface="Arial" panose="020B0604020202020204" pitchFamily="34" charset="0"/>
                  </a:rPr>
                  <a:t>Data</a:t>
                </a:r>
              </a:p>
            </p:txBody>
          </p:sp>
        </p:grpSp>
        <p:grpSp>
          <p:nvGrpSpPr>
            <p:cNvPr id="3065923" name="Group 67"/>
            <p:cNvGrpSpPr>
              <a:grpSpLocks/>
            </p:cNvGrpSpPr>
            <p:nvPr/>
          </p:nvGrpSpPr>
          <p:grpSpPr bwMode="auto">
            <a:xfrm>
              <a:off x="3415023" y="4698430"/>
              <a:ext cx="1031654" cy="445643"/>
              <a:chOff x="2016" y="2984"/>
              <a:chExt cx="651" cy="232"/>
            </a:xfrm>
          </p:grpSpPr>
          <p:sp>
            <p:nvSpPr>
              <p:cNvPr id="18476" name="Rectangle 68"/>
              <p:cNvSpPr>
                <a:spLocks noChangeArrowheads="1"/>
              </p:cNvSpPr>
              <p:nvPr/>
            </p:nvSpPr>
            <p:spPr bwMode="auto">
              <a:xfrm>
                <a:off x="2160" y="2986"/>
                <a:ext cx="507" cy="230"/>
              </a:xfrm>
              <a:prstGeom prst="rect">
                <a:avLst/>
              </a:prstGeom>
              <a:solidFill>
                <a:srgbClr val="FF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sp>
            <p:nvSpPr>
              <p:cNvPr id="18477" name="Rectangle 69"/>
              <p:cNvSpPr>
                <a:spLocks noChangeArrowheads="1"/>
              </p:cNvSpPr>
              <p:nvPr/>
            </p:nvSpPr>
            <p:spPr bwMode="auto">
              <a:xfrm>
                <a:off x="2264" y="3002"/>
                <a:ext cx="384" cy="19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solidFill>
                      <a:schemeClr val="bg1"/>
                    </a:solidFill>
                    <a:latin typeface="Arial" panose="020B0604020202020204" pitchFamily="34" charset="0"/>
                  </a:rPr>
                  <a:t>Data</a:t>
                </a:r>
              </a:p>
            </p:txBody>
          </p:sp>
          <p:sp>
            <p:nvSpPr>
              <p:cNvPr id="18478" name="Rectangle 70"/>
              <p:cNvSpPr>
                <a:spLocks noChangeArrowheads="1"/>
              </p:cNvSpPr>
              <p:nvPr/>
            </p:nvSpPr>
            <p:spPr bwMode="auto">
              <a:xfrm>
                <a:off x="2016" y="2984"/>
                <a:ext cx="144" cy="230"/>
              </a:xfrm>
              <a:prstGeom prst="rect">
                <a:avLst/>
              </a:prstGeom>
              <a:solidFill>
                <a:srgbClr val="FFAC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grpSp>
        <p:pic>
          <p:nvPicPr>
            <p:cNvPr id="18475" name="Picture 20" descr="nic"/>
            <p:cNvPicPr>
              <a:picLocks noChangeAspect="1" noChangeArrowheads="1"/>
            </p:cNvPicPr>
            <p:nvPr/>
          </p:nvPicPr>
          <p:blipFill>
            <a:blip r:embed="rId7">
              <a:extLst>
                <a:ext uri="{28A0092B-C50C-407E-A947-70E740481C1C}">
                  <a14:useLocalDpi xmlns:a14="http://schemas.microsoft.com/office/drawing/2010/main" val="0"/>
                </a:ext>
              </a:extLst>
            </a:blip>
            <a:srcRect t="17938" b="12222"/>
            <a:stretch>
              <a:fillRect/>
            </a:stretch>
          </p:blipFill>
          <p:spPr bwMode="auto">
            <a:xfrm>
              <a:off x="344476" y="5429576"/>
              <a:ext cx="1262186" cy="98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 name="Freeform 70"/>
          <p:cNvSpPr/>
          <p:nvPr/>
        </p:nvSpPr>
        <p:spPr>
          <a:xfrm>
            <a:off x="1666196" y="1142474"/>
            <a:ext cx="5495472" cy="32657"/>
          </a:xfrm>
          <a:custGeom>
            <a:avLst/>
            <a:gdLst>
              <a:gd name="connsiteX0" fmla="*/ 0 w 5072743"/>
              <a:gd name="connsiteY0" fmla="*/ 32657 h 32657"/>
              <a:gd name="connsiteX1" fmla="*/ 2993572 w 5072743"/>
              <a:gd name="connsiteY1" fmla="*/ 0 h 32657"/>
              <a:gd name="connsiteX2" fmla="*/ 5072743 w 5072743"/>
              <a:gd name="connsiteY2" fmla="*/ 0 h 32657"/>
              <a:gd name="connsiteX3" fmla="*/ 5072743 w 5072743"/>
              <a:gd name="connsiteY3" fmla="*/ 0 h 32657"/>
            </a:gdLst>
            <a:ahLst/>
            <a:cxnLst>
              <a:cxn ang="0">
                <a:pos x="connsiteX0" y="connsiteY0"/>
              </a:cxn>
              <a:cxn ang="0">
                <a:pos x="connsiteX1" y="connsiteY1"/>
              </a:cxn>
              <a:cxn ang="0">
                <a:pos x="connsiteX2" y="connsiteY2"/>
              </a:cxn>
              <a:cxn ang="0">
                <a:pos x="connsiteX3" y="connsiteY3"/>
              </a:cxn>
            </a:cxnLst>
            <a:rect l="l" t="t" r="r" b="b"/>
            <a:pathLst>
              <a:path w="5072743" h="32657">
                <a:moveTo>
                  <a:pt x="0" y="32657"/>
                </a:moveTo>
                <a:lnTo>
                  <a:pt x="2993572" y="0"/>
                </a:lnTo>
                <a:lnTo>
                  <a:pt x="5072743" y="0"/>
                </a:lnTo>
                <a:lnTo>
                  <a:pt x="5072743" y="0"/>
                </a:lnTo>
              </a:path>
            </a:pathLst>
          </a:custGeom>
          <a:solidFill>
            <a:schemeClr val="accent2"/>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55779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Fiber</a:t>
            </a:r>
            <a:r>
              <a:rPr lang="en-GB" dirty="0"/>
              <a:t> Optics</a:t>
            </a:r>
            <a:endParaRPr lang="en-US" dirty="0"/>
          </a:p>
        </p:txBody>
      </p:sp>
      <p:sp>
        <p:nvSpPr>
          <p:cNvPr id="3" name="Content Placeholder 2"/>
          <p:cNvSpPr>
            <a:spLocks noGrp="1"/>
          </p:cNvSpPr>
          <p:nvPr>
            <p:ph idx="1"/>
          </p:nvPr>
        </p:nvSpPr>
        <p:spPr/>
        <p:txBody>
          <a:bodyPr/>
          <a:lstStyle/>
          <a:p>
            <a:r>
              <a:rPr lang="en-US" altLang="en-US" dirty="0"/>
              <a:t>The core is surrounded by a glass cladding with a lower index of refraction than the core, to keep all the light in the core. Next comes a thin plastic jacket to protect the cladding. </a:t>
            </a:r>
          </a:p>
          <a:p>
            <a:r>
              <a:rPr lang="en-US" altLang="en-US" dirty="0"/>
              <a:t>Fibers are typically grouped in bundles, protected by an outer sheath.</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29287544"/>
              </p:ext>
            </p:extLst>
          </p:nvPr>
        </p:nvGraphicFramePr>
        <p:xfrm>
          <a:off x="963613" y="4073072"/>
          <a:ext cx="7831137" cy="2049463"/>
        </p:xfrm>
        <a:graphic>
          <a:graphicData uri="http://schemas.openxmlformats.org/presentationml/2006/ole">
            <mc:AlternateContent xmlns:mc="http://schemas.openxmlformats.org/markup-compatibility/2006">
              <mc:Choice xmlns:v="urn:schemas-microsoft-com:vml" Requires="v">
                <p:oleObj name="Bitmap Image" r:id="rId2" imgW="4877481" imgH="1657581" progId="PBrush">
                  <p:embed/>
                </p:oleObj>
              </mc:Choice>
              <mc:Fallback>
                <p:oleObj name="Bitmap Image" r:id="rId2" imgW="4877481" imgH="1657581" progId="PBrush">
                  <p:embed/>
                  <p:pic>
                    <p:nvPicPr>
                      <p:cNvPr id="0" name="Object 4"/>
                      <p:cNvPicPr>
                        <a:picLocks noChangeAspect="1" noChangeArrowheads="1"/>
                      </p:cNvPicPr>
                      <p:nvPr/>
                    </p:nvPicPr>
                    <p:blipFill>
                      <a:blip r:embed="rId3">
                        <a:lum contrast="6000"/>
                        <a:extLst>
                          <a:ext uri="{28A0092B-C50C-407E-A947-70E740481C1C}">
                            <a14:useLocalDpi xmlns:a14="http://schemas.microsoft.com/office/drawing/2010/main" val="0"/>
                          </a:ext>
                        </a:extLst>
                      </a:blip>
                      <a:srcRect t="9195" b="7471"/>
                      <a:stretch>
                        <a:fillRect/>
                      </a:stretch>
                    </p:blipFill>
                    <p:spPr bwMode="auto">
                      <a:xfrm>
                        <a:off x="963613" y="4073072"/>
                        <a:ext cx="7831137" cy="2049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27484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sources</a:t>
            </a:r>
          </a:p>
        </p:txBody>
      </p:sp>
      <p:sp>
        <p:nvSpPr>
          <p:cNvPr id="3" name="Content Placeholder 2"/>
          <p:cNvSpPr>
            <a:spLocks noGrp="1"/>
          </p:cNvSpPr>
          <p:nvPr>
            <p:ph idx="1"/>
          </p:nvPr>
        </p:nvSpPr>
        <p:spPr>
          <a:xfrm>
            <a:off x="495300" y="1415143"/>
            <a:ext cx="5056414" cy="4909457"/>
          </a:xfrm>
        </p:spPr>
        <p:txBody>
          <a:bodyPr/>
          <a:lstStyle/>
          <a:p>
            <a:r>
              <a:rPr lang="en-US" dirty="0"/>
              <a:t>Two kinds of light sources </a:t>
            </a:r>
          </a:p>
          <a:p>
            <a:pPr lvl="1"/>
            <a:r>
              <a:rPr lang="en-US" dirty="0"/>
              <a:t>LEDs (Light Emitting Diodes)</a:t>
            </a:r>
          </a:p>
          <a:p>
            <a:pPr lvl="1"/>
            <a:r>
              <a:rPr lang="en-US" dirty="0"/>
              <a:t>Semiconductor lasers.</a:t>
            </a:r>
          </a:p>
        </p:txBody>
      </p:sp>
      <p:pic>
        <p:nvPicPr>
          <p:cNvPr id="14338" name="Picture 2" descr="Difference between LED and Laser Light Source | FS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714" y="1436912"/>
            <a:ext cx="3674318" cy="4646113"/>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71" y="3868900"/>
            <a:ext cx="4551816" cy="158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305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Wireless transmission</a:t>
            </a:r>
            <a:endParaRPr lang="en-US" dirty="0"/>
          </a:p>
        </p:txBody>
      </p:sp>
      <p:sp>
        <p:nvSpPr>
          <p:cNvPr id="3" name="Content Placeholder 2"/>
          <p:cNvSpPr>
            <a:spLocks noGrp="1"/>
          </p:cNvSpPr>
          <p:nvPr>
            <p:ph idx="1"/>
          </p:nvPr>
        </p:nvSpPr>
        <p:spPr/>
        <p:txBody>
          <a:bodyPr/>
          <a:lstStyle/>
          <a:p>
            <a:r>
              <a:rPr lang="en-US" dirty="0"/>
              <a:t>When electrons move, they create electromagnetic waves that can propagate through space (predicted by James Clerk Maxwell 1865, first observed by </a:t>
            </a:r>
            <a:r>
              <a:rPr lang="de-DE" dirty="0"/>
              <a:t>Heinrich Hertz in 1887)</a:t>
            </a:r>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26" y="2752008"/>
            <a:ext cx="5945190" cy="35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57800" y="4824800"/>
            <a:ext cx="4299857" cy="1754326"/>
          </a:xfrm>
          <a:prstGeom prst="rect">
            <a:avLst/>
          </a:prstGeom>
          <a:noFill/>
        </p:spPr>
        <p:txBody>
          <a:bodyPr wrap="square" rtlCol="0">
            <a:spAutoFit/>
          </a:bodyPr>
          <a:lstStyle/>
          <a:p>
            <a:r>
              <a:rPr lang="en-US" dirty="0"/>
              <a:t>The number of oscillations per second of a</a:t>
            </a:r>
          </a:p>
          <a:p>
            <a:r>
              <a:rPr lang="en-US" dirty="0"/>
              <a:t>wave is called its </a:t>
            </a:r>
            <a:r>
              <a:rPr lang="en-US" b="1" dirty="0"/>
              <a:t>frequency</a:t>
            </a:r>
            <a:r>
              <a:rPr lang="en-US" dirty="0"/>
              <a:t>, </a:t>
            </a:r>
            <a:r>
              <a:rPr lang="en-US" i="1" dirty="0"/>
              <a:t>f</a:t>
            </a:r>
            <a:r>
              <a:rPr lang="en-US" dirty="0"/>
              <a:t>, in </a:t>
            </a:r>
            <a:r>
              <a:rPr lang="en-US" b="1" dirty="0"/>
              <a:t>Hz</a:t>
            </a:r>
            <a:endParaRPr lang="en-US" dirty="0"/>
          </a:p>
          <a:p>
            <a:r>
              <a:rPr lang="en-US" dirty="0"/>
              <a:t>Hertz). </a:t>
            </a:r>
          </a:p>
          <a:p>
            <a:r>
              <a:rPr lang="en-US" dirty="0"/>
              <a:t>The distance between two consecutive maxima (or minima) is called the </a:t>
            </a:r>
            <a:r>
              <a:rPr lang="en-US" b="1" dirty="0"/>
              <a:t>wavelength</a:t>
            </a:r>
            <a:r>
              <a:rPr lang="en-US" dirty="0"/>
              <a:t>, </a:t>
            </a:r>
            <a:r>
              <a:rPr lang="el-GR" dirty="0"/>
              <a:t>λ</a:t>
            </a:r>
            <a:r>
              <a:rPr lang="en-US" dirty="0"/>
              <a:t>.</a:t>
            </a:r>
          </a:p>
        </p:txBody>
      </p:sp>
      <mc:AlternateContent xmlns:mc="http://schemas.openxmlformats.org/markup-compatibility/2006" xmlns:a14="http://schemas.microsoft.com/office/drawing/2010/main">
        <mc:Choice Requires="a14">
          <p:sp>
            <p:nvSpPr>
              <p:cNvPr id="5" name="TextBox 4"/>
              <p:cNvSpPr txBox="1"/>
              <p:nvPr/>
            </p:nvSpPr>
            <p:spPr>
              <a:xfrm>
                <a:off x="7557888" y="2601686"/>
                <a:ext cx="996683" cy="789447"/>
              </a:xfrm>
              <a:prstGeom prst="rect">
                <a:avLst/>
              </a:prstGeom>
              <a:noFill/>
              <a:ln>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𝜆</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𝑐</m:t>
                          </m:r>
                        </m:num>
                        <m:den>
                          <m:r>
                            <a:rPr lang="en-US" sz="2400" b="0" i="1" smtClean="0">
                              <a:latin typeface="Cambria Math"/>
                            </a:rPr>
                            <m:t>𝑓</m:t>
                          </m:r>
                        </m:den>
                      </m:f>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7557888" y="2601686"/>
                <a:ext cx="996683" cy="789447"/>
              </a:xfrm>
              <a:prstGeom prst="rect">
                <a:avLst/>
              </a:prstGeom>
              <a:blipFill rotWithShape="1">
                <a:blip r:embed="rId4"/>
                <a:stretch>
                  <a:fillRect/>
                </a:stretch>
              </a:blipFill>
              <a:ln>
                <a:solidFill>
                  <a:srgbClr val="C00000"/>
                </a:solidFill>
              </a:ln>
            </p:spPr>
            <p:txBody>
              <a:bodyPr/>
              <a:lstStyle/>
              <a:p>
                <a:r>
                  <a:rPr lang="en-US">
                    <a:noFill/>
                  </a:rPr>
                  <a:t> </a:t>
                </a:r>
              </a:p>
            </p:txBody>
          </p:sp>
        </mc:Fallback>
      </mc:AlternateContent>
      <p:sp>
        <p:nvSpPr>
          <p:cNvPr id="6" name="TextBox 5"/>
          <p:cNvSpPr txBox="1"/>
          <p:nvPr/>
        </p:nvSpPr>
        <p:spPr>
          <a:xfrm>
            <a:off x="6206461" y="3791634"/>
            <a:ext cx="3699539" cy="646331"/>
          </a:xfrm>
          <a:prstGeom prst="rect">
            <a:avLst/>
          </a:prstGeom>
          <a:noFill/>
        </p:spPr>
        <p:txBody>
          <a:bodyPr wrap="none" rtlCol="0">
            <a:spAutoFit/>
          </a:bodyPr>
          <a:lstStyle/>
          <a:p>
            <a:r>
              <a:rPr lang="en-US" dirty="0"/>
              <a:t>The </a:t>
            </a:r>
            <a:r>
              <a:rPr lang="en-US" b="1" dirty="0"/>
              <a:t>speed of light</a:t>
            </a:r>
            <a:r>
              <a:rPr lang="en-US" dirty="0"/>
              <a:t>, </a:t>
            </a:r>
            <a:r>
              <a:rPr lang="en-US" i="1" dirty="0"/>
              <a:t>c</a:t>
            </a:r>
            <a:r>
              <a:rPr lang="en-US" dirty="0"/>
              <a:t>, is approximately</a:t>
            </a:r>
          </a:p>
          <a:p>
            <a:r>
              <a:rPr lang="en-US" dirty="0"/>
              <a:t>3 × 10</a:t>
            </a:r>
            <a:r>
              <a:rPr lang="en-US" baseline="30000" dirty="0"/>
              <a:t>8 </a:t>
            </a:r>
            <a:r>
              <a:rPr lang="en-US" dirty="0"/>
              <a:t>m/sec</a:t>
            </a:r>
          </a:p>
        </p:txBody>
      </p:sp>
    </p:spTree>
    <p:extLst>
      <p:ext uri="{BB962C8B-B14F-4D97-AF65-F5344CB8AC3E}">
        <p14:creationId xmlns:p14="http://schemas.microsoft.com/office/powerpoint/2010/main" val="3610057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ifferent Types of Wireless Communication Techn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886" y="2236080"/>
            <a:ext cx="4643000" cy="428584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normAutofit/>
          </a:bodyPr>
          <a:lstStyle/>
          <a:p>
            <a:r>
              <a:rPr lang="en-GB" dirty="0"/>
              <a:t>Wireless transmission</a:t>
            </a:r>
          </a:p>
        </p:txBody>
      </p:sp>
      <p:sp>
        <p:nvSpPr>
          <p:cNvPr id="6" name="Content Placeholder 5"/>
          <p:cNvSpPr>
            <a:spLocks noGrp="1"/>
          </p:cNvSpPr>
          <p:nvPr>
            <p:ph idx="1"/>
          </p:nvPr>
        </p:nvSpPr>
        <p:spPr/>
        <p:txBody>
          <a:bodyPr>
            <a:normAutofit/>
          </a:bodyPr>
          <a:lstStyle/>
          <a:p>
            <a:r>
              <a:rPr lang="en-US" altLang="en-US" dirty="0"/>
              <a:t>Advantages of wireless transmission</a:t>
            </a:r>
          </a:p>
          <a:p>
            <a:pPr lvl="1"/>
            <a:r>
              <a:rPr lang="en-US" altLang="en-US" dirty="0"/>
              <a:t>Mobility</a:t>
            </a:r>
          </a:p>
          <a:p>
            <a:pPr lvl="1"/>
            <a:r>
              <a:rPr lang="en-US" altLang="en-US" dirty="0"/>
              <a:t>Suitable for any terrain areas</a:t>
            </a:r>
          </a:p>
          <a:p>
            <a:pPr lvl="1"/>
            <a:r>
              <a:rPr lang="en-US" altLang="en-US" dirty="0"/>
              <a:t>Easy for maintenance</a:t>
            </a:r>
          </a:p>
          <a:p>
            <a:pPr lvl="1"/>
            <a:r>
              <a:rPr lang="en-US" altLang="en-US" dirty="0"/>
              <a:t>Quick deployment</a:t>
            </a:r>
          </a:p>
          <a:p>
            <a:r>
              <a:rPr lang="en-GB" dirty="0"/>
              <a:t>Wireless transmission types</a:t>
            </a:r>
          </a:p>
          <a:p>
            <a:pPr lvl="1"/>
            <a:r>
              <a:rPr lang="en-US" altLang="en-US" dirty="0"/>
              <a:t>Radio</a:t>
            </a:r>
          </a:p>
          <a:p>
            <a:pPr lvl="3"/>
            <a:r>
              <a:rPr lang="en-US" altLang="en-US" dirty="0"/>
              <a:t>AM, FM, …</a:t>
            </a:r>
          </a:p>
          <a:p>
            <a:pPr lvl="3"/>
            <a:r>
              <a:rPr lang="en-US" altLang="en-US" dirty="0"/>
              <a:t>Wi-Fi</a:t>
            </a:r>
          </a:p>
          <a:p>
            <a:pPr lvl="1"/>
            <a:r>
              <a:rPr lang="en-US" altLang="en-US" dirty="0"/>
              <a:t>Microwave</a:t>
            </a:r>
          </a:p>
          <a:p>
            <a:pPr lvl="1"/>
            <a:r>
              <a:rPr lang="en-US" altLang="en-US" dirty="0"/>
              <a:t>Infrared</a:t>
            </a:r>
          </a:p>
          <a:p>
            <a:pPr lvl="1"/>
            <a:r>
              <a:rPr lang="en-US" altLang="en-US" dirty="0"/>
              <a:t>Optics</a:t>
            </a:r>
          </a:p>
          <a:p>
            <a:endParaRPr lang="en-GB" dirty="0"/>
          </a:p>
        </p:txBody>
      </p:sp>
    </p:spTree>
    <p:extLst>
      <p:ext uri="{BB962C8B-B14F-4D97-AF65-F5344CB8AC3E}">
        <p14:creationId xmlns:p14="http://schemas.microsoft.com/office/powerpoint/2010/main" val="3454225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Wireless transmission</a:t>
            </a:r>
          </a:p>
        </p:txBody>
      </p:sp>
      <p:sp>
        <p:nvSpPr>
          <p:cNvPr id="3" name="Content Placeholder 2"/>
          <p:cNvSpPr>
            <a:spLocks noGrp="1"/>
          </p:cNvSpPr>
          <p:nvPr>
            <p:ph idx="1"/>
          </p:nvPr>
        </p:nvSpPr>
        <p:spPr/>
        <p:txBody>
          <a:bodyPr/>
          <a:lstStyle/>
          <a:p>
            <a:endParaRPr lang="en-GB" dirty="0"/>
          </a:p>
        </p:txBody>
      </p:sp>
      <p:pic>
        <p:nvPicPr>
          <p:cNvPr id="17410" name="Picture 2" descr="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013" y="1371600"/>
            <a:ext cx="7678074" cy="4931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886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2297" y="1066953"/>
            <a:ext cx="8388456" cy="4476775"/>
          </a:xfrm>
          <a:prstGeom prst="rect">
            <a:avLst/>
          </a:prstGeom>
        </p:spPr>
        <p:txBody>
          <a:bodyPr vert="horz" wrap="square" lIns="0" tIns="110399" rIns="0" bIns="0" rtlCol="0">
            <a:spAutoFit/>
          </a:bodyPr>
          <a:lstStyle/>
          <a:p>
            <a:pPr marL="387069" indent="-361795">
              <a:spcBef>
                <a:spcPts val="867"/>
              </a:spcBef>
              <a:buFont typeface="Wingdings"/>
              <a:buChar char=""/>
              <a:tabLst>
                <a:tab pos="388397" algn="l"/>
              </a:tabLst>
            </a:pPr>
            <a:r>
              <a:rPr sz="2500" b="1" spc="-189" dirty="0">
                <a:latin typeface="Trebuchet MS"/>
                <a:cs typeface="Trebuchet MS"/>
              </a:rPr>
              <a:t>Licensed</a:t>
            </a:r>
            <a:r>
              <a:rPr sz="2500" b="1" spc="-104" dirty="0">
                <a:latin typeface="Trebuchet MS"/>
                <a:cs typeface="Trebuchet MS"/>
              </a:rPr>
              <a:t> </a:t>
            </a:r>
            <a:r>
              <a:rPr sz="2500" b="1" spc="-219" dirty="0">
                <a:latin typeface="Trebuchet MS"/>
                <a:cs typeface="Trebuchet MS"/>
              </a:rPr>
              <a:t>Spectrum:</a:t>
            </a:r>
            <a:endParaRPr sz="2500">
              <a:latin typeface="Trebuchet MS"/>
              <a:cs typeface="Trebuchet MS"/>
            </a:endParaRPr>
          </a:p>
          <a:p>
            <a:pPr marL="804728" lvl="1" indent="-300610">
              <a:spcBef>
                <a:spcPts val="543"/>
              </a:spcBef>
              <a:buFont typeface="Courier New"/>
              <a:buChar char="o"/>
              <a:tabLst>
                <a:tab pos="806058" algn="l"/>
              </a:tabLst>
            </a:pPr>
            <a:r>
              <a:rPr sz="2100" spc="-104" dirty="0">
                <a:latin typeface="Arial"/>
                <a:cs typeface="Arial"/>
              </a:rPr>
              <a:t>Need</a:t>
            </a:r>
            <a:r>
              <a:rPr sz="2100" spc="-11" dirty="0">
                <a:latin typeface="Arial"/>
                <a:cs typeface="Arial"/>
              </a:rPr>
              <a:t> </a:t>
            </a:r>
            <a:r>
              <a:rPr sz="2100" spc="-63" dirty="0">
                <a:latin typeface="Arial"/>
                <a:cs typeface="Arial"/>
              </a:rPr>
              <a:t>to</a:t>
            </a:r>
            <a:r>
              <a:rPr sz="2100" spc="-21" dirty="0">
                <a:latin typeface="Arial"/>
                <a:cs typeface="Arial"/>
              </a:rPr>
              <a:t> </a:t>
            </a:r>
            <a:r>
              <a:rPr sz="2100" spc="-94" dirty="0">
                <a:latin typeface="Arial"/>
                <a:cs typeface="Arial"/>
              </a:rPr>
              <a:t>buy</a:t>
            </a:r>
            <a:r>
              <a:rPr sz="2100" spc="11" dirty="0">
                <a:latin typeface="Arial"/>
                <a:cs typeface="Arial"/>
              </a:rPr>
              <a:t> </a:t>
            </a:r>
            <a:r>
              <a:rPr sz="2100" spc="-73" dirty="0">
                <a:latin typeface="Arial"/>
                <a:cs typeface="Arial"/>
              </a:rPr>
              <a:t>right</a:t>
            </a:r>
            <a:r>
              <a:rPr sz="2100" spc="-21" dirty="0">
                <a:latin typeface="Arial"/>
                <a:cs typeface="Arial"/>
              </a:rPr>
              <a:t> </a:t>
            </a:r>
            <a:r>
              <a:rPr sz="2100" spc="-73" dirty="0">
                <a:latin typeface="Arial"/>
                <a:cs typeface="Arial"/>
              </a:rPr>
              <a:t>to</a:t>
            </a:r>
            <a:r>
              <a:rPr sz="2100" spc="-21" dirty="0">
                <a:latin typeface="Arial"/>
                <a:cs typeface="Arial"/>
              </a:rPr>
              <a:t> </a:t>
            </a:r>
            <a:r>
              <a:rPr sz="2100" spc="-251" dirty="0">
                <a:latin typeface="Arial"/>
                <a:cs typeface="Arial"/>
              </a:rPr>
              <a:t>use</a:t>
            </a:r>
            <a:r>
              <a:rPr sz="2100" spc="11" dirty="0">
                <a:latin typeface="Arial"/>
                <a:cs typeface="Arial"/>
              </a:rPr>
              <a:t> </a:t>
            </a:r>
            <a:r>
              <a:rPr sz="2100" spc="-168" dirty="0">
                <a:latin typeface="Arial"/>
                <a:cs typeface="Arial"/>
              </a:rPr>
              <a:t>spectrum</a:t>
            </a:r>
            <a:r>
              <a:rPr sz="2100" spc="-42" dirty="0">
                <a:latin typeface="Arial"/>
                <a:cs typeface="Arial"/>
              </a:rPr>
              <a:t> </a:t>
            </a:r>
            <a:r>
              <a:rPr sz="2100" spc="-84" dirty="0">
                <a:latin typeface="Arial"/>
                <a:cs typeface="Arial"/>
              </a:rPr>
              <a:t>allocation</a:t>
            </a:r>
            <a:r>
              <a:rPr sz="2100" spc="-11" dirty="0">
                <a:latin typeface="Arial"/>
                <a:cs typeface="Arial"/>
              </a:rPr>
              <a:t> </a:t>
            </a:r>
            <a:r>
              <a:rPr sz="2100" spc="-136" dirty="0">
                <a:latin typeface="Arial"/>
                <a:cs typeface="Arial"/>
              </a:rPr>
              <a:t>in</a:t>
            </a:r>
            <a:r>
              <a:rPr sz="2100" spc="-31" dirty="0">
                <a:latin typeface="Arial"/>
                <a:cs typeface="Arial"/>
              </a:rPr>
              <a:t> </a:t>
            </a:r>
            <a:r>
              <a:rPr sz="2100" spc="-21" dirty="0">
                <a:latin typeface="Arial"/>
                <a:cs typeface="Arial"/>
              </a:rPr>
              <a:t>a</a:t>
            </a:r>
            <a:r>
              <a:rPr sz="2100" dirty="0">
                <a:latin typeface="Arial"/>
                <a:cs typeface="Arial"/>
              </a:rPr>
              <a:t> </a:t>
            </a:r>
            <a:r>
              <a:rPr sz="2100" spc="-115" dirty="0">
                <a:latin typeface="Arial"/>
                <a:cs typeface="Arial"/>
              </a:rPr>
              <a:t>specific</a:t>
            </a:r>
            <a:r>
              <a:rPr sz="2100" spc="-11" dirty="0">
                <a:latin typeface="Arial"/>
                <a:cs typeface="Arial"/>
              </a:rPr>
              <a:t> </a:t>
            </a:r>
            <a:r>
              <a:rPr sz="2100" spc="-94" dirty="0">
                <a:latin typeface="Arial"/>
                <a:cs typeface="Arial"/>
              </a:rPr>
              <a:t>geographic</a:t>
            </a:r>
            <a:endParaRPr sz="2100">
              <a:latin typeface="Arial"/>
              <a:cs typeface="Arial"/>
            </a:endParaRPr>
          </a:p>
          <a:p>
            <a:pPr marL="804728"/>
            <a:r>
              <a:rPr sz="2100" spc="-104" dirty="0">
                <a:latin typeface="Arial"/>
                <a:cs typeface="Arial"/>
              </a:rPr>
              <a:t>location from </a:t>
            </a:r>
            <a:r>
              <a:rPr sz="2100" spc="-136" dirty="0">
                <a:latin typeface="Arial"/>
                <a:cs typeface="Arial"/>
              </a:rPr>
              <a:t>the</a:t>
            </a:r>
            <a:r>
              <a:rPr sz="2100" spc="136" dirty="0">
                <a:latin typeface="Arial"/>
                <a:cs typeface="Arial"/>
              </a:rPr>
              <a:t> </a:t>
            </a:r>
            <a:r>
              <a:rPr sz="2100" spc="-147" dirty="0">
                <a:latin typeface="Arial"/>
                <a:cs typeface="Arial"/>
              </a:rPr>
              <a:t>government.</a:t>
            </a:r>
            <a:endParaRPr sz="2100">
              <a:latin typeface="Arial"/>
              <a:cs typeface="Arial"/>
            </a:endParaRPr>
          </a:p>
          <a:p>
            <a:pPr marL="804728" lvl="1" indent="-300610">
              <a:spcBef>
                <a:spcPts val="503"/>
              </a:spcBef>
              <a:buFont typeface="Courier New"/>
              <a:buChar char="o"/>
              <a:tabLst>
                <a:tab pos="806058" algn="l"/>
              </a:tabLst>
            </a:pPr>
            <a:r>
              <a:rPr sz="2100" spc="-178" dirty="0">
                <a:latin typeface="Arial"/>
                <a:cs typeface="Arial"/>
              </a:rPr>
              <a:t>Prevents </a:t>
            </a:r>
            <a:r>
              <a:rPr sz="2100" spc="-104" dirty="0">
                <a:latin typeface="Arial"/>
                <a:cs typeface="Arial"/>
              </a:rPr>
              <a:t>interference </a:t>
            </a:r>
            <a:r>
              <a:rPr sz="2100" spc="-126" dirty="0">
                <a:latin typeface="Arial"/>
                <a:cs typeface="Arial"/>
              </a:rPr>
              <a:t>– </a:t>
            </a:r>
            <a:r>
              <a:rPr sz="2100" spc="-157" dirty="0">
                <a:latin typeface="Arial"/>
                <a:cs typeface="Arial"/>
              </a:rPr>
              <a:t>licensee </a:t>
            </a:r>
            <a:r>
              <a:rPr sz="2100" spc="-178" dirty="0">
                <a:latin typeface="Arial"/>
                <a:cs typeface="Arial"/>
              </a:rPr>
              <a:t>can </a:t>
            </a:r>
            <a:r>
              <a:rPr sz="2100" spc="-115" dirty="0">
                <a:latin typeface="Arial"/>
                <a:cs typeface="Arial"/>
              </a:rPr>
              <a:t>control signal</a:t>
            </a:r>
            <a:r>
              <a:rPr sz="2100" spc="-42" dirty="0">
                <a:latin typeface="Arial"/>
                <a:cs typeface="Arial"/>
              </a:rPr>
              <a:t> </a:t>
            </a:r>
            <a:r>
              <a:rPr sz="2100" spc="-52" dirty="0">
                <a:latin typeface="Arial"/>
                <a:cs typeface="Arial"/>
              </a:rPr>
              <a:t>quality</a:t>
            </a:r>
            <a:endParaRPr sz="2100">
              <a:latin typeface="Arial"/>
              <a:cs typeface="Arial"/>
            </a:endParaRPr>
          </a:p>
          <a:p>
            <a:pPr marL="804728" lvl="1" indent="-300610">
              <a:spcBef>
                <a:spcPts val="503"/>
              </a:spcBef>
              <a:buFont typeface="Courier New"/>
              <a:buChar char="o"/>
              <a:tabLst>
                <a:tab pos="806058" algn="l"/>
              </a:tabLst>
            </a:pPr>
            <a:r>
              <a:rPr sz="2100" spc="-126" dirty="0">
                <a:latin typeface="Arial"/>
                <a:cs typeface="Arial"/>
              </a:rPr>
              <a:t>e.g.: </a:t>
            </a:r>
            <a:r>
              <a:rPr sz="2100" spc="-168" dirty="0">
                <a:latin typeface="Arial"/>
                <a:cs typeface="Arial"/>
              </a:rPr>
              <a:t>GSM </a:t>
            </a:r>
            <a:r>
              <a:rPr sz="2100" spc="-157" dirty="0">
                <a:latin typeface="Arial"/>
                <a:cs typeface="Arial"/>
              </a:rPr>
              <a:t>Frequency</a:t>
            </a:r>
            <a:r>
              <a:rPr sz="2100" spc="251" dirty="0">
                <a:latin typeface="Arial"/>
                <a:cs typeface="Arial"/>
              </a:rPr>
              <a:t> </a:t>
            </a:r>
            <a:r>
              <a:rPr sz="2100" spc="-168" dirty="0">
                <a:latin typeface="Arial"/>
                <a:cs typeface="Arial"/>
              </a:rPr>
              <a:t>Spectrum.</a:t>
            </a:r>
            <a:endParaRPr sz="2100">
              <a:latin typeface="Arial"/>
              <a:cs typeface="Arial"/>
            </a:endParaRPr>
          </a:p>
          <a:p>
            <a:pPr lvl="1">
              <a:spcBef>
                <a:spcPts val="21"/>
              </a:spcBef>
              <a:buFont typeface="Courier New"/>
              <a:buChar char="o"/>
            </a:pPr>
            <a:endParaRPr sz="2300">
              <a:latin typeface="Arial"/>
              <a:cs typeface="Arial"/>
            </a:endParaRPr>
          </a:p>
          <a:p>
            <a:pPr marL="387069" indent="-361795">
              <a:buFont typeface="Wingdings"/>
              <a:buChar char=""/>
              <a:tabLst>
                <a:tab pos="388397" algn="l"/>
              </a:tabLst>
            </a:pPr>
            <a:r>
              <a:rPr sz="2500" b="1" spc="-157" dirty="0">
                <a:latin typeface="Trebuchet MS"/>
                <a:cs typeface="Trebuchet MS"/>
              </a:rPr>
              <a:t>Unlicensed</a:t>
            </a:r>
            <a:r>
              <a:rPr sz="2500" b="1" spc="-73" dirty="0">
                <a:latin typeface="Trebuchet MS"/>
                <a:cs typeface="Trebuchet MS"/>
              </a:rPr>
              <a:t> </a:t>
            </a:r>
            <a:r>
              <a:rPr sz="2500" b="1" spc="-219" dirty="0">
                <a:latin typeface="Trebuchet MS"/>
                <a:cs typeface="Trebuchet MS"/>
              </a:rPr>
              <a:t>Spectrum</a:t>
            </a:r>
            <a:endParaRPr sz="2500">
              <a:latin typeface="Trebuchet MS"/>
              <a:cs typeface="Trebuchet MS"/>
            </a:endParaRPr>
          </a:p>
          <a:p>
            <a:pPr marL="804728" lvl="1" indent="-300610">
              <a:spcBef>
                <a:spcPts val="544"/>
              </a:spcBef>
              <a:buFont typeface="Courier New"/>
              <a:buChar char="o"/>
              <a:tabLst>
                <a:tab pos="806058" algn="l"/>
              </a:tabLst>
            </a:pPr>
            <a:r>
              <a:rPr sz="2100" spc="-168" dirty="0">
                <a:latin typeface="Arial"/>
                <a:cs typeface="Arial"/>
              </a:rPr>
              <a:t>Anyone </a:t>
            </a:r>
            <a:r>
              <a:rPr sz="2100" spc="-178" dirty="0">
                <a:latin typeface="Arial"/>
                <a:cs typeface="Arial"/>
              </a:rPr>
              <a:t>can </a:t>
            </a:r>
            <a:r>
              <a:rPr sz="2100" spc="-63" dirty="0">
                <a:latin typeface="Arial"/>
                <a:cs typeface="Arial"/>
              </a:rPr>
              <a:t>operate </a:t>
            </a:r>
            <a:r>
              <a:rPr sz="2100" spc="-136" dirty="0">
                <a:latin typeface="Arial"/>
                <a:cs typeface="Arial"/>
              </a:rPr>
              <a:t>in the</a:t>
            </a:r>
            <a:r>
              <a:rPr sz="2100" spc="-367" dirty="0">
                <a:latin typeface="Arial"/>
                <a:cs typeface="Arial"/>
              </a:rPr>
              <a:t> </a:t>
            </a:r>
            <a:r>
              <a:rPr sz="2100" spc="-168" dirty="0">
                <a:latin typeface="Arial"/>
                <a:cs typeface="Arial"/>
              </a:rPr>
              <a:t>spectrum</a:t>
            </a:r>
            <a:endParaRPr sz="2100">
              <a:latin typeface="Arial"/>
              <a:cs typeface="Arial"/>
            </a:endParaRPr>
          </a:p>
          <a:p>
            <a:pPr marL="804728" lvl="1" indent="-300610">
              <a:spcBef>
                <a:spcPts val="503"/>
              </a:spcBef>
              <a:buFont typeface="Courier New"/>
              <a:buChar char="o"/>
              <a:tabLst>
                <a:tab pos="806058" algn="l"/>
              </a:tabLst>
            </a:pPr>
            <a:r>
              <a:rPr sz="2100" spc="-178" dirty="0">
                <a:latin typeface="Arial"/>
                <a:cs typeface="Arial"/>
              </a:rPr>
              <a:t>Can </a:t>
            </a:r>
            <a:r>
              <a:rPr sz="2100" spc="-157" dirty="0">
                <a:latin typeface="Arial"/>
                <a:cs typeface="Arial"/>
              </a:rPr>
              <a:t>have </a:t>
            </a:r>
            <a:r>
              <a:rPr sz="2100" spc="-104" dirty="0">
                <a:latin typeface="Arial"/>
                <a:cs typeface="Arial"/>
              </a:rPr>
              <a:t>interference</a:t>
            </a:r>
            <a:r>
              <a:rPr sz="2100" spc="-84" dirty="0">
                <a:latin typeface="Arial"/>
                <a:cs typeface="Arial"/>
              </a:rPr>
              <a:t> </a:t>
            </a:r>
            <a:r>
              <a:rPr sz="2100" spc="-136" dirty="0">
                <a:latin typeface="Arial"/>
                <a:cs typeface="Arial"/>
              </a:rPr>
              <a:t>problems</a:t>
            </a:r>
            <a:endParaRPr sz="2100">
              <a:latin typeface="Arial"/>
              <a:cs typeface="Arial"/>
            </a:endParaRPr>
          </a:p>
          <a:p>
            <a:pPr marL="804728" lvl="1" indent="-300610">
              <a:spcBef>
                <a:spcPts val="503"/>
              </a:spcBef>
              <a:buFont typeface="Courier New"/>
              <a:buChar char="o"/>
              <a:tabLst>
                <a:tab pos="806058" algn="l"/>
              </a:tabLst>
            </a:pPr>
            <a:r>
              <a:rPr sz="2100" spc="-126" dirty="0">
                <a:latin typeface="Arial"/>
                <a:cs typeface="Arial"/>
              </a:rPr>
              <a:t>e.g.:</a:t>
            </a:r>
            <a:r>
              <a:rPr sz="2100" spc="11" dirty="0">
                <a:latin typeface="Arial"/>
                <a:cs typeface="Arial"/>
              </a:rPr>
              <a:t> </a:t>
            </a:r>
            <a:r>
              <a:rPr sz="2100" spc="-157" dirty="0">
                <a:latin typeface="Arial"/>
                <a:cs typeface="Arial"/>
              </a:rPr>
              <a:t>ISM-Band:</a:t>
            </a:r>
            <a:r>
              <a:rPr sz="2100" spc="-21" dirty="0">
                <a:latin typeface="Arial"/>
                <a:cs typeface="Arial"/>
              </a:rPr>
              <a:t> </a:t>
            </a:r>
            <a:r>
              <a:rPr sz="2100" spc="-115" dirty="0">
                <a:latin typeface="Arial"/>
                <a:cs typeface="Arial"/>
              </a:rPr>
              <a:t>Industrial,</a:t>
            </a:r>
            <a:r>
              <a:rPr sz="2100" dirty="0">
                <a:latin typeface="Arial"/>
                <a:cs typeface="Arial"/>
              </a:rPr>
              <a:t> </a:t>
            </a:r>
            <a:r>
              <a:rPr sz="2100" spc="-126" dirty="0">
                <a:latin typeface="Arial"/>
                <a:cs typeface="Arial"/>
              </a:rPr>
              <a:t>Scientific</a:t>
            </a:r>
            <a:r>
              <a:rPr sz="2100" dirty="0">
                <a:latin typeface="Arial"/>
                <a:cs typeface="Arial"/>
              </a:rPr>
              <a:t> </a:t>
            </a:r>
            <a:r>
              <a:rPr sz="2100" spc="-94" dirty="0">
                <a:latin typeface="Arial"/>
                <a:cs typeface="Arial"/>
              </a:rPr>
              <a:t>and</a:t>
            </a:r>
            <a:r>
              <a:rPr sz="2100" spc="11" dirty="0">
                <a:latin typeface="Arial"/>
                <a:cs typeface="Arial"/>
              </a:rPr>
              <a:t> </a:t>
            </a:r>
            <a:r>
              <a:rPr sz="2100" spc="-84" dirty="0">
                <a:latin typeface="Arial"/>
                <a:cs typeface="Arial"/>
              </a:rPr>
              <a:t>Medical</a:t>
            </a:r>
            <a:r>
              <a:rPr sz="2100" dirty="0">
                <a:latin typeface="Arial"/>
                <a:cs typeface="Arial"/>
              </a:rPr>
              <a:t> </a:t>
            </a:r>
            <a:r>
              <a:rPr sz="2100" spc="-104" dirty="0">
                <a:latin typeface="Arial"/>
                <a:cs typeface="Arial"/>
              </a:rPr>
              <a:t>frequency</a:t>
            </a:r>
            <a:r>
              <a:rPr sz="2100" spc="-11" dirty="0">
                <a:latin typeface="Arial"/>
                <a:cs typeface="Arial"/>
              </a:rPr>
              <a:t> </a:t>
            </a:r>
            <a:r>
              <a:rPr sz="2100" spc="-73" dirty="0">
                <a:latin typeface="Arial"/>
                <a:cs typeface="Arial"/>
              </a:rPr>
              <a:t>band</a:t>
            </a:r>
            <a:endParaRPr sz="2100">
              <a:latin typeface="Arial"/>
              <a:cs typeface="Arial"/>
            </a:endParaRPr>
          </a:p>
          <a:p>
            <a:pPr marL="1223717" lvl="2" indent="-239421">
              <a:spcBef>
                <a:spcPts val="419"/>
              </a:spcBef>
              <a:buFont typeface="Courier New"/>
              <a:buChar char="o"/>
              <a:tabLst>
                <a:tab pos="1223717" algn="l"/>
              </a:tabLst>
            </a:pPr>
            <a:r>
              <a:rPr sz="1600" spc="-42" dirty="0">
                <a:latin typeface="Arial"/>
                <a:cs typeface="Arial"/>
              </a:rPr>
              <a:t>2.4</a:t>
            </a:r>
            <a:r>
              <a:rPr sz="1600" spc="-31" dirty="0">
                <a:latin typeface="Arial"/>
                <a:cs typeface="Arial"/>
              </a:rPr>
              <a:t> </a:t>
            </a:r>
            <a:r>
              <a:rPr sz="1600" spc="-115" dirty="0">
                <a:latin typeface="Arial"/>
                <a:cs typeface="Arial"/>
              </a:rPr>
              <a:t>GHz</a:t>
            </a:r>
            <a:endParaRPr sz="1600">
              <a:latin typeface="Arial"/>
              <a:cs typeface="Arial"/>
            </a:endParaRPr>
          </a:p>
          <a:p>
            <a:pPr marL="1223717" lvl="2" indent="-239421">
              <a:spcBef>
                <a:spcPts val="409"/>
              </a:spcBef>
              <a:buFont typeface="Courier New"/>
              <a:buChar char="o"/>
              <a:tabLst>
                <a:tab pos="1223717" algn="l"/>
              </a:tabLst>
            </a:pPr>
            <a:r>
              <a:rPr sz="1600" spc="-94" dirty="0">
                <a:latin typeface="Arial"/>
                <a:cs typeface="Arial"/>
              </a:rPr>
              <a:t>e.g. </a:t>
            </a:r>
            <a:r>
              <a:rPr sz="1600" spc="-104" dirty="0">
                <a:latin typeface="Arial"/>
                <a:cs typeface="Arial"/>
              </a:rPr>
              <a:t>: </a:t>
            </a:r>
            <a:r>
              <a:rPr sz="1600" spc="-42" dirty="0">
                <a:latin typeface="Arial"/>
                <a:cs typeface="Arial"/>
              </a:rPr>
              <a:t>Wi-Fi </a:t>
            </a:r>
            <a:r>
              <a:rPr sz="1600" spc="-219" dirty="0">
                <a:latin typeface="Arial"/>
                <a:cs typeface="Arial"/>
              </a:rPr>
              <a:t>uses </a:t>
            </a:r>
            <a:r>
              <a:rPr sz="1600" spc="-157" dirty="0">
                <a:latin typeface="Arial"/>
                <a:cs typeface="Arial"/>
              </a:rPr>
              <a:t>ISM</a:t>
            </a:r>
            <a:r>
              <a:rPr sz="1600" spc="73" dirty="0">
                <a:latin typeface="Arial"/>
                <a:cs typeface="Arial"/>
              </a:rPr>
              <a:t> </a:t>
            </a:r>
            <a:r>
              <a:rPr sz="1600" spc="-63" dirty="0">
                <a:latin typeface="Arial"/>
                <a:cs typeface="Arial"/>
              </a:rPr>
              <a:t>band</a:t>
            </a:r>
            <a:endParaRPr sz="1600">
              <a:latin typeface="Arial"/>
              <a:cs typeface="Arial"/>
            </a:endParaRPr>
          </a:p>
        </p:txBody>
      </p:sp>
      <p:grpSp>
        <p:nvGrpSpPr>
          <p:cNvPr id="5" name="object 5"/>
          <p:cNvGrpSpPr/>
          <p:nvPr/>
        </p:nvGrpSpPr>
        <p:grpSpPr>
          <a:xfrm>
            <a:off x="0" y="6324600"/>
            <a:ext cx="9906000" cy="381000"/>
            <a:chOff x="0" y="3162300"/>
            <a:chExt cx="4572000" cy="190500"/>
          </a:xfrm>
        </p:grpSpPr>
        <p:sp>
          <p:nvSpPr>
            <p:cNvPr id="6" name="object 6"/>
            <p:cNvSpPr/>
            <p:nvPr/>
          </p:nvSpPr>
          <p:spPr>
            <a:xfrm>
              <a:off x="0" y="3162300"/>
              <a:ext cx="4572000" cy="2285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191000" y="3200400"/>
              <a:ext cx="152400" cy="152400"/>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749002" y="6391253"/>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9" name="object 9"/>
          <p:cNvSpPr txBox="1"/>
          <p:nvPr/>
        </p:nvSpPr>
        <p:spPr>
          <a:xfrm>
            <a:off x="9138285" y="6439415"/>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32</a:t>
            </a:r>
            <a:endParaRPr sz="1300">
              <a:latin typeface="Carlito"/>
              <a:cs typeface="Carlito"/>
            </a:endParaRPr>
          </a:p>
        </p:txBody>
      </p:sp>
      <p:grpSp>
        <p:nvGrpSpPr>
          <p:cNvPr id="10" name="object 10"/>
          <p:cNvGrpSpPr/>
          <p:nvPr/>
        </p:nvGrpSpPr>
        <p:grpSpPr>
          <a:xfrm>
            <a:off x="-25864" y="7"/>
            <a:ext cx="9958282" cy="6904991"/>
            <a:chOff x="-11937" y="0"/>
            <a:chExt cx="4596130" cy="3452495"/>
          </a:xfrm>
        </p:grpSpPr>
        <p:sp>
          <p:nvSpPr>
            <p:cNvPr id="11" name="object 11"/>
            <p:cNvSpPr/>
            <p:nvPr/>
          </p:nvSpPr>
          <p:spPr>
            <a:xfrm>
              <a:off x="152399" y="3200400"/>
              <a:ext cx="185853" cy="1524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53" y="889"/>
              <a:ext cx="4571365" cy="3428365"/>
            </a:xfrm>
            <a:custGeom>
              <a:avLst/>
              <a:gdLst/>
              <a:ahLst/>
              <a:cxnLst/>
              <a:rect l="l" t="t" r="r" b="b"/>
              <a:pathLst>
                <a:path w="4571365" h="3428365">
                  <a:moveTo>
                    <a:pt x="0" y="3428110"/>
                  </a:moveTo>
                  <a:lnTo>
                    <a:pt x="4571365" y="3428110"/>
                  </a:lnTo>
                  <a:lnTo>
                    <a:pt x="4571365" y="0"/>
                  </a:lnTo>
                  <a:lnTo>
                    <a:pt x="0" y="0"/>
                  </a:lnTo>
                  <a:lnTo>
                    <a:pt x="0" y="3428110"/>
                  </a:lnTo>
                  <a:close/>
                </a:path>
              </a:pathLst>
            </a:custGeom>
            <a:ln w="24384">
              <a:solidFill>
                <a:srgbClr val="000000"/>
              </a:solidFill>
            </a:ln>
          </p:spPr>
          <p:txBody>
            <a:bodyPr wrap="square" lIns="0" tIns="0" rIns="0" bIns="0" rtlCol="0"/>
            <a:lstStyle/>
            <a:p>
              <a:endParaRPr/>
            </a:p>
          </p:txBody>
        </p:sp>
      </p:grpSp>
      <p:sp>
        <p:nvSpPr>
          <p:cNvPr id="13" name="Title 12"/>
          <p:cNvSpPr>
            <a:spLocks noGrp="1"/>
          </p:cNvSpPr>
          <p:nvPr>
            <p:ph type="title"/>
          </p:nvPr>
        </p:nvSpPr>
        <p:spPr/>
        <p:txBody>
          <a:bodyPr/>
          <a:lstStyle/>
          <a:p>
            <a:r>
              <a:rPr lang="en-US" sz="4000" spc="-11" dirty="0">
                <a:latin typeface="Arial"/>
                <a:cs typeface="Arial"/>
              </a:rPr>
              <a:t>Licensed </a:t>
            </a:r>
            <a:r>
              <a:rPr lang="en-US" sz="4000" spc="-31" dirty="0">
                <a:latin typeface="Arial"/>
                <a:cs typeface="Arial"/>
              </a:rPr>
              <a:t>vs. </a:t>
            </a:r>
            <a:r>
              <a:rPr lang="en-US" sz="4000" spc="-11" dirty="0">
                <a:latin typeface="Arial"/>
                <a:cs typeface="Arial"/>
              </a:rPr>
              <a:t>Unlicensed</a:t>
            </a:r>
            <a:r>
              <a:rPr lang="en-US" sz="4000" dirty="0">
                <a:latin typeface="Arial"/>
                <a:cs typeface="Arial"/>
              </a:rPr>
              <a:t> </a:t>
            </a:r>
            <a:r>
              <a:rPr lang="en-US" sz="4000" spc="-11" dirty="0">
                <a:latin typeface="Arial"/>
                <a:cs typeface="Arial"/>
              </a:rPr>
              <a:t>Spectrum</a:t>
            </a:r>
            <a:endParaRPr lang="en-US" dirty="0"/>
          </a:p>
        </p:txBody>
      </p:sp>
    </p:spTree>
    <p:extLst>
      <p:ext uri="{BB962C8B-B14F-4D97-AF65-F5344CB8AC3E}">
        <p14:creationId xmlns:p14="http://schemas.microsoft.com/office/powerpoint/2010/main" val="1167836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Wireless transmission</a:t>
            </a:r>
            <a:endParaRPr lang="en-US" dirty="0"/>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450" y="2147888"/>
            <a:ext cx="7783513"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91354" y="5083629"/>
            <a:ext cx="8835676" cy="1323439"/>
          </a:xfrm>
          <a:prstGeom prst="rect">
            <a:avLst/>
          </a:prstGeom>
          <a:noFill/>
        </p:spPr>
        <p:txBody>
          <a:bodyPr wrap="square" rtlCol="0">
            <a:spAutoFit/>
          </a:bodyPr>
          <a:lstStyle/>
          <a:p>
            <a:r>
              <a:rPr lang="en-US" sz="2000" dirty="0"/>
              <a:t>In the VLF, LF, and MF bands, radio waves follow the ground.</a:t>
            </a:r>
          </a:p>
          <a:p>
            <a:r>
              <a:rPr lang="en-US" sz="2000" dirty="0"/>
              <a:t>In the HF and VHF bands, the ground waves tend to be absorbed by the earth.</a:t>
            </a:r>
          </a:p>
          <a:p>
            <a:r>
              <a:rPr lang="en-US" sz="2000" dirty="0"/>
              <a:t>However, the waves that reach the ionosphere, a layer of charged particles circling</a:t>
            </a:r>
          </a:p>
          <a:p>
            <a:r>
              <a:rPr lang="en-US" sz="2000" dirty="0"/>
              <a:t>the earth at a height of 100 to 500 km, are refracted by it and sent back to earth</a:t>
            </a:r>
          </a:p>
        </p:txBody>
      </p:sp>
    </p:spTree>
    <p:extLst>
      <p:ext uri="{BB962C8B-B14F-4D97-AF65-F5344CB8AC3E}">
        <p14:creationId xmlns:p14="http://schemas.microsoft.com/office/powerpoint/2010/main" val="608063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RF: Wi-Fi (IEEE 802.11)</a:t>
            </a:r>
          </a:p>
        </p:txBody>
      </p:sp>
      <p:sp>
        <p:nvSpPr>
          <p:cNvPr id="3" name="Content Placeholder 2"/>
          <p:cNvSpPr>
            <a:spLocks noGrp="1"/>
          </p:cNvSpPr>
          <p:nvPr>
            <p:ph idx="1"/>
          </p:nvPr>
        </p:nvSpPr>
        <p:spPr/>
        <p:txBody>
          <a:bodyPr/>
          <a:lstStyle/>
          <a:p>
            <a:r>
              <a:rPr lang="en-GB" dirty="0"/>
              <a:t>Radio Frequency (RF)</a:t>
            </a:r>
          </a:p>
          <a:p>
            <a:pPr lvl="1"/>
            <a:r>
              <a:rPr lang="en-GB" dirty="0"/>
              <a:t>2.4GHz</a:t>
            </a:r>
          </a:p>
          <a:p>
            <a:pPr lvl="1"/>
            <a:r>
              <a:rPr lang="en-GB" dirty="0"/>
              <a:t>5.0 GHz</a:t>
            </a:r>
          </a:p>
        </p:txBody>
      </p:sp>
      <p:pic>
        <p:nvPicPr>
          <p:cNvPr id="11266" name="Picture 2" descr="Hoạt động của Wif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835" y="1374194"/>
            <a:ext cx="3958294" cy="206715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ác chuẩn wifi hiện n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00" y="3441350"/>
            <a:ext cx="8454600" cy="320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264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a:t>4G/5G</a:t>
            </a:r>
          </a:p>
        </p:txBody>
      </p:sp>
      <p:sp>
        <p:nvSpPr>
          <p:cNvPr id="5" name="Slide Number Placeholder 4"/>
          <p:cNvSpPr>
            <a:spLocks noGrp="1"/>
          </p:cNvSpPr>
          <p:nvPr>
            <p:ph type="sldNum" sz="quarter" idx="12"/>
          </p:nvPr>
        </p:nvSpPr>
        <p:spPr/>
        <p:txBody>
          <a:bodyPr/>
          <a:lstStyle/>
          <a:p>
            <a:pPr>
              <a:defRPr/>
            </a:pPr>
            <a:r>
              <a:rPr lang="en-US" altLang="en-US"/>
              <a:t>1-</a:t>
            </a:r>
            <a:fld id="{1AD27816-97AC-481F-9B24-E104EE46EF2D}" type="slidenum">
              <a:rPr lang="en-US" altLang="en-US" smtClean="0"/>
              <a:pPr>
                <a:defRPr/>
              </a:pPr>
              <a:t>38</a:t>
            </a:fld>
            <a:endParaRPr lang="en-US" altLang="en-US"/>
          </a:p>
        </p:txBody>
      </p:sp>
      <p:pic>
        <p:nvPicPr>
          <p:cNvPr id="317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279" y="1336366"/>
            <a:ext cx="7628996" cy="330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0" name="TextBox 6"/>
          <p:cNvSpPr txBox="1">
            <a:spLocks noChangeArrowheads="1"/>
          </p:cNvSpPr>
          <p:nvPr/>
        </p:nvSpPr>
        <p:spPr bwMode="auto">
          <a:xfrm>
            <a:off x="495300" y="4905594"/>
            <a:ext cx="932295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r>
              <a:rPr lang="en-GB" altLang="en-US" dirty="0">
                <a:latin typeface="Calibri" pitchFamily="34" charset="0"/>
                <a:cs typeface="Calibri" pitchFamily="34" charset="0"/>
              </a:rPr>
              <a:t>New Radio (NR) spectrum</a:t>
            </a:r>
          </a:p>
          <a:p>
            <a:pPr marL="800100" lvl="1" indent="-342900">
              <a:buFont typeface="Wingdings" pitchFamily="2" charset="2"/>
              <a:buChar char="Ø"/>
            </a:pPr>
            <a:r>
              <a:rPr lang="en-GB" altLang="en-US" sz="2200" dirty="0">
                <a:latin typeface="Calibri" pitchFamily="34" charset="0"/>
                <a:cs typeface="Calibri" pitchFamily="34" charset="0"/>
              </a:rPr>
              <a:t>﻿Increased bandwidth with </a:t>
            </a:r>
            <a:r>
              <a:rPr lang="en-GB" altLang="en-US" sz="2200" dirty="0" err="1">
                <a:latin typeface="Calibri" pitchFamily="34" charset="0"/>
                <a:cs typeface="Calibri" pitchFamily="34" charset="0"/>
              </a:rPr>
              <a:t>millimeter</a:t>
            </a:r>
            <a:r>
              <a:rPr lang="en-GB" altLang="en-US" sz="2200" dirty="0">
                <a:latin typeface="Calibri" pitchFamily="34" charset="0"/>
                <a:cs typeface="Calibri" pitchFamily="34" charset="0"/>
              </a:rPr>
              <a:t> waves</a:t>
            </a:r>
          </a:p>
          <a:p>
            <a:pPr>
              <a:buFont typeface="Arial" pitchFamily="34" charset="0"/>
              <a:buChar char="•"/>
            </a:pPr>
            <a:r>
              <a:rPr lang="en-GB" altLang="en-US" dirty="0">
                <a:latin typeface="Calibri" pitchFamily="34" charset="0"/>
                <a:cs typeface="Calibri" pitchFamily="34" charset="0"/>
              </a:rPr>
              <a:t>Massive Multiple Input – Multiple Output (MIMO)</a:t>
            </a:r>
          </a:p>
          <a:p>
            <a:pPr marL="800100" lvl="1" indent="-342900">
              <a:buFont typeface="Wingdings" pitchFamily="2" charset="2"/>
              <a:buChar char="Ø"/>
            </a:pPr>
            <a:r>
              <a:rPr lang="en-GB" altLang="en-US" sz="2000" dirty="0">
                <a:latin typeface="Calibri" pitchFamily="34" charset="0"/>
                <a:cs typeface="Calibri" pitchFamily="34" charset="0"/>
              </a:rPr>
              <a:t>﻿Using multiple transmit and receive antennas to take advantage of multipath propagation</a:t>
            </a:r>
          </a:p>
        </p:txBody>
      </p:sp>
    </p:spTree>
    <p:extLst>
      <p:ext uri="{BB962C8B-B14F-4D97-AF65-F5344CB8AC3E}">
        <p14:creationId xmlns:p14="http://schemas.microsoft.com/office/powerpoint/2010/main" val="4140296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2294" y="1111111"/>
            <a:ext cx="9084625" cy="4542619"/>
          </a:xfrm>
          <a:prstGeom prst="rect">
            <a:avLst/>
          </a:prstGeom>
        </p:spPr>
        <p:txBody>
          <a:bodyPr vert="horz" wrap="square" lIns="0" tIns="63847" rIns="0" bIns="0" rtlCol="0">
            <a:spAutoFit/>
          </a:bodyPr>
          <a:lstStyle/>
          <a:p>
            <a:pPr marL="681026" lvl="1" indent="-300610">
              <a:spcBef>
                <a:spcPts val="283"/>
              </a:spcBef>
              <a:buFont typeface="Courier New"/>
              <a:buChar char="o"/>
              <a:tabLst>
                <a:tab pos="681026" algn="l"/>
              </a:tabLst>
            </a:pPr>
            <a:r>
              <a:rPr sz="2300" spc="-136" dirty="0">
                <a:latin typeface="Arial"/>
                <a:cs typeface="Arial"/>
              </a:rPr>
              <a:t>Description </a:t>
            </a:r>
            <a:r>
              <a:rPr sz="2300" dirty="0">
                <a:latin typeface="Arial"/>
                <a:cs typeface="Arial"/>
              </a:rPr>
              <a:t>of </a:t>
            </a:r>
            <a:r>
              <a:rPr sz="2300" spc="-189" dirty="0">
                <a:latin typeface="Arial"/>
                <a:cs typeface="Arial"/>
              </a:rPr>
              <a:t>communication</a:t>
            </a:r>
            <a:r>
              <a:rPr sz="2300" spc="147" dirty="0">
                <a:latin typeface="Arial"/>
                <a:cs typeface="Arial"/>
              </a:rPr>
              <a:t> </a:t>
            </a:r>
            <a:r>
              <a:rPr sz="2300" spc="-84" dirty="0">
                <a:latin typeface="Arial"/>
                <a:cs typeface="Arial"/>
              </a:rPr>
              <a:t>satellite</a:t>
            </a:r>
            <a:endParaRPr sz="2300" dirty="0">
              <a:latin typeface="Arial"/>
              <a:cs typeface="Arial"/>
            </a:endParaRPr>
          </a:p>
          <a:p>
            <a:pPr marL="856604" lvl="2" indent="-240754">
              <a:spcBef>
                <a:spcPts val="293"/>
              </a:spcBef>
              <a:buChar char="•"/>
              <a:tabLst>
                <a:tab pos="856604" algn="l"/>
              </a:tabLst>
            </a:pPr>
            <a:r>
              <a:rPr sz="2100" spc="-136" dirty="0">
                <a:latin typeface="Arial"/>
                <a:cs typeface="Arial"/>
              </a:rPr>
              <a:t>Microwave </a:t>
            </a:r>
            <a:r>
              <a:rPr sz="2100" spc="-42" dirty="0">
                <a:latin typeface="Arial"/>
                <a:cs typeface="Arial"/>
              </a:rPr>
              <a:t>relay</a:t>
            </a:r>
            <a:r>
              <a:rPr sz="2100" spc="126" dirty="0">
                <a:latin typeface="Arial"/>
                <a:cs typeface="Arial"/>
              </a:rPr>
              <a:t> </a:t>
            </a:r>
            <a:r>
              <a:rPr sz="2100" spc="-115" dirty="0">
                <a:latin typeface="Arial"/>
                <a:cs typeface="Arial"/>
              </a:rPr>
              <a:t>station</a:t>
            </a:r>
            <a:endParaRPr sz="2100" dirty="0">
              <a:latin typeface="Arial"/>
              <a:cs typeface="Arial"/>
            </a:endParaRPr>
          </a:p>
          <a:p>
            <a:pPr marL="856604" lvl="2" indent="-240754">
              <a:spcBef>
                <a:spcPts val="251"/>
              </a:spcBef>
              <a:buChar char="•"/>
              <a:tabLst>
                <a:tab pos="856604" algn="l"/>
              </a:tabLst>
            </a:pPr>
            <a:r>
              <a:rPr sz="2100" spc="-189" dirty="0">
                <a:latin typeface="Arial"/>
                <a:cs typeface="Arial"/>
              </a:rPr>
              <a:t>Used </a:t>
            </a:r>
            <a:r>
              <a:rPr sz="2100" spc="-73" dirty="0">
                <a:latin typeface="Arial"/>
                <a:cs typeface="Arial"/>
              </a:rPr>
              <a:t>to </a:t>
            </a:r>
            <a:r>
              <a:rPr sz="2100" spc="-115" dirty="0">
                <a:latin typeface="Arial"/>
                <a:cs typeface="Arial"/>
              </a:rPr>
              <a:t>link </a:t>
            </a:r>
            <a:r>
              <a:rPr sz="2100" spc="-104" dirty="0">
                <a:latin typeface="Arial"/>
                <a:cs typeface="Arial"/>
              </a:rPr>
              <a:t>two </a:t>
            </a:r>
            <a:r>
              <a:rPr sz="2100" spc="-63" dirty="0">
                <a:latin typeface="Arial"/>
                <a:cs typeface="Arial"/>
              </a:rPr>
              <a:t>or </a:t>
            </a:r>
            <a:r>
              <a:rPr sz="2100" spc="-157" dirty="0">
                <a:latin typeface="Arial"/>
                <a:cs typeface="Arial"/>
              </a:rPr>
              <a:t>more </a:t>
            </a:r>
            <a:r>
              <a:rPr sz="2100" spc="-104" dirty="0">
                <a:latin typeface="Arial"/>
                <a:cs typeface="Arial"/>
              </a:rPr>
              <a:t>ground-based </a:t>
            </a:r>
            <a:r>
              <a:rPr sz="2100" spc="-157" dirty="0">
                <a:latin typeface="Arial"/>
                <a:cs typeface="Arial"/>
              </a:rPr>
              <a:t>microwave</a:t>
            </a:r>
            <a:r>
              <a:rPr sz="2100" spc="-11" dirty="0">
                <a:latin typeface="Arial"/>
                <a:cs typeface="Arial"/>
              </a:rPr>
              <a:t> </a:t>
            </a:r>
            <a:r>
              <a:rPr sz="2100" spc="-94" dirty="0">
                <a:latin typeface="Arial"/>
                <a:cs typeface="Arial"/>
              </a:rPr>
              <a:t>transmitter/receivers</a:t>
            </a:r>
            <a:endParaRPr sz="2100" dirty="0">
              <a:latin typeface="Arial"/>
              <a:cs typeface="Arial"/>
            </a:endParaRPr>
          </a:p>
          <a:p>
            <a:pPr marL="855274" marR="10642" lvl="2" indent="-239421">
              <a:lnSpc>
                <a:spcPts val="2263"/>
              </a:lnSpc>
              <a:spcBef>
                <a:spcPts val="532"/>
              </a:spcBef>
              <a:buChar char="•"/>
              <a:tabLst>
                <a:tab pos="856604" algn="l"/>
              </a:tabLst>
            </a:pPr>
            <a:r>
              <a:rPr sz="2100" spc="-210" dirty="0">
                <a:latin typeface="Arial"/>
                <a:cs typeface="Arial"/>
              </a:rPr>
              <a:t>Receives </a:t>
            </a:r>
            <a:r>
              <a:rPr sz="2100" spc="-199" dirty="0">
                <a:latin typeface="Arial"/>
                <a:cs typeface="Arial"/>
              </a:rPr>
              <a:t>transmissions </a:t>
            </a:r>
            <a:r>
              <a:rPr sz="2100" spc="-189" dirty="0">
                <a:latin typeface="Arial"/>
                <a:cs typeface="Arial"/>
              </a:rPr>
              <a:t>on </a:t>
            </a:r>
            <a:r>
              <a:rPr sz="2100" spc="-168" dirty="0">
                <a:latin typeface="Arial"/>
                <a:cs typeface="Arial"/>
              </a:rPr>
              <a:t>one </a:t>
            </a:r>
            <a:r>
              <a:rPr sz="2100" spc="-104" dirty="0">
                <a:latin typeface="Arial"/>
                <a:cs typeface="Arial"/>
              </a:rPr>
              <a:t>frequency </a:t>
            </a:r>
            <a:r>
              <a:rPr sz="2100" spc="-84" dirty="0">
                <a:latin typeface="Arial"/>
                <a:cs typeface="Arial"/>
              </a:rPr>
              <a:t>band </a:t>
            </a:r>
            <a:r>
              <a:rPr sz="2100" spc="-126" dirty="0">
                <a:latin typeface="Arial"/>
                <a:cs typeface="Arial"/>
              </a:rPr>
              <a:t>(uplink), </a:t>
            </a:r>
            <a:r>
              <a:rPr sz="2100" spc="-94" dirty="0">
                <a:latin typeface="Arial"/>
                <a:cs typeface="Arial"/>
              </a:rPr>
              <a:t>amplifies </a:t>
            </a:r>
            <a:r>
              <a:rPr sz="2100" spc="-63" dirty="0">
                <a:latin typeface="Arial"/>
                <a:cs typeface="Arial"/>
              </a:rPr>
              <a:t>or </a:t>
            </a:r>
            <a:r>
              <a:rPr sz="2100" spc="-94" dirty="0">
                <a:latin typeface="Arial"/>
                <a:cs typeface="Arial"/>
              </a:rPr>
              <a:t>repeats  </a:t>
            </a:r>
            <a:r>
              <a:rPr sz="2100" spc="-136" dirty="0">
                <a:latin typeface="Arial"/>
                <a:cs typeface="Arial"/>
              </a:rPr>
              <a:t>the </a:t>
            </a:r>
            <a:r>
              <a:rPr sz="2100" spc="-115" dirty="0">
                <a:latin typeface="Arial"/>
                <a:cs typeface="Arial"/>
              </a:rPr>
              <a:t>signal, </a:t>
            </a:r>
            <a:r>
              <a:rPr sz="2100" spc="-94" dirty="0">
                <a:latin typeface="Arial"/>
                <a:cs typeface="Arial"/>
              </a:rPr>
              <a:t>and </a:t>
            </a:r>
            <a:r>
              <a:rPr sz="2100" spc="-157" dirty="0">
                <a:latin typeface="Arial"/>
                <a:cs typeface="Arial"/>
              </a:rPr>
              <a:t>transmits </a:t>
            </a:r>
            <a:r>
              <a:rPr sz="2100" spc="-21" dirty="0">
                <a:latin typeface="Arial"/>
                <a:cs typeface="Arial"/>
              </a:rPr>
              <a:t>it </a:t>
            </a:r>
            <a:r>
              <a:rPr sz="2100" spc="-189" dirty="0">
                <a:latin typeface="Arial"/>
                <a:cs typeface="Arial"/>
              </a:rPr>
              <a:t>on </a:t>
            </a:r>
            <a:r>
              <a:rPr sz="2100" spc="-115" dirty="0">
                <a:latin typeface="Arial"/>
                <a:cs typeface="Arial"/>
              </a:rPr>
              <a:t>another </a:t>
            </a:r>
            <a:r>
              <a:rPr sz="2100" spc="-104" dirty="0">
                <a:latin typeface="Arial"/>
                <a:cs typeface="Arial"/>
              </a:rPr>
              <a:t>frequency</a:t>
            </a:r>
            <a:r>
              <a:rPr sz="2100" spc="293" dirty="0">
                <a:latin typeface="Arial"/>
                <a:cs typeface="Arial"/>
              </a:rPr>
              <a:t> </a:t>
            </a:r>
            <a:r>
              <a:rPr sz="2100" spc="-136" dirty="0">
                <a:latin typeface="Arial"/>
                <a:cs typeface="Arial"/>
              </a:rPr>
              <a:t>(downlink)</a:t>
            </a:r>
            <a:endParaRPr sz="2100" dirty="0">
              <a:latin typeface="Arial"/>
              <a:cs typeface="Arial"/>
            </a:endParaRPr>
          </a:p>
          <a:p>
            <a:pPr marL="855274" marR="353816" lvl="2" indent="-239421">
              <a:spcBef>
                <a:spcPts val="470"/>
              </a:spcBef>
              <a:buChar char="•"/>
              <a:tabLst>
                <a:tab pos="856604" algn="l"/>
              </a:tabLst>
            </a:pPr>
            <a:r>
              <a:rPr sz="2100" spc="-147" dirty="0">
                <a:latin typeface="Arial"/>
                <a:cs typeface="Arial"/>
              </a:rPr>
              <a:t>A </a:t>
            </a:r>
            <a:r>
              <a:rPr sz="2100" spc="-136" dirty="0">
                <a:latin typeface="Arial"/>
                <a:cs typeface="Arial"/>
              </a:rPr>
              <a:t>single </a:t>
            </a:r>
            <a:r>
              <a:rPr sz="2100" spc="-63" dirty="0">
                <a:latin typeface="Arial"/>
                <a:cs typeface="Arial"/>
              </a:rPr>
              <a:t>orbiting </a:t>
            </a:r>
            <a:r>
              <a:rPr sz="2100" spc="-84" dirty="0">
                <a:latin typeface="Arial"/>
                <a:cs typeface="Arial"/>
              </a:rPr>
              <a:t>satellite </a:t>
            </a:r>
            <a:r>
              <a:rPr sz="2100" spc="-52" dirty="0">
                <a:latin typeface="Arial"/>
                <a:cs typeface="Arial"/>
              </a:rPr>
              <a:t>will </a:t>
            </a:r>
            <a:r>
              <a:rPr sz="2100" spc="-63" dirty="0">
                <a:latin typeface="Arial"/>
                <a:cs typeface="Arial"/>
              </a:rPr>
              <a:t>operate </a:t>
            </a:r>
            <a:r>
              <a:rPr sz="2100" spc="-189" dirty="0">
                <a:latin typeface="Arial"/>
                <a:cs typeface="Arial"/>
              </a:rPr>
              <a:t>on </a:t>
            </a:r>
            <a:r>
              <a:rPr sz="2100" spc="-21" dirty="0">
                <a:latin typeface="Arial"/>
                <a:cs typeface="Arial"/>
              </a:rPr>
              <a:t>a </a:t>
            </a:r>
            <a:r>
              <a:rPr sz="2100" spc="-178" dirty="0">
                <a:latin typeface="Arial"/>
                <a:cs typeface="Arial"/>
              </a:rPr>
              <a:t>number </a:t>
            </a:r>
            <a:r>
              <a:rPr sz="2100" dirty="0">
                <a:latin typeface="Arial"/>
                <a:cs typeface="Arial"/>
              </a:rPr>
              <a:t>of </a:t>
            </a:r>
            <a:r>
              <a:rPr sz="2100" spc="-104" dirty="0">
                <a:latin typeface="Arial"/>
                <a:cs typeface="Arial"/>
              </a:rPr>
              <a:t>frequency </a:t>
            </a:r>
            <a:r>
              <a:rPr sz="2100" spc="-147" dirty="0">
                <a:latin typeface="Arial"/>
                <a:cs typeface="Arial"/>
              </a:rPr>
              <a:t>bands,  </a:t>
            </a:r>
            <a:r>
              <a:rPr sz="2100" spc="-73" dirty="0">
                <a:latin typeface="Arial"/>
                <a:cs typeface="Arial"/>
              </a:rPr>
              <a:t>called </a:t>
            </a:r>
            <a:r>
              <a:rPr sz="2100" spc="-115" dirty="0">
                <a:latin typeface="Arial"/>
                <a:cs typeface="Arial"/>
              </a:rPr>
              <a:t>transponder </a:t>
            </a:r>
            <a:r>
              <a:rPr sz="2100" spc="-189" dirty="0">
                <a:latin typeface="Arial"/>
                <a:cs typeface="Arial"/>
              </a:rPr>
              <a:t>channels, </a:t>
            </a:r>
            <a:r>
              <a:rPr sz="2100" spc="-63" dirty="0">
                <a:latin typeface="Arial"/>
                <a:cs typeface="Arial"/>
              </a:rPr>
              <a:t>or </a:t>
            </a:r>
            <a:r>
              <a:rPr sz="2100" spc="-136" dirty="0">
                <a:latin typeface="Arial"/>
                <a:cs typeface="Arial"/>
              </a:rPr>
              <a:t>simply</a:t>
            </a:r>
            <a:r>
              <a:rPr sz="2100" dirty="0">
                <a:latin typeface="Arial"/>
                <a:cs typeface="Arial"/>
              </a:rPr>
              <a:t> </a:t>
            </a:r>
            <a:r>
              <a:rPr sz="2100" spc="-136" dirty="0">
                <a:latin typeface="Arial"/>
                <a:cs typeface="Arial"/>
              </a:rPr>
              <a:t>transponders.</a:t>
            </a:r>
            <a:endParaRPr sz="2100" dirty="0">
              <a:latin typeface="Arial"/>
              <a:cs typeface="Arial"/>
            </a:endParaRPr>
          </a:p>
          <a:p>
            <a:pPr marL="681026" lvl="1" indent="-300610">
              <a:spcBef>
                <a:spcPts val="239"/>
              </a:spcBef>
              <a:buFont typeface="Courier New"/>
              <a:buChar char="o"/>
              <a:tabLst>
                <a:tab pos="681026" algn="l"/>
              </a:tabLst>
            </a:pPr>
            <a:r>
              <a:rPr sz="2300" spc="-115" dirty="0">
                <a:latin typeface="Arial"/>
                <a:cs typeface="Arial"/>
              </a:rPr>
              <a:t>Applications</a:t>
            </a:r>
            <a:endParaRPr sz="2300" dirty="0">
              <a:latin typeface="Arial"/>
              <a:cs typeface="Arial"/>
            </a:endParaRPr>
          </a:p>
          <a:p>
            <a:pPr marL="856604" lvl="2" indent="-240754">
              <a:spcBef>
                <a:spcPts val="283"/>
              </a:spcBef>
              <a:buChar char="•"/>
              <a:tabLst>
                <a:tab pos="856604" algn="l"/>
              </a:tabLst>
            </a:pPr>
            <a:r>
              <a:rPr sz="2100" spc="-178" dirty="0">
                <a:latin typeface="Arial"/>
                <a:cs typeface="Arial"/>
              </a:rPr>
              <a:t>Television</a:t>
            </a:r>
            <a:r>
              <a:rPr sz="2100" dirty="0">
                <a:latin typeface="Arial"/>
                <a:cs typeface="Arial"/>
              </a:rPr>
              <a:t> </a:t>
            </a:r>
            <a:r>
              <a:rPr sz="2100" spc="-94" dirty="0">
                <a:latin typeface="Arial"/>
                <a:cs typeface="Arial"/>
              </a:rPr>
              <a:t>distribution</a:t>
            </a:r>
            <a:endParaRPr sz="2100" dirty="0">
              <a:latin typeface="Arial"/>
              <a:cs typeface="Arial"/>
            </a:endParaRPr>
          </a:p>
          <a:p>
            <a:pPr marL="856604" lvl="2" indent="-240754">
              <a:spcBef>
                <a:spcPts val="251"/>
              </a:spcBef>
              <a:buChar char="•"/>
              <a:tabLst>
                <a:tab pos="856604" algn="l"/>
              </a:tabLst>
            </a:pPr>
            <a:r>
              <a:rPr sz="2100" spc="-136" dirty="0">
                <a:latin typeface="Arial"/>
                <a:cs typeface="Arial"/>
              </a:rPr>
              <a:t>Long-distance </a:t>
            </a:r>
            <a:r>
              <a:rPr sz="2100" spc="-115" dirty="0">
                <a:latin typeface="Arial"/>
                <a:cs typeface="Arial"/>
              </a:rPr>
              <a:t>telephone</a:t>
            </a:r>
            <a:r>
              <a:rPr sz="2100" spc="84" dirty="0">
                <a:latin typeface="Arial"/>
                <a:cs typeface="Arial"/>
              </a:rPr>
              <a:t> </a:t>
            </a:r>
            <a:r>
              <a:rPr sz="2100" spc="-178" dirty="0">
                <a:latin typeface="Arial"/>
                <a:cs typeface="Arial"/>
              </a:rPr>
              <a:t>transmission</a:t>
            </a:r>
            <a:endParaRPr sz="2100" dirty="0">
              <a:latin typeface="Arial"/>
              <a:cs typeface="Arial"/>
            </a:endParaRPr>
          </a:p>
          <a:p>
            <a:pPr marL="856604" lvl="2" indent="-240754">
              <a:spcBef>
                <a:spcPts val="251"/>
              </a:spcBef>
              <a:buChar char="•"/>
              <a:tabLst>
                <a:tab pos="856604" algn="l"/>
              </a:tabLst>
            </a:pPr>
            <a:r>
              <a:rPr sz="2100" spc="-104" dirty="0">
                <a:latin typeface="Arial"/>
                <a:cs typeface="Arial"/>
              </a:rPr>
              <a:t>Private </a:t>
            </a:r>
            <a:r>
              <a:rPr sz="2100" spc="-219" dirty="0">
                <a:latin typeface="Arial"/>
                <a:cs typeface="Arial"/>
              </a:rPr>
              <a:t>business</a:t>
            </a:r>
            <a:r>
              <a:rPr sz="2100" spc="42" dirty="0">
                <a:latin typeface="Arial"/>
                <a:cs typeface="Arial"/>
              </a:rPr>
              <a:t> </a:t>
            </a:r>
            <a:r>
              <a:rPr sz="2100" spc="-147" dirty="0">
                <a:latin typeface="Arial"/>
                <a:cs typeface="Arial"/>
              </a:rPr>
              <a:t>networks</a:t>
            </a:r>
            <a:endParaRPr sz="2100" dirty="0">
              <a:latin typeface="Arial"/>
              <a:cs typeface="Arial"/>
            </a:endParaRPr>
          </a:p>
          <a:p>
            <a:pPr marL="681026" lvl="1" indent="-300610">
              <a:spcBef>
                <a:spcPts val="1708"/>
              </a:spcBef>
              <a:buFont typeface="Courier New"/>
              <a:buChar char="o"/>
              <a:tabLst>
                <a:tab pos="681026" algn="l"/>
              </a:tabLst>
            </a:pPr>
            <a:r>
              <a:rPr sz="2300" spc="-157" dirty="0">
                <a:latin typeface="Arial"/>
                <a:cs typeface="Arial"/>
              </a:rPr>
              <a:t>Optimum </a:t>
            </a:r>
            <a:r>
              <a:rPr sz="2300" spc="-147" dirty="0">
                <a:latin typeface="Arial"/>
                <a:cs typeface="Arial"/>
              </a:rPr>
              <a:t>Freq. </a:t>
            </a:r>
            <a:r>
              <a:rPr sz="2300" spc="-210" dirty="0">
                <a:latin typeface="Arial"/>
                <a:cs typeface="Arial"/>
              </a:rPr>
              <a:t>Range: </a:t>
            </a:r>
            <a:r>
              <a:rPr sz="2300" spc="-11" dirty="0">
                <a:latin typeface="Arial"/>
                <a:cs typeface="Arial"/>
              </a:rPr>
              <a:t>1 </a:t>
            </a:r>
            <a:r>
              <a:rPr sz="2300" spc="-126" dirty="0">
                <a:latin typeface="Arial"/>
                <a:cs typeface="Arial"/>
              </a:rPr>
              <a:t>– </a:t>
            </a:r>
            <a:r>
              <a:rPr sz="2300" spc="-11" dirty="0">
                <a:latin typeface="Arial"/>
                <a:cs typeface="Arial"/>
              </a:rPr>
              <a:t>10</a:t>
            </a:r>
            <a:r>
              <a:rPr sz="2300" spc="126" dirty="0">
                <a:latin typeface="Arial"/>
                <a:cs typeface="Arial"/>
              </a:rPr>
              <a:t> </a:t>
            </a:r>
            <a:r>
              <a:rPr sz="2300" spc="-178" dirty="0">
                <a:latin typeface="Arial"/>
                <a:cs typeface="Arial"/>
              </a:rPr>
              <a:t>GHZ</a:t>
            </a:r>
            <a:endParaRPr sz="2300" dirty="0">
              <a:latin typeface="Arial"/>
              <a:cs typeface="Arial"/>
            </a:endParaRPr>
          </a:p>
        </p:txBody>
      </p:sp>
      <p:grpSp>
        <p:nvGrpSpPr>
          <p:cNvPr id="5" name="object 5"/>
          <p:cNvGrpSpPr/>
          <p:nvPr/>
        </p:nvGrpSpPr>
        <p:grpSpPr>
          <a:xfrm>
            <a:off x="0" y="6324600"/>
            <a:ext cx="9906000" cy="381000"/>
            <a:chOff x="0" y="3162300"/>
            <a:chExt cx="4572000" cy="190500"/>
          </a:xfrm>
        </p:grpSpPr>
        <p:sp>
          <p:nvSpPr>
            <p:cNvPr id="6" name="object 6"/>
            <p:cNvSpPr/>
            <p:nvPr/>
          </p:nvSpPr>
          <p:spPr>
            <a:xfrm>
              <a:off x="0" y="3162300"/>
              <a:ext cx="4572000" cy="2285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191000" y="3200400"/>
              <a:ext cx="152400" cy="152400"/>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749002" y="6391253"/>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9" name="object 9"/>
          <p:cNvSpPr txBox="1"/>
          <p:nvPr/>
        </p:nvSpPr>
        <p:spPr>
          <a:xfrm>
            <a:off x="9138285" y="6439415"/>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36</a:t>
            </a:r>
            <a:endParaRPr sz="1300">
              <a:latin typeface="Carlito"/>
              <a:cs typeface="Carlito"/>
            </a:endParaRPr>
          </a:p>
        </p:txBody>
      </p:sp>
      <p:grpSp>
        <p:nvGrpSpPr>
          <p:cNvPr id="10" name="object 10"/>
          <p:cNvGrpSpPr/>
          <p:nvPr/>
        </p:nvGrpSpPr>
        <p:grpSpPr>
          <a:xfrm>
            <a:off x="548" y="1785"/>
            <a:ext cx="9904624" cy="6856731"/>
            <a:chOff x="253" y="889"/>
            <a:chExt cx="4571365" cy="3428365"/>
          </a:xfrm>
        </p:grpSpPr>
        <p:sp>
          <p:nvSpPr>
            <p:cNvPr id="11" name="object 11"/>
            <p:cNvSpPr/>
            <p:nvPr/>
          </p:nvSpPr>
          <p:spPr>
            <a:xfrm>
              <a:off x="152399" y="3200400"/>
              <a:ext cx="185853" cy="1524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757170" y="1823358"/>
              <a:ext cx="1562100" cy="1237488"/>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53" y="889"/>
              <a:ext cx="4571365" cy="3428365"/>
            </a:xfrm>
            <a:custGeom>
              <a:avLst/>
              <a:gdLst/>
              <a:ahLst/>
              <a:cxnLst/>
              <a:rect l="l" t="t" r="r" b="b"/>
              <a:pathLst>
                <a:path w="4571365" h="3428365">
                  <a:moveTo>
                    <a:pt x="0" y="3428110"/>
                  </a:moveTo>
                  <a:lnTo>
                    <a:pt x="4571365" y="3428110"/>
                  </a:lnTo>
                  <a:lnTo>
                    <a:pt x="4571365" y="0"/>
                  </a:lnTo>
                  <a:lnTo>
                    <a:pt x="0" y="0"/>
                  </a:lnTo>
                  <a:lnTo>
                    <a:pt x="0" y="3428110"/>
                  </a:lnTo>
                  <a:close/>
                </a:path>
              </a:pathLst>
            </a:custGeom>
            <a:ln w="24384">
              <a:solidFill>
                <a:srgbClr val="000000"/>
              </a:solidFill>
            </a:ln>
          </p:spPr>
          <p:txBody>
            <a:bodyPr wrap="square" lIns="0" tIns="0" rIns="0" bIns="0" rtlCol="0"/>
            <a:lstStyle/>
            <a:p>
              <a:endParaRPr/>
            </a:p>
          </p:txBody>
        </p:sp>
      </p:grpSp>
      <p:sp>
        <p:nvSpPr>
          <p:cNvPr id="14" name="Title 13"/>
          <p:cNvSpPr>
            <a:spLocks noGrp="1"/>
          </p:cNvSpPr>
          <p:nvPr>
            <p:ph type="title"/>
          </p:nvPr>
        </p:nvSpPr>
        <p:spPr/>
        <p:txBody>
          <a:bodyPr/>
          <a:lstStyle/>
          <a:p>
            <a:r>
              <a:rPr lang="en-US" spc="-31" dirty="0"/>
              <a:t>Satellite communication</a:t>
            </a:r>
            <a:endParaRPr lang="en-US" dirty="0"/>
          </a:p>
        </p:txBody>
      </p:sp>
    </p:spTree>
    <p:extLst>
      <p:ext uri="{BB962C8B-B14F-4D97-AF65-F5344CB8AC3E}">
        <p14:creationId xmlns:p14="http://schemas.microsoft.com/office/powerpoint/2010/main" val="232698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a:effectLst/>
              </a:rPr>
              <a:t>2.1.1. Encapsulation</a:t>
            </a:r>
          </a:p>
        </p:txBody>
      </p:sp>
      <p:pic>
        <p:nvPicPr>
          <p:cNvPr id="30699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1676403"/>
            <a:ext cx="4963319"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008" y="1790702"/>
            <a:ext cx="134014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008" y="2324103"/>
            <a:ext cx="134014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5849" y="2841628"/>
            <a:ext cx="134014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5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5849" y="3370263"/>
            <a:ext cx="1340148"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6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4195" y="3916366"/>
            <a:ext cx="1133773"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6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8576" y="4457703"/>
            <a:ext cx="2275285"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62"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5026" y="5138738"/>
            <a:ext cx="2298502"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10"/>
          <p:cNvSpPr/>
          <p:nvPr/>
        </p:nvSpPr>
        <p:spPr>
          <a:xfrm>
            <a:off x="2181679" y="1175658"/>
            <a:ext cx="5495472" cy="32657"/>
          </a:xfrm>
          <a:custGeom>
            <a:avLst/>
            <a:gdLst>
              <a:gd name="connsiteX0" fmla="*/ 0 w 5072743"/>
              <a:gd name="connsiteY0" fmla="*/ 32657 h 32657"/>
              <a:gd name="connsiteX1" fmla="*/ 2993572 w 5072743"/>
              <a:gd name="connsiteY1" fmla="*/ 0 h 32657"/>
              <a:gd name="connsiteX2" fmla="*/ 5072743 w 5072743"/>
              <a:gd name="connsiteY2" fmla="*/ 0 h 32657"/>
              <a:gd name="connsiteX3" fmla="*/ 5072743 w 5072743"/>
              <a:gd name="connsiteY3" fmla="*/ 0 h 32657"/>
            </a:gdLst>
            <a:ahLst/>
            <a:cxnLst>
              <a:cxn ang="0">
                <a:pos x="connsiteX0" y="connsiteY0"/>
              </a:cxn>
              <a:cxn ang="0">
                <a:pos x="connsiteX1" y="connsiteY1"/>
              </a:cxn>
              <a:cxn ang="0">
                <a:pos x="connsiteX2" y="connsiteY2"/>
              </a:cxn>
              <a:cxn ang="0">
                <a:pos x="connsiteX3" y="connsiteY3"/>
              </a:cxn>
            </a:cxnLst>
            <a:rect l="l" t="t" r="r" b="b"/>
            <a:pathLst>
              <a:path w="5072743" h="32657">
                <a:moveTo>
                  <a:pt x="0" y="32657"/>
                </a:moveTo>
                <a:lnTo>
                  <a:pt x="2993572" y="0"/>
                </a:lnTo>
                <a:lnTo>
                  <a:pt x="5072743" y="0"/>
                </a:lnTo>
                <a:lnTo>
                  <a:pt x="5072743" y="0"/>
                </a:lnTo>
              </a:path>
            </a:pathLst>
          </a:custGeom>
          <a:solidFill>
            <a:schemeClr val="accent2"/>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49305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069955"/>
                                        </p:tgtEl>
                                        <p:attrNameLst>
                                          <p:attrName>style.visibility</p:attrName>
                                        </p:attrNameLst>
                                      </p:cBhvr>
                                      <p:to>
                                        <p:strVal val="visible"/>
                                      </p:to>
                                    </p:set>
                                    <p:animEffect transition="in" filter="dissolve">
                                      <p:cBhvr>
                                        <p:cTn id="7" dur="500"/>
                                        <p:tgtEl>
                                          <p:spTgt spid="3069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3069956"/>
                                        </p:tgtEl>
                                        <p:attrNameLst>
                                          <p:attrName>style.visibility</p:attrName>
                                        </p:attrNameLst>
                                      </p:cBhvr>
                                      <p:to>
                                        <p:strVal val="visible"/>
                                      </p:to>
                                    </p:set>
                                    <p:anim calcmode="lin" valueType="num">
                                      <p:cBhvr additive="base">
                                        <p:cTn id="12" dur="500" fill="hold"/>
                                        <p:tgtEl>
                                          <p:spTgt spid="3069956"/>
                                        </p:tgtEl>
                                        <p:attrNameLst>
                                          <p:attrName>ppt_x</p:attrName>
                                        </p:attrNameLst>
                                      </p:cBhvr>
                                      <p:tavLst>
                                        <p:tav tm="0">
                                          <p:val>
                                            <p:strVal val="#ppt_x"/>
                                          </p:val>
                                        </p:tav>
                                        <p:tav tm="100000">
                                          <p:val>
                                            <p:strVal val="#ppt_x"/>
                                          </p:val>
                                        </p:tav>
                                      </p:tavLst>
                                    </p:anim>
                                    <p:anim calcmode="lin" valueType="num">
                                      <p:cBhvr additive="base">
                                        <p:cTn id="13" dur="500" fill="hold"/>
                                        <p:tgtEl>
                                          <p:spTgt spid="3069956"/>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3069957"/>
                                        </p:tgtEl>
                                        <p:attrNameLst>
                                          <p:attrName>style.visibility</p:attrName>
                                        </p:attrNameLst>
                                      </p:cBhvr>
                                      <p:to>
                                        <p:strVal val="visible"/>
                                      </p:to>
                                    </p:set>
                                    <p:anim calcmode="lin" valueType="num">
                                      <p:cBhvr additive="base">
                                        <p:cTn id="18" dur="500" fill="hold"/>
                                        <p:tgtEl>
                                          <p:spTgt spid="3069957"/>
                                        </p:tgtEl>
                                        <p:attrNameLst>
                                          <p:attrName>ppt_x</p:attrName>
                                        </p:attrNameLst>
                                      </p:cBhvr>
                                      <p:tavLst>
                                        <p:tav tm="0">
                                          <p:val>
                                            <p:strVal val="#ppt_x"/>
                                          </p:val>
                                        </p:tav>
                                        <p:tav tm="100000">
                                          <p:val>
                                            <p:strVal val="#ppt_x"/>
                                          </p:val>
                                        </p:tav>
                                      </p:tavLst>
                                    </p:anim>
                                    <p:anim calcmode="lin" valueType="num">
                                      <p:cBhvr additive="base">
                                        <p:cTn id="19" dur="500" fill="hold"/>
                                        <p:tgtEl>
                                          <p:spTgt spid="3069957"/>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 fill="hold" nodeType="clickEffect">
                                  <p:stCondLst>
                                    <p:cond delay="0"/>
                                  </p:stCondLst>
                                  <p:childTnLst>
                                    <p:set>
                                      <p:cBhvr>
                                        <p:cTn id="23" dur="1" fill="hold">
                                          <p:stCondLst>
                                            <p:cond delay="0"/>
                                          </p:stCondLst>
                                        </p:cTn>
                                        <p:tgtEl>
                                          <p:spTgt spid="3069958"/>
                                        </p:tgtEl>
                                        <p:attrNameLst>
                                          <p:attrName>style.visibility</p:attrName>
                                        </p:attrNameLst>
                                      </p:cBhvr>
                                      <p:to>
                                        <p:strVal val="visible"/>
                                      </p:to>
                                    </p:set>
                                    <p:anim calcmode="lin" valueType="num">
                                      <p:cBhvr additive="base">
                                        <p:cTn id="24" dur="500" fill="hold"/>
                                        <p:tgtEl>
                                          <p:spTgt spid="3069958"/>
                                        </p:tgtEl>
                                        <p:attrNameLst>
                                          <p:attrName>ppt_x</p:attrName>
                                        </p:attrNameLst>
                                      </p:cBhvr>
                                      <p:tavLst>
                                        <p:tav tm="0">
                                          <p:val>
                                            <p:strVal val="#ppt_x"/>
                                          </p:val>
                                        </p:tav>
                                        <p:tav tm="100000">
                                          <p:val>
                                            <p:strVal val="#ppt_x"/>
                                          </p:val>
                                        </p:tav>
                                      </p:tavLst>
                                    </p:anim>
                                    <p:anim calcmode="lin" valueType="num">
                                      <p:cBhvr additive="base">
                                        <p:cTn id="25" dur="500" fill="hold"/>
                                        <p:tgtEl>
                                          <p:spTgt spid="3069958"/>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nodeType="clickEffect">
                                  <p:stCondLst>
                                    <p:cond delay="0"/>
                                  </p:stCondLst>
                                  <p:childTnLst>
                                    <p:set>
                                      <p:cBhvr>
                                        <p:cTn id="29" dur="1" fill="hold">
                                          <p:stCondLst>
                                            <p:cond delay="0"/>
                                          </p:stCondLst>
                                        </p:cTn>
                                        <p:tgtEl>
                                          <p:spTgt spid="3069959"/>
                                        </p:tgtEl>
                                        <p:attrNameLst>
                                          <p:attrName>style.visibility</p:attrName>
                                        </p:attrNameLst>
                                      </p:cBhvr>
                                      <p:to>
                                        <p:strVal val="visible"/>
                                      </p:to>
                                    </p:set>
                                    <p:anim calcmode="lin" valueType="num">
                                      <p:cBhvr additive="base">
                                        <p:cTn id="30" dur="500" fill="hold"/>
                                        <p:tgtEl>
                                          <p:spTgt spid="3069959"/>
                                        </p:tgtEl>
                                        <p:attrNameLst>
                                          <p:attrName>ppt_x</p:attrName>
                                        </p:attrNameLst>
                                      </p:cBhvr>
                                      <p:tavLst>
                                        <p:tav tm="0">
                                          <p:val>
                                            <p:strVal val="#ppt_x"/>
                                          </p:val>
                                        </p:tav>
                                        <p:tav tm="100000">
                                          <p:val>
                                            <p:strVal val="#ppt_x"/>
                                          </p:val>
                                        </p:tav>
                                      </p:tavLst>
                                    </p:anim>
                                    <p:anim calcmode="lin" valueType="num">
                                      <p:cBhvr additive="base">
                                        <p:cTn id="31" dur="500" fill="hold"/>
                                        <p:tgtEl>
                                          <p:spTgt spid="3069959"/>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 fill="hold" nodeType="clickEffect">
                                  <p:stCondLst>
                                    <p:cond delay="0"/>
                                  </p:stCondLst>
                                  <p:childTnLst>
                                    <p:set>
                                      <p:cBhvr>
                                        <p:cTn id="35" dur="1" fill="hold">
                                          <p:stCondLst>
                                            <p:cond delay="0"/>
                                          </p:stCondLst>
                                        </p:cTn>
                                        <p:tgtEl>
                                          <p:spTgt spid="3069960"/>
                                        </p:tgtEl>
                                        <p:attrNameLst>
                                          <p:attrName>style.visibility</p:attrName>
                                        </p:attrNameLst>
                                      </p:cBhvr>
                                      <p:to>
                                        <p:strVal val="visible"/>
                                      </p:to>
                                    </p:set>
                                    <p:anim calcmode="lin" valueType="num">
                                      <p:cBhvr additive="base">
                                        <p:cTn id="36" dur="500" fill="hold"/>
                                        <p:tgtEl>
                                          <p:spTgt spid="3069960"/>
                                        </p:tgtEl>
                                        <p:attrNameLst>
                                          <p:attrName>ppt_x</p:attrName>
                                        </p:attrNameLst>
                                      </p:cBhvr>
                                      <p:tavLst>
                                        <p:tav tm="0">
                                          <p:val>
                                            <p:strVal val="#ppt_x"/>
                                          </p:val>
                                        </p:tav>
                                        <p:tav tm="100000">
                                          <p:val>
                                            <p:strVal val="#ppt_x"/>
                                          </p:val>
                                        </p:tav>
                                      </p:tavLst>
                                    </p:anim>
                                    <p:anim calcmode="lin" valueType="num">
                                      <p:cBhvr additive="base">
                                        <p:cTn id="37" dur="500" fill="hold"/>
                                        <p:tgtEl>
                                          <p:spTgt spid="3069960"/>
                                        </p:tgtEl>
                                        <p:attrNameLst>
                                          <p:attrName>ppt_y</p:attrName>
                                        </p:attrNameLst>
                                      </p:cBhvr>
                                      <p:tavLst>
                                        <p:tav tm="0">
                                          <p:val>
                                            <p:strVal val="0-#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1" fill="hold" nodeType="clickEffect">
                                  <p:stCondLst>
                                    <p:cond delay="0"/>
                                  </p:stCondLst>
                                  <p:childTnLst>
                                    <p:set>
                                      <p:cBhvr>
                                        <p:cTn id="41" dur="1" fill="hold">
                                          <p:stCondLst>
                                            <p:cond delay="0"/>
                                          </p:stCondLst>
                                        </p:cTn>
                                        <p:tgtEl>
                                          <p:spTgt spid="3069961"/>
                                        </p:tgtEl>
                                        <p:attrNameLst>
                                          <p:attrName>style.visibility</p:attrName>
                                        </p:attrNameLst>
                                      </p:cBhvr>
                                      <p:to>
                                        <p:strVal val="visible"/>
                                      </p:to>
                                    </p:set>
                                    <p:anim calcmode="lin" valueType="num">
                                      <p:cBhvr additive="base">
                                        <p:cTn id="42" dur="500" fill="hold"/>
                                        <p:tgtEl>
                                          <p:spTgt spid="3069961"/>
                                        </p:tgtEl>
                                        <p:attrNameLst>
                                          <p:attrName>ppt_x</p:attrName>
                                        </p:attrNameLst>
                                      </p:cBhvr>
                                      <p:tavLst>
                                        <p:tav tm="0">
                                          <p:val>
                                            <p:strVal val="#ppt_x"/>
                                          </p:val>
                                        </p:tav>
                                        <p:tav tm="100000">
                                          <p:val>
                                            <p:strVal val="#ppt_x"/>
                                          </p:val>
                                        </p:tav>
                                      </p:tavLst>
                                    </p:anim>
                                    <p:anim calcmode="lin" valueType="num">
                                      <p:cBhvr additive="base">
                                        <p:cTn id="43" dur="500" fill="hold"/>
                                        <p:tgtEl>
                                          <p:spTgt spid="3069961"/>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nodeType="clickEffect">
                                  <p:stCondLst>
                                    <p:cond delay="0"/>
                                  </p:stCondLst>
                                  <p:childTnLst>
                                    <p:set>
                                      <p:cBhvr>
                                        <p:cTn id="47" dur="1" fill="hold">
                                          <p:stCondLst>
                                            <p:cond delay="0"/>
                                          </p:stCondLst>
                                        </p:cTn>
                                        <p:tgtEl>
                                          <p:spTgt spid="3069962"/>
                                        </p:tgtEl>
                                        <p:attrNameLst>
                                          <p:attrName>style.visibility</p:attrName>
                                        </p:attrNameLst>
                                      </p:cBhvr>
                                      <p:to>
                                        <p:strVal val="visible"/>
                                      </p:to>
                                    </p:set>
                                    <p:anim calcmode="lin" valueType="num">
                                      <p:cBhvr additive="base">
                                        <p:cTn id="48" dur="500" fill="hold"/>
                                        <p:tgtEl>
                                          <p:spTgt spid="3069962"/>
                                        </p:tgtEl>
                                        <p:attrNameLst>
                                          <p:attrName>ppt_x</p:attrName>
                                        </p:attrNameLst>
                                      </p:cBhvr>
                                      <p:tavLst>
                                        <p:tav tm="0">
                                          <p:val>
                                            <p:strVal val="#ppt_x"/>
                                          </p:val>
                                        </p:tav>
                                        <p:tav tm="100000">
                                          <p:val>
                                            <p:strVal val="#ppt_x"/>
                                          </p:val>
                                        </p:tav>
                                      </p:tavLst>
                                    </p:anim>
                                    <p:anim calcmode="lin" valueType="num">
                                      <p:cBhvr additive="base">
                                        <p:cTn id="49" dur="500" fill="hold"/>
                                        <p:tgtEl>
                                          <p:spTgt spid="30699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2.4. Line coding</a:t>
            </a:r>
            <a:endParaRPr lang="en-US" dirty="0"/>
          </a:p>
        </p:txBody>
      </p:sp>
      <p:sp>
        <p:nvSpPr>
          <p:cNvPr id="3" name="Content Placeholder 2"/>
          <p:cNvSpPr>
            <a:spLocks noGrp="1"/>
          </p:cNvSpPr>
          <p:nvPr>
            <p:ph sz="half" idx="1"/>
          </p:nvPr>
        </p:nvSpPr>
        <p:spPr>
          <a:xfrm>
            <a:off x="1161393" y="1524000"/>
            <a:ext cx="8569261" cy="4663440"/>
          </a:xfrm>
        </p:spPr>
        <p:txBody>
          <a:bodyPr/>
          <a:lstStyle/>
          <a:p>
            <a:r>
              <a:rPr lang="en-US" dirty="0"/>
              <a:t>Digitization data</a:t>
            </a:r>
          </a:p>
          <a:p>
            <a:pPr lvl="1"/>
            <a:r>
              <a:rPr lang="en-US" dirty="0"/>
              <a:t>Sources: analog/digital -&gt; digitization</a:t>
            </a:r>
          </a:p>
          <a:p>
            <a:pPr lvl="1"/>
            <a:r>
              <a:rPr lang="en-US" dirty="0"/>
              <a:t>Encoding: convert into line codes for transmitting</a:t>
            </a:r>
          </a:p>
          <a:p>
            <a:pPr lvl="2"/>
            <a:r>
              <a:rPr lang="en-US" dirty="0"/>
              <a:t>Unipolar, Polar, Bi-polar line codes</a:t>
            </a:r>
            <a:br>
              <a:rPr lang="en-US" dirty="0"/>
            </a:br>
            <a:br>
              <a:rPr lang="en-US" dirty="0"/>
            </a:b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059" y="3378271"/>
            <a:ext cx="8423333" cy="135607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059" y="4972791"/>
            <a:ext cx="8452903" cy="1312524"/>
          </a:xfrm>
          <a:prstGeom prst="rect">
            <a:avLst/>
          </a:prstGeom>
          <a:solidFill>
            <a:schemeClr val="accent6">
              <a:lumMod val="20000"/>
              <a:lumOff val="80000"/>
            </a:schemeClr>
          </a:solidFill>
          <a:ln>
            <a:solidFill>
              <a:schemeClr val="accent6"/>
            </a:solidFill>
          </a:ln>
        </p:spPr>
      </p:pic>
      <p:sp>
        <p:nvSpPr>
          <p:cNvPr id="7" name="TextBox 6"/>
          <p:cNvSpPr txBox="1"/>
          <p:nvPr/>
        </p:nvSpPr>
        <p:spPr>
          <a:xfrm>
            <a:off x="1236846" y="6406606"/>
            <a:ext cx="8055428" cy="369332"/>
          </a:xfrm>
          <a:prstGeom prst="rect">
            <a:avLst/>
          </a:prstGeom>
          <a:solidFill>
            <a:schemeClr val="accent6">
              <a:lumMod val="40000"/>
              <a:lumOff val="60000"/>
            </a:schemeClr>
          </a:solidFill>
          <a:ln>
            <a:solidFill>
              <a:schemeClr val="accent1"/>
            </a:solidFill>
          </a:ln>
        </p:spPr>
        <p:txBody>
          <a:bodyPr wrap="square" rtlCol="0">
            <a:spAutoFit/>
          </a:bodyPr>
          <a:lstStyle/>
          <a:p>
            <a:r>
              <a:rPr lang="en-US" b="1" i="1" dirty="0"/>
              <a:t>Line codes that help with bandwidth efficiency, clock recovery, and DC balance.</a:t>
            </a:r>
          </a:p>
        </p:txBody>
      </p:sp>
      <p:sp>
        <p:nvSpPr>
          <p:cNvPr id="5" name="TextBox 4"/>
          <p:cNvSpPr txBox="1"/>
          <p:nvPr/>
        </p:nvSpPr>
        <p:spPr>
          <a:xfrm>
            <a:off x="0" y="3755571"/>
            <a:ext cx="1112356" cy="523220"/>
          </a:xfrm>
          <a:prstGeom prst="rect">
            <a:avLst/>
          </a:prstGeom>
          <a:noFill/>
        </p:spPr>
        <p:txBody>
          <a:bodyPr wrap="none" rtlCol="0">
            <a:spAutoFit/>
          </a:bodyPr>
          <a:lstStyle/>
          <a:p>
            <a:r>
              <a:rPr lang="en-US" sz="1400" dirty="0"/>
              <a:t>Digital </a:t>
            </a:r>
          </a:p>
          <a:p>
            <a:r>
              <a:rPr lang="en-US" sz="1400" dirty="0"/>
              <a:t>transmission</a:t>
            </a:r>
          </a:p>
        </p:txBody>
      </p:sp>
      <p:sp>
        <p:nvSpPr>
          <p:cNvPr id="9" name="TextBox 8"/>
          <p:cNvSpPr txBox="1"/>
          <p:nvPr/>
        </p:nvSpPr>
        <p:spPr>
          <a:xfrm>
            <a:off x="0" y="5290456"/>
            <a:ext cx="1112356" cy="523220"/>
          </a:xfrm>
          <a:prstGeom prst="rect">
            <a:avLst/>
          </a:prstGeom>
          <a:noFill/>
        </p:spPr>
        <p:txBody>
          <a:bodyPr wrap="none" rtlCol="0">
            <a:spAutoFit/>
          </a:bodyPr>
          <a:lstStyle/>
          <a:p>
            <a:r>
              <a:rPr lang="en-US" sz="1400" dirty="0"/>
              <a:t>Analog</a:t>
            </a:r>
          </a:p>
          <a:p>
            <a:r>
              <a:rPr lang="en-US" sz="1400" dirty="0"/>
              <a:t>transmission</a:t>
            </a:r>
          </a:p>
        </p:txBody>
      </p:sp>
    </p:spTree>
    <p:extLst>
      <p:ext uri="{BB962C8B-B14F-4D97-AF65-F5344CB8AC3E}">
        <p14:creationId xmlns:p14="http://schemas.microsoft.com/office/powerpoint/2010/main" val="999802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Why line coding?</a:t>
            </a:r>
          </a:p>
        </p:txBody>
      </p:sp>
      <p:sp>
        <p:nvSpPr>
          <p:cNvPr id="3" name="Content Placeholder 2"/>
          <p:cNvSpPr>
            <a:spLocks noGrp="1"/>
          </p:cNvSpPr>
          <p:nvPr>
            <p:ph idx="1"/>
          </p:nvPr>
        </p:nvSpPr>
        <p:spPr/>
        <p:txBody>
          <a:bodyPr/>
          <a:lstStyle/>
          <a:p>
            <a:r>
              <a:rPr lang="en-US" dirty="0"/>
              <a:t>There should be </a:t>
            </a:r>
            <a:r>
              <a:rPr lang="en-US" i="1" dirty="0"/>
              <a:t>self-synchronizing</a:t>
            </a:r>
            <a:r>
              <a:rPr lang="en-US" dirty="0"/>
              <a:t> i.e., both receiver and sender clock should be synchronized. It requires </a:t>
            </a:r>
            <a:r>
              <a:rPr lang="en-US" dirty="0">
                <a:solidFill>
                  <a:srgbClr val="C00000"/>
                </a:solidFill>
              </a:rPr>
              <a:t>clock recovery</a:t>
            </a:r>
            <a:r>
              <a:rPr lang="en-US" dirty="0"/>
              <a:t>.</a:t>
            </a:r>
          </a:p>
          <a:p>
            <a:r>
              <a:rPr lang="en-US" dirty="0"/>
              <a:t>There should be no (low frequency) </a:t>
            </a:r>
            <a:r>
              <a:rPr lang="en-US" dirty="0">
                <a:solidFill>
                  <a:srgbClr val="FF0000"/>
                </a:solidFill>
              </a:rPr>
              <a:t>DC-component</a:t>
            </a:r>
            <a:r>
              <a:rPr lang="en-US" dirty="0"/>
              <a:t> as long distance transfer is not feasible for DC-component signal.</a:t>
            </a:r>
          </a:p>
          <a:p>
            <a:r>
              <a:rPr lang="en-US" dirty="0"/>
              <a:t>There should be </a:t>
            </a:r>
            <a:r>
              <a:rPr lang="en-US" dirty="0">
                <a:solidFill>
                  <a:srgbClr val="FF0000"/>
                </a:solidFill>
              </a:rPr>
              <a:t>bandwidth efficiency </a:t>
            </a:r>
            <a:r>
              <a:rPr lang="en-US" dirty="0"/>
              <a:t>since the channel capacity is limited</a:t>
            </a:r>
          </a:p>
          <a:p>
            <a:r>
              <a:rPr lang="en-US" dirty="0"/>
              <a:t>There should have some error-detecting capability.</a:t>
            </a:r>
          </a:p>
          <a:p>
            <a:r>
              <a:rPr lang="en-US" dirty="0"/>
              <a:t>There should be immunity to noise and interference.</a:t>
            </a:r>
          </a:p>
          <a:p>
            <a:r>
              <a:rPr lang="en-US" dirty="0"/>
              <a:t>There should be less complexity.</a:t>
            </a:r>
          </a:p>
          <a:p>
            <a:r>
              <a:rPr lang="en-US" dirty="0"/>
              <a:t>There should be less base line wandering.</a:t>
            </a:r>
          </a:p>
          <a:p>
            <a:endParaRPr lang="en-US" dirty="0"/>
          </a:p>
          <a:p>
            <a:endParaRPr lang="en-US" dirty="0"/>
          </a:p>
        </p:txBody>
      </p:sp>
    </p:spTree>
    <p:extLst>
      <p:ext uri="{BB962C8B-B14F-4D97-AF65-F5344CB8AC3E}">
        <p14:creationId xmlns:p14="http://schemas.microsoft.com/office/powerpoint/2010/main" val="3356643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2.4. Line codes</a:t>
            </a:r>
            <a:endParaRPr lang="en-GB" dirty="0"/>
          </a:p>
        </p:txBody>
      </p:sp>
      <p:sp>
        <p:nvSpPr>
          <p:cNvPr id="6" name="Content Placeholder 5"/>
          <p:cNvSpPr>
            <a:spLocks noGrp="1"/>
          </p:cNvSpPr>
          <p:nvPr>
            <p:ph idx="1"/>
          </p:nvPr>
        </p:nvSpPr>
        <p:spPr/>
        <p:txBody>
          <a:bodyPr>
            <a:normAutofit/>
          </a:bodyPr>
          <a:lstStyle/>
          <a:p>
            <a:pPr lvl="1"/>
            <a:r>
              <a:rPr lang="en-GB" b="1" dirty="0"/>
              <a:t>Unipolar (line code)</a:t>
            </a:r>
          </a:p>
          <a:p>
            <a:pPr lvl="2"/>
            <a:r>
              <a:rPr lang="en-GB" dirty="0"/>
              <a:t>NRZ</a:t>
            </a:r>
          </a:p>
          <a:p>
            <a:pPr lvl="1"/>
            <a:endParaRPr lang="en-GB" dirty="0"/>
          </a:p>
        </p:txBody>
      </p:sp>
      <p:sp>
        <p:nvSpPr>
          <p:cNvPr id="7" name="TextBox 6"/>
          <p:cNvSpPr txBox="1"/>
          <p:nvPr/>
        </p:nvSpPr>
        <p:spPr>
          <a:xfrm>
            <a:off x="2673225" y="1953816"/>
            <a:ext cx="1187548" cy="584775"/>
          </a:xfrm>
          <a:prstGeom prst="rect">
            <a:avLst/>
          </a:prstGeom>
          <a:noFill/>
          <a:ln>
            <a:solidFill>
              <a:schemeClr val="accent1"/>
            </a:solidFill>
          </a:ln>
        </p:spPr>
        <p:txBody>
          <a:bodyPr wrap="none" rtlCol="0">
            <a:spAutoFit/>
          </a:bodyPr>
          <a:lstStyle/>
          <a:p>
            <a:r>
              <a:rPr lang="en-GB" sz="1600" dirty="0"/>
              <a:t>‘1’: positive</a:t>
            </a:r>
          </a:p>
          <a:p>
            <a:r>
              <a:rPr lang="en-GB" sz="1600" dirty="0"/>
              <a:t>‘0’: zero</a:t>
            </a:r>
          </a:p>
        </p:txBody>
      </p:sp>
      <p:sp>
        <p:nvSpPr>
          <p:cNvPr id="2" name="TextBox 1"/>
          <p:cNvSpPr txBox="1"/>
          <p:nvPr/>
        </p:nvSpPr>
        <p:spPr>
          <a:xfrm>
            <a:off x="963154" y="3652312"/>
            <a:ext cx="7687810" cy="2585323"/>
          </a:xfrm>
          <a:prstGeom prst="rect">
            <a:avLst/>
          </a:prstGeom>
          <a:noFill/>
        </p:spPr>
        <p:txBody>
          <a:bodyPr wrap="none" rtlCol="0">
            <a:spAutoFit/>
          </a:bodyPr>
          <a:lstStyle/>
          <a:p>
            <a:r>
              <a:rPr lang="en-US" b="1" dirty="0"/>
              <a:t>Advantages</a:t>
            </a:r>
          </a:p>
          <a:p>
            <a:r>
              <a:rPr lang="en-US" dirty="0"/>
              <a:t>Simple</a:t>
            </a:r>
          </a:p>
          <a:p>
            <a:r>
              <a:rPr lang="en-US" dirty="0"/>
              <a:t>Lesser BW required</a:t>
            </a:r>
          </a:p>
          <a:p>
            <a:endParaRPr lang="en-US" b="1" dirty="0"/>
          </a:p>
          <a:p>
            <a:r>
              <a:rPr lang="en-US" b="1" dirty="0"/>
              <a:t>Disadvantages</a:t>
            </a:r>
          </a:p>
          <a:p>
            <a:r>
              <a:rPr lang="en-US" dirty="0"/>
              <a:t>No error correction done.</a:t>
            </a:r>
          </a:p>
          <a:p>
            <a:r>
              <a:rPr lang="en-US" dirty="0"/>
              <a:t>Presence of low frequency components may cause the signal droop.</a:t>
            </a:r>
          </a:p>
          <a:p>
            <a:r>
              <a:rPr lang="en-US" dirty="0"/>
              <a:t>No clock is present.</a:t>
            </a:r>
          </a:p>
          <a:p>
            <a:r>
              <a:rPr lang="en-US" dirty="0"/>
              <a:t>Loss of synchronization is likely to occur (especially for long strings of 1s and 0s).</a:t>
            </a:r>
          </a:p>
        </p:txBody>
      </p:sp>
      <p:sp>
        <p:nvSpPr>
          <p:cNvPr id="3" name="TextBox 2"/>
          <p:cNvSpPr txBox="1"/>
          <p:nvPr/>
        </p:nvSpPr>
        <p:spPr>
          <a:xfrm>
            <a:off x="1082895" y="3057018"/>
            <a:ext cx="7399911" cy="369332"/>
          </a:xfrm>
          <a:prstGeom prst="rect">
            <a:avLst/>
          </a:prstGeom>
          <a:solidFill>
            <a:schemeClr val="accent6">
              <a:lumMod val="20000"/>
              <a:lumOff val="80000"/>
            </a:schemeClr>
          </a:solidFill>
          <a:ln>
            <a:solidFill>
              <a:schemeClr val="accent1"/>
            </a:solidFill>
          </a:ln>
        </p:spPr>
        <p:txBody>
          <a:bodyPr wrap="none" rtlCol="0">
            <a:spAutoFit/>
          </a:bodyPr>
          <a:lstStyle/>
          <a:p>
            <a:r>
              <a:rPr lang="en-US" dirty="0"/>
              <a:t> Signal does not return to zero </a:t>
            </a:r>
            <a:r>
              <a:rPr lang="en-US" i="1" u="sng" dirty="0"/>
              <a:t>at the middle of the bit</a:t>
            </a:r>
            <a:r>
              <a:rPr lang="en-US" dirty="0"/>
              <a:t>, thus it is called NRZ.</a:t>
            </a: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0936" y="1319798"/>
            <a:ext cx="4012258" cy="173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177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2.4. Line codes (2)</a:t>
            </a:r>
            <a:endParaRPr lang="en-US" dirty="0"/>
          </a:p>
        </p:txBody>
      </p:sp>
      <p:sp>
        <p:nvSpPr>
          <p:cNvPr id="3" name="Content Placeholder 2"/>
          <p:cNvSpPr>
            <a:spLocks noGrp="1"/>
          </p:cNvSpPr>
          <p:nvPr>
            <p:ph idx="1"/>
          </p:nvPr>
        </p:nvSpPr>
        <p:spPr/>
        <p:txBody>
          <a:bodyPr/>
          <a:lstStyle/>
          <a:p>
            <a:pPr lvl="1"/>
            <a:r>
              <a:rPr lang="en-GB" b="1" dirty="0"/>
              <a:t>Polar</a:t>
            </a:r>
          </a:p>
          <a:p>
            <a:pPr lvl="2"/>
            <a:r>
              <a:rPr lang="en-GB" dirty="0"/>
              <a:t>RZ</a:t>
            </a:r>
          </a:p>
          <a:p>
            <a:pPr lvl="2"/>
            <a:r>
              <a:rPr lang="en-GB" dirty="0"/>
              <a:t>NRZ</a:t>
            </a:r>
          </a:p>
          <a:p>
            <a:pPr lvl="2"/>
            <a:endParaRPr lang="en-GB" dirty="0"/>
          </a:p>
          <a:p>
            <a:pPr lvl="1"/>
            <a:endParaRPr lang="en-GB" dirty="0"/>
          </a:p>
          <a:p>
            <a:pPr lvl="1"/>
            <a:endParaRPr lang="en-GB" dirty="0"/>
          </a:p>
          <a:p>
            <a:endParaRPr lang="en-US" dirty="0"/>
          </a:p>
        </p:txBody>
      </p:sp>
      <p:pic>
        <p:nvPicPr>
          <p:cNvPr id="4" name="Picture 7" descr="https://media.geeksforgeeks.org/wp-content/uploads/Difference_Line_Coding_Schemes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503" y="1910978"/>
            <a:ext cx="3580754" cy="17575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65121" y="2477034"/>
            <a:ext cx="1752788" cy="584775"/>
          </a:xfrm>
          <a:prstGeom prst="rect">
            <a:avLst/>
          </a:prstGeom>
          <a:noFill/>
          <a:ln>
            <a:solidFill>
              <a:schemeClr val="accent1"/>
            </a:solidFill>
          </a:ln>
        </p:spPr>
        <p:txBody>
          <a:bodyPr wrap="none" rtlCol="0">
            <a:spAutoFit/>
          </a:bodyPr>
          <a:lstStyle/>
          <a:p>
            <a:r>
              <a:rPr lang="en-GB" sz="1600" dirty="0"/>
              <a:t>‘1’: positive + zero</a:t>
            </a:r>
          </a:p>
          <a:p>
            <a:r>
              <a:rPr lang="en-GB" sz="1600" dirty="0"/>
              <a:t>‘0’: negative + zero</a:t>
            </a:r>
          </a:p>
        </p:txBody>
      </p:sp>
      <p:pic>
        <p:nvPicPr>
          <p:cNvPr id="8" name="Picture 2" descr="https://upload.wikimedia.org/wikipedia/commons/5/55/NRZco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503" y="3873168"/>
            <a:ext cx="3694321" cy="170507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709407" y="4294036"/>
            <a:ext cx="1199687" cy="584775"/>
          </a:xfrm>
          <a:prstGeom prst="rect">
            <a:avLst/>
          </a:prstGeom>
          <a:noFill/>
          <a:ln>
            <a:solidFill>
              <a:schemeClr val="accent1"/>
            </a:solidFill>
          </a:ln>
        </p:spPr>
        <p:txBody>
          <a:bodyPr wrap="none" rtlCol="0">
            <a:spAutoFit/>
          </a:bodyPr>
          <a:lstStyle/>
          <a:p>
            <a:r>
              <a:rPr lang="en-GB" sz="1600" dirty="0"/>
              <a:t>‘1’: positive</a:t>
            </a:r>
          </a:p>
          <a:p>
            <a:r>
              <a:rPr lang="en-GB" sz="1600" dirty="0"/>
              <a:t>‘0’: negative</a:t>
            </a:r>
          </a:p>
        </p:txBody>
      </p:sp>
      <p:sp>
        <p:nvSpPr>
          <p:cNvPr id="10" name="TextBox 9"/>
          <p:cNvSpPr txBox="1"/>
          <p:nvPr/>
        </p:nvSpPr>
        <p:spPr>
          <a:xfrm>
            <a:off x="150576" y="4424080"/>
            <a:ext cx="7336304" cy="2308324"/>
          </a:xfrm>
          <a:prstGeom prst="rect">
            <a:avLst/>
          </a:prstGeom>
          <a:noFill/>
        </p:spPr>
        <p:txBody>
          <a:bodyPr wrap="none" rtlCol="0">
            <a:spAutoFit/>
          </a:bodyPr>
          <a:lstStyle/>
          <a:p>
            <a:r>
              <a:rPr lang="en-US" b="1" dirty="0"/>
              <a:t>Advantages</a:t>
            </a:r>
            <a:endParaRPr lang="en-US" dirty="0"/>
          </a:p>
          <a:p>
            <a:r>
              <a:rPr lang="en-US" dirty="0"/>
              <a:t>It is simple.</a:t>
            </a:r>
          </a:p>
          <a:p>
            <a:r>
              <a:rPr lang="en-US" dirty="0"/>
              <a:t>No low-frequency components are present.</a:t>
            </a:r>
          </a:p>
          <a:p>
            <a:endParaRPr lang="en-US" b="1" dirty="0"/>
          </a:p>
          <a:p>
            <a:r>
              <a:rPr lang="en-US" b="1" dirty="0"/>
              <a:t>Disadvantages</a:t>
            </a:r>
            <a:endParaRPr lang="en-US" dirty="0"/>
          </a:p>
          <a:p>
            <a:r>
              <a:rPr lang="en-US" dirty="0"/>
              <a:t>No error correction.</a:t>
            </a:r>
          </a:p>
          <a:p>
            <a:r>
              <a:rPr lang="en-US" dirty="0"/>
              <a:t>No clock is present.</a:t>
            </a:r>
          </a:p>
          <a:p>
            <a:r>
              <a:rPr lang="en-US" dirty="0"/>
              <a:t>The signal droop is caused at the places where the signal is non-zero at </a:t>
            </a:r>
            <a:r>
              <a:rPr lang="en-US" b="1" dirty="0"/>
              <a:t>0 Hz</a:t>
            </a:r>
            <a:r>
              <a:rPr lang="en-US" dirty="0"/>
              <a:t>.</a:t>
            </a:r>
          </a:p>
        </p:txBody>
      </p:sp>
    </p:spTree>
    <p:extLst>
      <p:ext uri="{BB962C8B-B14F-4D97-AF65-F5344CB8AC3E}">
        <p14:creationId xmlns:p14="http://schemas.microsoft.com/office/powerpoint/2010/main" val="1650710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2.4. Line codes (3)</a:t>
            </a:r>
            <a:endParaRPr lang="en-US" dirty="0"/>
          </a:p>
        </p:txBody>
      </p:sp>
      <p:sp>
        <p:nvSpPr>
          <p:cNvPr id="3" name="Content Placeholder 2"/>
          <p:cNvSpPr>
            <a:spLocks noGrp="1"/>
          </p:cNvSpPr>
          <p:nvPr>
            <p:ph idx="1"/>
          </p:nvPr>
        </p:nvSpPr>
        <p:spPr/>
        <p:txBody>
          <a:bodyPr/>
          <a:lstStyle/>
          <a:p>
            <a:pPr lvl="1"/>
            <a:r>
              <a:rPr lang="en-GB" b="1" dirty="0"/>
              <a:t>Bipolar</a:t>
            </a:r>
          </a:p>
          <a:p>
            <a:pPr lvl="2"/>
            <a:r>
              <a:rPr lang="en-GB" dirty="0"/>
              <a:t>AMI</a:t>
            </a:r>
          </a:p>
          <a:p>
            <a:endParaRPr lang="en-US" dirty="0"/>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430" y="1757103"/>
            <a:ext cx="4251002" cy="176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20368" y="2537948"/>
            <a:ext cx="2007216" cy="584775"/>
          </a:xfrm>
          <a:prstGeom prst="rect">
            <a:avLst/>
          </a:prstGeom>
          <a:noFill/>
          <a:ln>
            <a:solidFill>
              <a:schemeClr val="accent1"/>
            </a:solidFill>
          </a:ln>
        </p:spPr>
        <p:txBody>
          <a:bodyPr wrap="none" rtlCol="0">
            <a:spAutoFit/>
          </a:bodyPr>
          <a:lstStyle/>
          <a:p>
            <a:r>
              <a:rPr lang="en-GB" sz="1600" dirty="0"/>
              <a:t>‘1’: positive - negative</a:t>
            </a:r>
          </a:p>
          <a:p>
            <a:r>
              <a:rPr lang="en-GB" sz="1600" dirty="0"/>
              <a:t>‘0’: zero</a:t>
            </a:r>
          </a:p>
        </p:txBody>
      </p:sp>
      <p:sp>
        <p:nvSpPr>
          <p:cNvPr id="6" name="TextBox 5"/>
          <p:cNvSpPr txBox="1"/>
          <p:nvPr/>
        </p:nvSpPr>
        <p:spPr>
          <a:xfrm>
            <a:off x="38323" y="3668495"/>
            <a:ext cx="9847889" cy="3139321"/>
          </a:xfrm>
          <a:prstGeom prst="rect">
            <a:avLst/>
          </a:prstGeom>
          <a:noFill/>
        </p:spPr>
        <p:txBody>
          <a:bodyPr wrap="none" rtlCol="0">
            <a:spAutoFit/>
          </a:bodyPr>
          <a:lstStyle/>
          <a:p>
            <a:r>
              <a:rPr lang="en-US" b="1" dirty="0"/>
              <a:t>Advantages</a:t>
            </a:r>
          </a:p>
          <a:p>
            <a:r>
              <a:rPr lang="en-US" dirty="0"/>
              <a:t>It is simple.</a:t>
            </a:r>
          </a:p>
          <a:p>
            <a:r>
              <a:rPr lang="en-US" dirty="0"/>
              <a:t>No low-frequency components are present.</a:t>
            </a:r>
          </a:p>
          <a:p>
            <a:r>
              <a:rPr lang="en-US" dirty="0"/>
              <a:t>Occupies low bandwidth than unipolar and polar NRZ schemes.</a:t>
            </a:r>
          </a:p>
          <a:p>
            <a:r>
              <a:rPr lang="en-US" dirty="0"/>
              <a:t>This technique is suitable for transmission over AC coupled lines, as signal drooping doesn’t occur here.</a:t>
            </a:r>
          </a:p>
          <a:p>
            <a:r>
              <a:rPr lang="en-US" dirty="0"/>
              <a:t>A single error detection capability is present in this.</a:t>
            </a:r>
          </a:p>
          <a:p>
            <a:endParaRPr lang="en-US" dirty="0"/>
          </a:p>
          <a:p>
            <a:r>
              <a:rPr lang="en-US" b="1" dirty="0"/>
              <a:t>Disadvantages</a:t>
            </a:r>
          </a:p>
          <a:p>
            <a:r>
              <a:rPr lang="en-US" dirty="0"/>
              <a:t>No clock is present.</a:t>
            </a:r>
          </a:p>
          <a:p>
            <a:r>
              <a:rPr lang="en-US" dirty="0"/>
              <a:t>Long strings of data causes loss of synchronization.</a:t>
            </a:r>
          </a:p>
          <a:p>
            <a:endParaRPr lang="en-US" dirty="0"/>
          </a:p>
        </p:txBody>
      </p:sp>
    </p:spTree>
    <p:extLst>
      <p:ext uri="{BB962C8B-B14F-4D97-AF65-F5344CB8AC3E}">
        <p14:creationId xmlns:p14="http://schemas.microsoft.com/office/powerpoint/2010/main" val="331262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851" y="1607482"/>
            <a:ext cx="5087144"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p:txBody>
          <a:bodyPr/>
          <a:lstStyle/>
          <a:p>
            <a:r>
              <a:rPr lang="pt-BR" dirty="0"/>
              <a:t>2.4. Line codes (4)</a:t>
            </a:r>
            <a:endParaRPr lang="en-GB" dirty="0"/>
          </a:p>
        </p:txBody>
      </p:sp>
      <p:sp>
        <p:nvSpPr>
          <p:cNvPr id="6" name="Content Placeholder 5"/>
          <p:cNvSpPr>
            <a:spLocks noGrp="1"/>
          </p:cNvSpPr>
          <p:nvPr>
            <p:ph idx="1"/>
          </p:nvPr>
        </p:nvSpPr>
        <p:spPr/>
        <p:txBody>
          <a:bodyPr/>
          <a:lstStyle/>
          <a:p>
            <a:r>
              <a:rPr lang="en-GB" dirty="0"/>
              <a:t>Popular line codes</a:t>
            </a:r>
          </a:p>
          <a:p>
            <a:pPr lvl="1"/>
            <a:r>
              <a:rPr lang="en-GB" dirty="0"/>
              <a:t>NRZ-L; </a:t>
            </a:r>
          </a:p>
          <a:p>
            <a:pPr lvl="1"/>
            <a:r>
              <a:rPr lang="en-GB" dirty="0"/>
              <a:t>NRZ-I; </a:t>
            </a:r>
          </a:p>
          <a:p>
            <a:pPr lvl="1"/>
            <a:r>
              <a:rPr lang="en-GB" dirty="0"/>
              <a:t>RZ; </a:t>
            </a:r>
          </a:p>
          <a:p>
            <a:pPr lvl="1"/>
            <a:r>
              <a:rPr lang="en-GB" dirty="0"/>
              <a:t>Manchester</a:t>
            </a:r>
          </a:p>
          <a:p>
            <a:pPr lvl="1"/>
            <a:r>
              <a:rPr lang="en-GB" dirty="0"/>
              <a:t>Etc.</a:t>
            </a:r>
          </a:p>
        </p:txBody>
      </p:sp>
    </p:spTree>
    <p:extLst>
      <p:ext uri="{BB962C8B-B14F-4D97-AF65-F5344CB8AC3E}">
        <p14:creationId xmlns:p14="http://schemas.microsoft.com/office/powerpoint/2010/main" val="2449469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340850"/>
            <a:ext cx="8543925" cy="1325563"/>
          </a:xfrm>
        </p:spPr>
        <p:txBody>
          <a:bodyPr>
            <a:normAutofit/>
          </a:bodyPr>
          <a:lstStyle/>
          <a:p>
            <a:r>
              <a:rPr lang="pt-BR" dirty="0"/>
              <a:t>2.5 Multiplexing/De-multiplexing</a:t>
            </a:r>
            <a:endParaRPr lang="en-US" b="1" dirty="0"/>
          </a:p>
        </p:txBody>
      </p:sp>
      <p:sp>
        <p:nvSpPr>
          <p:cNvPr id="3" name="Content Placeholder 2"/>
          <p:cNvSpPr>
            <a:spLocks noGrp="1"/>
          </p:cNvSpPr>
          <p:nvPr>
            <p:ph idx="1"/>
          </p:nvPr>
        </p:nvSpPr>
        <p:spPr/>
        <p:txBody>
          <a:bodyPr>
            <a:normAutofit/>
          </a:bodyPr>
          <a:lstStyle/>
          <a:p>
            <a:r>
              <a:rPr lang="en-US" b="1" dirty="0"/>
              <a:t>Why need multiplexing?</a:t>
            </a:r>
          </a:p>
          <a:p>
            <a:pPr lvl="1"/>
            <a:r>
              <a:rPr lang="en-US" dirty="0"/>
              <a:t>The medium can only have one signal at a time. </a:t>
            </a:r>
          </a:p>
          <a:p>
            <a:pPr lvl="1"/>
            <a:r>
              <a:rPr lang="en-US" dirty="0"/>
              <a:t>There are multiple signals to share one medium.</a:t>
            </a:r>
          </a:p>
          <a:p>
            <a:pPr lvl="1"/>
            <a:r>
              <a:rPr lang="en-US" dirty="0"/>
              <a:t>There is a possibility of collision. </a:t>
            </a:r>
          </a:p>
          <a:p>
            <a:pPr lvl="1"/>
            <a:r>
              <a:rPr lang="en-US" dirty="0"/>
              <a:t>Transmission services are very expensive</a:t>
            </a:r>
          </a:p>
          <a:p>
            <a:r>
              <a:rPr lang="en-US" dirty="0"/>
              <a:t>The two basic types of multiplexing techniques:</a:t>
            </a:r>
          </a:p>
          <a:p>
            <a:pPr lvl="1"/>
            <a:r>
              <a:rPr lang="en-US" dirty="0"/>
              <a:t>	Time division multiplexing (TDM) </a:t>
            </a:r>
          </a:p>
          <a:p>
            <a:pPr lvl="1"/>
            <a:r>
              <a:rPr lang="en-US" dirty="0"/>
              <a:t>	Frequency division multiplexing (FDM)</a:t>
            </a:r>
          </a:p>
          <a:p>
            <a:r>
              <a:rPr lang="en-US" dirty="0"/>
              <a:t>In optical information, wavelength division multiplexing (WDM) is also the FDM.</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268" y="5246913"/>
            <a:ext cx="6093876" cy="1545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083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2.5 Multiplexing/De-multiplexing</a:t>
            </a:r>
            <a:endParaRPr lang="en-US" dirty="0"/>
          </a:p>
        </p:txBody>
      </p:sp>
      <p:sp>
        <p:nvSpPr>
          <p:cNvPr id="3" name="Content Placeholder 2"/>
          <p:cNvSpPr>
            <a:spLocks noGrp="1"/>
          </p:cNvSpPr>
          <p:nvPr>
            <p:ph idx="1"/>
          </p:nvPr>
        </p:nvSpPr>
        <p:spPr>
          <a:xfrm>
            <a:off x="1020171" y="1170172"/>
            <a:ext cx="8737978" cy="2819203"/>
          </a:xfrm>
        </p:spPr>
        <p:txBody>
          <a:bodyPr>
            <a:normAutofit/>
          </a:bodyPr>
          <a:lstStyle/>
          <a:p>
            <a:r>
              <a:rPr lang="en-US" dirty="0"/>
              <a:t>Multiplexing techniques are used only when the bandwidth of the transmission channel is higher than the bandwidth of data sources.</a:t>
            </a:r>
          </a:p>
          <a:p>
            <a:r>
              <a:rPr lang="en-US" dirty="0" err="1"/>
              <a:t>E.g</a:t>
            </a:r>
            <a:r>
              <a:rPr lang="en-US" dirty="0"/>
              <a:t>: the signals from three sources can be combined (multiplex) and sent over a single channel. At the receiving end, the combined signals are separated into 3 separated original signals.</a:t>
            </a:r>
            <a:r>
              <a:rPr lang="vi-VN" dirty="0"/>
              <a:t> </a:t>
            </a:r>
            <a:endParaRPr lang="en-US" dirty="0"/>
          </a:p>
        </p:txBody>
      </p:sp>
      <p:pic>
        <p:nvPicPr>
          <p:cNvPr id="12292" name="Picture 4" descr="https://1.bp.blogspot.com/-h4y3twAOBtE/T0Xgb68nOVI/AAAAAAAAARM/YPSKN_SmGu8/s1600/clip_image002_thum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545" y="4094106"/>
            <a:ext cx="5472462" cy="271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1389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Division Multiplexing</a:t>
            </a:r>
          </a:p>
        </p:txBody>
      </p:sp>
      <p:sp>
        <p:nvSpPr>
          <p:cNvPr id="3" name="Content Placeholder 2"/>
          <p:cNvSpPr>
            <a:spLocks noGrp="1"/>
          </p:cNvSpPr>
          <p:nvPr>
            <p:ph idx="1"/>
          </p:nvPr>
        </p:nvSpPr>
        <p:spPr>
          <a:xfrm>
            <a:off x="681038" y="1825625"/>
            <a:ext cx="8543925" cy="2001908"/>
          </a:xfrm>
        </p:spPr>
        <p:txBody>
          <a:bodyPr>
            <a:normAutofit/>
          </a:bodyPr>
          <a:lstStyle/>
          <a:p>
            <a:r>
              <a:rPr lang="en-US" dirty="0"/>
              <a:t>In the FDM, the signals are shifted into different frequency ranges and sent through the media. Communication channels are divided into different bands, and each signal transmission band corresponds to one source.</a:t>
            </a:r>
            <a:r>
              <a:rPr lang="vi-VN" dirty="0"/>
              <a:t> </a:t>
            </a:r>
            <a:endParaRPr lang="en-US" dirty="0"/>
          </a:p>
        </p:txBody>
      </p:sp>
      <p:pic>
        <p:nvPicPr>
          <p:cNvPr id="15362" name="Picture 2" descr="https://1.bp.blogspot.com/-RrvRX-7Tjlg/T0Xgcw1FRkI/AAAAAAAAARU/W38rWkLTPp4/s1600/clip_image004_thum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82" y="4013339"/>
            <a:ext cx="4225004" cy="2037011"/>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534" y="3618708"/>
            <a:ext cx="4248152" cy="260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4324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 Division Multiplexing</a:t>
            </a:r>
          </a:p>
        </p:txBody>
      </p:sp>
      <p:sp>
        <p:nvSpPr>
          <p:cNvPr id="3" name="Content Placeholder 2"/>
          <p:cNvSpPr>
            <a:spLocks noGrp="1"/>
          </p:cNvSpPr>
          <p:nvPr>
            <p:ph idx="1"/>
          </p:nvPr>
        </p:nvSpPr>
        <p:spPr/>
        <p:txBody>
          <a:bodyPr/>
          <a:lstStyle/>
          <a:p>
            <a:r>
              <a:rPr lang="vi-VN" dirty="0"/>
              <a:t>Trong TDM, các tín hiệu số hóa được kết hợp và gửi thông qua các kênh truyền thông. . </a:t>
            </a:r>
            <a:endParaRPr lang="en-US" dirty="0"/>
          </a:p>
        </p:txBody>
      </p:sp>
      <p:pic>
        <p:nvPicPr>
          <p:cNvPr id="16386" name="Picture 2" descr="https://4.bp.blogspot.com/-_AHPywQvVe4/T0XgfJ0-iPI/AAAAAAAAARk/dOpKw3t59ow/s1600/clip_image008_thum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905" y="2407261"/>
            <a:ext cx="4384613" cy="2211283"/>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897" y="4977772"/>
            <a:ext cx="627856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24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8" y="274638"/>
            <a:ext cx="8506185" cy="1143000"/>
          </a:xfrm>
        </p:spPr>
        <p:txBody>
          <a:bodyPr>
            <a:normAutofit/>
          </a:bodyPr>
          <a:lstStyle/>
          <a:p>
            <a:r>
              <a:rPr lang="pt-BR" dirty="0">
                <a:effectLst/>
              </a:rPr>
              <a:t>2</a:t>
            </a:r>
            <a:r>
              <a:rPr lang="vi-VN" dirty="0">
                <a:effectLst/>
              </a:rPr>
              <a:t>.1</a:t>
            </a:r>
            <a:r>
              <a:rPr lang="pt-BR" dirty="0">
                <a:effectLst/>
              </a:rPr>
              <a:t>.2. Basic for d</a:t>
            </a:r>
            <a:r>
              <a:rPr lang="en-US" dirty="0" err="1"/>
              <a:t>ata</a:t>
            </a:r>
            <a:r>
              <a:rPr lang="en-US" dirty="0"/>
              <a:t> communication</a:t>
            </a:r>
          </a:p>
        </p:txBody>
      </p:sp>
      <p:sp>
        <p:nvSpPr>
          <p:cNvPr id="3" name="Content Placeholder 2"/>
          <p:cNvSpPr>
            <a:spLocks noGrp="1"/>
          </p:cNvSpPr>
          <p:nvPr>
            <p:ph idx="1"/>
          </p:nvPr>
        </p:nvSpPr>
        <p:spPr>
          <a:xfrm>
            <a:off x="751318" y="1121289"/>
            <a:ext cx="8543925" cy="4351338"/>
          </a:xfrm>
        </p:spPr>
        <p:txBody>
          <a:bodyPr/>
          <a:lstStyle/>
          <a:p>
            <a:pPr marL="0" indent="0">
              <a:buNone/>
            </a:pPr>
            <a:br>
              <a:rPr lang="vi-VN" dirty="0"/>
            </a:br>
            <a:endParaRPr lang="en-US" dirty="0"/>
          </a:p>
        </p:txBody>
      </p:sp>
      <p:sp>
        <p:nvSpPr>
          <p:cNvPr id="7" name="TextBox 6"/>
          <p:cNvSpPr txBox="1"/>
          <p:nvPr/>
        </p:nvSpPr>
        <p:spPr>
          <a:xfrm>
            <a:off x="1171978" y="3730648"/>
            <a:ext cx="8260901" cy="230832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Relevant matters</a:t>
            </a:r>
          </a:p>
          <a:p>
            <a:pPr marL="285750" indent="-285750">
              <a:buFont typeface="Wingdings" panose="05000000000000000000" pitchFamily="2" charset="2"/>
              <a:buChar char="v"/>
            </a:pPr>
            <a:r>
              <a:rPr lang="en-US" sz="2400" dirty="0">
                <a:latin typeface="Calibri" panose="020F0502020204030204" pitchFamily="34" charset="0"/>
                <a:cs typeface="Calibri" panose="020F0502020204030204" pitchFamily="34" charset="0"/>
              </a:rPr>
              <a:t>How to convert information into digital data</a:t>
            </a:r>
            <a:r>
              <a:rPr lang="vi-VN" sz="24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2400" dirty="0">
                <a:latin typeface="Calibri" panose="020F0502020204030204" pitchFamily="34" charset="0"/>
                <a:cs typeface="Calibri" panose="020F0502020204030204" pitchFamily="34" charset="0"/>
              </a:rPr>
              <a:t>Types of transmission channels</a:t>
            </a:r>
            <a:r>
              <a:rPr lang="vi-VN" sz="24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2400" dirty="0">
                <a:latin typeface="Calibri" panose="020F0502020204030204" pitchFamily="34" charset="0"/>
                <a:cs typeface="Calibri" panose="020F0502020204030204" pitchFamily="34" charset="0"/>
              </a:rPr>
              <a:t>How to connect communication devices</a:t>
            </a:r>
            <a:r>
              <a:rPr lang="vi-VN" sz="24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2400" dirty="0">
                <a:latin typeface="Calibri" panose="020F0502020204030204" pitchFamily="34" charset="0"/>
                <a:cs typeface="Calibri" panose="020F0502020204030204" pitchFamily="34" charset="0"/>
              </a:rPr>
              <a:t>How to transmit a bit from the sending device to the receiving device</a:t>
            </a:r>
            <a:r>
              <a:rPr lang="vi-VN" sz="24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425" y="2036910"/>
            <a:ext cx="8668212" cy="1395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reeform 5"/>
          <p:cNvSpPr/>
          <p:nvPr/>
        </p:nvSpPr>
        <p:spPr>
          <a:xfrm>
            <a:off x="2181679" y="1175658"/>
            <a:ext cx="7111093" cy="45719"/>
          </a:xfrm>
          <a:custGeom>
            <a:avLst/>
            <a:gdLst>
              <a:gd name="connsiteX0" fmla="*/ 0 w 5072743"/>
              <a:gd name="connsiteY0" fmla="*/ 32657 h 32657"/>
              <a:gd name="connsiteX1" fmla="*/ 2993572 w 5072743"/>
              <a:gd name="connsiteY1" fmla="*/ 0 h 32657"/>
              <a:gd name="connsiteX2" fmla="*/ 5072743 w 5072743"/>
              <a:gd name="connsiteY2" fmla="*/ 0 h 32657"/>
              <a:gd name="connsiteX3" fmla="*/ 5072743 w 5072743"/>
              <a:gd name="connsiteY3" fmla="*/ 0 h 32657"/>
            </a:gdLst>
            <a:ahLst/>
            <a:cxnLst>
              <a:cxn ang="0">
                <a:pos x="connsiteX0" y="connsiteY0"/>
              </a:cxn>
              <a:cxn ang="0">
                <a:pos x="connsiteX1" y="connsiteY1"/>
              </a:cxn>
              <a:cxn ang="0">
                <a:pos x="connsiteX2" y="connsiteY2"/>
              </a:cxn>
              <a:cxn ang="0">
                <a:pos x="connsiteX3" y="connsiteY3"/>
              </a:cxn>
            </a:cxnLst>
            <a:rect l="l" t="t" r="r" b="b"/>
            <a:pathLst>
              <a:path w="5072743" h="32657">
                <a:moveTo>
                  <a:pt x="0" y="32657"/>
                </a:moveTo>
                <a:lnTo>
                  <a:pt x="2993572" y="0"/>
                </a:lnTo>
                <a:lnTo>
                  <a:pt x="5072743" y="0"/>
                </a:lnTo>
                <a:lnTo>
                  <a:pt x="5072743" y="0"/>
                </a:lnTo>
              </a:path>
            </a:pathLst>
          </a:custGeom>
          <a:solidFill>
            <a:schemeClr val="accent2"/>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47857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312" y="203502"/>
            <a:ext cx="8543925" cy="1325563"/>
          </a:xfrm>
        </p:spPr>
        <p:txBody>
          <a:bodyPr/>
          <a:lstStyle/>
          <a:p>
            <a:r>
              <a:rPr lang="en-US" altLang="en-US" dirty="0"/>
              <a:t>Summary</a:t>
            </a:r>
            <a:endParaRPr lang="en-US" dirty="0"/>
          </a:p>
        </p:txBody>
      </p:sp>
      <p:sp>
        <p:nvSpPr>
          <p:cNvPr id="3" name="Content Placeholder 2"/>
          <p:cNvSpPr>
            <a:spLocks noGrp="1"/>
          </p:cNvSpPr>
          <p:nvPr>
            <p:ph idx="1"/>
          </p:nvPr>
        </p:nvSpPr>
        <p:spPr>
          <a:xfrm>
            <a:off x="520399" y="1529063"/>
            <a:ext cx="8543925" cy="4351338"/>
          </a:xfrm>
        </p:spPr>
        <p:txBody>
          <a:bodyPr>
            <a:normAutofit/>
          </a:bodyPr>
          <a:lstStyle/>
          <a:p>
            <a:pPr algn="just">
              <a:buFont typeface="Wingdings" panose="05000000000000000000" pitchFamily="2" charset="2"/>
              <a:buChar char="v"/>
            </a:pPr>
            <a:r>
              <a:rPr lang="en-US" dirty="0"/>
              <a:t>Basic knowledge of data communication system</a:t>
            </a:r>
            <a:r>
              <a:rPr lang="vi-VN" dirty="0"/>
              <a:t> </a:t>
            </a:r>
            <a:endParaRPr lang="en-US" dirty="0"/>
          </a:p>
          <a:p>
            <a:pPr algn="just">
              <a:buFont typeface="Wingdings" panose="05000000000000000000" pitchFamily="2" charset="2"/>
              <a:buChar char="v"/>
            </a:pPr>
            <a:r>
              <a:rPr lang="en-US" dirty="0"/>
              <a:t>Digitization forms of information </a:t>
            </a:r>
            <a:r>
              <a:rPr lang="vi-VN" dirty="0"/>
              <a:t> </a:t>
            </a:r>
            <a:endParaRPr lang="en-US" dirty="0"/>
          </a:p>
          <a:p>
            <a:pPr algn="just">
              <a:buFont typeface="Wingdings" panose="05000000000000000000" pitchFamily="2" charset="2"/>
              <a:buChar char="v"/>
            </a:pPr>
            <a:r>
              <a:rPr lang="en-US" dirty="0"/>
              <a:t>Distinguish and calculate quantities related to the characteristics of a transmission channel such as bandwidth, frequency, data rate, noise, capacity and throughput of a transmission channel</a:t>
            </a:r>
          </a:p>
          <a:p>
            <a:pPr algn="just">
              <a:buFont typeface="Wingdings" panose="05000000000000000000" pitchFamily="2" charset="2"/>
              <a:buChar char="v"/>
            </a:pPr>
            <a:r>
              <a:rPr lang="en-US" dirty="0"/>
              <a:t>Describe and understand line codes</a:t>
            </a:r>
          </a:p>
          <a:p>
            <a:pPr algn="just">
              <a:buFont typeface="Wingdings" panose="05000000000000000000" pitchFamily="2" charset="2"/>
              <a:buChar char="v"/>
            </a:pPr>
            <a:r>
              <a:rPr lang="en-US" dirty="0"/>
              <a:t>Multiplexing/de-multiplexing techniques</a:t>
            </a:r>
          </a:p>
          <a:p>
            <a:pPr marL="0" indent="0" algn="just">
              <a:buNone/>
            </a:pPr>
            <a:br>
              <a:rPr lang="vi-VN" dirty="0"/>
            </a:br>
            <a:endParaRPr lang="en-US" dirty="0"/>
          </a:p>
        </p:txBody>
      </p:sp>
    </p:spTree>
    <p:extLst>
      <p:ext uri="{BB962C8B-B14F-4D97-AF65-F5344CB8AC3E}">
        <p14:creationId xmlns:p14="http://schemas.microsoft.com/office/powerpoint/2010/main" val="1227440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2297" y="1106355"/>
            <a:ext cx="8966306" cy="1756141"/>
          </a:xfrm>
          <a:prstGeom prst="rect">
            <a:avLst/>
          </a:prstGeom>
        </p:spPr>
        <p:txBody>
          <a:bodyPr vert="horz" wrap="square" lIns="0" tIns="67837" rIns="0" bIns="0" rtlCol="0">
            <a:spAutoFit/>
          </a:bodyPr>
          <a:lstStyle/>
          <a:p>
            <a:pPr marL="387069" indent="-361795">
              <a:spcBef>
                <a:spcPts val="532"/>
              </a:spcBef>
              <a:buFont typeface="Wingdings"/>
              <a:buChar char=""/>
              <a:tabLst>
                <a:tab pos="388397" algn="l"/>
              </a:tabLst>
            </a:pPr>
            <a:r>
              <a:rPr sz="2300" b="1" spc="-21" dirty="0">
                <a:latin typeface="Trebuchet MS"/>
                <a:cs typeface="Trebuchet MS"/>
              </a:rPr>
              <a:t>Analog </a:t>
            </a:r>
            <a:r>
              <a:rPr sz="2300" b="1" spc="-63" dirty="0">
                <a:latin typeface="Trebuchet MS"/>
                <a:cs typeface="Trebuchet MS"/>
              </a:rPr>
              <a:t>/</a:t>
            </a:r>
            <a:r>
              <a:rPr sz="2300" b="1" spc="-251" dirty="0">
                <a:latin typeface="Trebuchet MS"/>
                <a:cs typeface="Trebuchet MS"/>
              </a:rPr>
              <a:t> </a:t>
            </a:r>
            <a:r>
              <a:rPr sz="2300" b="1" spc="-84" dirty="0">
                <a:latin typeface="Trebuchet MS"/>
                <a:cs typeface="Trebuchet MS"/>
              </a:rPr>
              <a:t>Digital</a:t>
            </a:r>
            <a:endParaRPr sz="2300" dirty="0">
              <a:latin typeface="Trebuchet MS"/>
              <a:cs typeface="Trebuchet MS"/>
            </a:endParaRPr>
          </a:p>
          <a:p>
            <a:pPr marL="681026" lvl="1" indent="-300610">
              <a:spcBef>
                <a:spcPts val="293"/>
              </a:spcBef>
              <a:buFont typeface="Courier New"/>
              <a:buChar char="o"/>
              <a:tabLst>
                <a:tab pos="681026" algn="l"/>
              </a:tabLst>
            </a:pPr>
            <a:r>
              <a:rPr sz="2100" spc="-94" dirty="0">
                <a:solidFill>
                  <a:srgbClr val="0070C0"/>
                </a:solidFill>
                <a:latin typeface="Arial"/>
                <a:cs typeface="Arial"/>
              </a:rPr>
              <a:t>Analog </a:t>
            </a:r>
            <a:r>
              <a:rPr sz="2100" spc="-115" dirty="0">
                <a:solidFill>
                  <a:srgbClr val="0070C0"/>
                </a:solidFill>
                <a:latin typeface="Arial"/>
                <a:cs typeface="Arial"/>
              </a:rPr>
              <a:t>signal </a:t>
            </a:r>
            <a:r>
              <a:rPr sz="2100" spc="-11" dirty="0">
                <a:latin typeface="Arial"/>
                <a:cs typeface="Arial"/>
              </a:rPr>
              <a:t>-</a:t>
            </a:r>
            <a:r>
              <a:rPr sz="2100" spc="189" dirty="0">
                <a:latin typeface="Arial"/>
                <a:cs typeface="Arial"/>
              </a:rPr>
              <a:t> </a:t>
            </a:r>
            <a:r>
              <a:rPr sz="2100" spc="-115" dirty="0">
                <a:latin typeface="Arial"/>
                <a:cs typeface="Arial"/>
              </a:rPr>
              <a:t>signal </a:t>
            </a:r>
            <a:r>
              <a:rPr sz="2100" spc="-126" dirty="0">
                <a:latin typeface="Arial"/>
                <a:cs typeface="Arial"/>
              </a:rPr>
              <a:t>intensity varies </a:t>
            </a:r>
            <a:r>
              <a:rPr sz="2100" spc="-136" dirty="0">
                <a:latin typeface="Arial"/>
                <a:cs typeface="Arial"/>
              </a:rPr>
              <a:t>in </a:t>
            </a:r>
            <a:r>
              <a:rPr sz="2100" spc="-21" dirty="0">
                <a:latin typeface="Arial"/>
                <a:cs typeface="Arial"/>
              </a:rPr>
              <a:t>a </a:t>
            </a:r>
            <a:r>
              <a:rPr sz="2100" b="1" spc="-210" dirty="0">
                <a:latin typeface="Arial"/>
                <a:cs typeface="Arial"/>
              </a:rPr>
              <a:t>smooth</a:t>
            </a:r>
            <a:r>
              <a:rPr sz="2100" spc="-210" dirty="0">
                <a:latin typeface="Arial"/>
                <a:cs typeface="Arial"/>
              </a:rPr>
              <a:t> </a:t>
            </a:r>
            <a:r>
              <a:rPr sz="2100" spc="-136" dirty="0">
                <a:latin typeface="Arial"/>
                <a:cs typeface="Arial"/>
              </a:rPr>
              <a:t>fashion </a:t>
            </a:r>
            <a:r>
              <a:rPr sz="2100" spc="-115" dirty="0">
                <a:latin typeface="Arial"/>
                <a:cs typeface="Arial"/>
              </a:rPr>
              <a:t>over </a:t>
            </a:r>
            <a:r>
              <a:rPr sz="2100" spc="-136" dirty="0">
                <a:latin typeface="Arial"/>
                <a:cs typeface="Arial"/>
              </a:rPr>
              <a:t>time</a:t>
            </a:r>
            <a:endParaRPr sz="2100" dirty="0">
              <a:latin typeface="Arial"/>
              <a:cs typeface="Arial"/>
            </a:endParaRPr>
          </a:p>
          <a:p>
            <a:pPr marL="856604" lvl="2" indent="-240754">
              <a:spcBef>
                <a:spcPts val="230"/>
              </a:spcBef>
              <a:buChar char="•"/>
              <a:tabLst>
                <a:tab pos="856604" algn="l"/>
              </a:tabLst>
            </a:pPr>
            <a:r>
              <a:rPr sz="1900" spc="-115" dirty="0">
                <a:latin typeface="Arial"/>
                <a:cs typeface="Arial"/>
              </a:rPr>
              <a:t>No </a:t>
            </a:r>
            <a:r>
              <a:rPr sz="1900" spc="-94" dirty="0">
                <a:latin typeface="Arial"/>
                <a:cs typeface="Arial"/>
              </a:rPr>
              <a:t>breaks </a:t>
            </a:r>
            <a:r>
              <a:rPr sz="1900" spc="-52" dirty="0">
                <a:latin typeface="Arial"/>
                <a:cs typeface="Arial"/>
              </a:rPr>
              <a:t>or </a:t>
            </a:r>
            <a:r>
              <a:rPr sz="1900" spc="-126" dirty="0">
                <a:latin typeface="Arial"/>
                <a:cs typeface="Arial"/>
              </a:rPr>
              <a:t>discontinuities in the</a:t>
            </a:r>
            <a:r>
              <a:rPr sz="1900" spc="-304" dirty="0">
                <a:latin typeface="Arial"/>
                <a:cs typeface="Arial"/>
              </a:rPr>
              <a:t> </a:t>
            </a:r>
            <a:r>
              <a:rPr sz="1900" spc="-104" dirty="0">
                <a:latin typeface="Arial"/>
                <a:cs typeface="Arial"/>
              </a:rPr>
              <a:t>signal</a:t>
            </a:r>
            <a:endParaRPr sz="1900" dirty="0">
              <a:latin typeface="Arial"/>
              <a:cs typeface="Arial"/>
            </a:endParaRPr>
          </a:p>
          <a:p>
            <a:pPr marL="679695" marR="10642" lvl="1" indent="-300610">
              <a:lnSpc>
                <a:spcPts val="2263"/>
              </a:lnSpc>
              <a:spcBef>
                <a:spcPts val="524"/>
              </a:spcBef>
              <a:buFont typeface="Courier New"/>
              <a:buChar char="o"/>
              <a:tabLst>
                <a:tab pos="681026" algn="l"/>
              </a:tabLst>
            </a:pPr>
            <a:r>
              <a:rPr sz="2100" spc="-52" dirty="0">
                <a:solidFill>
                  <a:srgbClr val="0070C0"/>
                </a:solidFill>
                <a:latin typeface="Arial"/>
                <a:cs typeface="Arial"/>
              </a:rPr>
              <a:t>Digital </a:t>
            </a:r>
            <a:r>
              <a:rPr sz="2100" spc="-115" dirty="0">
                <a:solidFill>
                  <a:srgbClr val="0070C0"/>
                </a:solidFill>
                <a:latin typeface="Arial"/>
                <a:cs typeface="Arial"/>
              </a:rPr>
              <a:t>signal </a:t>
            </a:r>
            <a:r>
              <a:rPr sz="2100" spc="-11" dirty="0">
                <a:latin typeface="Arial"/>
                <a:cs typeface="Arial"/>
              </a:rPr>
              <a:t>- </a:t>
            </a:r>
            <a:r>
              <a:rPr sz="2100" spc="-115" dirty="0">
                <a:latin typeface="Arial"/>
                <a:cs typeface="Arial"/>
              </a:rPr>
              <a:t>signal </a:t>
            </a:r>
            <a:r>
              <a:rPr sz="2100" spc="-126" dirty="0">
                <a:latin typeface="Arial"/>
                <a:cs typeface="Arial"/>
              </a:rPr>
              <a:t>intensity </a:t>
            </a:r>
            <a:r>
              <a:rPr sz="2100" spc="-147" dirty="0">
                <a:latin typeface="Arial"/>
                <a:cs typeface="Arial"/>
              </a:rPr>
              <a:t>maintains </a:t>
            </a:r>
            <a:r>
              <a:rPr sz="2100" spc="-21" dirty="0">
                <a:latin typeface="Arial"/>
                <a:cs typeface="Arial"/>
              </a:rPr>
              <a:t>a </a:t>
            </a:r>
            <a:r>
              <a:rPr sz="2100" b="1" spc="-168" dirty="0">
                <a:latin typeface="Arial"/>
                <a:cs typeface="Arial"/>
              </a:rPr>
              <a:t>constant</a:t>
            </a:r>
            <a:r>
              <a:rPr sz="2100" spc="-168" dirty="0">
                <a:latin typeface="Arial"/>
                <a:cs typeface="Arial"/>
              </a:rPr>
              <a:t> </a:t>
            </a:r>
            <a:r>
              <a:rPr sz="2100" spc="-94" dirty="0">
                <a:latin typeface="Arial"/>
                <a:cs typeface="Arial"/>
              </a:rPr>
              <a:t>level </a:t>
            </a:r>
            <a:r>
              <a:rPr sz="2100" spc="-21" dirty="0">
                <a:latin typeface="Arial"/>
                <a:cs typeface="Arial"/>
              </a:rPr>
              <a:t>for </a:t>
            </a:r>
            <a:r>
              <a:rPr sz="2100" spc="-239" dirty="0">
                <a:latin typeface="Arial"/>
                <a:cs typeface="Arial"/>
              </a:rPr>
              <a:t>some </a:t>
            </a:r>
            <a:r>
              <a:rPr sz="2100" spc="-52" dirty="0">
                <a:latin typeface="Arial"/>
                <a:cs typeface="Arial"/>
              </a:rPr>
              <a:t>period </a:t>
            </a:r>
            <a:r>
              <a:rPr sz="2100" dirty="0">
                <a:latin typeface="Arial"/>
                <a:cs typeface="Arial"/>
              </a:rPr>
              <a:t>of  </a:t>
            </a:r>
            <a:r>
              <a:rPr sz="2100" spc="-136" dirty="0">
                <a:latin typeface="Arial"/>
                <a:cs typeface="Arial"/>
              </a:rPr>
              <a:t>time </a:t>
            </a:r>
            <a:r>
              <a:rPr sz="2100" spc="-104" dirty="0">
                <a:latin typeface="Arial"/>
                <a:cs typeface="Arial"/>
              </a:rPr>
              <a:t>and </a:t>
            </a:r>
            <a:r>
              <a:rPr sz="2100" spc="-168" dirty="0">
                <a:latin typeface="Arial"/>
                <a:cs typeface="Arial"/>
              </a:rPr>
              <a:t>then </a:t>
            </a:r>
            <a:r>
              <a:rPr sz="2100" spc="-178" dirty="0">
                <a:latin typeface="Arial"/>
                <a:cs typeface="Arial"/>
              </a:rPr>
              <a:t>changes </a:t>
            </a:r>
            <a:r>
              <a:rPr sz="2100" spc="-73" dirty="0">
                <a:latin typeface="Arial"/>
                <a:cs typeface="Arial"/>
              </a:rPr>
              <a:t>to </a:t>
            </a:r>
            <a:r>
              <a:rPr sz="2100" spc="-115" dirty="0">
                <a:latin typeface="Arial"/>
                <a:cs typeface="Arial"/>
              </a:rPr>
              <a:t>another </a:t>
            </a:r>
            <a:r>
              <a:rPr sz="2100" spc="-168" dirty="0">
                <a:latin typeface="Arial"/>
                <a:cs typeface="Arial"/>
              </a:rPr>
              <a:t>constant</a:t>
            </a:r>
            <a:r>
              <a:rPr sz="2100" spc="-136" dirty="0">
                <a:latin typeface="Arial"/>
                <a:cs typeface="Arial"/>
              </a:rPr>
              <a:t> </a:t>
            </a:r>
            <a:r>
              <a:rPr sz="2100" spc="-94" dirty="0">
                <a:latin typeface="Arial"/>
                <a:cs typeface="Arial"/>
              </a:rPr>
              <a:t>level</a:t>
            </a:r>
            <a:endParaRPr sz="2100" dirty="0">
              <a:latin typeface="Arial"/>
              <a:cs typeface="Arial"/>
            </a:endParaRPr>
          </a:p>
        </p:txBody>
      </p:sp>
      <p:grpSp>
        <p:nvGrpSpPr>
          <p:cNvPr id="5" name="object 5"/>
          <p:cNvGrpSpPr/>
          <p:nvPr/>
        </p:nvGrpSpPr>
        <p:grpSpPr>
          <a:xfrm>
            <a:off x="0" y="6324600"/>
            <a:ext cx="9906000" cy="381000"/>
            <a:chOff x="0" y="3162300"/>
            <a:chExt cx="4572000" cy="190500"/>
          </a:xfrm>
        </p:grpSpPr>
        <p:sp>
          <p:nvSpPr>
            <p:cNvPr id="6" name="object 6"/>
            <p:cNvSpPr/>
            <p:nvPr/>
          </p:nvSpPr>
          <p:spPr>
            <a:xfrm>
              <a:off x="0" y="3162300"/>
              <a:ext cx="4572000" cy="2285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191000" y="3200400"/>
              <a:ext cx="152400" cy="152400"/>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749002" y="6390137"/>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9" name="object 9"/>
          <p:cNvSpPr txBox="1"/>
          <p:nvPr/>
        </p:nvSpPr>
        <p:spPr>
          <a:xfrm>
            <a:off x="9138285" y="6437637"/>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13</a:t>
            </a:r>
            <a:endParaRPr sz="1300">
              <a:latin typeface="Carlito"/>
              <a:cs typeface="Carlito"/>
            </a:endParaRPr>
          </a:p>
        </p:txBody>
      </p:sp>
      <p:grpSp>
        <p:nvGrpSpPr>
          <p:cNvPr id="10" name="object 10"/>
          <p:cNvGrpSpPr/>
          <p:nvPr/>
        </p:nvGrpSpPr>
        <p:grpSpPr>
          <a:xfrm>
            <a:off x="-26141" y="487682"/>
            <a:ext cx="9958282" cy="6904991"/>
            <a:chOff x="-11937" y="0"/>
            <a:chExt cx="4596130" cy="3452495"/>
          </a:xfrm>
        </p:grpSpPr>
        <p:sp>
          <p:nvSpPr>
            <p:cNvPr id="11" name="object 11"/>
            <p:cNvSpPr/>
            <p:nvPr/>
          </p:nvSpPr>
          <p:spPr>
            <a:xfrm>
              <a:off x="152399" y="3200400"/>
              <a:ext cx="185853" cy="1524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028697" y="1533525"/>
              <a:ext cx="2338210" cy="1552575"/>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53" y="254"/>
              <a:ext cx="4571365" cy="3428365"/>
            </a:xfrm>
            <a:custGeom>
              <a:avLst/>
              <a:gdLst/>
              <a:ahLst/>
              <a:cxnLst/>
              <a:rect l="l" t="t" r="r" b="b"/>
              <a:pathLst>
                <a:path w="4571365" h="3428365">
                  <a:moveTo>
                    <a:pt x="0" y="3428111"/>
                  </a:moveTo>
                  <a:lnTo>
                    <a:pt x="4571365" y="3428111"/>
                  </a:lnTo>
                  <a:lnTo>
                    <a:pt x="4571365" y="0"/>
                  </a:lnTo>
                  <a:lnTo>
                    <a:pt x="0" y="0"/>
                  </a:lnTo>
                  <a:lnTo>
                    <a:pt x="0" y="3428111"/>
                  </a:lnTo>
                  <a:close/>
                </a:path>
              </a:pathLst>
            </a:custGeom>
            <a:ln w="24384">
              <a:solidFill>
                <a:srgbClr val="000000"/>
              </a:solidFill>
            </a:ln>
          </p:spPr>
          <p:txBody>
            <a:bodyPr wrap="square" lIns="0" tIns="0" rIns="0" bIns="0" rtlCol="0"/>
            <a:lstStyle/>
            <a:p>
              <a:endParaRPr/>
            </a:p>
          </p:txBody>
        </p:sp>
      </p:grpSp>
      <p:sp>
        <p:nvSpPr>
          <p:cNvPr id="14" name="Title 13"/>
          <p:cNvSpPr>
            <a:spLocks noGrp="1"/>
          </p:cNvSpPr>
          <p:nvPr>
            <p:ph type="title"/>
          </p:nvPr>
        </p:nvSpPr>
        <p:spPr/>
        <p:txBody>
          <a:bodyPr/>
          <a:lstStyle/>
          <a:p>
            <a:r>
              <a:rPr lang="en-US" dirty="0"/>
              <a:t>Time Domain Concepts</a:t>
            </a:r>
          </a:p>
        </p:txBody>
      </p:sp>
    </p:spTree>
    <p:extLst>
      <p:ext uri="{BB962C8B-B14F-4D97-AF65-F5344CB8AC3E}">
        <p14:creationId xmlns:p14="http://schemas.microsoft.com/office/powerpoint/2010/main" val="375877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2294" y="1074094"/>
            <a:ext cx="8905767" cy="2543551"/>
          </a:xfrm>
          <a:prstGeom prst="rect">
            <a:avLst/>
          </a:prstGeom>
        </p:spPr>
        <p:txBody>
          <a:bodyPr vert="horz" wrap="square" lIns="0" tIns="67837" rIns="0" bIns="0" rtlCol="0">
            <a:spAutoFit/>
          </a:bodyPr>
          <a:lstStyle/>
          <a:p>
            <a:pPr marL="387069" indent="-361795">
              <a:spcBef>
                <a:spcPts val="532"/>
              </a:spcBef>
              <a:buFont typeface="Wingdings"/>
              <a:buChar char=""/>
              <a:tabLst>
                <a:tab pos="388397" algn="l"/>
              </a:tabLst>
            </a:pPr>
            <a:r>
              <a:rPr sz="2300" b="1" spc="-168" dirty="0">
                <a:latin typeface="Trebuchet MS"/>
                <a:cs typeface="Trebuchet MS"/>
              </a:rPr>
              <a:t>Periodic </a:t>
            </a:r>
            <a:r>
              <a:rPr sz="2300" b="1" spc="-63" dirty="0">
                <a:latin typeface="Trebuchet MS"/>
                <a:cs typeface="Trebuchet MS"/>
              </a:rPr>
              <a:t>/</a:t>
            </a:r>
            <a:r>
              <a:rPr sz="2300" b="1" spc="-73" dirty="0">
                <a:latin typeface="Trebuchet MS"/>
                <a:cs typeface="Trebuchet MS"/>
              </a:rPr>
              <a:t> </a:t>
            </a:r>
            <a:r>
              <a:rPr sz="2300" b="1" spc="-126" dirty="0">
                <a:latin typeface="Trebuchet MS"/>
                <a:cs typeface="Trebuchet MS"/>
              </a:rPr>
              <a:t>Aperiodic</a:t>
            </a:r>
            <a:endParaRPr sz="2300" dirty="0">
              <a:latin typeface="Trebuchet MS"/>
              <a:cs typeface="Trebuchet MS"/>
            </a:endParaRPr>
          </a:p>
          <a:p>
            <a:pPr marL="342900" marR="412339" indent="-342900" algn="r">
              <a:spcBef>
                <a:spcPts val="293"/>
              </a:spcBef>
              <a:buFont typeface="Courier New" panose="02070309020205020404" pitchFamily="49" charset="0"/>
              <a:buChar char="o"/>
              <a:tabLst>
                <a:tab pos="300610" algn="l"/>
              </a:tabLst>
            </a:pPr>
            <a:r>
              <a:rPr sz="2100" spc="-126" dirty="0">
                <a:solidFill>
                  <a:srgbClr val="0070C0"/>
                </a:solidFill>
                <a:latin typeface="Arial"/>
                <a:cs typeface="Arial"/>
              </a:rPr>
              <a:t>Periodic </a:t>
            </a:r>
            <a:r>
              <a:rPr sz="2100" spc="-115" dirty="0">
                <a:solidFill>
                  <a:srgbClr val="0070C0"/>
                </a:solidFill>
                <a:latin typeface="Arial"/>
                <a:cs typeface="Arial"/>
              </a:rPr>
              <a:t>signal </a:t>
            </a:r>
            <a:r>
              <a:rPr sz="2100" spc="-11" dirty="0">
                <a:latin typeface="Arial"/>
                <a:cs typeface="Arial"/>
              </a:rPr>
              <a:t>- </a:t>
            </a:r>
            <a:r>
              <a:rPr sz="2100" spc="-73" dirty="0">
                <a:latin typeface="Arial"/>
                <a:cs typeface="Arial"/>
              </a:rPr>
              <a:t>analog </a:t>
            </a:r>
            <a:r>
              <a:rPr sz="2100" spc="-63" dirty="0">
                <a:latin typeface="Arial"/>
                <a:cs typeface="Arial"/>
              </a:rPr>
              <a:t>or </a:t>
            </a:r>
            <a:r>
              <a:rPr sz="2100" spc="-11" dirty="0">
                <a:latin typeface="Arial"/>
                <a:cs typeface="Arial"/>
              </a:rPr>
              <a:t>digital </a:t>
            </a:r>
            <a:r>
              <a:rPr sz="2100" spc="-115" dirty="0">
                <a:latin typeface="Arial"/>
                <a:cs typeface="Arial"/>
              </a:rPr>
              <a:t>signal </a:t>
            </a:r>
            <a:r>
              <a:rPr sz="2100" spc="-52" dirty="0">
                <a:latin typeface="Arial"/>
                <a:cs typeface="Arial"/>
              </a:rPr>
              <a:t>pattern </a:t>
            </a:r>
            <a:r>
              <a:rPr sz="2100" spc="-84" dirty="0">
                <a:latin typeface="Arial"/>
                <a:cs typeface="Arial"/>
              </a:rPr>
              <a:t>that </a:t>
            </a:r>
            <a:r>
              <a:rPr sz="2100" spc="-94" dirty="0">
                <a:solidFill>
                  <a:srgbClr val="FF0000"/>
                </a:solidFill>
                <a:latin typeface="Arial"/>
                <a:cs typeface="Arial"/>
              </a:rPr>
              <a:t>repeats </a:t>
            </a:r>
            <a:r>
              <a:rPr sz="2100" spc="-115" dirty="0">
                <a:solidFill>
                  <a:srgbClr val="FF0000"/>
                </a:solidFill>
                <a:latin typeface="Arial"/>
                <a:cs typeface="Arial"/>
              </a:rPr>
              <a:t>over</a:t>
            </a:r>
            <a:r>
              <a:rPr sz="2100" spc="21" dirty="0">
                <a:solidFill>
                  <a:srgbClr val="FF0000"/>
                </a:solidFill>
                <a:latin typeface="Arial"/>
                <a:cs typeface="Arial"/>
              </a:rPr>
              <a:t> </a:t>
            </a:r>
            <a:r>
              <a:rPr sz="2100" spc="-136" dirty="0">
                <a:solidFill>
                  <a:srgbClr val="FF0000"/>
                </a:solidFill>
                <a:latin typeface="Arial"/>
                <a:cs typeface="Arial"/>
              </a:rPr>
              <a:t>time</a:t>
            </a:r>
            <a:endParaRPr sz="2100" dirty="0">
              <a:solidFill>
                <a:srgbClr val="FF0000"/>
              </a:solidFill>
              <a:latin typeface="Arial"/>
              <a:cs typeface="Arial"/>
            </a:endParaRPr>
          </a:p>
          <a:p>
            <a:pPr marL="1941984">
              <a:spcBef>
                <a:spcPts val="283"/>
              </a:spcBef>
            </a:pPr>
            <a:r>
              <a:rPr sz="2500" i="1" spc="-11" dirty="0">
                <a:latin typeface="Times New Roman"/>
                <a:cs typeface="Times New Roman"/>
              </a:rPr>
              <a:t>s</a:t>
            </a:r>
            <a:r>
              <a:rPr sz="2500" spc="-11" dirty="0">
                <a:latin typeface="Times New Roman"/>
                <a:cs typeface="Times New Roman"/>
              </a:rPr>
              <a:t>(</a:t>
            </a:r>
            <a:r>
              <a:rPr sz="2500" i="1" spc="-11" dirty="0">
                <a:latin typeface="Times New Roman"/>
                <a:cs typeface="Times New Roman"/>
              </a:rPr>
              <a:t>t </a:t>
            </a:r>
            <a:r>
              <a:rPr sz="2500" spc="-11" dirty="0">
                <a:latin typeface="Times New Roman"/>
                <a:cs typeface="Times New Roman"/>
              </a:rPr>
              <a:t>+</a:t>
            </a:r>
            <a:r>
              <a:rPr sz="2500" i="1" spc="-11" dirty="0">
                <a:latin typeface="Times New Roman"/>
                <a:cs typeface="Times New Roman"/>
              </a:rPr>
              <a:t>T </a:t>
            </a:r>
            <a:r>
              <a:rPr sz="2500" dirty="0">
                <a:latin typeface="Times New Roman"/>
                <a:cs typeface="Times New Roman"/>
              </a:rPr>
              <a:t>) = </a:t>
            </a:r>
            <a:r>
              <a:rPr sz="2500" i="1" spc="-11" dirty="0">
                <a:latin typeface="Times New Roman"/>
                <a:cs typeface="Times New Roman"/>
              </a:rPr>
              <a:t>s</a:t>
            </a:r>
            <a:r>
              <a:rPr sz="2500" spc="-11" dirty="0">
                <a:latin typeface="Times New Roman"/>
                <a:cs typeface="Times New Roman"/>
              </a:rPr>
              <a:t>(</a:t>
            </a:r>
            <a:r>
              <a:rPr sz="2500" i="1" spc="-11" dirty="0">
                <a:latin typeface="Times New Roman"/>
                <a:cs typeface="Times New Roman"/>
              </a:rPr>
              <a:t>t </a:t>
            </a:r>
            <a:r>
              <a:rPr sz="2500" dirty="0">
                <a:latin typeface="Times New Roman"/>
                <a:cs typeface="Times New Roman"/>
              </a:rPr>
              <a:t>) </a:t>
            </a:r>
            <a:r>
              <a:rPr sz="2500" spc="-11" dirty="0">
                <a:latin typeface="Times New Roman"/>
                <a:cs typeface="Times New Roman"/>
              </a:rPr>
              <a:t>-∞&lt; </a:t>
            </a:r>
            <a:r>
              <a:rPr sz="2500" i="1" dirty="0">
                <a:latin typeface="Times New Roman"/>
                <a:cs typeface="Times New Roman"/>
              </a:rPr>
              <a:t>t </a:t>
            </a:r>
            <a:r>
              <a:rPr sz="2500" dirty="0">
                <a:latin typeface="Times New Roman"/>
                <a:cs typeface="Times New Roman"/>
              </a:rPr>
              <a:t>&lt;</a:t>
            </a:r>
            <a:r>
              <a:rPr sz="2500" spc="-239" dirty="0">
                <a:latin typeface="Times New Roman"/>
                <a:cs typeface="Times New Roman"/>
              </a:rPr>
              <a:t> </a:t>
            </a:r>
            <a:r>
              <a:rPr sz="2500" spc="-11" dirty="0">
                <a:latin typeface="Times New Roman"/>
                <a:cs typeface="Times New Roman"/>
              </a:rPr>
              <a:t>+∞</a:t>
            </a:r>
            <a:endParaRPr sz="2500" dirty="0">
              <a:latin typeface="Times New Roman"/>
              <a:cs typeface="Times New Roman"/>
            </a:endParaRPr>
          </a:p>
          <a:p>
            <a:pPr marL="239421" marR="529388" lvl="2" indent="-239421" algn="r">
              <a:spcBef>
                <a:spcPts val="251"/>
              </a:spcBef>
              <a:buChar char="•"/>
              <a:tabLst>
                <a:tab pos="239421" algn="l"/>
              </a:tabLst>
            </a:pPr>
            <a:r>
              <a:rPr sz="1900" spc="-115" dirty="0">
                <a:latin typeface="Arial"/>
                <a:cs typeface="Arial"/>
              </a:rPr>
              <a:t>where </a:t>
            </a:r>
            <a:r>
              <a:rPr sz="1900" i="1" spc="-334" dirty="0">
                <a:latin typeface="Arial"/>
                <a:cs typeface="Arial"/>
              </a:rPr>
              <a:t>T</a:t>
            </a:r>
            <a:r>
              <a:rPr lang="vi-VN" sz="1900" i="1" spc="-334" dirty="0">
                <a:latin typeface="Arial"/>
                <a:cs typeface="Arial"/>
              </a:rPr>
              <a:t>  </a:t>
            </a:r>
            <a:r>
              <a:rPr sz="1900" i="1" spc="-334" dirty="0">
                <a:latin typeface="Arial"/>
                <a:cs typeface="Arial"/>
              </a:rPr>
              <a:t> </a:t>
            </a:r>
            <a:r>
              <a:rPr lang="vi-VN" sz="1900" i="1" spc="-334" dirty="0">
                <a:latin typeface="Arial"/>
                <a:cs typeface="Arial"/>
              </a:rPr>
              <a:t> </a:t>
            </a:r>
            <a:r>
              <a:rPr sz="1900" spc="-178" dirty="0">
                <a:latin typeface="Arial"/>
                <a:cs typeface="Arial"/>
              </a:rPr>
              <a:t>is </a:t>
            </a:r>
            <a:r>
              <a:rPr sz="1900" spc="-126" dirty="0">
                <a:latin typeface="Arial"/>
                <a:cs typeface="Arial"/>
              </a:rPr>
              <a:t>the </a:t>
            </a:r>
            <a:r>
              <a:rPr sz="1900" spc="-42" dirty="0">
                <a:solidFill>
                  <a:srgbClr val="C00000"/>
                </a:solidFill>
                <a:latin typeface="Arial"/>
                <a:cs typeface="Arial"/>
              </a:rPr>
              <a:t>period </a:t>
            </a:r>
            <a:r>
              <a:rPr sz="1900" dirty="0">
                <a:solidFill>
                  <a:srgbClr val="C00000"/>
                </a:solidFill>
                <a:latin typeface="Arial"/>
                <a:cs typeface="Arial"/>
              </a:rPr>
              <a:t>of </a:t>
            </a:r>
            <a:r>
              <a:rPr sz="1900" spc="-126" dirty="0">
                <a:solidFill>
                  <a:srgbClr val="C00000"/>
                </a:solidFill>
                <a:latin typeface="Arial"/>
                <a:cs typeface="Arial"/>
              </a:rPr>
              <a:t>the </a:t>
            </a:r>
            <a:r>
              <a:rPr sz="1900" spc="-104" dirty="0">
                <a:solidFill>
                  <a:srgbClr val="C00000"/>
                </a:solidFill>
                <a:latin typeface="Arial"/>
                <a:cs typeface="Arial"/>
              </a:rPr>
              <a:t>signal</a:t>
            </a:r>
            <a:r>
              <a:rPr sz="1900" spc="73" dirty="0">
                <a:solidFill>
                  <a:srgbClr val="C00000"/>
                </a:solidFill>
                <a:latin typeface="Arial"/>
                <a:cs typeface="Arial"/>
              </a:rPr>
              <a:t> </a:t>
            </a:r>
            <a:r>
              <a:rPr sz="1600" spc="-104" dirty="0">
                <a:latin typeface="Arial"/>
                <a:cs typeface="Arial"/>
              </a:rPr>
              <a:t>(the </a:t>
            </a:r>
            <a:r>
              <a:rPr sz="1600" spc="-126" dirty="0">
                <a:latin typeface="Arial"/>
                <a:cs typeface="Arial"/>
              </a:rPr>
              <a:t>smallest </a:t>
            </a:r>
            <a:r>
              <a:rPr sz="1600" spc="-94" dirty="0">
                <a:latin typeface="Arial"/>
                <a:cs typeface="Arial"/>
              </a:rPr>
              <a:t>value </a:t>
            </a:r>
            <a:r>
              <a:rPr sz="1600" spc="-63" dirty="0">
                <a:latin typeface="Arial"/>
                <a:cs typeface="Arial"/>
              </a:rPr>
              <a:t>that </a:t>
            </a:r>
            <a:r>
              <a:rPr sz="1600" spc="-104" dirty="0">
                <a:latin typeface="Arial"/>
                <a:cs typeface="Arial"/>
              </a:rPr>
              <a:t>satisfies the </a:t>
            </a:r>
            <a:r>
              <a:rPr sz="1600" spc="-73" dirty="0">
                <a:latin typeface="Arial"/>
                <a:cs typeface="Arial"/>
              </a:rPr>
              <a:t>equation </a:t>
            </a:r>
            <a:r>
              <a:rPr sz="1600" spc="-104" dirty="0">
                <a:latin typeface="Arial"/>
                <a:cs typeface="Arial"/>
              </a:rPr>
              <a:t>)</a:t>
            </a:r>
            <a:endParaRPr sz="1600" dirty="0">
              <a:latin typeface="Arial"/>
              <a:cs typeface="Arial"/>
            </a:endParaRPr>
          </a:p>
          <a:p>
            <a:pPr lvl="2">
              <a:spcBef>
                <a:spcPts val="42"/>
              </a:spcBef>
              <a:buFont typeface="Arial"/>
              <a:buChar char="•"/>
            </a:pPr>
            <a:endParaRPr sz="2700" dirty="0">
              <a:latin typeface="Arial"/>
              <a:cs typeface="Arial"/>
            </a:endParaRPr>
          </a:p>
          <a:p>
            <a:pPr marL="1136895" marR="10642" lvl="2" indent="-300610">
              <a:lnSpc>
                <a:spcPts val="2263"/>
              </a:lnSpc>
              <a:buFont typeface="Courier New"/>
              <a:buChar char="o"/>
              <a:tabLst>
                <a:tab pos="681026" algn="l"/>
              </a:tabLst>
            </a:pPr>
            <a:r>
              <a:rPr sz="2100" spc="-84" dirty="0">
                <a:solidFill>
                  <a:srgbClr val="0070C0"/>
                </a:solidFill>
                <a:latin typeface="Arial"/>
                <a:cs typeface="Arial"/>
              </a:rPr>
              <a:t>Aperiodic </a:t>
            </a:r>
            <a:r>
              <a:rPr sz="2100" spc="-115" dirty="0">
                <a:solidFill>
                  <a:srgbClr val="0070C0"/>
                </a:solidFill>
                <a:latin typeface="Arial"/>
                <a:cs typeface="Arial"/>
              </a:rPr>
              <a:t>signal </a:t>
            </a:r>
            <a:r>
              <a:rPr sz="2100" spc="-11" dirty="0">
                <a:latin typeface="Arial"/>
                <a:cs typeface="Arial"/>
              </a:rPr>
              <a:t>- </a:t>
            </a:r>
            <a:r>
              <a:rPr sz="2100" spc="-73" dirty="0">
                <a:latin typeface="Arial"/>
                <a:cs typeface="Arial"/>
              </a:rPr>
              <a:t>analog </a:t>
            </a:r>
            <a:r>
              <a:rPr sz="2100" spc="-63" dirty="0">
                <a:latin typeface="Arial"/>
                <a:cs typeface="Arial"/>
              </a:rPr>
              <a:t>or </a:t>
            </a:r>
            <a:r>
              <a:rPr sz="2100" spc="-11" dirty="0">
                <a:latin typeface="Arial"/>
                <a:cs typeface="Arial"/>
              </a:rPr>
              <a:t>digital </a:t>
            </a:r>
            <a:r>
              <a:rPr sz="2100" spc="-115" dirty="0">
                <a:latin typeface="Arial"/>
                <a:cs typeface="Arial"/>
              </a:rPr>
              <a:t>signal </a:t>
            </a:r>
            <a:r>
              <a:rPr sz="2100" spc="-52" dirty="0">
                <a:latin typeface="Arial"/>
                <a:cs typeface="Arial"/>
              </a:rPr>
              <a:t>pattern </a:t>
            </a:r>
            <a:r>
              <a:rPr sz="2100" spc="-84" dirty="0">
                <a:latin typeface="Arial"/>
                <a:cs typeface="Arial"/>
              </a:rPr>
              <a:t>that </a:t>
            </a:r>
            <a:r>
              <a:rPr sz="2100" spc="-126" dirty="0">
                <a:solidFill>
                  <a:srgbClr val="FF0000"/>
                </a:solidFill>
                <a:latin typeface="Arial"/>
                <a:cs typeface="Arial"/>
              </a:rPr>
              <a:t>doesn't </a:t>
            </a:r>
            <a:r>
              <a:rPr sz="2100" spc="-52" dirty="0">
                <a:solidFill>
                  <a:srgbClr val="FF0000"/>
                </a:solidFill>
                <a:latin typeface="Arial"/>
                <a:cs typeface="Arial"/>
              </a:rPr>
              <a:t>repeat </a:t>
            </a:r>
            <a:r>
              <a:rPr sz="2100" spc="-115" dirty="0">
                <a:solidFill>
                  <a:srgbClr val="FF0000"/>
                </a:solidFill>
                <a:latin typeface="Arial"/>
                <a:cs typeface="Arial"/>
              </a:rPr>
              <a:t>over  </a:t>
            </a:r>
            <a:r>
              <a:rPr sz="2100" spc="-136" dirty="0">
                <a:solidFill>
                  <a:srgbClr val="FF0000"/>
                </a:solidFill>
                <a:latin typeface="Arial"/>
                <a:cs typeface="Arial"/>
              </a:rPr>
              <a:t>time</a:t>
            </a:r>
            <a:endParaRPr sz="2100" dirty="0">
              <a:solidFill>
                <a:srgbClr val="FF0000"/>
              </a:solidFill>
              <a:latin typeface="Arial"/>
              <a:cs typeface="Arial"/>
            </a:endParaRPr>
          </a:p>
        </p:txBody>
      </p:sp>
      <p:grpSp>
        <p:nvGrpSpPr>
          <p:cNvPr id="5" name="object 5"/>
          <p:cNvGrpSpPr/>
          <p:nvPr/>
        </p:nvGrpSpPr>
        <p:grpSpPr>
          <a:xfrm>
            <a:off x="0" y="6324600"/>
            <a:ext cx="9906000" cy="381000"/>
            <a:chOff x="0" y="3162300"/>
            <a:chExt cx="4572000" cy="190500"/>
          </a:xfrm>
        </p:grpSpPr>
        <p:sp>
          <p:nvSpPr>
            <p:cNvPr id="6" name="object 6"/>
            <p:cNvSpPr/>
            <p:nvPr/>
          </p:nvSpPr>
          <p:spPr>
            <a:xfrm>
              <a:off x="0" y="3162300"/>
              <a:ext cx="4572000" cy="2285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191000" y="3200400"/>
              <a:ext cx="152400" cy="152400"/>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749002" y="6391253"/>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9" name="object 9"/>
          <p:cNvSpPr txBox="1"/>
          <p:nvPr/>
        </p:nvSpPr>
        <p:spPr>
          <a:xfrm>
            <a:off x="9138285" y="6439415"/>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14</a:t>
            </a:r>
            <a:endParaRPr sz="1300">
              <a:latin typeface="Carlito"/>
              <a:cs typeface="Carlito"/>
            </a:endParaRPr>
          </a:p>
        </p:txBody>
      </p:sp>
      <p:grpSp>
        <p:nvGrpSpPr>
          <p:cNvPr id="10" name="object 10"/>
          <p:cNvGrpSpPr/>
          <p:nvPr/>
        </p:nvGrpSpPr>
        <p:grpSpPr>
          <a:xfrm>
            <a:off x="-25864" y="7"/>
            <a:ext cx="9958282" cy="6904991"/>
            <a:chOff x="-11937" y="0"/>
            <a:chExt cx="4596130" cy="3452495"/>
          </a:xfrm>
        </p:grpSpPr>
        <p:sp>
          <p:nvSpPr>
            <p:cNvPr id="11" name="object 11"/>
            <p:cNvSpPr/>
            <p:nvPr/>
          </p:nvSpPr>
          <p:spPr>
            <a:xfrm>
              <a:off x="152399" y="3200400"/>
              <a:ext cx="185853" cy="1524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80981" y="1814512"/>
              <a:ext cx="1900413" cy="1081087"/>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366970" y="1795463"/>
              <a:ext cx="1933934" cy="1086038"/>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53" y="889"/>
              <a:ext cx="4571365" cy="3428365"/>
            </a:xfrm>
            <a:custGeom>
              <a:avLst/>
              <a:gdLst/>
              <a:ahLst/>
              <a:cxnLst/>
              <a:rect l="l" t="t" r="r" b="b"/>
              <a:pathLst>
                <a:path w="4571365" h="3428365">
                  <a:moveTo>
                    <a:pt x="0" y="3428110"/>
                  </a:moveTo>
                  <a:lnTo>
                    <a:pt x="4571365" y="3428110"/>
                  </a:lnTo>
                  <a:lnTo>
                    <a:pt x="4571365" y="0"/>
                  </a:lnTo>
                  <a:lnTo>
                    <a:pt x="0" y="0"/>
                  </a:lnTo>
                  <a:lnTo>
                    <a:pt x="0" y="3428110"/>
                  </a:lnTo>
                  <a:close/>
                </a:path>
              </a:pathLst>
            </a:custGeom>
            <a:ln w="24384">
              <a:solidFill>
                <a:srgbClr val="000000"/>
              </a:solidFill>
            </a:ln>
          </p:spPr>
          <p:txBody>
            <a:bodyPr wrap="square" lIns="0" tIns="0" rIns="0" bIns="0" rtlCol="0"/>
            <a:lstStyle/>
            <a:p>
              <a:endParaRPr/>
            </a:p>
          </p:txBody>
        </p:sp>
      </p:grpSp>
      <p:sp>
        <p:nvSpPr>
          <p:cNvPr id="15" name="Title 14"/>
          <p:cNvSpPr>
            <a:spLocks noGrp="1"/>
          </p:cNvSpPr>
          <p:nvPr>
            <p:ph type="title"/>
          </p:nvPr>
        </p:nvSpPr>
        <p:spPr/>
        <p:txBody>
          <a:bodyPr/>
          <a:lstStyle/>
          <a:p>
            <a:r>
              <a:rPr lang="en-US" dirty="0"/>
              <a:t>Time Domain Concepts</a:t>
            </a:r>
          </a:p>
        </p:txBody>
      </p:sp>
    </p:spTree>
    <p:extLst>
      <p:ext uri="{BB962C8B-B14F-4D97-AF65-F5344CB8AC3E}">
        <p14:creationId xmlns:p14="http://schemas.microsoft.com/office/powerpoint/2010/main" val="52236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6324600"/>
            <a:ext cx="9906000" cy="381000"/>
            <a:chOff x="0" y="3162300"/>
            <a:chExt cx="4572000" cy="190500"/>
          </a:xfrm>
        </p:grpSpPr>
        <p:sp>
          <p:nvSpPr>
            <p:cNvPr id="7" name="object 7"/>
            <p:cNvSpPr/>
            <p:nvPr/>
          </p:nvSpPr>
          <p:spPr>
            <a:xfrm>
              <a:off x="0" y="3162300"/>
              <a:ext cx="4572000" cy="2285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191000" y="3200400"/>
              <a:ext cx="152400" cy="152400"/>
            </a:xfrm>
            <a:prstGeom prst="rect">
              <a:avLst/>
            </a:prstGeom>
            <a:blipFill>
              <a:blip r:embed="rId4" cstate="print"/>
              <a:stretch>
                <a:fillRect/>
              </a:stretch>
            </a:blipFill>
          </p:spPr>
          <p:txBody>
            <a:bodyPr wrap="square" lIns="0" tIns="0" rIns="0" bIns="0" rtlCol="0"/>
            <a:lstStyle/>
            <a:p>
              <a:endParaRPr/>
            </a:p>
          </p:txBody>
        </p:sp>
      </p:grpSp>
      <p:sp>
        <p:nvSpPr>
          <p:cNvPr id="9" name="object 9"/>
          <p:cNvSpPr txBox="1"/>
          <p:nvPr/>
        </p:nvSpPr>
        <p:spPr>
          <a:xfrm>
            <a:off x="749002" y="6390137"/>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10" name="object 10"/>
          <p:cNvSpPr txBox="1"/>
          <p:nvPr/>
        </p:nvSpPr>
        <p:spPr>
          <a:xfrm>
            <a:off x="9138285" y="6437637"/>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15</a:t>
            </a:r>
            <a:endParaRPr sz="1300">
              <a:latin typeface="Carlito"/>
              <a:cs typeface="Carlito"/>
            </a:endParaRPr>
          </a:p>
        </p:txBody>
      </p:sp>
      <p:grpSp>
        <p:nvGrpSpPr>
          <p:cNvPr id="11" name="object 11"/>
          <p:cNvGrpSpPr/>
          <p:nvPr/>
        </p:nvGrpSpPr>
        <p:grpSpPr>
          <a:xfrm>
            <a:off x="1376" y="1269"/>
            <a:ext cx="9904624" cy="6856731"/>
            <a:chOff x="253" y="254"/>
            <a:chExt cx="4571365" cy="3428365"/>
          </a:xfrm>
        </p:grpSpPr>
        <p:sp>
          <p:nvSpPr>
            <p:cNvPr id="13" name="object 13"/>
            <p:cNvSpPr/>
            <p:nvPr/>
          </p:nvSpPr>
          <p:spPr>
            <a:xfrm>
              <a:off x="1728317" y="1072207"/>
              <a:ext cx="2788035" cy="196988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52399" y="3200400"/>
              <a:ext cx="185853" cy="152400"/>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53" y="254"/>
              <a:ext cx="4571365" cy="3428365"/>
            </a:xfrm>
            <a:custGeom>
              <a:avLst/>
              <a:gdLst/>
              <a:ahLst/>
              <a:cxnLst/>
              <a:rect l="l" t="t" r="r" b="b"/>
              <a:pathLst>
                <a:path w="4571365" h="3428365">
                  <a:moveTo>
                    <a:pt x="0" y="3428111"/>
                  </a:moveTo>
                  <a:lnTo>
                    <a:pt x="4571365" y="3428111"/>
                  </a:lnTo>
                  <a:lnTo>
                    <a:pt x="4571365" y="0"/>
                  </a:lnTo>
                  <a:lnTo>
                    <a:pt x="0" y="0"/>
                  </a:lnTo>
                  <a:lnTo>
                    <a:pt x="0" y="3428111"/>
                  </a:lnTo>
                  <a:close/>
                </a:path>
              </a:pathLst>
            </a:custGeom>
            <a:ln w="24384">
              <a:solidFill>
                <a:srgbClr val="000000"/>
              </a:solidFill>
            </a:ln>
          </p:spPr>
          <p:txBody>
            <a:bodyPr wrap="square" lIns="0" tIns="0" rIns="0" bIns="0" rtlCol="0"/>
            <a:lstStyle/>
            <a:p>
              <a:endParaRPr/>
            </a:p>
          </p:txBody>
        </p:sp>
      </p:grpSp>
      <p:sp>
        <p:nvSpPr>
          <p:cNvPr id="15" name="Title 14"/>
          <p:cNvSpPr>
            <a:spLocks noGrp="1"/>
          </p:cNvSpPr>
          <p:nvPr>
            <p:ph type="title"/>
          </p:nvPr>
        </p:nvSpPr>
        <p:spPr/>
        <p:txBody>
          <a:bodyPr/>
          <a:lstStyle/>
          <a:p>
            <a:r>
              <a:rPr lang="en-US" dirty="0"/>
              <a:t>Time Domain Concepts</a:t>
            </a:r>
          </a:p>
        </p:txBody>
      </p:sp>
      <p:sp>
        <p:nvSpPr>
          <p:cNvPr id="3" name="object 3"/>
          <p:cNvSpPr txBox="1"/>
          <p:nvPr/>
        </p:nvSpPr>
        <p:spPr>
          <a:xfrm>
            <a:off x="402291" y="1078491"/>
            <a:ext cx="5252932" cy="2473686"/>
          </a:xfrm>
          <a:prstGeom prst="rect">
            <a:avLst/>
          </a:prstGeom>
        </p:spPr>
        <p:txBody>
          <a:bodyPr vert="horz" wrap="square" lIns="0" tIns="26603" rIns="0" bIns="0" rtlCol="0">
            <a:spAutoFit/>
          </a:bodyPr>
          <a:lstStyle/>
          <a:p>
            <a:pPr marL="387069" indent="-361795">
              <a:spcBef>
                <a:spcPts val="210"/>
              </a:spcBef>
              <a:buFont typeface="Wingdings"/>
              <a:buChar char=""/>
              <a:tabLst>
                <a:tab pos="388397" algn="l"/>
              </a:tabLst>
            </a:pPr>
            <a:r>
              <a:rPr sz="2500" b="1" spc="-147" dirty="0">
                <a:latin typeface="Trebuchet MS"/>
                <a:cs typeface="Trebuchet MS"/>
              </a:rPr>
              <a:t>Sine Wave</a:t>
            </a:r>
            <a:r>
              <a:rPr sz="2500" b="1" spc="-84" dirty="0">
                <a:latin typeface="Trebuchet MS"/>
                <a:cs typeface="Trebuchet MS"/>
              </a:rPr>
              <a:t> </a:t>
            </a:r>
            <a:r>
              <a:rPr sz="2500" b="1" spc="-104" dirty="0">
                <a:latin typeface="Trebuchet MS"/>
                <a:cs typeface="Trebuchet MS"/>
              </a:rPr>
              <a:t>(sinusoid)</a:t>
            </a:r>
            <a:endParaRPr sz="2500" dirty="0">
              <a:latin typeface="Trebuchet MS"/>
              <a:cs typeface="Trebuchet MS"/>
            </a:endParaRPr>
          </a:p>
          <a:p>
            <a:pPr marL="681026" lvl="1" indent="-300610">
              <a:spcBef>
                <a:spcPts val="11"/>
              </a:spcBef>
              <a:buFont typeface="Courier New"/>
              <a:buChar char="o"/>
              <a:tabLst>
                <a:tab pos="681026" algn="l"/>
              </a:tabLst>
            </a:pPr>
            <a:r>
              <a:rPr sz="2100" spc="-147" dirty="0">
                <a:latin typeface="Arial"/>
                <a:cs typeface="Arial"/>
              </a:rPr>
              <a:t>A </a:t>
            </a:r>
            <a:r>
              <a:rPr sz="2100" spc="-115" dirty="0">
                <a:latin typeface="Arial"/>
                <a:cs typeface="Arial"/>
              </a:rPr>
              <a:t>fundamental </a:t>
            </a:r>
            <a:r>
              <a:rPr sz="2100" spc="-73" dirty="0">
                <a:solidFill>
                  <a:srgbClr val="C00000"/>
                </a:solidFill>
                <a:latin typeface="Arial"/>
                <a:cs typeface="Arial"/>
              </a:rPr>
              <a:t>analog </a:t>
            </a:r>
            <a:r>
              <a:rPr sz="2100" spc="-84" dirty="0">
                <a:solidFill>
                  <a:srgbClr val="C00000"/>
                </a:solidFill>
                <a:latin typeface="Arial"/>
                <a:cs typeface="Arial"/>
              </a:rPr>
              <a:t>(periodic)</a:t>
            </a:r>
            <a:r>
              <a:rPr sz="2100" spc="251" dirty="0">
                <a:solidFill>
                  <a:srgbClr val="C00000"/>
                </a:solidFill>
                <a:latin typeface="Arial"/>
                <a:cs typeface="Arial"/>
              </a:rPr>
              <a:t> </a:t>
            </a:r>
            <a:r>
              <a:rPr sz="2100" spc="-115" dirty="0">
                <a:solidFill>
                  <a:srgbClr val="C00000"/>
                </a:solidFill>
                <a:latin typeface="Arial"/>
                <a:cs typeface="Arial"/>
              </a:rPr>
              <a:t>signal</a:t>
            </a:r>
            <a:endParaRPr sz="2100" dirty="0">
              <a:solidFill>
                <a:srgbClr val="C00000"/>
              </a:solidFill>
              <a:latin typeface="Arial"/>
              <a:cs typeface="Arial"/>
            </a:endParaRPr>
          </a:p>
          <a:p>
            <a:pPr marL="681026" lvl="1" indent="-300610">
              <a:buFont typeface="Courier New"/>
              <a:buChar char="o"/>
              <a:tabLst>
                <a:tab pos="681026" algn="l"/>
              </a:tabLst>
            </a:pPr>
            <a:r>
              <a:rPr sz="2100" spc="-178" dirty="0">
                <a:latin typeface="Arial"/>
                <a:cs typeface="Arial"/>
              </a:rPr>
              <a:t>Can </a:t>
            </a:r>
            <a:r>
              <a:rPr sz="2100" spc="-73" dirty="0">
                <a:latin typeface="Arial"/>
                <a:cs typeface="Arial"/>
              </a:rPr>
              <a:t>be </a:t>
            </a:r>
            <a:r>
              <a:rPr sz="2100" spc="-104" dirty="0">
                <a:latin typeface="Arial"/>
                <a:cs typeface="Arial"/>
              </a:rPr>
              <a:t>represented </a:t>
            </a:r>
            <a:r>
              <a:rPr sz="2100" spc="-63" dirty="0">
                <a:latin typeface="Arial"/>
                <a:cs typeface="Arial"/>
              </a:rPr>
              <a:t>by </a:t>
            </a:r>
            <a:r>
              <a:rPr sz="2100" spc="-104" dirty="0">
                <a:solidFill>
                  <a:srgbClr val="C00000"/>
                </a:solidFill>
                <a:latin typeface="Arial"/>
                <a:cs typeface="Arial"/>
              </a:rPr>
              <a:t>three</a:t>
            </a:r>
            <a:r>
              <a:rPr sz="2100" spc="-178" dirty="0">
                <a:solidFill>
                  <a:srgbClr val="C00000"/>
                </a:solidFill>
                <a:latin typeface="Arial"/>
                <a:cs typeface="Arial"/>
              </a:rPr>
              <a:t> </a:t>
            </a:r>
            <a:r>
              <a:rPr sz="2100" spc="-104" dirty="0">
                <a:solidFill>
                  <a:srgbClr val="C00000"/>
                </a:solidFill>
                <a:latin typeface="Arial"/>
                <a:cs typeface="Arial"/>
              </a:rPr>
              <a:t>parameters</a:t>
            </a:r>
            <a:endParaRPr sz="2100" dirty="0">
              <a:solidFill>
                <a:srgbClr val="C00000"/>
              </a:solidFill>
              <a:latin typeface="Arial"/>
              <a:cs typeface="Arial"/>
            </a:endParaRPr>
          </a:p>
          <a:p>
            <a:pPr marL="1223717" lvl="2" indent="-239421">
              <a:spcBef>
                <a:spcPts val="11"/>
              </a:spcBef>
              <a:buFont typeface="Arial"/>
              <a:buChar char="•"/>
              <a:tabLst>
                <a:tab pos="1223717" algn="l"/>
              </a:tabLst>
            </a:pPr>
            <a:r>
              <a:rPr sz="1600" dirty="0">
                <a:solidFill>
                  <a:srgbClr val="6F2F9F"/>
                </a:solidFill>
                <a:latin typeface="Times New Roman"/>
                <a:cs typeface="Times New Roman"/>
              </a:rPr>
              <a:t>Peak </a:t>
            </a:r>
            <a:r>
              <a:rPr sz="1600" spc="-11" dirty="0">
                <a:solidFill>
                  <a:srgbClr val="6F2F9F"/>
                </a:solidFill>
                <a:latin typeface="Times New Roman"/>
                <a:cs typeface="Times New Roman"/>
              </a:rPr>
              <a:t>Amplitude</a:t>
            </a:r>
            <a:r>
              <a:rPr sz="1600" spc="-115" dirty="0">
                <a:solidFill>
                  <a:srgbClr val="6F2F9F"/>
                </a:solidFill>
                <a:latin typeface="Times New Roman"/>
                <a:cs typeface="Times New Roman"/>
              </a:rPr>
              <a:t> </a:t>
            </a:r>
            <a:r>
              <a:rPr sz="1600" spc="-11" dirty="0">
                <a:latin typeface="Times New Roman"/>
                <a:cs typeface="Times New Roman"/>
              </a:rPr>
              <a:t>(A)</a:t>
            </a:r>
            <a:endParaRPr sz="1600" dirty="0">
              <a:latin typeface="Times New Roman"/>
              <a:cs typeface="Times New Roman"/>
            </a:endParaRPr>
          </a:p>
          <a:p>
            <a:pPr marL="1223717" lvl="2" indent="-239421">
              <a:buFont typeface="Arial"/>
              <a:buChar char="•"/>
              <a:tabLst>
                <a:tab pos="1223717" algn="l"/>
              </a:tabLst>
            </a:pPr>
            <a:r>
              <a:rPr sz="1600" spc="-11" dirty="0">
                <a:solidFill>
                  <a:srgbClr val="6F2F9F"/>
                </a:solidFill>
                <a:latin typeface="Times New Roman"/>
                <a:cs typeface="Times New Roman"/>
              </a:rPr>
              <a:t>Frequency </a:t>
            </a:r>
            <a:r>
              <a:rPr sz="1600" dirty="0">
                <a:latin typeface="Times New Roman"/>
                <a:cs typeface="Times New Roman"/>
              </a:rPr>
              <a:t>(f)</a:t>
            </a:r>
          </a:p>
          <a:p>
            <a:pPr marL="1223717" lvl="2" indent="-239421">
              <a:lnSpc>
                <a:spcPts val="2094"/>
              </a:lnSpc>
              <a:spcBef>
                <a:spcPts val="11"/>
              </a:spcBef>
              <a:buFont typeface="Arial"/>
              <a:buChar char="•"/>
              <a:tabLst>
                <a:tab pos="1223717" algn="l"/>
              </a:tabLst>
            </a:pPr>
            <a:r>
              <a:rPr sz="1600" dirty="0">
                <a:solidFill>
                  <a:srgbClr val="6F2F9F"/>
                </a:solidFill>
                <a:latin typeface="Times New Roman"/>
                <a:cs typeface="Times New Roman"/>
              </a:rPr>
              <a:t>Phase</a:t>
            </a:r>
            <a:r>
              <a:rPr sz="1600" spc="-42" dirty="0">
                <a:solidFill>
                  <a:srgbClr val="6F2F9F"/>
                </a:solidFill>
                <a:latin typeface="Times New Roman"/>
                <a:cs typeface="Times New Roman"/>
              </a:rPr>
              <a:t> </a:t>
            </a:r>
            <a:r>
              <a:rPr sz="1600" dirty="0">
                <a:latin typeface="Times New Roman"/>
                <a:cs typeface="Times New Roman"/>
              </a:rPr>
              <a:t>(Φ)</a:t>
            </a:r>
          </a:p>
          <a:p>
            <a:pPr marL="945717" lvl="1" indent="-566635">
              <a:lnSpc>
                <a:spcPts val="2577"/>
              </a:lnSpc>
              <a:buClr>
                <a:srgbClr val="000000"/>
              </a:buClr>
              <a:buFont typeface="Courier New"/>
              <a:buChar char="o"/>
              <a:tabLst>
                <a:tab pos="945717" algn="l"/>
                <a:tab pos="947051" algn="l"/>
              </a:tabLst>
            </a:pPr>
            <a:r>
              <a:rPr sz="2100" i="1" spc="-21" dirty="0">
                <a:solidFill>
                  <a:srgbClr val="006FC0"/>
                </a:solidFill>
                <a:latin typeface="Times New Roman"/>
                <a:cs typeface="Times New Roman"/>
              </a:rPr>
              <a:t>s(t </a:t>
            </a:r>
            <a:r>
              <a:rPr sz="2100" i="1" spc="-11" dirty="0">
                <a:solidFill>
                  <a:srgbClr val="006FC0"/>
                </a:solidFill>
                <a:latin typeface="Times New Roman"/>
                <a:cs typeface="Times New Roman"/>
              </a:rPr>
              <a:t>) = A </a:t>
            </a:r>
            <a:r>
              <a:rPr sz="2100" i="1" spc="-21" dirty="0">
                <a:solidFill>
                  <a:srgbClr val="006FC0"/>
                </a:solidFill>
                <a:latin typeface="Times New Roman"/>
                <a:cs typeface="Times New Roman"/>
              </a:rPr>
              <a:t>sin(2</a:t>
            </a:r>
            <a:r>
              <a:rPr sz="2300" i="1" spc="-21" dirty="0">
                <a:solidFill>
                  <a:srgbClr val="006FC0"/>
                </a:solidFill>
                <a:latin typeface="Symbol"/>
                <a:cs typeface="Symbol"/>
              </a:rPr>
              <a:t></a:t>
            </a:r>
            <a:r>
              <a:rPr sz="2100" i="1" spc="-21" dirty="0">
                <a:solidFill>
                  <a:srgbClr val="006FC0"/>
                </a:solidFill>
                <a:latin typeface="Times New Roman"/>
                <a:cs typeface="Times New Roman"/>
              </a:rPr>
              <a:t>ft </a:t>
            </a:r>
            <a:r>
              <a:rPr sz="2100" i="1" spc="-11" dirty="0">
                <a:solidFill>
                  <a:srgbClr val="006FC0"/>
                </a:solidFill>
                <a:latin typeface="Times New Roman"/>
                <a:cs typeface="Times New Roman"/>
              </a:rPr>
              <a:t>+</a:t>
            </a:r>
            <a:r>
              <a:rPr sz="2100" i="1" spc="21" dirty="0">
                <a:solidFill>
                  <a:srgbClr val="006FC0"/>
                </a:solidFill>
                <a:latin typeface="Times New Roman"/>
                <a:cs typeface="Times New Roman"/>
              </a:rPr>
              <a:t> </a:t>
            </a:r>
            <a:r>
              <a:rPr sz="2300" i="1" spc="-42" dirty="0">
                <a:solidFill>
                  <a:srgbClr val="006FC0"/>
                </a:solidFill>
                <a:latin typeface="Symbol"/>
                <a:cs typeface="Symbol"/>
              </a:rPr>
              <a:t></a:t>
            </a:r>
            <a:r>
              <a:rPr sz="2100" i="1" spc="-42" dirty="0">
                <a:solidFill>
                  <a:srgbClr val="006FC0"/>
                </a:solidFill>
                <a:latin typeface="Times New Roman"/>
                <a:cs typeface="Times New Roman"/>
              </a:rPr>
              <a:t>)</a:t>
            </a:r>
            <a:endParaRPr sz="2100" dirty="0">
              <a:latin typeface="Times New Roman"/>
              <a:cs typeface="Times New Roman"/>
            </a:endParaRPr>
          </a:p>
          <a:p>
            <a:pPr marL="984294" lvl="1" indent="-603879">
              <a:lnSpc>
                <a:spcPts val="2493"/>
              </a:lnSpc>
              <a:buFont typeface="Courier New"/>
              <a:buChar char="o"/>
              <a:tabLst>
                <a:tab pos="982966" algn="l"/>
                <a:tab pos="984294" algn="l"/>
              </a:tabLst>
            </a:pPr>
            <a:r>
              <a:rPr sz="2100" b="1" dirty="0">
                <a:latin typeface="Times New Roman"/>
                <a:cs typeface="Times New Roman"/>
              </a:rPr>
              <a:t>Period</a:t>
            </a:r>
            <a:r>
              <a:rPr sz="2100" dirty="0">
                <a:latin typeface="Times New Roman"/>
                <a:cs typeface="Times New Roman"/>
              </a:rPr>
              <a:t>: </a:t>
            </a:r>
            <a:r>
              <a:rPr sz="2100" i="1" spc="-11" dirty="0">
                <a:solidFill>
                  <a:srgbClr val="006FC0"/>
                </a:solidFill>
                <a:latin typeface="Times New Roman"/>
                <a:cs typeface="Times New Roman"/>
              </a:rPr>
              <a:t>T =</a:t>
            </a:r>
            <a:r>
              <a:rPr sz="2100" i="1" spc="-73" dirty="0">
                <a:solidFill>
                  <a:srgbClr val="006FC0"/>
                </a:solidFill>
                <a:latin typeface="Times New Roman"/>
                <a:cs typeface="Times New Roman"/>
              </a:rPr>
              <a:t> </a:t>
            </a:r>
            <a:r>
              <a:rPr sz="2100" i="1" dirty="0">
                <a:solidFill>
                  <a:srgbClr val="006FC0"/>
                </a:solidFill>
                <a:latin typeface="Times New Roman"/>
                <a:cs typeface="Times New Roman"/>
              </a:rPr>
              <a:t>1/f</a:t>
            </a:r>
            <a:endParaRPr sz="2100" dirty="0">
              <a:latin typeface="Times New Roman"/>
              <a:cs typeface="Times New Roman"/>
            </a:endParaRPr>
          </a:p>
        </p:txBody>
      </p:sp>
      <p:sp>
        <p:nvSpPr>
          <p:cNvPr id="4" name="object 4"/>
          <p:cNvSpPr txBox="1"/>
          <p:nvPr/>
        </p:nvSpPr>
        <p:spPr>
          <a:xfrm>
            <a:off x="402297" y="4115056"/>
            <a:ext cx="4032568" cy="2110712"/>
          </a:xfrm>
          <a:prstGeom prst="rect">
            <a:avLst/>
          </a:prstGeom>
        </p:spPr>
        <p:txBody>
          <a:bodyPr vert="horz" wrap="square" lIns="0" tIns="25273" rIns="0" bIns="0" rtlCol="0">
            <a:spAutoFit/>
          </a:bodyPr>
          <a:lstStyle/>
          <a:p>
            <a:pPr marL="26603">
              <a:spcBef>
                <a:spcPts val="199"/>
              </a:spcBef>
            </a:pPr>
            <a:r>
              <a:rPr sz="2100" spc="-239" dirty="0">
                <a:latin typeface="Arial"/>
                <a:cs typeface="Arial"/>
              </a:rPr>
              <a:t>The </a:t>
            </a:r>
            <a:r>
              <a:rPr sz="2100" spc="-52" dirty="0">
                <a:latin typeface="Arial"/>
                <a:cs typeface="Arial"/>
              </a:rPr>
              <a:t>figure </a:t>
            </a:r>
            <a:r>
              <a:rPr sz="2100" spc="-239" dirty="0">
                <a:latin typeface="Arial"/>
                <a:cs typeface="Arial"/>
              </a:rPr>
              <a:t>shows </a:t>
            </a:r>
            <a:r>
              <a:rPr sz="2100" spc="-126" dirty="0">
                <a:latin typeface="Arial"/>
                <a:cs typeface="Arial"/>
              </a:rPr>
              <a:t>the </a:t>
            </a:r>
            <a:r>
              <a:rPr sz="2100" spc="-52" dirty="0">
                <a:latin typeface="Arial"/>
                <a:cs typeface="Arial"/>
              </a:rPr>
              <a:t>effect</a:t>
            </a:r>
            <a:r>
              <a:rPr sz="2100" spc="-11" dirty="0">
                <a:latin typeface="Arial"/>
                <a:cs typeface="Arial"/>
              </a:rPr>
              <a:t> of</a:t>
            </a:r>
            <a:endParaRPr sz="2100" dirty="0">
              <a:latin typeface="Arial"/>
              <a:cs typeface="Arial"/>
            </a:endParaRPr>
          </a:p>
          <a:p>
            <a:pPr marL="26603"/>
            <a:r>
              <a:rPr sz="2100" spc="-73" dirty="0">
                <a:latin typeface="Arial"/>
                <a:cs typeface="Arial"/>
              </a:rPr>
              <a:t>varying </a:t>
            </a:r>
            <a:r>
              <a:rPr sz="2100" spc="-136" dirty="0">
                <a:latin typeface="Arial"/>
                <a:cs typeface="Arial"/>
              </a:rPr>
              <a:t>each </a:t>
            </a:r>
            <a:r>
              <a:rPr sz="2100" spc="-11" dirty="0">
                <a:latin typeface="Arial"/>
                <a:cs typeface="Arial"/>
              </a:rPr>
              <a:t>of </a:t>
            </a:r>
            <a:r>
              <a:rPr sz="2100" spc="-126" dirty="0">
                <a:latin typeface="Arial"/>
                <a:cs typeface="Arial"/>
              </a:rPr>
              <a:t>the </a:t>
            </a:r>
            <a:r>
              <a:rPr sz="2100" spc="-104" dirty="0">
                <a:latin typeface="Arial"/>
                <a:cs typeface="Arial"/>
              </a:rPr>
              <a:t>three</a:t>
            </a:r>
            <a:r>
              <a:rPr sz="2100" spc="293" dirty="0">
                <a:latin typeface="Arial"/>
                <a:cs typeface="Arial"/>
              </a:rPr>
              <a:t> </a:t>
            </a:r>
            <a:r>
              <a:rPr sz="2100" spc="-104" dirty="0">
                <a:latin typeface="Arial"/>
                <a:cs typeface="Arial"/>
              </a:rPr>
              <a:t>parameters:</a:t>
            </a:r>
            <a:endParaRPr sz="2100" dirty="0">
              <a:latin typeface="Arial"/>
              <a:cs typeface="Arial"/>
            </a:endParaRPr>
          </a:p>
          <a:p>
            <a:pPr marL="348496" indent="-323222">
              <a:lnSpc>
                <a:spcPts val="1873"/>
              </a:lnSpc>
              <a:spcBef>
                <a:spcPts val="1299"/>
              </a:spcBef>
              <a:buFont typeface="Times New Roman"/>
              <a:buAutoNum type="alphaLcParenBoth"/>
              <a:tabLst>
                <a:tab pos="349825" algn="l"/>
              </a:tabLst>
            </a:pPr>
            <a:r>
              <a:rPr sz="1500" i="1" dirty="0">
                <a:latin typeface="Times New Roman"/>
                <a:cs typeface="Times New Roman"/>
              </a:rPr>
              <a:t>A </a:t>
            </a:r>
            <a:r>
              <a:rPr sz="1500" dirty="0">
                <a:latin typeface="Times New Roman"/>
                <a:cs typeface="Times New Roman"/>
              </a:rPr>
              <a:t>= 1, </a:t>
            </a:r>
            <a:r>
              <a:rPr sz="1500" i="1" dirty="0">
                <a:latin typeface="Times New Roman"/>
                <a:cs typeface="Times New Roman"/>
              </a:rPr>
              <a:t>f </a:t>
            </a:r>
            <a:r>
              <a:rPr sz="1500" dirty="0">
                <a:latin typeface="Times New Roman"/>
                <a:cs typeface="Times New Roman"/>
              </a:rPr>
              <a:t>= 1 </a:t>
            </a:r>
            <a:r>
              <a:rPr sz="1500" spc="-11" dirty="0">
                <a:latin typeface="Times New Roman"/>
                <a:cs typeface="Times New Roman"/>
              </a:rPr>
              <a:t>Hz, </a:t>
            </a:r>
            <a:r>
              <a:rPr sz="1500" dirty="0">
                <a:latin typeface="Symbol"/>
                <a:cs typeface="Symbol"/>
              </a:rPr>
              <a:t></a:t>
            </a:r>
            <a:r>
              <a:rPr sz="1500" dirty="0">
                <a:latin typeface="Times New Roman"/>
                <a:cs typeface="Times New Roman"/>
              </a:rPr>
              <a:t> = 0; </a:t>
            </a:r>
            <a:r>
              <a:rPr sz="1500" spc="11" dirty="0">
                <a:latin typeface="Times New Roman"/>
                <a:cs typeface="Times New Roman"/>
              </a:rPr>
              <a:t>thus </a:t>
            </a:r>
            <a:r>
              <a:rPr sz="1500" i="1" dirty="0">
                <a:latin typeface="Times New Roman"/>
                <a:cs typeface="Times New Roman"/>
              </a:rPr>
              <a:t>T </a:t>
            </a:r>
            <a:r>
              <a:rPr sz="1500" dirty="0">
                <a:latin typeface="Times New Roman"/>
                <a:cs typeface="Times New Roman"/>
              </a:rPr>
              <a:t>=</a:t>
            </a:r>
            <a:r>
              <a:rPr sz="1500" spc="-230" dirty="0">
                <a:latin typeface="Times New Roman"/>
                <a:cs typeface="Times New Roman"/>
              </a:rPr>
              <a:t> </a:t>
            </a:r>
            <a:r>
              <a:rPr sz="1500" spc="11" dirty="0">
                <a:latin typeface="Times New Roman"/>
                <a:cs typeface="Times New Roman"/>
              </a:rPr>
              <a:t>1s</a:t>
            </a:r>
            <a:endParaRPr sz="1500" dirty="0">
              <a:latin typeface="Times New Roman"/>
              <a:cs typeface="Times New Roman"/>
            </a:endParaRPr>
          </a:p>
          <a:p>
            <a:pPr marL="360464" indent="-335194">
              <a:lnSpc>
                <a:spcPts val="1873"/>
              </a:lnSpc>
              <a:buAutoNum type="alphaLcParenBoth"/>
              <a:tabLst>
                <a:tab pos="361795" algn="l"/>
              </a:tabLst>
            </a:pPr>
            <a:r>
              <a:rPr sz="1500" dirty="0">
                <a:latin typeface="Times New Roman"/>
                <a:cs typeface="Times New Roman"/>
              </a:rPr>
              <a:t>Reduced peak amplitude;</a:t>
            </a:r>
            <a:r>
              <a:rPr sz="1500" spc="-219" dirty="0">
                <a:latin typeface="Times New Roman"/>
                <a:cs typeface="Times New Roman"/>
              </a:rPr>
              <a:t> </a:t>
            </a:r>
            <a:r>
              <a:rPr sz="1500" i="1" dirty="0">
                <a:latin typeface="Times New Roman"/>
                <a:cs typeface="Times New Roman"/>
              </a:rPr>
              <a:t>A</a:t>
            </a:r>
            <a:r>
              <a:rPr sz="1500" dirty="0">
                <a:latin typeface="Times New Roman"/>
                <a:cs typeface="Times New Roman"/>
              </a:rPr>
              <a:t>=0.5</a:t>
            </a:r>
          </a:p>
          <a:p>
            <a:pPr marL="348496" indent="-323222">
              <a:buAutoNum type="alphaLcParenBoth"/>
              <a:tabLst>
                <a:tab pos="349825" algn="l"/>
              </a:tabLst>
            </a:pPr>
            <a:r>
              <a:rPr sz="1500" dirty="0">
                <a:latin typeface="Times New Roman"/>
                <a:cs typeface="Times New Roman"/>
              </a:rPr>
              <a:t>Increased frequency; </a:t>
            </a:r>
            <a:r>
              <a:rPr sz="1500" i="1" dirty="0">
                <a:latin typeface="Times New Roman"/>
                <a:cs typeface="Times New Roman"/>
              </a:rPr>
              <a:t>f </a:t>
            </a:r>
            <a:r>
              <a:rPr sz="1500" dirty="0">
                <a:latin typeface="Times New Roman"/>
                <a:cs typeface="Times New Roman"/>
              </a:rPr>
              <a:t>= 2, </a:t>
            </a:r>
            <a:r>
              <a:rPr sz="1500" spc="11" dirty="0">
                <a:latin typeface="Times New Roman"/>
                <a:cs typeface="Times New Roman"/>
              </a:rPr>
              <a:t>thus</a:t>
            </a:r>
            <a:r>
              <a:rPr sz="1500" spc="-283" dirty="0">
                <a:latin typeface="Times New Roman"/>
                <a:cs typeface="Times New Roman"/>
              </a:rPr>
              <a:t> </a:t>
            </a:r>
            <a:r>
              <a:rPr sz="1500" i="1" dirty="0">
                <a:latin typeface="Times New Roman"/>
                <a:cs typeface="Times New Roman"/>
              </a:rPr>
              <a:t>T </a:t>
            </a:r>
            <a:r>
              <a:rPr sz="1500" dirty="0">
                <a:latin typeface="Times New Roman"/>
                <a:cs typeface="Times New Roman"/>
              </a:rPr>
              <a:t>= ½</a:t>
            </a:r>
          </a:p>
          <a:p>
            <a:pPr marL="360464" indent="-335194">
              <a:spcBef>
                <a:spcPts val="31"/>
              </a:spcBef>
              <a:buAutoNum type="alphaLcParenBoth"/>
              <a:tabLst>
                <a:tab pos="361795" algn="l"/>
              </a:tabLst>
            </a:pPr>
            <a:r>
              <a:rPr sz="1500" dirty="0">
                <a:latin typeface="Times New Roman"/>
                <a:cs typeface="Times New Roman"/>
              </a:rPr>
              <a:t>Phase shift; </a:t>
            </a:r>
            <a:r>
              <a:rPr sz="1500" dirty="0">
                <a:latin typeface="Symbol"/>
                <a:cs typeface="Symbol"/>
              </a:rPr>
              <a:t></a:t>
            </a:r>
            <a:r>
              <a:rPr sz="1500" dirty="0">
                <a:latin typeface="Times New Roman"/>
                <a:cs typeface="Times New Roman"/>
              </a:rPr>
              <a:t> = </a:t>
            </a:r>
            <a:r>
              <a:rPr sz="1500" dirty="0">
                <a:latin typeface="Symbol"/>
                <a:cs typeface="Symbol"/>
              </a:rPr>
              <a:t></a:t>
            </a:r>
            <a:r>
              <a:rPr sz="1500" dirty="0">
                <a:latin typeface="Times New Roman"/>
                <a:cs typeface="Times New Roman"/>
              </a:rPr>
              <a:t>/4 radians (45</a:t>
            </a:r>
            <a:r>
              <a:rPr sz="1500" spc="-283" dirty="0">
                <a:latin typeface="Times New Roman"/>
                <a:cs typeface="Times New Roman"/>
              </a:rPr>
              <a:t> </a:t>
            </a:r>
            <a:r>
              <a:rPr sz="1500" dirty="0">
                <a:latin typeface="Times New Roman"/>
                <a:cs typeface="Times New Roman"/>
              </a:rPr>
              <a:t>degrees)</a:t>
            </a:r>
          </a:p>
        </p:txBody>
      </p:sp>
    </p:spTree>
    <p:extLst>
      <p:ext uri="{BB962C8B-B14F-4D97-AF65-F5344CB8AC3E}">
        <p14:creationId xmlns:p14="http://schemas.microsoft.com/office/powerpoint/2010/main" val="47287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7258" y="1080505"/>
            <a:ext cx="9314392" cy="2846297"/>
          </a:xfrm>
          <a:prstGeom prst="rect">
            <a:avLst/>
          </a:prstGeom>
        </p:spPr>
        <p:txBody>
          <a:bodyPr vert="horz" wrap="square" lIns="0" tIns="98430" rIns="0" bIns="0" rtlCol="0">
            <a:spAutoFit/>
          </a:bodyPr>
          <a:lstStyle/>
          <a:p>
            <a:pPr marL="440271" indent="-361795">
              <a:spcBef>
                <a:spcPts val="774"/>
              </a:spcBef>
              <a:buFont typeface="Wingdings"/>
              <a:buChar char=""/>
              <a:tabLst>
                <a:tab pos="441601" algn="l"/>
              </a:tabLst>
            </a:pPr>
            <a:r>
              <a:rPr sz="2500" spc="-126" dirty="0">
                <a:solidFill>
                  <a:srgbClr val="C00000"/>
                </a:solidFill>
                <a:latin typeface="Arial"/>
                <a:cs typeface="Arial"/>
              </a:rPr>
              <a:t>Wavelength </a:t>
            </a:r>
            <a:r>
              <a:rPr sz="2500" spc="-104" dirty="0">
                <a:solidFill>
                  <a:srgbClr val="C00000"/>
                </a:solidFill>
                <a:latin typeface="Arial"/>
                <a:cs typeface="Arial"/>
              </a:rPr>
              <a:t>(</a:t>
            </a:r>
            <a:r>
              <a:rPr sz="2500" spc="-104" dirty="0">
                <a:solidFill>
                  <a:srgbClr val="C00000"/>
                </a:solidFill>
                <a:latin typeface="Symbol"/>
                <a:cs typeface="Symbol"/>
              </a:rPr>
              <a:t></a:t>
            </a:r>
            <a:r>
              <a:rPr sz="2500" spc="-104" dirty="0">
                <a:solidFill>
                  <a:srgbClr val="C00000"/>
                </a:solidFill>
                <a:latin typeface="Arial"/>
                <a:cs typeface="Arial"/>
              </a:rPr>
              <a:t>)</a:t>
            </a:r>
            <a:r>
              <a:rPr sz="2500" spc="-104" dirty="0">
                <a:latin typeface="Arial"/>
                <a:cs typeface="Arial"/>
              </a:rPr>
              <a:t> </a:t>
            </a:r>
            <a:r>
              <a:rPr sz="2500" dirty="0">
                <a:latin typeface="Arial"/>
                <a:cs typeface="Arial"/>
              </a:rPr>
              <a:t>- </a:t>
            </a:r>
            <a:r>
              <a:rPr sz="2500" spc="-157" dirty="0">
                <a:latin typeface="Arial"/>
                <a:cs typeface="Arial"/>
              </a:rPr>
              <a:t>distance occupied </a:t>
            </a:r>
            <a:r>
              <a:rPr sz="2500" spc="-84" dirty="0">
                <a:latin typeface="Arial"/>
                <a:cs typeface="Arial"/>
              </a:rPr>
              <a:t>by </a:t>
            </a:r>
            <a:r>
              <a:rPr sz="2500" spc="-21" dirty="0">
                <a:latin typeface="Arial"/>
                <a:cs typeface="Arial"/>
              </a:rPr>
              <a:t>a </a:t>
            </a:r>
            <a:r>
              <a:rPr sz="2500" spc="-157" dirty="0">
                <a:latin typeface="Arial"/>
                <a:cs typeface="Arial"/>
              </a:rPr>
              <a:t>single </a:t>
            </a:r>
            <a:r>
              <a:rPr sz="2500" spc="-168" dirty="0">
                <a:latin typeface="Arial"/>
                <a:cs typeface="Arial"/>
              </a:rPr>
              <a:t>cycle </a:t>
            </a:r>
            <a:r>
              <a:rPr sz="2500" spc="-11" dirty="0">
                <a:latin typeface="Arial"/>
                <a:cs typeface="Arial"/>
              </a:rPr>
              <a:t>of </a:t>
            </a:r>
            <a:r>
              <a:rPr sz="2500" spc="-157" dirty="0">
                <a:latin typeface="Arial"/>
                <a:cs typeface="Arial"/>
              </a:rPr>
              <a:t>the</a:t>
            </a:r>
            <a:r>
              <a:rPr sz="2500" spc="-461" dirty="0">
                <a:latin typeface="Arial"/>
                <a:cs typeface="Arial"/>
              </a:rPr>
              <a:t> </a:t>
            </a:r>
            <a:r>
              <a:rPr sz="2500" spc="-136" dirty="0">
                <a:latin typeface="Arial"/>
                <a:cs typeface="Arial"/>
              </a:rPr>
              <a:t>signal</a:t>
            </a:r>
            <a:endParaRPr sz="2500" dirty="0">
              <a:latin typeface="Arial"/>
              <a:cs typeface="Arial"/>
            </a:endParaRPr>
          </a:p>
          <a:p>
            <a:pPr marL="440271" indent="-361795">
              <a:spcBef>
                <a:spcPts val="587"/>
              </a:spcBef>
              <a:buFont typeface="Wingdings"/>
              <a:buChar char=""/>
              <a:tabLst>
                <a:tab pos="441601" algn="l"/>
              </a:tabLst>
            </a:pPr>
            <a:r>
              <a:rPr sz="2500" spc="-168" dirty="0">
                <a:solidFill>
                  <a:srgbClr val="C00000"/>
                </a:solidFill>
                <a:latin typeface="Arial"/>
                <a:cs typeface="Arial"/>
              </a:rPr>
              <a:t>Electromagnetic</a:t>
            </a:r>
            <a:r>
              <a:rPr sz="2500" dirty="0">
                <a:solidFill>
                  <a:srgbClr val="C00000"/>
                </a:solidFill>
                <a:latin typeface="Arial"/>
                <a:cs typeface="Arial"/>
              </a:rPr>
              <a:t> </a:t>
            </a:r>
            <a:r>
              <a:rPr sz="2500" spc="-210" dirty="0">
                <a:solidFill>
                  <a:srgbClr val="C00000"/>
                </a:solidFill>
                <a:latin typeface="Arial"/>
                <a:cs typeface="Arial"/>
              </a:rPr>
              <a:t>waves</a:t>
            </a:r>
            <a:r>
              <a:rPr sz="2500" spc="-42" dirty="0">
                <a:solidFill>
                  <a:srgbClr val="C00000"/>
                </a:solidFill>
                <a:latin typeface="Arial"/>
                <a:cs typeface="Arial"/>
              </a:rPr>
              <a:t> </a:t>
            </a:r>
            <a:r>
              <a:rPr lang="vi-VN" sz="2500" spc="-168" dirty="0">
                <a:latin typeface="Arial"/>
                <a:cs typeface="Arial"/>
              </a:rPr>
              <a:t>t</a:t>
            </a:r>
            <a:r>
              <a:rPr sz="2500" spc="-168" dirty="0">
                <a:latin typeface="Arial"/>
                <a:cs typeface="Arial"/>
              </a:rPr>
              <a:t>ravel</a:t>
            </a:r>
            <a:r>
              <a:rPr sz="2500" dirty="0">
                <a:latin typeface="Arial"/>
                <a:cs typeface="Arial"/>
              </a:rPr>
              <a:t> </a:t>
            </a:r>
            <a:r>
              <a:rPr sz="2500" spc="-21" dirty="0">
                <a:latin typeface="Arial"/>
                <a:cs typeface="Arial"/>
              </a:rPr>
              <a:t>at</a:t>
            </a:r>
            <a:r>
              <a:rPr sz="2500" spc="-11" dirty="0">
                <a:latin typeface="Arial"/>
                <a:cs typeface="Arial"/>
              </a:rPr>
              <a:t> </a:t>
            </a:r>
            <a:r>
              <a:rPr sz="2500" spc="-157" dirty="0">
                <a:latin typeface="Arial"/>
                <a:cs typeface="Arial"/>
              </a:rPr>
              <a:t>the</a:t>
            </a:r>
            <a:r>
              <a:rPr sz="2500" spc="-21" dirty="0">
                <a:latin typeface="Arial"/>
                <a:cs typeface="Arial"/>
              </a:rPr>
              <a:t> </a:t>
            </a:r>
            <a:r>
              <a:rPr sz="2500" spc="-147" dirty="0">
                <a:latin typeface="Arial"/>
                <a:cs typeface="Arial"/>
              </a:rPr>
              <a:t>speed</a:t>
            </a:r>
            <a:r>
              <a:rPr sz="2500" spc="-21" dirty="0">
                <a:latin typeface="Arial"/>
                <a:cs typeface="Arial"/>
              </a:rPr>
              <a:t> </a:t>
            </a:r>
            <a:r>
              <a:rPr sz="2500" dirty="0">
                <a:latin typeface="Arial"/>
                <a:cs typeface="Arial"/>
              </a:rPr>
              <a:t>of</a:t>
            </a:r>
            <a:r>
              <a:rPr sz="2500" spc="52" dirty="0">
                <a:latin typeface="Arial"/>
                <a:cs typeface="Arial"/>
              </a:rPr>
              <a:t> </a:t>
            </a:r>
            <a:r>
              <a:rPr sz="2500" spc="-84" dirty="0">
                <a:latin typeface="Arial"/>
                <a:cs typeface="Arial"/>
              </a:rPr>
              <a:t>light</a:t>
            </a:r>
            <a:r>
              <a:rPr sz="2500" spc="-11" dirty="0">
                <a:latin typeface="Arial"/>
                <a:cs typeface="Arial"/>
              </a:rPr>
              <a:t> </a:t>
            </a:r>
            <a:r>
              <a:rPr sz="2500" spc="-199" dirty="0">
                <a:latin typeface="Arial"/>
                <a:cs typeface="Arial"/>
              </a:rPr>
              <a:t>(</a:t>
            </a:r>
            <a:r>
              <a:rPr sz="2500" i="1" spc="-199" dirty="0">
                <a:latin typeface="Arial"/>
                <a:cs typeface="Arial"/>
              </a:rPr>
              <a:t>c</a:t>
            </a:r>
            <a:r>
              <a:rPr sz="2500" spc="-199" dirty="0">
                <a:latin typeface="Arial"/>
                <a:cs typeface="Arial"/>
              </a:rPr>
              <a:t>)</a:t>
            </a:r>
            <a:endParaRPr sz="2500" dirty="0">
              <a:latin typeface="Arial"/>
              <a:cs typeface="Arial"/>
            </a:endParaRPr>
          </a:p>
          <a:p>
            <a:pPr marL="2952885">
              <a:spcBef>
                <a:spcPts val="659"/>
              </a:spcBef>
            </a:pPr>
            <a:r>
              <a:rPr sz="2900" i="1" dirty="0">
                <a:solidFill>
                  <a:srgbClr val="006FC0"/>
                </a:solidFill>
                <a:latin typeface="Times New Roman"/>
                <a:cs typeface="Times New Roman"/>
              </a:rPr>
              <a:t>c=</a:t>
            </a:r>
            <a:r>
              <a:rPr sz="2900" i="1" spc="-42" dirty="0">
                <a:solidFill>
                  <a:srgbClr val="006FC0"/>
                </a:solidFill>
                <a:latin typeface="Times New Roman"/>
                <a:cs typeface="Times New Roman"/>
              </a:rPr>
              <a:t> </a:t>
            </a:r>
            <a:r>
              <a:rPr sz="3100" i="1" spc="-31" dirty="0">
                <a:solidFill>
                  <a:srgbClr val="006FC0"/>
                </a:solidFill>
                <a:latin typeface="Symbol"/>
                <a:cs typeface="Symbol"/>
              </a:rPr>
              <a:t></a:t>
            </a:r>
            <a:r>
              <a:rPr sz="2900" i="1" spc="-31" dirty="0">
                <a:solidFill>
                  <a:srgbClr val="006FC0"/>
                </a:solidFill>
                <a:latin typeface="Times New Roman"/>
                <a:cs typeface="Times New Roman"/>
              </a:rPr>
              <a:t>f</a:t>
            </a:r>
            <a:endParaRPr sz="2900" dirty="0">
              <a:latin typeface="Times New Roman"/>
              <a:cs typeface="Times New Roman"/>
            </a:endParaRPr>
          </a:p>
          <a:p>
            <a:pPr marL="558654">
              <a:spcBef>
                <a:spcPts val="1674"/>
              </a:spcBef>
            </a:pPr>
            <a:r>
              <a:rPr sz="2100" i="1" spc="-11" dirty="0">
                <a:latin typeface="Times New Roman"/>
                <a:cs typeface="Times New Roman"/>
              </a:rPr>
              <a:t>c: </a:t>
            </a:r>
            <a:r>
              <a:rPr sz="2100" spc="-11" dirty="0">
                <a:latin typeface="Times New Roman"/>
                <a:cs typeface="Times New Roman"/>
              </a:rPr>
              <a:t>speed </a:t>
            </a:r>
            <a:r>
              <a:rPr sz="2100" dirty="0">
                <a:latin typeface="Times New Roman"/>
                <a:cs typeface="Times New Roman"/>
              </a:rPr>
              <a:t>of </a:t>
            </a:r>
            <a:r>
              <a:rPr sz="2100" spc="-21" dirty="0">
                <a:latin typeface="Times New Roman"/>
                <a:cs typeface="Times New Roman"/>
              </a:rPr>
              <a:t>light </a:t>
            </a:r>
            <a:r>
              <a:rPr sz="2100" spc="-11" dirty="0">
                <a:latin typeface="Times New Roman"/>
                <a:cs typeface="Times New Roman"/>
              </a:rPr>
              <a:t>in free </a:t>
            </a:r>
            <a:r>
              <a:rPr sz="2100" dirty="0">
                <a:latin typeface="Times New Roman"/>
                <a:cs typeface="Times New Roman"/>
              </a:rPr>
              <a:t>spac</a:t>
            </a:r>
            <a:r>
              <a:rPr sz="2100" i="1" dirty="0">
                <a:latin typeface="Times New Roman"/>
                <a:cs typeface="Times New Roman"/>
              </a:rPr>
              <a:t>e </a:t>
            </a:r>
            <a:r>
              <a:rPr sz="2100" i="1" spc="-11" dirty="0">
                <a:latin typeface="Times New Roman"/>
                <a:cs typeface="Times New Roman"/>
              </a:rPr>
              <a:t>= </a:t>
            </a:r>
            <a:r>
              <a:rPr sz="2100" b="1" spc="-11" dirty="0">
                <a:latin typeface="Times New Roman"/>
                <a:cs typeface="Times New Roman"/>
              </a:rPr>
              <a:t>3 </a:t>
            </a:r>
            <a:r>
              <a:rPr sz="2100" b="1" spc="-11" dirty="0">
                <a:latin typeface="Carlito"/>
                <a:cs typeface="Carlito"/>
              </a:rPr>
              <a:t>x </a:t>
            </a:r>
            <a:r>
              <a:rPr sz="2100" b="1" spc="11" dirty="0">
                <a:latin typeface="Times New Roman"/>
                <a:cs typeface="Times New Roman"/>
              </a:rPr>
              <a:t>10</a:t>
            </a:r>
            <a:r>
              <a:rPr sz="2100" b="1" spc="15" baseline="25641" dirty="0">
                <a:latin typeface="Times New Roman"/>
                <a:cs typeface="Times New Roman"/>
              </a:rPr>
              <a:t>8</a:t>
            </a:r>
            <a:r>
              <a:rPr sz="2100" b="1" spc="140" baseline="25641" dirty="0">
                <a:latin typeface="Times New Roman"/>
                <a:cs typeface="Times New Roman"/>
              </a:rPr>
              <a:t> </a:t>
            </a:r>
            <a:r>
              <a:rPr sz="2100" b="1" spc="-31" dirty="0">
                <a:latin typeface="Times New Roman"/>
                <a:cs typeface="Times New Roman"/>
              </a:rPr>
              <a:t>m/s</a:t>
            </a:r>
            <a:endParaRPr sz="2100" dirty="0">
              <a:latin typeface="Times New Roman"/>
              <a:cs typeface="Times New Roman"/>
            </a:endParaRPr>
          </a:p>
          <a:p>
            <a:pPr marL="558654">
              <a:spcBef>
                <a:spcPts val="524"/>
              </a:spcBef>
            </a:pPr>
            <a:r>
              <a:rPr sz="2100" i="1" spc="-11" dirty="0">
                <a:latin typeface="Times New Roman"/>
                <a:cs typeface="Times New Roman"/>
              </a:rPr>
              <a:t>f</a:t>
            </a:r>
            <a:r>
              <a:rPr sz="2100" spc="-11" dirty="0">
                <a:latin typeface="Times New Roman"/>
                <a:cs typeface="Times New Roman"/>
              </a:rPr>
              <a:t>: signal frequency</a:t>
            </a:r>
            <a:r>
              <a:rPr sz="2100" spc="52" dirty="0">
                <a:latin typeface="Times New Roman"/>
                <a:cs typeface="Times New Roman"/>
              </a:rPr>
              <a:t> </a:t>
            </a:r>
            <a:r>
              <a:rPr sz="2100" spc="-11" dirty="0">
                <a:latin typeface="Times New Roman"/>
                <a:cs typeface="Times New Roman"/>
              </a:rPr>
              <a:t>(</a:t>
            </a:r>
            <a:r>
              <a:rPr sz="2100" i="1" spc="-11" dirty="0">
                <a:latin typeface="Times New Roman"/>
                <a:cs typeface="Times New Roman"/>
              </a:rPr>
              <a:t>Hz</a:t>
            </a:r>
            <a:r>
              <a:rPr sz="2100" spc="-11" dirty="0">
                <a:latin typeface="Times New Roman"/>
                <a:cs typeface="Times New Roman"/>
              </a:rPr>
              <a:t>)</a:t>
            </a:r>
            <a:endParaRPr sz="2100" dirty="0">
              <a:latin typeface="Times New Roman"/>
              <a:cs typeface="Times New Roman"/>
            </a:endParaRPr>
          </a:p>
          <a:p>
            <a:pPr marL="557325">
              <a:spcBef>
                <a:spcPts val="419"/>
              </a:spcBef>
            </a:pPr>
            <a:r>
              <a:rPr sz="2300" i="1" spc="-31" dirty="0">
                <a:latin typeface="Symbol"/>
                <a:cs typeface="Symbol"/>
              </a:rPr>
              <a:t></a:t>
            </a:r>
            <a:r>
              <a:rPr sz="2100" spc="-31" dirty="0">
                <a:latin typeface="Times New Roman"/>
                <a:cs typeface="Times New Roman"/>
              </a:rPr>
              <a:t>: </a:t>
            </a:r>
            <a:r>
              <a:rPr sz="2100" spc="-21" dirty="0">
                <a:latin typeface="Times New Roman"/>
                <a:cs typeface="Times New Roman"/>
              </a:rPr>
              <a:t>wave </a:t>
            </a:r>
            <a:r>
              <a:rPr sz="2100" spc="-11" dirty="0">
                <a:latin typeface="Times New Roman"/>
                <a:cs typeface="Times New Roman"/>
              </a:rPr>
              <a:t>length</a:t>
            </a:r>
            <a:r>
              <a:rPr sz="2100" spc="115" dirty="0">
                <a:latin typeface="Times New Roman"/>
                <a:cs typeface="Times New Roman"/>
              </a:rPr>
              <a:t> </a:t>
            </a:r>
            <a:r>
              <a:rPr sz="2100" spc="-11" dirty="0">
                <a:latin typeface="Times New Roman"/>
                <a:cs typeface="Times New Roman"/>
              </a:rPr>
              <a:t>(</a:t>
            </a:r>
            <a:r>
              <a:rPr sz="2100" i="1" spc="-11" dirty="0">
                <a:latin typeface="Times New Roman"/>
                <a:cs typeface="Times New Roman"/>
              </a:rPr>
              <a:t>m</a:t>
            </a:r>
            <a:r>
              <a:rPr sz="2100" spc="-11" dirty="0">
                <a:latin typeface="Times New Roman"/>
                <a:cs typeface="Times New Roman"/>
              </a:rPr>
              <a:t>)</a:t>
            </a:r>
            <a:endParaRPr sz="2100" dirty="0">
              <a:latin typeface="Times New Roman"/>
              <a:cs typeface="Times New Roman"/>
            </a:endParaRPr>
          </a:p>
        </p:txBody>
      </p:sp>
      <p:grpSp>
        <p:nvGrpSpPr>
          <p:cNvPr id="5" name="object 5"/>
          <p:cNvGrpSpPr/>
          <p:nvPr/>
        </p:nvGrpSpPr>
        <p:grpSpPr>
          <a:xfrm>
            <a:off x="0" y="6324600"/>
            <a:ext cx="9906000" cy="381000"/>
            <a:chOff x="0" y="3162300"/>
            <a:chExt cx="4572000" cy="190500"/>
          </a:xfrm>
        </p:grpSpPr>
        <p:sp>
          <p:nvSpPr>
            <p:cNvPr id="6" name="object 6"/>
            <p:cNvSpPr/>
            <p:nvPr/>
          </p:nvSpPr>
          <p:spPr>
            <a:xfrm>
              <a:off x="0" y="3162300"/>
              <a:ext cx="4572000" cy="228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191000" y="3200400"/>
              <a:ext cx="152400" cy="152400"/>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749002" y="6391253"/>
            <a:ext cx="1767946" cy="366760"/>
          </a:xfrm>
          <a:prstGeom prst="rect">
            <a:avLst/>
          </a:prstGeom>
        </p:spPr>
        <p:txBody>
          <a:bodyPr vert="horz" wrap="square" lIns="0" tIns="27933" rIns="0" bIns="0" rtlCol="0">
            <a:spAutoFit/>
          </a:bodyPr>
          <a:lstStyle/>
          <a:p>
            <a:pPr marL="26603">
              <a:spcBef>
                <a:spcPts val="219"/>
              </a:spcBef>
            </a:pPr>
            <a:r>
              <a:rPr sz="1100" dirty="0">
                <a:solidFill>
                  <a:srgbClr val="2F6997"/>
                </a:solidFill>
                <a:latin typeface="Carlito"/>
                <a:cs typeface="Carlito"/>
              </a:rPr>
              <a:t>Wireless</a:t>
            </a:r>
            <a:r>
              <a:rPr sz="1100" spc="-104" dirty="0">
                <a:solidFill>
                  <a:srgbClr val="2F6997"/>
                </a:solidFill>
                <a:latin typeface="Carlito"/>
                <a:cs typeface="Carlito"/>
              </a:rPr>
              <a:t> </a:t>
            </a:r>
            <a:r>
              <a:rPr sz="1100" dirty="0">
                <a:solidFill>
                  <a:srgbClr val="2F6997"/>
                </a:solidFill>
                <a:latin typeface="Carlito"/>
                <a:cs typeface="Carlito"/>
              </a:rPr>
              <a:t>and</a:t>
            </a:r>
            <a:r>
              <a:rPr sz="1100" spc="-63" dirty="0">
                <a:solidFill>
                  <a:srgbClr val="2F6997"/>
                </a:solidFill>
                <a:latin typeface="Carlito"/>
                <a:cs typeface="Carlito"/>
              </a:rPr>
              <a:t> </a:t>
            </a:r>
            <a:r>
              <a:rPr sz="1100" dirty="0">
                <a:solidFill>
                  <a:srgbClr val="2F6997"/>
                </a:solidFill>
                <a:latin typeface="Carlito"/>
                <a:cs typeface="Carlito"/>
              </a:rPr>
              <a:t>Mobile</a:t>
            </a:r>
            <a:r>
              <a:rPr sz="1100" spc="-94" dirty="0">
                <a:solidFill>
                  <a:srgbClr val="2F6997"/>
                </a:solidFill>
                <a:latin typeface="Carlito"/>
                <a:cs typeface="Carlito"/>
              </a:rPr>
              <a:t> </a:t>
            </a:r>
            <a:r>
              <a:rPr sz="1100" dirty="0">
                <a:solidFill>
                  <a:srgbClr val="2F6997"/>
                </a:solidFill>
                <a:latin typeface="Carlito"/>
                <a:cs typeface="Carlito"/>
              </a:rPr>
              <a:t>Networks</a:t>
            </a:r>
            <a:endParaRPr sz="1100">
              <a:latin typeface="Carlito"/>
              <a:cs typeface="Carlito"/>
            </a:endParaRPr>
          </a:p>
        </p:txBody>
      </p:sp>
      <p:sp>
        <p:nvSpPr>
          <p:cNvPr id="9" name="object 9"/>
          <p:cNvSpPr txBox="1"/>
          <p:nvPr/>
        </p:nvSpPr>
        <p:spPr>
          <a:xfrm>
            <a:off x="9138285" y="6439415"/>
            <a:ext cx="220133" cy="226918"/>
          </a:xfrm>
          <a:prstGeom prst="rect">
            <a:avLst/>
          </a:prstGeom>
        </p:spPr>
        <p:txBody>
          <a:bodyPr vert="horz" wrap="square" lIns="0" tIns="26603" rIns="0" bIns="0" rtlCol="0">
            <a:spAutoFit/>
          </a:bodyPr>
          <a:lstStyle/>
          <a:p>
            <a:pPr marL="26603">
              <a:spcBef>
                <a:spcPts val="210"/>
              </a:spcBef>
            </a:pPr>
            <a:r>
              <a:rPr sz="1300" spc="-11" dirty="0">
                <a:solidFill>
                  <a:srgbClr val="FFFFFF"/>
                </a:solidFill>
                <a:latin typeface="Carlito"/>
                <a:cs typeface="Carlito"/>
              </a:rPr>
              <a:t>16</a:t>
            </a:r>
            <a:endParaRPr sz="1300">
              <a:latin typeface="Carlito"/>
              <a:cs typeface="Carlito"/>
            </a:endParaRPr>
          </a:p>
        </p:txBody>
      </p:sp>
      <p:sp>
        <p:nvSpPr>
          <p:cNvPr id="14" name="Title 13"/>
          <p:cNvSpPr>
            <a:spLocks noGrp="1"/>
          </p:cNvSpPr>
          <p:nvPr>
            <p:ph type="title"/>
          </p:nvPr>
        </p:nvSpPr>
        <p:spPr/>
        <p:txBody>
          <a:bodyPr/>
          <a:lstStyle/>
          <a:p>
            <a:r>
              <a:rPr lang="en-US" dirty="0"/>
              <a:t>Time Domain Concepts</a:t>
            </a:r>
          </a:p>
        </p:txBody>
      </p:sp>
      <p:sp>
        <p:nvSpPr>
          <p:cNvPr id="15" name="object 12"/>
          <p:cNvSpPr/>
          <p:nvPr/>
        </p:nvSpPr>
        <p:spPr>
          <a:xfrm>
            <a:off x="3876641" y="3725212"/>
            <a:ext cx="5484468" cy="2227540"/>
          </a:xfrm>
          <a:prstGeom prst="rect">
            <a:avLst/>
          </a:prstGeom>
          <a:blipFill>
            <a:blip r:embed="rId5"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93B0D359-106D-9631-4A72-2309F04C45E9}"/>
              </a:ext>
            </a:extLst>
          </p:cNvPr>
          <p:cNvSpPr txBox="1"/>
          <p:nvPr/>
        </p:nvSpPr>
        <p:spPr>
          <a:xfrm>
            <a:off x="544891" y="5952752"/>
            <a:ext cx="8301037" cy="646331"/>
          </a:xfrm>
          <a:prstGeom prst="rect">
            <a:avLst/>
          </a:prstGeom>
          <a:noFill/>
        </p:spPr>
        <p:txBody>
          <a:bodyPr wrap="square">
            <a:spAutoFit/>
          </a:bodyPr>
          <a:lstStyle/>
          <a:p>
            <a:r>
              <a:rPr lang="en-KR" dirty="0">
                <a:hlinkClick r:id="rId6"/>
              </a:rPr>
              <a:t>https://www.toppr.com/guides/physics-formulas/wavelength-frequency-formula/</a:t>
            </a:r>
            <a:endParaRPr lang="en-KR" dirty="0"/>
          </a:p>
          <a:p>
            <a:endParaRPr lang="en-KR" dirty="0"/>
          </a:p>
        </p:txBody>
      </p:sp>
    </p:spTree>
    <p:extLst>
      <p:ext uri="{BB962C8B-B14F-4D97-AF65-F5344CB8AC3E}">
        <p14:creationId xmlns:p14="http://schemas.microsoft.com/office/powerpoint/2010/main" val="3124972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2404</TotalTime>
  <Words>3222</Words>
  <Application>Microsoft Macintosh PowerPoint</Application>
  <PresentationFormat>A4 Paper (210x297 mm)</PresentationFormat>
  <Paragraphs>463</Paragraphs>
  <Slides>50</Slides>
  <Notes>10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3" baseType="lpstr">
      <vt:lpstr>Arial</vt:lpstr>
      <vt:lpstr>Calibri</vt:lpstr>
      <vt:lpstr>Cambria Math</vt:lpstr>
      <vt:lpstr>Carlito</vt:lpstr>
      <vt:lpstr>Courier New</vt:lpstr>
      <vt:lpstr>Gill Sans MT</vt:lpstr>
      <vt:lpstr>Linux Biolinum</vt:lpstr>
      <vt:lpstr>Symbol</vt:lpstr>
      <vt:lpstr>Times New Roman</vt:lpstr>
      <vt:lpstr>Trebuchet MS</vt:lpstr>
      <vt:lpstr>Wingdings</vt:lpstr>
      <vt:lpstr>Office Theme</vt:lpstr>
      <vt:lpstr>Bitmap Image</vt:lpstr>
      <vt:lpstr>PHYSICAL LAYER</vt:lpstr>
      <vt:lpstr>Chapter 2: roadmap</vt:lpstr>
      <vt:lpstr>2.1 Introduction </vt:lpstr>
      <vt:lpstr>2.1.1. Encapsulation</vt:lpstr>
      <vt:lpstr>2.1.2. Basic for data communication</vt:lpstr>
      <vt:lpstr>Time Domain Concepts</vt:lpstr>
      <vt:lpstr>Time Domain Concepts</vt:lpstr>
      <vt:lpstr>Time Domain Concepts</vt:lpstr>
      <vt:lpstr>Time Domain Concepts</vt:lpstr>
      <vt:lpstr>Frequency Domain Concepts</vt:lpstr>
      <vt:lpstr>PowerPoint Presentation</vt:lpstr>
      <vt:lpstr>Frequency Domain Concepts</vt:lpstr>
      <vt:lpstr>Relationship Between Data Rate and Bandwidth</vt:lpstr>
      <vt:lpstr>Relationship Between Data Rate and Bandwidth</vt:lpstr>
      <vt:lpstr>Data Communication Terms</vt:lpstr>
      <vt:lpstr>PowerPoint Presentation</vt:lpstr>
      <vt:lpstr>Decibel Notation</vt:lpstr>
      <vt:lpstr>dBm and dBW</vt:lpstr>
      <vt:lpstr>Channel Capacity</vt:lpstr>
      <vt:lpstr>Channel Capacity</vt:lpstr>
      <vt:lpstr>Channel Capacity</vt:lpstr>
      <vt:lpstr>PowerPoint Presentation</vt:lpstr>
      <vt:lpstr>2.2. Functionality of Physical layer</vt:lpstr>
      <vt:lpstr>Transmission media</vt:lpstr>
      <vt:lpstr>Twisted-pair cable</vt:lpstr>
      <vt:lpstr>Twisted-pair cable</vt:lpstr>
      <vt:lpstr>Coaxial cable</vt:lpstr>
      <vt:lpstr>Cable TV system</vt:lpstr>
      <vt:lpstr>Fiber Optics</vt:lpstr>
      <vt:lpstr>Fiber Optics</vt:lpstr>
      <vt:lpstr>Light sources</vt:lpstr>
      <vt:lpstr>Wireless transmission</vt:lpstr>
      <vt:lpstr>Wireless transmission</vt:lpstr>
      <vt:lpstr>Wireless transmission</vt:lpstr>
      <vt:lpstr>Licensed vs. Unlicensed Spectrum</vt:lpstr>
      <vt:lpstr>Wireless transmission</vt:lpstr>
      <vt:lpstr>RF: Wi-Fi (IEEE 802.11)</vt:lpstr>
      <vt:lpstr>4G/5G</vt:lpstr>
      <vt:lpstr>Satellite communication</vt:lpstr>
      <vt:lpstr>2.4. Line coding</vt:lpstr>
      <vt:lpstr>2.4 Why line coding?</vt:lpstr>
      <vt:lpstr>2.4. Line codes</vt:lpstr>
      <vt:lpstr>2.4. Line codes (2)</vt:lpstr>
      <vt:lpstr>2.4. Line codes (3)</vt:lpstr>
      <vt:lpstr>2.4. Line codes (4)</vt:lpstr>
      <vt:lpstr>2.5 Multiplexing/De-multiplexing</vt:lpstr>
      <vt:lpstr>2.5 Multiplexing/De-multiplexing</vt:lpstr>
      <vt:lpstr>Frequency Division Multiplexing</vt:lpstr>
      <vt:lpstr>Time Division Multiplexing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Tầng vật lý</dc:title>
  <dc:creator>VHIT</dc:creator>
  <cp:lastModifiedBy>Huu Nhat Minh Nguyen</cp:lastModifiedBy>
  <cp:revision>232</cp:revision>
  <dcterms:created xsi:type="dcterms:W3CDTF">2020-08-27T07:15:53Z</dcterms:created>
  <dcterms:modified xsi:type="dcterms:W3CDTF">2023-01-11T05:50:53Z</dcterms:modified>
</cp:coreProperties>
</file>