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61" r:id="rId6"/>
    <p:sldId id="263" r:id="rId7"/>
    <p:sldId id="264" r:id="rId8"/>
    <p:sldId id="260" r:id="rId9"/>
    <p:sldId id="257" r:id="rId10"/>
    <p:sldId id="259" r:id="rId11"/>
    <p:sldId id="268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36" autoAdjust="0"/>
  </p:normalViewPr>
  <p:slideViewPr>
    <p:cSldViewPr snapToGrid="0">
      <p:cViewPr varScale="1">
        <p:scale>
          <a:sx n="46" d="100"/>
          <a:sy n="46" d="100"/>
        </p:scale>
        <p:origin x="828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3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1260-BDD1-43CE-88D4-981C7FF86022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9557-21CE-4321-97E5-DD2A0ED8A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31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Person 1           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givenName</a:t>
            </a:r>
            <a:r>
              <a:rPr lang="en-US" sz="2400" dirty="0">
                <a:latin typeface="Calibri Light" panose="020F0302020204030204" pitchFamily="34" charset="0"/>
              </a:rPr>
              <a:t>=’Bob’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</a:t>
            </a:r>
            <a:r>
              <a:rPr lang="en-US" sz="2400" b="1" i="1" dirty="0">
                <a:latin typeface="Calibri Light" panose="020F0302020204030204" pitchFamily="34" charset="0"/>
              </a:rPr>
              <a:t>has given name</a:t>
            </a:r>
            <a:r>
              <a:rPr lang="en-US" sz="2400" dirty="0">
                <a:latin typeface="Calibri Light" panose="020F0302020204030204" pitchFamily="34" charset="0"/>
              </a:rPr>
              <a:t> ‘Bob’ 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6" y="3716866"/>
            <a:ext cx="613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  Person 1                             </a:t>
            </a:r>
            <a:r>
              <a:rPr lang="en-US" sz="2400" dirty="0" err="1">
                <a:latin typeface="Calibri Light" panose="020F0302020204030204" pitchFamily="34" charset="0"/>
              </a:rPr>
              <a:t>participatesIn</a:t>
            </a:r>
            <a:r>
              <a:rPr lang="en-US" sz="2400" dirty="0">
                <a:latin typeface="Calibri Light" panose="020F0302020204030204" pitchFamily="34" charset="0"/>
              </a:rPr>
              <a:t>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Person1 participates in Study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559013" y="34264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549416" y="365362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eg:Study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7662077" y="525510"/>
            <a:ext cx="1887339" cy="227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8413" y="178890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549416" y="131618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eg:Person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</a:t>
            </a:r>
            <a:r>
              <a:rPr lang="en-US" b="1" dirty="0">
                <a:solidFill>
                  <a:schemeClr val="tx1"/>
                </a:solidFill>
              </a:rPr>
              <a:t>(n2)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623158" y="208413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eg: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rt</a:t>
            </a:r>
            <a:r>
              <a:rPr lang="en-US" b="1" dirty="0" err="1">
                <a:solidFill>
                  <a:schemeClr val="tx1"/>
                </a:solidFill>
                <a:highlight>
                  <a:srgbClr val="FFFFCC"/>
                </a:highlight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(n)-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</a:rPr>
              <a:t>&lt;1,2&gt;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232" y="1027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Nodes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8978" y="1333525"/>
            <a:ext cx="18473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7318" y="868416"/>
            <a:ext cx="823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Links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616" y="178890"/>
            <a:ext cx="244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GRAPH QC Checks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0140" y="1897667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03413"/>
              </p:ext>
            </p:extLst>
          </p:nvPr>
        </p:nvGraphicFramePr>
        <p:xfrm>
          <a:off x="865632" y="1224122"/>
          <a:ext cx="2584704" cy="4539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4704">
                  <a:extLst>
                    <a:ext uri="{9D8B030D-6E8A-4147-A177-3AD203B41FA5}">
                      <a16:colId xmlns:a16="http://schemas.microsoft.com/office/drawing/2014/main" val="1988749366"/>
                    </a:ext>
                  </a:extLst>
                </a:gridCol>
              </a:tblGrid>
              <a:tr h="4767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dirty="0">
                          <a:solidFill>
                            <a:srgbClr val="0070C0"/>
                          </a:solidFill>
                          <a:effectLst/>
                        </a:rPr>
                        <a:t>NODES</a:t>
                      </a:r>
                      <a:endParaRPr lang="en-US" sz="23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2135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tudy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804651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rt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</a:t>
                      </a:r>
                      <a:r>
                        <a:rPr lang="en-US" sz="23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&lt;x&gt;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473433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erson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&lt;n&gt;&lt;y&gt;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2370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lacebo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rm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61636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eg: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LDE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xpert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46079"/>
                  </a:ext>
                </a:extLst>
              </a:tr>
              <a:tr h="7725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hase</a:t>
                      </a:r>
                      <a:r>
                        <a:rPr lang="en-US" sz="2300" b="1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&lt;z&gt;</a:t>
                      </a: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91329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7574"/>
                  </a:ext>
                </a:extLst>
              </a:tr>
              <a:tr h="374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ncit: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</a:rPr>
                        <a:t>emale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41557" marR="14155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9818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46990"/>
              </p:ext>
            </p:extLst>
          </p:nvPr>
        </p:nvGraphicFramePr>
        <p:xfrm>
          <a:off x="4108704" y="1224122"/>
          <a:ext cx="5222277" cy="5240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22277">
                  <a:extLst>
                    <a:ext uri="{9D8B030D-6E8A-4147-A177-3AD203B41FA5}">
                      <a16:colId xmlns:a16="http://schemas.microsoft.com/office/drawing/2014/main" val="691544491"/>
                    </a:ext>
                  </a:extLst>
                </a:gridCol>
              </a:tblGrid>
              <a:tr h="462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LINKS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028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eg:age</a:t>
                      </a: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4082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LDE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xpert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5761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eg:participates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16396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eg:randomized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83611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94664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eg:trt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3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ype</a:t>
                      </a:r>
                      <a:endParaRPr lang="en-US" sz="23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529045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ncit:gender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861425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ncit:phase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29347"/>
                  </a:ext>
                </a:extLst>
              </a:tr>
              <a:tr h="3512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ncit:study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91216"/>
                  </a:ext>
                </a:extLst>
              </a:tr>
              <a:tr h="7025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schema:given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3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</a:t>
                      </a:r>
                      <a:endParaRPr lang="en-US" sz="23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038" marR="12803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84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8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837159" y="2014856"/>
            <a:ext cx="374338" cy="89497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33175" y="3143879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&lt;y&gt; </a:t>
            </a:r>
            <a:r>
              <a:rPr lang="en-US" dirty="0"/>
              <a:t>Number:  1, 2 or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6298" y="1694917"/>
            <a:ext cx="50913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Study number. Same for Study, </a:t>
            </a:r>
            <a:r>
              <a:rPr lang="en-US" dirty="0" err="1"/>
              <a:t>TrtArm</a:t>
            </a:r>
            <a:r>
              <a:rPr lang="en-US" dirty="0"/>
              <a:t>, Person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9957" y="276731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&lt;x&gt; </a:t>
            </a:r>
            <a:r>
              <a:rPr lang="en-US" dirty="0"/>
              <a:t>= Number:  1, or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4613" y="3821406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&lt;z&gt;</a:t>
            </a:r>
            <a:r>
              <a:rPr lang="en-US" dirty="0"/>
              <a:t> = Number:  2, 3 or 4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89516" y="4006072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52843" y="2014856"/>
            <a:ext cx="864590" cy="51679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53884" y="2006891"/>
            <a:ext cx="157614" cy="126144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54613" y="2951976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3888" y="1879583"/>
            <a:ext cx="12694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NODES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1205" y="2375341"/>
            <a:ext cx="333017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/>
              <a:t>eg:Study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</a:p>
          <a:p>
            <a:r>
              <a:rPr lang="en-US" sz="2300" b="1" dirty="0"/>
              <a:t>     </a:t>
            </a:r>
            <a:r>
              <a:rPr lang="en-US" sz="2300" b="1" dirty="0" err="1"/>
              <a:t>eg:TrtArm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dirty="0"/>
              <a:t>-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&lt;x&gt;</a:t>
            </a:r>
          </a:p>
          <a:p>
            <a:r>
              <a:rPr lang="en-US" sz="2300" b="1" dirty="0"/>
              <a:t>         </a:t>
            </a:r>
            <a:r>
              <a:rPr lang="en-US" sz="2300" b="1" dirty="0" err="1"/>
              <a:t>eg:Person</a:t>
            </a:r>
            <a:r>
              <a:rPr lang="en-US" sz="2300" dirty="0">
                <a:solidFill>
                  <a:srgbClr val="C00000"/>
                </a:solidFill>
              </a:rPr>
              <a:t>&lt;n&gt;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&lt;y&gt;</a:t>
            </a:r>
          </a:p>
          <a:p>
            <a:endParaRPr lang="en-US" sz="2300" dirty="0"/>
          </a:p>
          <a:p>
            <a:r>
              <a:rPr lang="en-US" sz="2300" b="1" dirty="0" err="1"/>
              <a:t>ncit:Phase</a:t>
            </a:r>
            <a:r>
              <a:rPr lang="en-US" sz="2300" i="1" dirty="0">
                <a:solidFill>
                  <a:schemeClr val="bg1">
                    <a:lumMod val="65000"/>
                  </a:schemeClr>
                </a:solidFill>
              </a:rPr>
              <a:t>&lt;z&gt;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735507" y="3328545"/>
            <a:ext cx="79766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053313" y="2129554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1494" y="2124231"/>
            <a:ext cx="2103064" cy="36572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Bob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156377" y="2307092"/>
            <a:ext cx="2185117" cy="532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7819" y="192362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schema:givenName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354250">
            <a:off x="4993096" y="2844221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eg:age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6341494" y="3028581"/>
            <a:ext cx="2103064" cy="3657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>
            <a:off x="4156377" y="2312415"/>
            <a:ext cx="2185117" cy="89902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02350" y="2082397"/>
            <a:ext cx="97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STRING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2350" y="3028581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4901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02373" y="2515224"/>
            <a:ext cx="2103064" cy="3657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177972" y="2485822"/>
            <a:ext cx="2103064" cy="36572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49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5305437" y="2668683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6288" y="2369598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310" y="426105"/>
            <a:ext cx="749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owl:ObjectProperty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rdfs:domain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eg:</a:t>
            </a:r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ncit: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7785" y="1053175"/>
            <a:ext cx="30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relation: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47605" y="1453902"/>
            <a:ext cx="1326832" cy="918943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8585" y="773723"/>
            <a:ext cx="234915" cy="1477011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3905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236317" y="2880945"/>
            <a:ext cx="0" cy="1214810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94801" y="4230643"/>
            <a:ext cx="4366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73021" y="4230643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3" y="4767685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57785" y="6583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57785" y="3406962"/>
            <a:ext cx="2203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</a:t>
            </a:r>
            <a:r>
              <a:rPr lang="en-US" sz="2400" b="1" i="1" dirty="0">
                <a:solidFill>
                  <a:srgbClr val="0066FF"/>
                </a:solidFill>
              </a:rPr>
              <a:t>Infers</a:t>
            </a:r>
            <a:r>
              <a:rPr lang="en-US" sz="2400" dirty="0">
                <a:solidFill>
                  <a:srgbClr val="0066FF"/>
                </a:solidFill>
              </a:rPr>
              <a:t>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57785" y="287420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202373" y="5642601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Rectangle: Rounded Corners 57"/>
          <p:cNvSpPr/>
          <p:nvPr/>
        </p:nvSpPr>
        <p:spPr>
          <a:xfrm>
            <a:off x="8177972" y="561319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26288" y="549697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44630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331238" y="5796059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227042" y="4692081"/>
            <a:ext cx="9275" cy="912819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57785" y="5604900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57785" y="5072147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190945"/>
            <a:ext cx="1209255" cy="128866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3" y="2762627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8310" y="426105"/>
            <a:ext cx="7492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eg:HumanStudySubject</a:t>
            </a:r>
            <a:r>
              <a:rPr lang="en-US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owl:Class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schema:Person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3204" y="663303"/>
            <a:ext cx="3461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Reasoner sees Ontology </a:t>
            </a:r>
          </a:p>
          <a:p>
            <a:r>
              <a:rPr lang="en-US" sz="2400" dirty="0">
                <a:solidFill>
                  <a:srgbClr val="0066FF"/>
                </a:solidFill>
              </a:rPr>
              <a:t>has </a:t>
            </a:r>
            <a:r>
              <a:rPr lang="en-US" sz="2400" u="sng" dirty="0">
                <a:solidFill>
                  <a:srgbClr val="0066FF"/>
                </a:solidFill>
              </a:rPr>
              <a:t>classes </a:t>
            </a:r>
            <a:r>
              <a:rPr lang="en-US" sz="2400" dirty="0">
                <a:solidFill>
                  <a:srgbClr val="0066FF"/>
                </a:solidFill>
              </a:rPr>
              <a:t>and </a:t>
            </a:r>
            <a:r>
              <a:rPr lang="en-US" sz="2400" u="sng" dirty="0">
                <a:solidFill>
                  <a:srgbClr val="0066FF"/>
                </a:solidFill>
              </a:rPr>
              <a:t>subclasses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9463" y="3876700"/>
            <a:ext cx="7449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This is a </a:t>
            </a:r>
            <a:r>
              <a:rPr lang="en-US" sz="24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HumanStudySubject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5" y="4043460"/>
            <a:ext cx="1181169" cy="118883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23204" y="73789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1.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3204" y="195652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2.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3300992" y="5194129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eg:Person63</a:t>
            </a:r>
          </a:p>
        </p:txBody>
      </p:sp>
      <p:sp>
        <p:nvSpPr>
          <p:cNvPr id="58" name="Rectangle: Rounded Corners 57"/>
          <p:cNvSpPr/>
          <p:nvPr/>
        </p:nvSpPr>
        <p:spPr>
          <a:xfrm>
            <a:off x="8276591" y="5164727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524907" y="5048503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eg:participatesIn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61192" y="4324201"/>
            <a:ext cx="12308" cy="816526"/>
          </a:xfrm>
          <a:prstGeom prst="straightConnector1">
            <a:avLst/>
          </a:prstGeom>
          <a:ln w="825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429857" y="5347587"/>
            <a:ext cx="2872535" cy="2940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523204" y="4732464"/>
            <a:ext cx="1494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</a:rPr>
              <a:t>Therefore: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3204" y="3876700"/>
            <a:ext cx="66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66FF"/>
                </a:solidFill>
              </a:rPr>
              <a:t>3.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1295" y="21740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3141" y="2479740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5666" y="2822056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HumanStudySubject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70044" y="2281934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26859" y="2587651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86056" y="2929967"/>
            <a:ext cx="153933" cy="15351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/>
          <p:cNvCxnSpPr>
            <a:stCxn id="10" idx="4"/>
            <a:endCxn id="35" idx="2"/>
          </p:cNvCxnSpPr>
          <p:nvPr/>
        </p:nvCxnSpPr>
        <p:spPr>
          <a:xfrm rot="16200000" flipH="1">
            <a:off x="2472454" y="2410002"/>
            <a:ext cx="228962" cy="279848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stCxn id="35" idx="4"/>
            <a:endCxn id="36" idx="2"/>
          </p:cNvCxnSpPr>
          <p:nvPr/>
        </p:nvCxnSpPr>
        <p:spPr>
          <a:xfrm rot="16200000" flipH="1">
            <a:off x="2762161" y="2782827"/>
            <a:ext cx="265561" cy="18223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3095"/>
            <a:ext cx="1209255" cy="1288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9" y="2103475"/>
            <a:ext cx="1209255" cy="12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83709" y="3195726"/>
            <a:ext cx="117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256314" y="3195726"/>
            <a:ext cx="1820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Key=Value Pair </a:t>
            </a:r>
          </a:p>
        </p:txBody>
      </p:sp>
      <p:sp>
        <p:nvSpPr>
          <p:cNvPr id="26" name="Arc 25"/>
          <p:cNvSpPr/>
          <p:nvPr/>
        </p:nvSpPr>
        <p:spPr>
          <a:xfrm rot="8184322">
            <a:off x="5928653" y="787486"/>
            <a:ext cx="2207740" cy="2207740"/>
          </a:xfrm>
          <a:prstGeom prst="arc">
            <a:avLst/>
          </a:prstGeom>
          <a:ln w="762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458985" y="3716866"/>
            <a:ext cx="5750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</a:rPr>
              <a:t>Drug 1                                            study=Study1</a:t>
            </a:r>
          </a:p>
          <a:p>
            <a:endParaRPr lang="en-US" sz="2400" dirty="0">
              <a:latin typeface="Calibri Light" panose="020F0302020204030204" pitchFamily="34" charset="0"/>
            </a:endParaRPr>
          </a:p>
          <a:p>
            <a:pPr algn="ctr"/>
            <a:r>
              <a:rPr lang="en-US" sz="2400" dirty="0">
                <a:latin typeface="Calibri Light" panose="020F0302020204030204" pitchFamily="34" charset="0"/>
              </a:rPr>
              <a:t>“ Drug1 </a:t>
            </a:r>
            <a:r>
              <a:rPr lang="en-US" sz="2400" b="1" i="1" dirty="0">
                <a:latin typeface="Calibri Light" panose="020F0302020204030204" pitchFamily="34" charset="0"/>
              </a:rPr>
              <a:t>has study</a:t>
            </a:r>
            <a:r>
              <a:rPr lang="en-US" sz="2400" dirty="0">
                <a:latin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</a:rPr>
              <a:t>Study</a:t>
            </a:r>
            <a:r>
              <a:rPr lang="en-US" sz="2400" dirty="0">
                <a:latin typeface="Calibri Light" panose="020F0302020204030204" pitchFamily="34" charset="0"/>
              </a:rPr>
              <a:t> 1”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263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43230" y="2086008"/>
            <a:ext cx="3692340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7268331" y="2077988"/>
            <a:ext cx="4265185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 flipV="1">
            <a:off x="4235570" y="2260849"/>
            <a:ext cx="3032761" cy="80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7514" y="3026762"/>
            <a:ext cx="61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http://ncicb.nci.nih.gov/xml/owl/EVS/Thesaurus.owl#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study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128" y="2072408"/>
            <a:ext cx="376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Drug1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331" y="2086008"/>
            <a:ext cx="381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http://www.example.org/LDW#</a:t>
            </a:r>
            <a:r>
              <a:rPr lang="en-US" b="1" dirty="0">
                <a:highlight>
                  <a:srgbClr val="FFFF00"/>
                </a:highlight>
              </a:rPr>
              <a:t>Study1</a:t>
            </a:r>
          </a:p>
        </p:txBody>
      </p:sp>
      <p:sp>
        <p:nvSpPr>
          <p:cNvPr id="15" name="Arrow: Right 14"/>
          <p:cNvSpPr/>
          <p:nvPr/>
        </p:nvSpPr>
        <p:spPr>
          <a:xfrm rot="16200000">
            <a:off x="5086352" y="2495080"/>
            <a:ext cx="724619" cy="33874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76108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eg:Drug1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68332" y="2086008"/>
            <a:ext cx="2103064" cy="3657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eg:Study1</a:t>
            </a:r>
          </a:p>
        </p:txBody>
      </p:sp>
      <p:cxnSp>
        <p:nvCxnSpPr>
          <p:cNvPr id="6" name="Straight Arrow Connector 5"/>
          <p:cNvCxnSpPr>
            <a:stCxn id="4" idx="3"/>
            <a:endCxn id="11" idx="1"/>
          </p:cNvCxnSpPr>
          <p:nvPr/>
        </p:nvCxnSpPr>
        <p:spPr>
          <a:xfrm>
            <a:off x="4079172" y="2268869"/>
            <a:ext cx="318916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3841" y="1891782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ncit:study</a:t>
            </a:r>
          </a:p>
        </p:txBody>
      </p:sp>
    </p:spTree>
    <p:extLst>
      <p:ext uri="{BB962C8B-B14F-4D97-AF65-F5344CB8AC3E}">
        <p14:creationId xmlns:p14="http://schemas.microsoft.com/office/powerpoint/2010/main" val="312605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21" y="582827"/>
            <a:ext cx="7867650" cy="3048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065042" y="1638864"/>
            <a:ext cx="2551235" cy="179190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91451" y="1685213"/>
            <a:ext cx="2565405" cy="1745559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5225" y="219645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23475" y="22514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5904417" y="839174"/>
            <a:ext cx="54948" cy="255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66144" y="1137383"/>
            <a:ext cx="1777456" cy="22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30350" y="1640544"/>
            <a:ext cx="2713250" cy="17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36900" y="2301427"/>
            <a:ext cx="3206700" cy="10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0958" y="2885609"/>
            <a:ext cx="3358406" cy="51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402816" y="3446375"/>
            <a:ext cx="3556548" cy="116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385847" y="3452740"/>
            <a:ext cx="3573517" cy="71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21670" y="3466590"/>
            <a:ext cx="3221930" cy="129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276493" y="3481557"/>
            <a:ext cx="2682871" cy="197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70867" y="3488118"/>
            <a:ext cx="1572733" cy="24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940046" y="3532833"/>
            <a:ext cx="77532" cy="275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59364" y="3461847"/>
            <a:ext cx="1689161" cy="250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6017578" y="3478587"/>
            <a:ext cx="2477916" cy="189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940046" y="3441809"/>
            <a:ext cx="3202448" cy="132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976333" y="3446375"/>
            <a:ext cx="3606095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975128" y="3441809"/>
            <a:ext cx="3487317" cy="172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999457" y="2958452"/>
            <a:ext cx="3354750" cy="44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015179" y="2409208"/>
            <a:ext cx="3127315" cy="982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975128" y="1742801"/>
            <a:ext cx="2753881" cy="162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5983692" y="1115802"/>
            <a:ext cx="1795688" cy="223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884755" y="2437661"/>
            <a:ext cx="2094271" cy="1848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Drug1Pool</a:t>
            </a:r>
          </a:p>
        </p:txBody>
      </p:sp>
      <p:sp>
        <p:nvSpPr>
          <p:cNvPr id="5" name="Oval 4"/>
          <p:cNvSpPr/>
          <p:nvPr/>
        </p:nvSpPr>
        <p:spPr>
          <a:xfrm>
            <a:off x="5056833" y="52280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</a:t>
            </a:r>
          </a:p>
        </p:txBody>
      </p:sp>
      <p:sp>
        <p:nvSpPr>
          <p:cNvPr id="7" name="Oval 6"/>
          <p:cNvSpPr/>
          <p:nvPr/>
        </p:nvSpPr>
        <p:spPr>
          <a:xfrm>
            <a:off x="3240193" y="813193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</a:t>
            </a:r>
          </a:p>
        </p:txBody>
      </p:sp>
      <p:sp>
        <p:nvSpPr>
          <p:cNvPr id="8" name="Oval 7"/>
          <p:cNvSpPr/>
          <p:nvPr/>
        </p:nvSpPr>
        <p:spPr>
          <a:xfrm>
            <a:off x="2297528" y="135676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Study3</a:t>
            </a:r>
          </a:p>
        </p:txBody>
      </p:sp>
      <p:sp>
        <p:nvSpPr>
          <p:cNvPr id="9" name="Oval 8"/>
          <p:cNvSpPr/>
          <p:nvPr/>
        </p:nvSpPr>
        <p:spPr>
          <a:xfrm>
            <a:off x="1754719" y="196207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Study4</a:t>
            </a:r>
          </a:p>
        </p:txBody>
      </p:sp>
      <p:sp>
        <p:nvSpPr>
          <p:cNvPr id="10" name="Oval 9"/>
          <p:cNvSpPr/>
          <p:nvPr/>
        </p:nvSpPr>
        <p:spPr>
          <a:xfrm>
            <a:off x="1494081" y="25763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Study5</a:t>
            </a:r>
          </a:p>
        </p:txBody>
      </p:sp>
      <p:sp>
        <p:nvSpPr>
          <p:cNvPr id="11" name="Oval 10"/>
          <p:cNvSpPr/>
          <p:nvPr/>
        </p:nvSpPr>
        <p:spPr>
          <a:xfrm>
            <a:off x="3240192" y="5693895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Study10</a:t>
            </a:r>
          </a:p>
        </p:txBody>
      </p:sp>
      <p:sp>
        <p:nvSpPr>
          <p:cNvPr id="12" name="Oval 11"/>
          <p:cNvSpPr/>
          <p:nvPr/>
        </p:nvSpPr>
        <p:spPr>
          <a:xfrm>
            <a:off x="1418896" y="322396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Study6</a:t>
            </a:r>
          </a:p>
        </p:txBody>
      </p:sp>
      <p:sp>
        <p:nvSpPr>
          <p:cNvPr id="13" name="Oval 12"/>
          <p:cNvSpPr/>
          <p:nvPr/>
        </p:nvSpPr>
        <p:spPr>
          <a:xfrm>
            <a:off x="1470013" y="3865986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Study7</a:t>
            </a:r>
          </a:p>
        </p:txBody>
      </p:sp>
      <p:sp>
        <p:nvSpPr>
          <p:cNvPr id="14" name="Oval 13"/>
          <p:cNvSpPr/>
          <p:nvPr/>
        </p:nvSpPr>
        <p:spPr>
          <a:xfrm>
            <a:off x="1754719" y="44831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Study8</a:t>
            </a:r>
          </a:p>
        </p:txBody>
      </p:sp>
      <p:sp>
        <p:nvSpPr>
          <p:cNvPr id="15" name="Oval 14"/>
          <p:cNvSpPr/>
          <p:nvPr/>
        </p:nvSpPr>
        <p:spPr>
          <a:xfrm>
            <a:off x="2309542" y="5097749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Study9</a:t>
            </a:r>
          </a:p>
        </p:txBody>
      </p:sp>
      <p:sp>
        <p:nvSpPr>
          <p:cNvPr id="16" name="Oval 15"/>
          <p:cNvSpPr/>
          <p:nvPr/>
        </p:nvSpPr>
        <p:spPr>
          <a:xfrm>
            <a:off x="4992413" y="5982417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Study11</a:t>
            </a:r>
          </a:p>
        </p:txBody>
      </p:sp>
      <p:sp>
        <p:nvSpPr>
          <p:cNvPr id="17" name="Oval 16"/>
          <p:cNvSpPr/>
          <p:nvPr/>
        </p:nvSpPr>
        <p:spPr>
          <a:xfrm>
            <a:off x="8495494" y="3918381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Study15</a:t>
            </a:r>
          </a:p>
        </p:txBody>
      </p:sp>
      <p:sp>
        <p:nvSpPr>
          <p:cNvPr id="18" name="Oval 17"/>
          <p:cNvSpPr/>
          <p:nvPr/>
        </p:nvSpPr>
        <p:spPr>
          <a:xfrm>
            <a:off x="6740645" y="567860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Study12</a:t>
            </a:r>
          </a:p>
        </p:txBody>
      </p:sp>
      <p:sp>
        <p:nvSpPr>
          <p:cNvPr id="19" name="Oval 18"/>
          <p:cNvSpPr/>
          <p:nvPr/>
        </p:nvSpPr>
        <p:spPr>
          <a:xfrm>
            <a:off x="7648525" y="513068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Study13</a:t>
            </a:r>
          </a:p>
        </p:txBody>
      </p:sp>
      <p:sp>
        <p:nvSpPr>
          <p:cNvPr id="20" name="Oval 19"/>
          <p:cNvSpPr/>
          <p:nvPr/>
        </p:nvSpPr>
        <p:spPr>
          <a:xfrm>
            <a:off x="8175543" y="452978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Study14</a:t>
            </a:r>
          </a:p>
        </p:txBody>
      </p:sp>
      <p:sp>
        <p:nvSpPr>
          <p:cNvPr id="21" name="Oval 20"/>
          <p:cNvSpPr/>
          <p:nvPr/>
        </p:nvSpPr>
        <p:spPr>
          <a:xfrm>
            <a:off x="8596616" y="331041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Study16</a:t>
            </a:r>
          </a:p>
        </p:txBody>
      </p:sp>
      <p:sp>
        <p:nvSpPr>
          <p:cNvPr id="22" name="Oval 21"/>
          <p:cNvSpPr/>
          <p:nvPr/>
        </p:nvSpPr>
        <p:spPr>
          <a:xfrm>
            <a:off x="8495494" y="2692988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Study17</a:t>
            </a:r>
          </a:p>
        </p:txBody>
      </p:sp>
      <p:sp>
        <p:nvSpPr>
          <p:cNvPr id="23" name="Oval 22"/>
          <p:cNvSpPr/>
          <p:nvPr/>
        </p:nvSpPr>
        <p:spPr>
          <a:xfrm>
            <a:off x="8298805" y="2080292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Study18</a:t>
            </a:r>
          </a:p>
        </p:txBody>
      </p:sp>
      <p:sp>
        <p:nvSpPr>
          <p:cNvPr id="24" name="Oval 23"/>
          <p:cNvSpPr/>
          <p:nvPr/>
        </p:nvSpPr>
        <p:spPr>
          <a:xfrm>
            <a:off x="7839210" y="1451870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Study19</a:t>
            </a:r>
          </a:p>
        </p:txBody>
      </p:sp>
      <p:sp>
        <p:nvSpPr>
          <p:cNvPr id="25" name="Oval 24"/>
          <p:cNvSpPr/>
          <p:nvPr/>
        </p:nvSpPr>
        <p:spPr>
          <a:xfrm>
            <a:off x="6934897" y="839174"/>
            <a:ext cx="1933903" cy="5675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Study20</a:t>
            </a:r>
          </a:p>
        </p:txBody>
      </p:sp>
    </p:spTree>
    <p:extLst>
      <p:ext uri="{BB962C8B-B14F-4D97-AF65-F5344CB8AC3E}">
        <p14:creationId xmlns:p14="http://schemas.microsoft.com/office/powerpoint/2010/main" val="711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448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42</cp:revision>
  <dcterms:created xsi:type="dcterms:W3CDTF">2018-02-10T18:28:12Z</dcterms:created>
  <dcterms:modified xsi:type="dcterms:W3CDTF">2018-03-04T18:16:57Z</dcterms:modified>
</cp:coreProperties>
</file>