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2" r:id="rId3"/>
    <p:sldId id="271" r:id="rId4"/>
    <p:sldId id="274" r:id="rId5"/>
    <p:sldId id="276" r:id="rId6"/>
    <p:sldId id="275" r:id="rId7"/>
    <p:sldId id="266" r:id="rId8"/>
    <p:sldId id="267" r:id="rId9"/>
    <p:sldId id="263" r:id="rId10"/>
    <p:sldId id="264" r:id="rId11"/>
    <p:sldId id="257" r:id="rId12"/>
    <p:sldId id="259" r:id="rId13"/>
    <p:sldId id="268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2B36"/>
    <a:srgbClr val="FFFFCC"/>
    <a:srgbClr val="00CC00"/>
    <a:srgbClr val="FFC862"/>
    <a:srgbClr val="EEE8D5"/>
    <a:srgbClr val="808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1636" autoAdjust="0"/>
  </p:normalViewPr>
  <p:slideViewPr>
    <p:cSldViewPr snapToGrid="0">
      <p:cViewPr varScale="1">
        <p:scale>
          <a:sx n="59" d="100"/>
          <a:sy n="59" d="100"/>
        </p:scale>
        <p:origin x="3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7407A-67E4-4178-A47A-75C68861523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CF998-1926-473C-93C5-2D46406B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F998-1926-473C-93C5-2D46406B4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351CE-B3B4-4BAB-8A1A-58709761AE9A}"/>
              </a:ext>
            </a:extLst>
          </p:cNvPr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6A961-8E53-434C-AF25-92A8B5D772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53321A-AC87-4DBA-8301-8F61E4DC83A7}"/>
              </a:ext>
            </a:extLst>
          </p:cNvPr>
          <p:cNvSpPr/>
          <p:nvPr/>
        </p:nvSpPr>
        <p:spPr>
          <a:xfrm>
            <a:off x="7268332" y="2086007"/>
            <a:ext cx="2103064" cy="365721"/>
          </a:xfrm>
          <a:prstGeom prst="roundRect">
            <a:avLst/>
          </a:prstGeom>
          <a:solidFill>
            <a:srgbClr val="FFC8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26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/>
              <a:t>AllStudies</a:t>
            </a:r>
            <a:endParaRPr lang="en-US" sz="2300" b="1" dirty="0"/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02661"/>
              </p:ext>
            </p:extLst>
          </p:nvPr>
        </p:nvGraphicFramePr>
        <p:xfrm>
          <a:off x="865631" y="1224122"/>
          <a:ext cx="7307697" cy="4676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7697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                   </a:t>
                      </a:r>
                      <a:r>
                        <a:rPr lang="en-US" sz="2300" b="1" dirty="0">
                          <a:solidFill>
                            <a:srgbClr val="C00000"/>
                          </a:solidFill>
                        </a:rPr>
                        <a:t>&lt;n&gt;</a:t>
                      </a:r>
                      <a:r>
                        <a:rPr lang="en-US" sz="2300" b="1" dirty="0">
                          <a:solidFill>
                            <a:srgbClr val="002B36"/>
                          </a:solidFill>
                        </a:rPr>
                        <a:t> </a:t>
                      </a:r>
                      <a:r>
                        <a:rPr lang="en-US" sz="2300" dirty="0">
                          <a:solidFill>
                            <a:srgbClr val="002B36"/>
                          </a:solidFill>
                        </a:rPr>
                        <a:t>= Your 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  <a:r>
                        <a:rPr lang="en-US" sz="2300" dirty="0">
                          <a:solidFill>
                            <a:srgbClr val="002B36"/>
                          </a:solidFill>
                        </a:rPr>
                        <a:t> Number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         &lt;x&gt; 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= Number </a:t>
                      </a:r>
                      <a:r>
                        <a:rPr lang="en-US" sz="23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23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&lt;y&gt;           &lt;y&gt; 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= Number </a:t>
                      </a:r>
                      <a:r>
                        <a:rPr lang="en-US" sz="2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2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1" i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837159" y="2014856"/>
            <a:ext cx="374338" cy="89497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54719" y="1117401"/>
            <a:ext cx="20890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Study number</a:t>
            </a:r>
          </a:p>
          <a:p>
            <a:r>
              <a:rPr lang="en-US" dirty="0"/>
              <a:t>Used in Study, </a:t>
            </a:r>
          </a:p>
          <a:p>
            <a:r>
              <a:rPr lang="en-US" dirty="0" err="1"/>
              <a:t>TrtArm</a:t>
            </a:r>
            <a:r>
              <a:rPr lang="en-US" dirty="0"/>
              <a:t>, Person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52843" y="2014856"/>
            <a:ext cx="864590" cy="5167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53884" y="2006891"/>
            <a:ext cx="157614" cy="126144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88" y="1879583"/>
            <a:ext cx="12694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205" y="2375341"/>
            <a:ext cx="33301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eg:Study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</a:p>
          <a:p>
            <a:r>
              <a:rPr lang="en-US" sz="2300" b="1" dirty="0"/>
              <a:t>     </a:t>
            </a:r>
            <a:r>
              <a:rPr lang="en-US" sz="2300" b="1" dirty="0" err="1"/>
              <a:t>eg:TrtArm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dirty="0"/>
              <a:t>-</a:t>
            </a:r>
            <a:r>
              <a:rPr lang="en-US" sz="2300" i="1" dirty="0">
                <a:solidFill>
                  <a:srgbClr val="3333FF"/>
                </a:solidFill>
              </a:rPr>
              <a:t>&lt;x&gt;</a:t>
            </a:r>
          </a:p>
          <a:p>
            <a:r>
              <a:rPr lang="en-US" sz="2300" b="1" dirty="0"/>
              <a:t>         </a:t>
            </a:r>
            <a:r>
              <a:rPr lang="en-US" sz="2300" b="1" dirty="0" err="1"/>
              <a:t>eg:Person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i="1" dirty="0">
                <a:solidFill>
                  <a:srgbClr val="00B050"/>
                </a:solidFill>
              </a:rPr>
              <a:t>&lt;y&gt;</a:t>
            </a:r>
          </a:p>
          <a:p>
            <a:endParaRPr lang="en-US" sz="2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18FB8-BE00-4A6F-BB5E-0458752ECC3B}"/>
              </a:ext>
            </a:extLst>
          </p:cNvPr>
          <p:cNvSpPr txBox="1"/>
          <p:nvPr/>
        </p:nvSpPr>
        <p:spPr>
          <a:xfrm>
            <a:off x="4039309" y="2375341"/>
            <a:ext cx="33301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eg:Study</a:t>
            </a:r>
            <a:r>
              <a:rPr lang="en-US" sz="2300" dirty="0">
                <a:solidFill>
                  <a:srgbClr val="C00000"/>
                </a:solidFill>
              </a:rPr>
              <a:t>21</a:t>
            </a:r>
          </a:p>
          <a:p>
            <a:r>
              <a:rPr lang="en-US" sz="2300" b="1" dirty="0"/>
              <a:t>     eg:TrtArm</a:t>
            </a:r>
            <a:r>
              <a:rPr lang="en-US" sz="2300" b="1" dirty="0">
                <a:solidFill>
                  <a:srgbClr val="C00000"/>
                </a:solidFill>
              </a:rPr>
              <a:t>21</a:t>
            </a:r>
            <a:r>
              <a:rPr lang="en-US" sz="2300" dirty="0"/>
              <a:t>-</a:t>
            </a:r>
            <a:r>
              <a:rPr lang="en-US" sz="2300" dirty="0">
                <a:solidFill>
                  <a:srgbClr val="3333FF"/>
                </a:solidFill>
              </a:rPr>
              <a:t>2</a:t>
            </a:r>
          </a:p>
          <a:p>
            <a:r>
              <a:rPr lang="en-US" sz="2300" b="1" dirty="0"/>
              <a:t>         eg:Person</a:t>
            </a:r>
            <a:r>
              <a:rPr lang="en-US" sz="2300" b="1" dirty="0">
                <a:solidFill>
                  <a:srgbClr val="C00000"/>
                </a:solidFill>
              </a:rPr>
              <a:t>21</a:t>
            </a:r>
            <a:r>
              <a:rPr lang="en-US" sz="2300" dirty="0">
                <a:solidFill>
                  <a:srgbClr val="00B050"/>
                </a:solidFill>
              </a:rPr>
              <a:t>3</a:t>
            </a:r>
          </a:p>
          <a:p>
            <a:endParaRPr lang="en-US" sz="2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3A8A1-0F9B-484C-A6CE-D9408BC1F119}"/>
              </a:ext>
            </a:extLst>
          </p:cNvPr>
          <p:cNvSpPr txBox="1"/>
          <p:nvPr/>
        </p:nvSpPr>
        <p:spPr>
          <a:xfrm>
            <a:off x="4178561" y="1879583"/>
            <a:ext cx="19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2819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0" y="119007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2541" y="31957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08476" y="4539253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Person1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given name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3650" y="187964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862"/>
                </a:solidFill>
              </a:rPr>
              <a:t>schema:givenName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4751865" y="135746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2211735" y="1367911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7435703" y="1342011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E50C4-9196-4E13-AD1F-5E6320B1BCA6}"/>
              </a:ext>
            </a:extLst>
          </p:cNvPr>
          <p:cNvSpPr txBox="1"/>
          <p:nvPr/>
        </p:nvSpPr>
        <p:spPr>
          <a:xfrm>
            <a:off x="2282541" y="394136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</a:rPr>
              <a:t>Person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8B5BA-39ED-4758-BC4E-A8C319D3AC41}"/>
              </a:ext>
            </a:extLst>
          </p:cNvPr>
          <p:cNvSpPr/>
          <p:nvPr/>
        </p:nvSpPr>
        <p:spPr>
          <a:xfrm>
            <a:off x="6256314" y="393850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EE8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givenName=’Bob’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09937-14C7-4251-AA6B-BACA727DCD84}"/>
              </a:ext>
            </a:extLst>
          </p:cNvPr>
          <p:cNvSpPr txBox="1"/>
          <p:nvPr/>
        </p:nvSpPr>
        <p:spPr>
          <a:xfrm>
            <a:off x="9420043" y="2086008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0714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0" y="61314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08476" y="3683202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Person1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given name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‘Bob’, age 32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3650" y="187964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862"/>
                </a:solidFill>
              </a:rPr>
              <a:t>schema:givenName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4751865" y="135746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2211735" y="1367911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7435703" y="1342011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F6B48-3939-413C-8A8E-E58BADAF2FDD}"/>
              </a:ext>
            </a:extLst>
          </p:cNvPr>
          <p:cNvSpPr txBox="1"/>
          <p:nvPr/>
        </p:nvSpPr>
        <p:spPr>
          <a:xfrm rot="1120441">
            <a:off x="5463813" y="279137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eg:age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35082-A0DE-47F5-9737-C647BBFB3D05}"/>
              </a:ext>
            </a:extLst>
          </p:cNvPr>
          <p:cNvSpPr/>
          <p:nvPr/>
        </p:nvSpPr>
        <p:spPr>
          <a:xfrm>
            <a:off x="7268332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FBDFC0-1D28-46F8-8FD8-B644559164B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079172" y="2268869"/>
            <a:ext cx="3189160" cy="942573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224C3A-B485-4F8C-98DC-88CBFF546C31}"/>
              </a:ext>
            </a:extLst>
          </p:cNvPr>
          <p:cNvSpPr txBox="1"/>
          <p:nvPr/>
        </p:nvSpPr>
        <p:spPr>
          <a:xfrm>
            <a:off x="9420043" y="2086008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CC"/>
                </a:solidFill>
              </a:rPr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9DE10-3703-4B8D-ADF0-4A737CE043FC}"/>
              </a:ext>
            </a:extLst>
          </p:cNvPr>
          <p:cNvSpPr txBox="1"/>
          <p:nvPr/>
        </p:nvSpPr>
        <p:spPr>
          <a:xfrm>
            <a:off x="9420043" y="3011387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FFCC"/>
                </a:solidFill>
              </a:defRPr>
            </a:lvl1pPr>
          </a:lstStyle>
          <a:p>
            <a:r>
              <a:rPr lang="en-US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652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10743" y="-137262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ncit:study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F3B2A-5337-4A8D-8985-7F20D5DF3791}"/>
              </a:ext>
            </a:extLst>
          </p:cNvPr>
          <p:cNvSpPr txBox="1"/>
          <p:nvPr/>
        </p:nvSpPr>
        <p:spPr>
          <a:xfrm>
            <a:off x="1053816" y="31957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Identifier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55BE8-8670-49F8-941F-C8F1D1A6F3F1}"/>
              </a:ext>
            </a:extLst>
          </p:cNvPr>
          <p:cNvSpPr txBox="1"/>
          <p:nvPr/>
        </p:nvSpPr>
        <p:spPr>
          <a:xfrm>
            <a:off x="5475251" y="316102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Key=Value Pair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C05FE7A-21D1-4340-B6E0-9DC5FE5BC2F4}"/>
              </a:ext>
            </a:extLst>
          </p:cNvPr>
          <p:cNvSpPr/>
          <p:nvPr/>
        </p:nvSpPr>
        <p:spPr>
          <a:xfrm rot="8184322">
            <a:off x="4979926" y="755177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D8044B-49D1-4F1A-980A-8AD4D8872F26}"/>
              </a:ext>
            </a:extLst>
          </p:cNvPr>
          <p:cNvSpPr txBox="1"/>
          <p:nvPr/>
        </p:nvSpPr>
        <p:spPr>
          <a:xfrm flipH="1">
            <a:off x="1017876" y="4539253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Drug1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study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 Study1 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54251-A65C-4A8D-9EC3-FED1B3A3CFBA}"/>
              </a:ext>
            </a:extLst>
          </p:cNvPr>
          <p:cNvSpPr txBox="1"/>
          <p:nvPr/>
        </p:nvSpPr>
        <p:spPr>
          <a:xfrm>
            <a:off x="1053816" y="394136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</a:rPr>
              <a:t>Drug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7FF20B-B128-4BC0-B6AE-27FCFCE416C6}"/>
              </a:ext>
            </a:extLst>
          </p:cNvPr>
          <p:cNvSpPr/>
          <p:nvPr/>
        </p:nvSpPr>
        <p:spPr>
          <a:xfrm>
            <a:off x="5475251" y="390380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EE8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study=Study1</a:t>
            </a:r>
          </a:p>
        </p:txBody>
      </p:sp>
    </p:spTree>
    <p:extLst>
      <p:ext uri="{BB962C8B-B14F-4D97-AF65-F5344CB8AC3E}">
        <p14:creationId xmlns:p14="http://schemas.microsoft.com/office/powerpoint/2010/main" val="16911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36897" y="0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227256" y="2686530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CC00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“ Drug1 </a:t>
            </a:r>
            <a:r>
              <a:rPr lang="en-US" b="1" i="1" dirty="0"/>
              <a:t>has study</a:t>
            </a:r>
            <a:r>
              <a:rPr lang="en-US" dirty="0"/>
              <a:t>  Study1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ncit:study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</p:spTree>
    <p:extLst>
      <p:ext uri="{BB962C8B-B14F-4D97-AF65-F5344CB8AC3E}">
        <p14:creationId xmlns:p14="http://schemas.microsoft.com/office/powerpoint/2010/main" val="31920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36897" y="0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227256" y="2686530"/>
            <a:ext cx="6311388" cy="523220"/>
          </a:xfrm>
          <a:prstGeom prst="rect">
            <a:avLst/>
          </a:prstGeom>
          <a:solidFill>
            <a:srgbClr val="002B36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“ Drug1 </a:t>
            </a:r>
            <a:r>
              <a:rPr lang="en-US" sz="2800" b="1" i="1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has study</a:t>
            </a:r>
            <a:r>
              <a:rPr lang="en-US" sz="2800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  Study1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862">
                    <a:alpha val="40000"/>
                  </a:srgbClr>
                </a:solidFill>
              </a:rPr>
              <a:t>ncit:study</a:t>
            </a:r>
            <a:endParaRPr lang="en-US" dirty="0">
              <a:solidFill>
                <a:srgbClr val="FFC862">
                  <a:alpha val="40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>
                    <a:alpha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>
                    <a:alpha val="40000"/>
                  </a:srgbClr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>
                <a:solidFill>
                  <a:srgbClr val="EEE8D5">
                    <a:alpha val="40000"/>
                  </a:srgbClr>
                </a:solidFill>
              </a:rPr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F13D12-E9CA-4A07-903C-1D919F57E8B7}"/>
              </a:ext>
            </a:extLst>
          </p:cNvPr>
          <p:cNvSpPr/>
          <p:nvPr/>
        </p:nvSpPr>
        <p:spPr>
          <a:xfrm>
            <a:off x="6057595" y="5217000"/>
            <a:ext cx="2103064" cy="365721"/>
          </a:xfrm>
          <a:prstGeom prst="roundRect">
            <a:avLst/>
          </a:prstGeom>
          <a:solidFill>
            <a:srgbClr val="FFC8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ncit:Phase3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38DBF-561D-42FB-AB8E-3957678B1D91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7109127" y="2399748"/>
            <a:ext cx="0" cy="2817252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42A84-FC94-4B1C-9DD8-26A6BA7A324A}"/>
              </a:ext>
            </a:extLst>
          </p:cNvPr>
          <p:cNvSpPr txBox="1"/>
          <p:nvPr/>
        </p:nvSpPr>
        <p:spPr>
          <a:xfrm>
            <a:off x="7120425" y="347482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862"/>
                </a:solidFill>
              </a:rPr>
              <a:t>ncit:phase</a:t>
            </a:r>
            <a:endParaRPr lang="en-US" dirty="0">
              <a:solidFill>
                <a:srgbClr val="FFC86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6D091-D489-48D6-ABE4-C19B83A154CE}"/>
              </a:ext>
            </a:extLst>
          </p:cNvPr>
          <p:cNvSpPr txBox="1"/>
          <p:nvPr/>
        </p:nvSpPr>
        <p:spPr>
          <a:xfrm>
            <a:off x="8336148" y="5138250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670EA-A96D-465B-8945-5D72F5BCAD64}"/>
              </a:ext>
            </a:extLst>
          </p:cNvPr>
          <p:cNvSpPr txBox="1"/>
          <p:nvPr/>
        </p:nvSpPr>
        <p:spPr>
          <a:xfrm>
            <a:off x="8248163" y="2019828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C25FD-2442-4807-9F5B-864BF15F7BF0}"/>
              </a:ext>
            </a:extLst>
          </p:cNvPr>
          <p:cNvSpPr txBox="1"/>
          <p:nvPr/>
        </p:nvSpPr>
        <p:spPr>
          <a:xfrm flipH="1">
            <a:off x="4570034" y="3322368"/>
            <a:ext cx="3192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Study1</a:t>
            </a:r>
          </a:p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phase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 </a:t>
            </a:r>
          </a:p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Phase3 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4262D0-EDAB-48E5-B094-9889B708A2B5}"/>
              </a:ext>
            </a:extLst>
          </p:cNvPr>
          <p:cNvSpPr txBox="1"/>
          <p:nvPr/>
        </p:nvSpPr>
        <p:spPr>
          <a:xfrm>
            <a:off x="8248163" y="342079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0203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7805" y="2326053"/>
            <a:ext cx="235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eg:randomizedTo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7123" y="222292"/>
            <a:ext cx="912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eg:randomizedTo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RandomizedHumanStudySubject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5164577" y="555536"/>
            <a:ext cx="1014009" cy="169520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(Person)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(Treat Arm)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58638" y="542478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eg:randomizedTo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00564" y="4010206"/>
            <a:ext cx="516199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This is a </a:t>
            </a:r>
          </a:p>
          <a:p>
            <a:pPr algn="ctr"/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RandomizedHumanStudySubject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90791" y="4010206"/>
            <a:ext cx="265008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This is a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 Arm</a:t>
            </a:r>
          </a:p>
        </p:txBody>
      </p:sp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16856" y="456522"/>
            <a:ext cx="7650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eg:RandomizedHumanStudySubject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26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5206" y="5421314"/>
            <a:ext cx="6471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RandomizedHumanStudySubject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58851" y="4149883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(Person)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334450" y="41204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(Treat Arm)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82766" y="3971599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eg:randomizedTo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9078" y="4555033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87716" y="4303341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1605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00E5C8-F044-4D51-BBC7-2455DD3936F1}"/>
              </a:ext>
            </a:extLst>
          </p:cNvPr>
          <p:cNvSpPr txBox="1"/>
          <p:nvPr/>
        </p:nvSpPr>
        <p:spPr>
          <a:xfrm>
            <a:off x="3372879" y="3210446"/>
            <a:ext cx="325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RandomizedHumanStudySubject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F11B22-15EA-4B6C-833D-281D802236A3}"/>
              </a:ext>
            </a:extLst>
          </p:cNvPr>
          <p:cNvSpPr/>
          <p:nvPr/>
        </p:nvSpPr>
        <p:spPr>
          <a:xfrm>
            <a:off x="3259623" y="3312133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5A2FCC-DA8E-48D8-9C62-F196BDDDB57B}"/>
              </a:ext>
            </a:extLst>
          </p:cNvPr>
          <p:cNvCxnSpPr/>
          <p:nvPr/>
        </p:nvCxnSpPr>
        <p:spPr>
          <a:xfrm rot="16200000" flipH="1">
            <a:off x="3021357" y="3168249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510</Words>
  <Application>Microsoft Office PowerPoint</Application>
  <PresentationFormat>Widescreen</PresentationFormat>
  <Paragraphs>153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65</cp:revision>
  <dcterms:created xsi:type="dcterms:W3CDTF">2018-02-10T18:28:12Z</dcterms:created>
  <dcterms:modified xsi:type="dcterms:W3CDTF">2019-06-07T12:59:44Z</dcterms:modified>
</cp:coreProperties>
</file>